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i_yamazaki\mos-its-group\DCC\scenargie_simulator\2.2\scenarios_windows\DCC\evaluation\2021_04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i_yamazaki\mos-its-group\DCC\scenargie_simulator\2.2\scenarios_windows\DCC\evaluation\2021_04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i_yamazaki\mos-its-group\DCC\scenargie_simulator\2.2\scenarios_windows\DCC\evaluation\DCC_202104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99.709659408151794</c:v>
                </c:pt>
                <c:pt idx="1">
                  <c:v>89.486209081032101</c:v>
                </c:pt>
                <c:pt idx="2">
                  <c:v>71.560127995237394</c:v>
                </c:pt>
                <c:pt idx="3">
                  <c:v>54.656717964661297</c:v>
                </c:pt>
                <c:pt idx="4">
                  <c:v>44.384086647346699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C8-445D-AEC8-B33E8DB4F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850175"/>
        <c:axId val="74863487"/>
      </c:barChart>
      <c:catAx>
        <c:axId val="74850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車両密度</a:t>
                </a:r>
                <a:r>
                  <a:rPr lang="en-US" altLang="ja-JP" sz="1400"/>
                  <a:t>(</a:t>
                </a:r>
                <a:r>
                  <a:rPr lang="ja-JP" altLang="en-US" sz="1400"/>
                  <a:t>台</a:t>
                </a:r>
                <a:r>
                  <a:rPr lang="en-US" altLang="ja-JP" sz="1400"/>
                  <a:t>/km^2)</a:t>
                </a:r>
                <a:endParaRPr lang="ja-JP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863487"/>
        <c:crosses val="autoZero"/>
        <c:auto val="1"/>
        <c:lblAlgn val="ctr"/>
        <c:lblOffset val="100"/>
        <c:noMultiLvlLbl val="0"/>
      </c:catAx>
      <c:valAx>
        <c:axId val="748634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/>
                  <a:t>PDR(%)</a:t>
                </a:r>
                <a:endParaRPr lang="ja-JP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850175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Restrictive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Sheet1!$A$9:$A$13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Sheet1!$B$9:$B$13</c:f>
              <c:numCache>
                <c:formatCode>General</c:formatCode>
                <c:ptCount val="5"/>
                <c:pt idx="0">
                  <c:v>4</c:v>
                </c:pt>
                <c:pt idx="1">
                  <c:v>17</c:v>
                </c:pt>
                <c:pt idx="2">
                  <c:v>39</c:v>
                </c:pt>
                <c:pt idx="3">
                  <c:v>65</c:v>
                </c:pt>
                <c:pt idx="4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2-4AAB-A6D2-8BCAEBF132DB}"/>
            </c:ext>
          </c:extLst>
        </c:ser>
        <c:ser>
          <c:idx val="1"/>
          <c:order val="1"/>
          <c:tx>
            <c:v>Active3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Sheet1!$A$9:$A$13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Sheet1!$C$9:$C$13</c:f>
              <c:numCache>
                <c:formatCode>General</c:formatCode>
                <c:ptCount val="5"/>
                <c:pt idx="0">
                  <c:v>8</c:v>
                </c:pt>
                <c:pt idx="1">
                  <c:v>34</c:v>
                </c:pt>
                <c:pt idx="2">
                  <c:v>70</c:v>
                </c:pt>
                <c:pt idx="3">
                  <c:v>80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2-4AAB-A6D2-8BCAEBF132DB}"/>
            </c:ext>
          </c:extLst>
        </c:ser>
        <c:ser>
          <c:idx val="2"/>
          <c:order val="2"/>
          <c:tx>
            <c:v>Active2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Sheet1!$A$9:$A$13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Sheet1!$D$9:$D$13</c:f>
              <c:numCache>
                <c:formatCode>General</c:formatCode>
                <c:ptCount val="5"/>
                <c:pt idx="0">
                  <c:v>10</c:v>
                </c:pt>
                <c:pt idx="1">
                  <c:v>42</c:v>
                </c:pt>
                <c:pt idx="2">
                  <c:v>77</c:v>
                </c:pt>
                <c:pt idx="3">
                  <c:v>80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2-4AAB-A6D2-8BCAEBF132DB}"/>
            </c:ext>
          </c:extLst>
        </c:ser>
        <c:ser>
          <c:idx val="3"/>
          <c:order val="3"/>
          <c:tx>
            <c:v>Active1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Sheet1!$A$9:$A$13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Sheet1!$E$9:$E$13</c:f>
              <c:numCache>
                <c:formatCode>General</c:formatCode>
                <c:ptCount val="5"/>
                <c:pt idx="0">
                  <c:v>20</c:v>
                </c:pt>
                <c:pt idx="1">
                  <c:v>74</c:v>
                </c:pt>
                <c:pt idx="2">
                  <c:v>80</c:v>
                </c:pt>
                <c:pt idx="3">
                  <c:v>80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A2-4AAB-A6D2-8BCAEBF132DB}"/>
            </c:ext>
          </c:extLst>
        </c:ser>
        <c:ser>
          <c:idx val="4"/>
          <c:order val="4"/>
          <c:tx>
            <c:v>Relaxed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Sheet1!$A$9:$A$13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Sheet1!$F$9:$F$13</c:f>
              <c:numCache>
                <c:formatCode>General</c:formatCode>
                <c:ptCount val="5"/>
                <c:pt idx="0">
                  <c:v>41</c:v>
                </c:pt>
                <c:pt idx="1">
                  <c:v>79</c:v>
                </c:pt>
                <c:pt idx="2">
                  <c:v>80</c:v>
                </c:pt>
                <c:pt idx="3">
                  <c:v>80</c:v>
                </c:pt>
                <c:pt idx="4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A2-4AAB-A6D2-8BCAEBF13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45983"/>
        <c:axId val="244842655"/>
      </c:barChart>
      <c:catAx>
        <c:axId val="244845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車両密度</a:t>
                </a:r>
                <a:r>
                  <a:rPr lang="en-US" altLang="ja-JP" sz="1400"/>
                  <a:t>(</a:t>
                </a:r>
                <a:r>
                  <a:rPr lang="ja-JP" altLang="en-US" sz="1400"/>
                  <a:t>台</a:t>
                </a:r>
                <a:r>
                  <a:rPr lang="en-US" altLang="ja-JP" sz="1400"/>
                  <a:t>/km^2)</a:t>
                </a:r>
                <a:endParaRPr lang="ja-JP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4842655"/>
        <c:crosses val="autoZero"/>
        <c:auto val="1"/>
        <c:lblAlgn val="ctr"/>
        <c:lblOffset val="100"/>
        <c:noMultiLvlLbl val="0"/>
      </c:catAx>
      <c:valAx>
        <c:axId val="24484265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/>
                  <a:t>CBR(%)</a:t>
                </a:r>
                <a:endParaRPr lang="ja-JP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484598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100（台/km^2）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Sheet1!$A$16:$A$20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5</c:v>
                </c:pt>
                <c:pt idx="4">
                  <c:v>10</c:v>
                </c:pt>
              </c:numCache>
            </c:numRef>
          </c:cat>
          <c:val>
            <c:numRef>
              <c:f>Sheet1!$B$16:$B$20</c:f>
              <c:numCache>
                <c:formatCode>General</c:formatCode>
                <c:ptCount val="5"/>
                <c:pt idx="0">
                  <c:v>99.8888888888889</c:v>
                </c:pt>
                <c:pt idx="1">
                  <c:v>100</c:v>
                </c:pt>
                <c:pt idx="2">
                  <c:v>100</c:v>
                </c:pt>
                <c:pt idx="3">
                  <c:v>99.933035714285694</c:v>
                </c:pt>
                <c:pt idx="4">
                  <c:v>99.709659408151794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C-45DA-85BC-95879433BE08}"/>
            </c:ext>
          </c:extLst>
        </c:ser>
        <c:ser>
          <c:idx val="1"/>
          <c:order val="1"/>
          <c:tx>
            <c:v>200（台/km^2）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Sheet1!$C$16:$C$20</c:f>
              <c:numCache>
                <c:formatCode>General</c:formatCode>
                <c:ptCount val="5"/>
                <c:pt idx="0">
                  <c:v>100</c:v>
                </c:pt>
                <c:pt idx="1">
                  <c:v>99.972152603731502</c:v>
                </c:pt>
                <c:pt idx="2">
                  <c:v>99.955426788500105</c:v>
                </c:pt>
                <c:pt idx="3">
                  <c:v>99.250764325359796</c:v>
                </c:pt>
                <c:pt idx="4">
                  <c:v>89.486209081032101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C-45DA-85BC-95879433BE08}"/>
            </c:ext>
          </c:extLst>
        </c:ser>
        <c:ser>
          <c:idx val="2"/>
          <c:order val="2"/>
          <c:tx>
            <c:v>300（台/km^2）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Sheet1!$D$16:$D$20</c:f>
              <c:numCache>
                <c:formatCode>General</c:formatCode>
                <c:ptCount val="5"/>
                <c:pt idx="0">
                  <c:v>100</c:v>
                </c:pt>
                <c:pt idx="1">
                  <c:v>99.814333457111005</c:v>
                </c:pt>
                <c:pt idx="2">
                  <c:v>99.571887467562902</c:v>
                </c:pt>
                <c:pt idx="3">
                  <c:v>93.118056270666699</c:v>
                </c:pt>
                <c:pt idx="4">
                  <c:v>71.560127995237394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2C-45DA-85BC-95879433BE08}"/>
            </c:ext>
          </c:extLst>
        </c:ser>
        <c:ser>
          <c:idx val="3"/>
          <c:order val="3"/>
          <c:tx>
            <c:v>400（台/km^2）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Sheet1!$E$16:$E$20</c:f>
              <c:numCache>
                <c:formatCode>General</c:formatCode>
                <c:ptCount val="5"/>
                <c:pt idx="0">
                  <c:v>99.6666666666666</c:v>
                </c:pt>
                <c:pt idx="1">
                  <c:v>98.318812905279003</c:v>
                </c:pt>
                <c:pt idx="2">
                  <c:v>96.711037513534095</c:v>
                </c:pt>
                <c:pt idx="3">
                  <c:v>81.545215520675598</c:v>
                </c:pt>
                <c:pt idx="4">
                  <c:v>54.656717964661297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2C-45DA-85BC-95879433BE08}"/>
            </c:ext>
          </c:extLst>
        </c:ser>
        <c:ser>
          <c:idx val="4"/>
          <c:order val="4"/>
          <c:tx>
            <c:v>500（台/km^2）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Sheet1!$F$16:$F$20</c:f>
              <c:numCache>
                <c:formatCode>General</c:formatCode>
                <c:ptCount val="5"/>
                <c:pt idx="0">
                  <c:v>99.333838383838298</c:v>
                </c:pt>
                <c:pt idx="1">
                  <c:v>94.664394867692096</c:v>
                </c:pt>
                <c:pt idx="2">
                  <c:v>90.922669714804499</c:v>
                </c:pt>
                <c:pt idx="3">
                  <c:v>67.915894182126493</c:v>
                </c:pt>
                <c:pt idx="4">
                  <c:v>44.384086647346699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2C-45DA-85BC-95879433B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04095"/>
        <c:axId val="64400767"/>
      </c:barChart>
      <c:catAx>
        <c:axId val="6440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/>
                  <a:t>送信レート（</a:t>
                </a:r>
                <a:r>
                  <a:rPr lang="en-US" altLang="ja-JP" sz="1400"/>
                  <a:t>Hz</a:t>
                </a:r>
                <a:r>
                  <a:rPr lang="ja-JP" altLang="en-US" sz="140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400767"/>
        <c:crosses val="autoZero"/>
        <c:auto val="1"/>
        <c:lblAlgn val="ctr"/>
        <c:lblOffset val="100"/>
        <c:noMultiLvlLbl val="0"/>
      </c:catAx>
      <c:valAx>
        <c:axId val="644007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dirty="0"/>
                  <a:t>PDR(%)</a:t>
                </a:r>
                <a:endParaRPr lang="ja-JP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404095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5415A-A54A-4498-8BF3-B0A0C3455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29A1DF-2EF7-4B35-BB2B-28725C086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A80F8-F5E8-4760-880D-D0BEC98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B6D14-2836-409B-B8A2-32EEEE0F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E05F5-1823-4DF4-A6D3-DE55F42D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3F165-F9B6-49A6-A192-5EE1038E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BEC312-37B7-4525-8681-E63ACD6B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4BC74-3C4C-46F2-A7BA-A806FDA6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7DEDD-A64B-43CE-A672-F6391345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4FE10-0900-4C60-BAF8-E27C4C3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06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78F341-08C7-48E0-8C8D-A25FFD04A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C2BB88-D4C0-44C1-AE4B-8E100A88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842CF5-96DF-4652-9FF4-D9BC8C89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5D540-753D-42A3-97E8-A03B33D3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294EB-D740-4F29-83C4-F0DE0B16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82DE-55C4-48C3-A3DB-8FA987B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B1D2D-407D-454B-91EC-1195FF6F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F36EF-FE93-48B0-B533-FA5E8C06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18FA7-F124-4960-A9C9-1670444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332FF-E65B-4408-98CA-A93B1BF5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88D44-CE27-4718-AF8D-61A9F52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0A9573-C48D-4200-8978-6211A8A2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E0ECF8-E556-4360-AB7C-9AEAA7EB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76A921-035A-4698-886A-F7F5E97F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E1F11-ACDA-4856-8145-33445849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E86F5-043D-43B9-9CDD-950231F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F8D79-412B-4487-BC88-9F745525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D1D6E-FE3C-436C-8F1C-E276230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09FFFF-F53F-4532-8AE9-E84602F6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EED6CB-487A-4572-9C96-304273A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67C511-19E0-44EB-A0F0-220F3835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1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EB0ED-23E1-401D-AD8F-C5C7DFA5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BE185-CEB0-4E8E-903B-26D542E4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02B7E8-1E38-43E3-84BE-AFCA8A35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2261D0-7139-4B2F-85C8-D87DF719F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C18F14-5676-4D05-A1F2-058B720B6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E4C035-F3FF-4091-8B26-01BA2CF3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28376B-F82A-4544-9F35-A4B48BAA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192B06-E1A5-4EB4-9912-2DCC8AB6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9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12957-F830-494B-8BFB-08654C7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D57D78-52A5-4930-B33A-56B57BF4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123C75-44D2-48C9-961D-1C97F50D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C02266-D8DC-4DC3-B930-8E3199E6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5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F58404-A612-4EB8-8C06-F006A379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69740E-1E56-4712-BC79-8754A08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FDB1D4-4C7A-45AD-9C4C-3AC184AB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4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C5F2C-2051-4840-9A28-DAEE8B0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7BE0C-FD84-4490-B2EE-BCE1EDA3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7EFCD7-2ED8-471E-90C9-10166642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CC394F-3F7F-4D79-B942-C50E8A47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2B01D5-DA58-4A44-BDDC-AFE78BC5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C4CA0A-3D42-4FAF-A72B-1B227E3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FE131-751E-47AE-B603-1EE58883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676B9-574C-4CC1-984C-C8DEC5D10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3A489-7503-4769-92AB-D0837727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D0F5C-2E36-44DF-87E9-AD0E1A45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349ABB-6645-4759-A034-8BF847FF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B846A-EB78-4A35-8A60-5E336B09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3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7AB8D9-5C49-4802-9136-88219B1E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202297-1374-472C-AC1B-68984598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A959E-0ABF-4808-BBCA-F3E768443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F3AA-01C4-484F-A445-08085E524E30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A9FC8-E4FB-44C7-B4E9-811285C1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76E63-4FBB-465F-A425-6C6FDF915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AEF9-C91E-4FC6-8FAF-587AE29C8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81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6809EB18-FD0A-4492-AD7A-ABDB0BB1D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11863"/>
              </p:ext>
            </p:extLst>
          </p:nvPr>
        </p:nvGraphicFramePr>
        <p:xfrm>
          <a:off x="1660358" y="982579"/>
          <a:ext cx="8871284" cy="489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6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64920175-0A9D-4868-958F-BBC9ACA1E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480469"/>
              </p:ext>
            </p:extLst>
          </p:nvPr>
        </p:nvGraphicFramePr>
        <p:xfrm>
          <a:off x="1604210" y="1143000"/>
          <a:ext cx="898357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9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A27A9F44-7719-44E2-942F-8F3EFFD3A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050131"/>
              </p:ext>
            </p:extLst>
          </p:nvPr>
        </p:nvGraphicFramePr>
        <p:xfrm>
          <a:off x="1413029" y="876670"/>
          <a:ext cx="9365942" cy="5104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528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29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玲</dc:creator>
  <cp:lastModifiedBy>山崎 玲</cp:lastModifiedBy>
  <cp:revision>6</cp:revision>
  <dcterms:created xsi:type="dcterms:W3CDTF">2021-04-19T12:23:47Z</dcterms:created>
  <dcterms:modified xsi:type="dcterms:W3CDTF">2021-04-21T04:55:12Z</dcterms:modified>
</cp:coreProperties>
</file>