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、感知机" id="{D4572FDE-AB2D-42BA-B4EF-D990E5DD8C66}">
          <p14:sldIdLst>
            <p14:sldId id="256"/>
            <p14:sldId id="257"/>
            <p14:sldId id="258"/>
            <p14:sldId id="259"/>
            <p14:sldId id="260"/>
          </p14:sldIdLst>
        </p14:section>
        <p14:section name="3、神经网络" id="{9EB9BDDD-5BC5-4970-B5AF-9BB8B0DE72FC}">
          <p14:sldIdLst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510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E4E5-BBA3-431D-89C5-7725FC2B63E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7810-8641-41E3-B8C8-1F39301F2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4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感知机是神经网络（深度学习）的起源的算法。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58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5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3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0.5, 0.5, 0.1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(𝑤_1,𝑤_2,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𝜃)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=(0.5, 0.5, 0.1)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9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根据上下文，有时也会将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w_1</a:t>
            </a:r>
            <a:r>
              <a:rPr lang="zh-CN" altLang="en-US" dirty="0"/>
              <a:t>、</a:t>
            </a:r>
            <a:r>
              <a:rPr lang="en-US" altLang="zh-CN" dirty="0"/>
              <a:t>w_2</a:t>
            </a:r>
            <a:r>
              <a:rPr lang="zh-CN" altLang="en-US" dirty="0"/>
              <a:t>这些参数统称为权重。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5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本页表示的</a:t>
            </a:r>
            <a:r>
              <a:rPr lang="en-US" altLang="zh-CN" dirty="0"/>
              <a:t>h(x)</a:t>
            </a:r>
            <a:r>
              <a:rPr lang="zh-CN" altLang="en-US" dirty="0"/>
              <a:t>激活函数，以某一阈值为界，一旦输入超过阈值，就切换输出，这样的函数被成为阶跃函数。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5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本页表示的</a:t>
            </a:r>
            <a:r>
              <a:rPr lang="en-US" altLang="zh-CN" dirty="0"/>
              <a:t>h(x)</a:t>
            </a:r>
            <a:r>
              <a:rPr lang="zh-CN" altLang="en-US" dirty="0"/>
              <a:t>激活函数，以某一阈值为界，一旦输入超过阈值，就切换输出，这样的函数被成为阶跃函数。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7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3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1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C1F9C-B1BE-15D0-3C4F-93A211254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A90FF-B71B-A7EE-FDFB-C21DE723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3B17F-8E49-D7C9-8AEA-2585F554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801FB-BF85-2E68-4A2F-711C997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2E52F-4804-6828-34C7-8DB766C0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2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2E22-A93A-6AAD-B180-0FA08CF0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13EC1-68FE-7B0F-22B5-0C76D58C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99845-D00B-6C94-4C30-CA31E3AF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7AB6F-EEFE-DBA4-AC5E-064EF43B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3C9E-3631-AC0D-9CCC-9943FDD6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FB29E8-49A3-668D-555A-886D2C3E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BDB1F-E8B5-C302-421A-5C1F754B3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662A9-1388-9D84-DF3C-ED2F1852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E4575-2D85-248F-6165-376D5681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C7029-A51B-6D4B-DBBC-8D2AB63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C389C-7C2F-3AAA-B0F8-0CFEDEC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B7187-0530-198E-8224-DEFACBBD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AD0EA-5846-5214-21D7-AA356447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19C09-4A5B-BB08-DBE8-7F74664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D6685-450C-0A26-E5CC-AEB5389B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751C-DE1F-CF95-B3AD-B676D40D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C33B8-E2CE-2B46-32D6-56177F0B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2F1D7-7D66-9A39-DA4C-EA4291B2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F8E10-F8D6-548C-EE1D-D6BE791B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8D50A-0639-A533-E893-3C466729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4D4A5-1AF7-4A05-DB30-DD71B694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A54E2-92FF-7C0E-4B3F-B500C1339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828DEF-A5FA-3EC4-C9D8-B23F83785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50D08-A046-6638-543E-601F4226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2CFCE-D249-7D71-05FF-DAE83E1E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DE8BC-B3C9-7287-C3CC-10C9C0E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0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91577-EA12-C032-81BC-CE9A61AE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9BEA7-3BBC-B66F-26FF-A37971C62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1FCBC-BDF6-CB5A-7E6B-0AA340AD2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2D2182-CFE2-9903-17E1-6147EDF89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B6D8AC-DE27-EC60-4BF5-1E0B8076A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C8A5BE-70F9-81FB-6524-4703585D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18440-F090-867A-E38E-1AC3158C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5380C-9A99-F44E-B3CF-0BE1B603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088E-838E-9DA6-20B5-ECF07DD0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31CC4-8554-7697-C114-829B0A6D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280111-34C3-AAE1-98B4-741E79D0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B45833-CD52-DB5A-07E2-45158399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D6894-514A-32CF-A280-7499297B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B36D21-C33C-C9A3-FFF9-F95A7C45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5BD91-B0EB-7557-1998-C64982CF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E07E2-C1F1-04E7-E3DD-B549AFB0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3C114-6597-2A29-DEB8-6D68A598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F6B28-D5EE-B41A-6965-D56322BC5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483F9-EE5F-445B-B7AE-30338602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BAEF8-B9B0-7047-A8C3-5969518E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08299-D16D-8817-CF3B-125D27F9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BB11E-19F7-876A-8F5A-5591BF3B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F7792A-FF3A-DAB9-1286-6431710B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35875-9E4D-3A13-ECC7-41BD6A37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07369-D7C4-58F7-0722-E8A78BDC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15F76-AD6C-ACE0-EE6E-26B3AD0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DCEC7-51B3-CCD1-A7AC-DCD2E655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0BE14D-B31E-85B4-B494-F15E9AD8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23765-722D-C3A5-F982-362B6115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9934E-E2CF-FAB4-B1CE-9AD2F24A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C351-763F-42E9-A2B7-1B45A8D1C3B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7F3F0-AF1E-86B1-4898-D41590B0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4A718-64DC-3473-4BF7-D36B20F7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1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E58C95-E331-84E8-30F4-575AF7EC1651}"/>
              </a:ext>
            </a:extLst>
          </p:cNvPr>
          <p:cNvSpPr txBox="1"/>
          <p:nvPr/>
        </p:nvSpPr>
        <p:spPr>
          <a:xfrm>
            <a:off x="780438" y="1174124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感知机接收多个信号，输出一个信号，感知机的信号有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两种取值。</a:t>
            </a:r>
            <a:endParaRPr lang="en-US" altLang="zh-CN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CD1AE8-6CEB-D85D-F426-6127C79CBE6D}"/>
              </a:ext>
            </a:extLst>
          </p:cNvPr>
          <p:cNvGrpSpPr/>
          <p:nvPr/>
        </p:nvGrpSpPr>
        <p:grpSpPr>
          <a:xfrm>
            <a:off x="1334353" y="2649685"/>
            <a:ext cx="2360119" cy="2122685"/>
            <a:chOff x="1899139" y="2963008"/>
            <a:chExt cx="2360119" cy="212268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803EB16-9946-978E-1C56-F693C33B0D5B}"/>
                </a:ext>
              </a:extLst>
            </p:cNvPr>
            <p:cNvSpPr/>
            <p:nvPr/>
          </p:nvSpPr>
          <p:spPr>
            <a:xfrm>
              <a:off x="1899140" y="2963008"/>
              <a:ext cx="729761" cy="72976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53EF18C-07F4-760D-44C0-CF64B06439D4}"/>
                </a:ext>
              </a:extLst>
            </p:cNvPr>
            <p:cNvSpPr/>
            <p:nvPr/>
          </p:nvSpPr>
          <p:spPr>
            <a:xfrm>
              <a:off x="1899139" y="4355932"/>
              <a:ext cx="729761" cy="72976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B51B299-4659-D023-BE3E-41244B39959A}"/>
                </a:ext>
              </a:extLst>
            </p:cNvPr>
            <p:cNvSpPr/>
            <p:nvPr/>
          </p:nvSpPr>
          <p:spPr>
            <a:xfrm>
              <a:off x="3529497" y="3674527"/>
              <a:ext cx="729761" cy="72976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7D78BB7-C83F-E612-EB1E-CE3F17863BF8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2628901" y="3327889"/>
              <a:ext cx="900596" cy="71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2D89226-C9F0-7D9F-E949-F8D7E992011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2628900" y="4039408"/>
              <a:ext cx="900597" cy="681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BE6CD59-0976-F1DF-23EA-EFF88D060C15}"/>
                </a:ext>
              </a:extLst>
            </p:cNvPr>
            <p:cNvSpPr txBox="1"/>
            <p:nvPr/>
          </p:nvSpPr>
          <p:spPr>
            <a:xfrm>
              <a:off x="2989385" y="3385011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4FB9886-DDB0-7ADF-E3E3-D61B26A65F65}"/>
                </a:ext>
              </a:extLst>
            </p:cNvPr>
            <p:cNvSpPr txBox="1"/>
            <p:nvPr/>
          </p:nvSpPr>
          <p:spPr>
            <a:xfrm>
              <a:off x="2989385" y="440428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w2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33678C-4931-C586-79F0-7817972E2826}"/>
                  </a:ext>
                </a:extLst>
              </p:cNvPr>
              <p:cNvSpPr txBox="1"/>
              <p:nvPr/>
            </p:nvSpPr>
            <p:spPr>
              <a:xfrm>
                <a:off x="5261594" y="2432539"/>
                <a:ext cx="426052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     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     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33678C-4931-C586-79F0-7817972E2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594" y="2432539"/>
                <a:ext cx="4260525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2379D69-F05C-0571-B446-8B9AB2259910}"/>
              </a:ext>
            </a:extLst>
          </p:cNvPr>
          <p:cNvSpPr txBox="1"/>
          <p:nvPr/>
        </p:nvSpPr>
        <p:spPr>
          <a:xfrm>
            <a:off x="5011000" y="3849040"/>
            <a:ext cx="5596053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感知机的多个输入信号都有各自固有的权重，这些权重对于控制各个信号有重要的作用。即权重越大，该权重的信号的重要性就越高。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感知机是什么？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6512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输出层的设计</a:t>
            </a:r>
            <a:endParaRPr lang="en-US" altLang="zh-CN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3FB9E9-2249-AED8-F7B6-8C5AA5DB4D56}"/>
              </a:ext>
            </a:extLst>
          </p:cNvPr>
          <p:cNvSpPr txBox="1"/>
          <p:nvPr/>
        </p:nvSpPr>
        <p:spPr>
          <a:xfrm>
            <a:off x="780438" y="916061"/>
            <a:ext cx="6503703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一般而言，回归问题用恒等函数，分类问题用</a:t>
            </a:r>
            <a:r>
              <a:rPr lang="en-US" altLang="zh-CN" dirty="0" err="1"/>
              <a:t>softmax</a:t>
            </a:r>
            <a:r>
              <a:rPr lang="zh-CN" altLang="en-US" dirty="0"/>
              <a:t>函数。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F44126-09E1-34B3-F17B-34215750D360}"/>
              </a:ext>
            </a:extLst>
          </p:cNvPr>
          <p:cNvSpPr txBox="1"/>
          <p:nvPr/>
        </p:nvSpPr>
        <p:spPr>
          <a:xfrm>
            <a:off x="1538555" y="1900987"/>
            <a:ext cx="1533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函数：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B11265-64E2-8414-465D-B7AFEAC9A83F}"/>
                  </a:ext>
                </a:extLst>
              </p:cNvPr>
              <p:cNvSpPr txBox="1"/>
              <p:nvPr/>
            </p:nvSpPr>
            <p:spPr>
              <a:xfrm>
                <a:off x="3829170" y="1756781"/>
                <a:ext cx="2035237" cy="657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B11265-64E2-8414-465D-B7AFEAC9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70" y="1756781"/>
                <a:ext cx="2035237" cy="657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30895DC-B0D1-F3A8-92C1-40E47241C056}"/>
              </a:ext>
            </a:extLst>
          </p:cNvPr>
          <p:cNvSpPr txBox="1"/>
          <p:nvPr/>
        </p:nvSpPr>
        <p:spPr>
          <a:xfrm>
            <a:off x="780438" y="2662744"/>
            <a:ext cx="10099895" cy="9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结论</a:t>
            </a:r>
            <a:r>
              <a:rPr lang="en-US" altLang="zh-CN" dirty="0"/>
              <a:t>1</a:t>
            </a:r>
            <a:r>
              <a:rPr lang="zh-CN" altLang="en-US" dirty="0"/>
              <a:t>：输出层的各个神经元都受到所有输入信号的影响。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输出总和为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，所以可以将输出解释为“概率” </a:t>
            </a:r>
            <a:r>
              <a:rPr lang="zh-CN" altLang="en-US" sz="1600" dirty="0"/>
              <a:t>（实际运算时</a:t>
            </a:r>
            <a:r>
              <a:rPr lang="en-US" altLang="zh-CN" sz="1600" dirty="0" err="1"/>
              <a:t>softmax</a:t>
            </a:r>
            <a:r>
              <a:rPr lang="zh-CN" altLang="en-US" sz="1600" dirty="0"/>
              <a:t>函数可以忽略）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123841-5A9B-664F-1AA7-A720180BE85D}"/>
                  </a:ext>
                </a:extLst>
              </p:cNvPr>
              <p:cNvSpPr txBox="1"/>
              <p:nvPr/>
            </p:nvSpPr>
            <p:spPr>
              <a:xfrm>
                <a:off x="5864407" y="2147101"/>
                <a:ext cx="23758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：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123841-5A9B-664F-1AA7-A720180BE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7" y="2147101"/>
                <a:ext cx="2375898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ADEDEB3-6E48-A44E-7135-155E26660C55}"/>
              </a:ext>
            </a:extLst>
          </p:cNvPr>
          <p:cNvSpPr txBox="1"/>
          <p:nvPr/>
        </p:nvSpPr>
        <p:spPr>
          <a:xfrm>
            <a:off x="780438" y="3977836"/>
            <a:ext cx="1009989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对于分类问题，输出层的神经元数量一般设定为类别的数量。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4352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手写数字识别</a:t>
            </a:r>
            <a:endParaRPr lang="en-US" altLang="zh-CN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72E35F-0F1C-EAF7-277C-D8067DA7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0" y="2247924"/>
            <a:ext cx="5704727" cy="38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4FD5F6-B241-826A-73F5-44D4AA9C724C}"/>
              </a:ext>
            </a:extLst>
          </p:cNvPr>
          <p:cNvSpPr txBox="1"/>
          <p:nvPr/>
        </p:nvSpPr>
        <p:spPr>
          <a:xfrm>
            <a:off x="780437" y="1139257"/>
            <a:ext cx="8918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MNIST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数据集（手写数字数据集）是一个公开的公共数据集，已经是一个作为机器学习入门的通用性特别强的数据集之一</a:t>
            </a:r>
            <a:r>
              <a:rPr lang="zh-CN" altLang="en-US" dirty="0">
                <a:solidFill>
                  <a:srgbClr val="1B1B1B"/>
                </a:solidFill>
                <a:latin typeface="consolas" panose="020B0609020204030204" pitchFamily="49" charset="0"/>
              </a:rPr>
              <a:t>。</a:t>
            </a:r>
            <a:endParaRPr lang="zh-CN" altLang="en-US" dirty="0"/>
          </a:p>
        </p:txBody>
      </p:sp>
      <p:grpSp>
        <p:nvGrpSpPr>
          <p:cNvPr id="1051" name="组合 1050">
            <a:extLst>
              <a:ext uri="{FF2B5EF4-FFF2-40B4-BE49-F238E27FC236}">
                <a16:creationId xmlns:a16="http://schemas.microsoft.com/office/drawing/2014/main" id="{C2702102-FAF7-980F-37A9-DAB69347A8B3}"/>
              </a:ext>
            </a:extLst>
          </p:cNvPr>
          <p:cNvGrpSpPr/>
          <p:nvPr/>
        </p:nvGrpSpPr>
        <p:grpSpPr>
          <a:xfrm>
            <a:off x="6331329" y="2329528"/>
            <a:ext cx="5042936" cy="799449"/>
            <a:chOff x="6331329" y="2329528"/>
            <a:chExt cx="5042936" cy="79944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D45A5B3-1D42-DC76-0E95-D76E36732EAF}"/>
                </a:ext>
              </a:extLst>
            </p:cNvPr>
            <p:cNvSpPr txBox="1"/>
            <p:nvPr/>
          </p:nvSpPr>
          <p:spPr>
            <a:xfrm>
              <a:off x="7416639" y="2686099"/>
              <a:ext cx="992579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784×50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DA06DB5-FCA3-E94F-B757-869351C06305}"/>
                </a:ext>
              </a:extLst>
            </p:cNvPr>
            <p:cNvSpPr txBox="1"/>
            <p:nvPr/>
          </p:nvSpPr>
          <p:spPr>
            <a:xfrm>
              <a:off x="8500587" y="2685098"/>
              <a:ext cx="992579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50×128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D17079D-3F7A-58F2-AE24-BE5C0E5D2D7E}"/>
                </a:ext>
              </a:extLst>
            </p:cNvPr>
            <p:cNvSpPr txBox="1"/>
            <p:nvPr/>
          </p:nvSpPr>
          <p:spPr>
            <a:xfrm>
              <a:off x="10958767" y="2685098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CDC80F2-12B4-2A18-2006-050B5E760847}"/>
                </a:ext>
              </a:extLst>
            </p:cNvPr>
            <p:cNvSpPr txBox="1"/>
            <p:nvPr/>
          </p:nvSpPr>
          <p:spPr>
            <a:xfrm>
              <a:off x="7705179" y="2329528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9C7B14-8F57-7235-358A-81D927DB02F6}"/>
                </a:ext>
              </a:extLst>
            </p:cNvPr>
            <p:cNvSpPr txBox="1"/>
            <p:nvPr/>
          </p:nvSpPr>
          <p:spPr>
            <a:xfrm>
              <a:off x="11016475" y="2329528"/>
              <a:ext cx="300082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954D67D-2EA7-774F-371D-CAF7F761C430}"/>
                </a:ext>
              </a:extLst>
            </p:cNvPr>
            <p:cNvSpPr txBox="1"/>
            <p:nvPr/>
          </p:nvSpPr>
          <p:spPr>
            <a:xfrm>
              <a:off x="10543269" y="2351656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→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2" name="文本框 1031">
              <a:extLst>
                <a:ext uri="{FF2B5EF4-FFF2-40B4-BE49-F238E27FC236}">
                  <a16:creationId xmlns:a16="http://schemas.microsoft.com/office/drawing/2014/main" id="{5325AA2B-4BDD-D52C-FD0A-379BFB787F6B}"/>
                </a:ext>
              </a:extLst>
            </p:cNvPr>
            <p:cNvSpPr txBox="1"/>
            <p:nvPr/>
          </p:nvSpPr>
          <p:spPr>
            <a:xfrm>
              <a:off x="9586278" y="2685098"/>
              <a:ext cx="992579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128×10</a:t>
              </a:r>
            </a:p>
          </p:txBody>
        </p: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C6E58359-6652-449D-19E5-3D336FA25635}"/>
                </a:ext>
              </a:extLst>
            </p:cNvPr>
            <p:cNvSpPr txBox="1"/>
            <p:nvPr/>
          </p:nvSpPr>
          <p:spPr>
            <a:xfrm>
              <a:off x="6877902" y="2685098"/>
              <a:ext cx="530915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784</a:t>
              </a:r>
            </a:p>
          </p:txBody>
        </p:sp>
        <p:sp>
          <p:nvSpPr>
            <p:cNvPr id="1034" name="文本框 1033">
              <a:extLst>
                <a:ext uri="{FF2B5EF4-FFF2-40B4-BE49-F238E27FC236}">
                  <a16:creationId xmlns:a16="http://schemas.microsoft.com/office/drawing/2014/main" id="{2A7552DE-6576-666C-70FC-E502B790B79E}"/>
                </a:ext>
              </a:extLst>
            </p:cNvPr>
            <p:cNvSpPr txBox="1"/>
            <p:nvPr/>
          </p:nvSpPr>
          <p:spPr>
            <a:xfrm>
              <a:off x="6995523" y="2341003"/>
              <a:ext cx="300082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1035" name="文本框 1034">
              <a:extLst>
                <a:ext uri="{FF2B5EF4-FFF2-40B4-BE49-F238E27FC236}">
                  <a16:creationId xmlns:a16="http://schemas.microsoft.com/office/drawing/2014/main" id="{5CD280A3-BAB1-8051-F66E-EA859B8B5D32}"/>
                </a:ext>
              </a:extLst>
            </p:cNvPr>
            <p:cNvSpPr txBox="1"/>
            <p:nvPr/>
          </p:nvSpPr>
          <p:spPr>
            <a:xfrm>
              <a:off x="8714434" y="2351656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W2</a:t>
              </a:r>
            </a:p>
          </p:txBody>
        </p:sp>
        <p:sp>
          <p:nvSpPr>
            <p:cNvPr id="1036" name="文本框 1035">
              <a:extLst>
                <a:ext uri="{FF2B5EF4-FFF2-40B4-BE49-F238E27FC236}">
                  <a16:creationId xmlns:a16="http://schemas.microsoft.com/office/drawing/2014/main" id="{54AD25FA-C853-F6C6-DD4F-F2D563D16F19}"/>
                </a:ext>
              </a:extLst>
            </p:cNvPr>
            <p:cNvSpPr txBox="1"/>
            <p:nvPr/>
          </p:nvSpPr>
          <p:spPr>
            <a:xfrm>
              <a:off x="9875697" y="2351656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W3</a:t>
              </a:r>
            </a:p>
          </p:txBody>
        </p:sp>
        <p:sp>
          <p:nvSpPr>
            <p:cNvPr id="1050" name="文本框 1049">
              <a:extLst>
                <a:ext uri="{FF2B5EF4-FFF2-40B4-BE49-F238E27FC236}">
                  <a16:creationId xmlns:a16="http://schemas.microsoft.com/office/drawing/2014/main" id="{E85164C5-5F41-760D-05E8-0C3C5D495ABB}"/>
                </a:ext>
              </a:extLst>
            </p:cNvPr>
            <p:cNvSpPr txBox="1"/>
            <p:nvPr/>
          </p:nvSpPr>
          <p:spPr>
            <a:xfrm>
              <a:off x="6331329" y="2744567"/>
              <a:ext cx="543739" cy="36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形状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65" name="组合 1064">
            <a:extLst>
              <a:ext uri="{FF2B5EF4-FFF2-40B4-BE49-F238E27FC236}">
                <a16:creationId xmlns:a16="http://schemas.microsoft.com/office/drawing/2014/main" id="{DE068EAA-5B39-F9FC-84B9-078FC590D45A}"/>
              </a:ext>
            </a:extLst>
          </p:cNvPr>
          <p:cNvGrpSpPr/>
          <p:nvPr/>
        </p:nvGrpSpPr>
        <p:grpSpPr>
          <a:xfrm>
            <a:off x="5986841" y="4600117"/>
            <a:ext cx="5883713" cy="818996"/>
            <a:chOff x="5986841" y="4600117"/>
            <a:chExt cx="5883713" cy="818996"/>
          </a:xfrm>
        </p:grpSpPr>
        <p:sp>
          <p:nvSpPr>
            <p:cNvPr id="1053" name="文本框 1052">
              <a:extLst>
                <a:ext uri="{FF2B5EF4-FFF2-40B4-BE49-F238E27FC236}">
                  <a16:creationId xmlns:a16="http://schemas.microsoft.com/office/drawing/2014/main" id="{2CFEEDFB-EAA4-5ACB-FE8F-F76A72779CA9}"/>
                </a:ext>
              </a:extLst>
            </p:cNvPr>
            <p:cNvSpPr txBox="1"/>
            <p:nvPr/>
          </p:nvSpPr>
          <p:spPr>
            <a:xfrm>
              <a:off x="7542543" y="4956688"/>
              <a:ext cx="992579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784×50</a:t>
              </a:r>
            </a:p>
          </p:txBody>
        </p:sp>
        <p:sp>
          <p:nvSpPr>
            <p:cNvPr id="1054" name="文本框 1053">
              <a:extLst>
                <a:ext uri="{FF2B5EF4-FFF2-40B4-BE49-F238E27FC236}">
                  <a16:creationId xmlns:a16="http://schemas.microsoft.com/office/drawing/2014/main" id="{091DBDCA-0331-5E92-2207-3A721A2C58BA}"/>
                </a:ext>
              </a:extLst>
            </p:cNvPr>
            <p:cNvSpPr txBox="1"/>
            <p:nvPr/>
          </p:nvSpPr>
          <p:spPr>
            <a:xfrm>
              <a:off x="8626491" y="4955687"/>
              <a:ext cx="992579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50×128</a:t>
              </a:r>
            </a:p>
          </p:txBody>
        </p:sp>
        <p:sp>
          <p:nvSpPr>
            <p:cNvPr id="1055" name="文本框 1054">
              <a:extLst>
                <a:ext uri="{FF2B5EF4-FFF2-40B4-BE49-F238E27FC236}">
                  <a16:creationId xmlns:a16="http://schemas.microsoft.com/office/drawing/2014/main" id="{BBC2F320-518E-2E04-C321-98FF8EA0B3C9}"/>
                </a:ext>
              </a:extLst>
            </p:cNvPr>
            <p:cNvSpPr txBox="1"/>
            <p:nvPr/>
          </p:nvSpPr>
          <p:spPr>
            <a:xfrm>
              <a:off x="10877975" y="4976235"/>
              <a:ext cx="992579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×10</a:t>
              </a:r>
            </a:p>
          </p:txBody>
        </p:sp>
        <p:sp>
          <p:nvSpPr>
            <p:cNvPr id="1056" name="文本框 1055">
              <a:extLst>
                <a:ext uri="{FF2B5EF4-FFF2-40B4-BE49-F238E27FC236}">
                  <a16:creationId xmlns:a16="http://schemas.microsoft.com/office/drawing/2014/main" id="{7E0C67D1-BBC9-40A0-D18D-08F74EAD047B}"/>
                </a:ext>
              </a:extLst>
            </p:cNvPr>
            <p:cNvSpPr txBox="1"/>
            <p:nvPr/>
          </p:nvSpPr>
          <p:spPr>
            <a:xfrm>
              <a:off x="7831083" y="4600117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W1</a:t>
              </a:r>
            </a:p>
          </p:txBody>
        </p:sp>
        <p:sp>
          <p:nvSpPr>
            <p:cNvPr id="1057" name="文本框 1056">
              <a:extLst>
                <a:ext uri="{FF2B5EF4-FFF2-40B4-BE49-F238E27FC236}">
                  <a16:creationId xmlns:a16="http://schemas.microsoft.com/office/drawing/2014/main" id="{B881A381-F03C-500C-D449-69F81C59C97E}"/>
                </a:ext>
              </a:extLst>
            </p:cNvPr>
            <p:cNvSpPr txBox="1"/>
            <p:nvPr/>
          </p:nvSpPr>
          <p:spPr>
            <a:xfrm>
              <a:off x="11142379" y="4600117"/>
              <a:ext cx="300082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1058" name="文本框 1057">
              <a:extLst>
                <a:ext uri="{FF2B5EF4-FFF2-40B4-BE49-F238E27FC236}">
                  <a16:creationId xmlns:a16="http://schemas.microsoft.com/office/drawing/2014/main" id="{91EFBD6E-761C-2E54-562D-38D7FECBAA03}"/>
                </a:ext>
              </a:extLst>
            </p:cNvPr>
            <p:cNvSpPr txBox="1"/>
            <p:nvPr/>
          </p:nvSpPr>
          <p:spPr>
            <a:xfrm>
              <a:off x="10669173" y="4622245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→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59" name="文本框 1058">
              <a:extLst>
                <a:ext uri="{FF2B5EF4-FFF2-40B4-BE49-F238E27FC236}">
                  <a16:creationId xmlns:a16="http://schemas.microsoft.com/office/drawing/2014/main" id="{010F5BE5-163E-A358-183D-26EEE1AA4A51}"/>
                </a:ext>
              </a:extLst>
            </p:cNvPr>
            <p:cNvSpPr txBox="1"/>
            <p:nvPr/>
          </p:nvSpPr>
          <p:spPr>
            <a:xfrm>
              <a:off x="9712182" y="4955687"/>
              <a:ext cx="992579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128×10</a:t>
              </a:r>
            </a:p>
          </p:txBody>
        </p:sp>
        <p:sp>
          <p:nvSpPr>
            <p:cNvPr id="1060" name="文本框 1059">
              <a:extLst>
                <a:ext uri="{FF2B5EF4-FFF2-40B4-BE49-F238E27FC236}">
                  <a16:creationId xmlns:a16="http://schemas.microsoft.com/office/drawing/2014/main" id="{B78B1FCA-3F5E-AE48-DD59-49409B120EA9}"/>
                </a:ext>
              </a:extLst>
            </p:cNvPr>
            <p:cNvSpPr txBox="1"/>
            <p:nvPr/>
          </p:nvSpPr>
          <p:spPr>
            <a:xfrm>
              <a:off x="6388683" y="4955687"/>
              <a:ext cx="1107996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×784</a:t>
              </a:r>
            </a:p>
          </p:txBody>
        </p:sp>
        <p:sp>
          <p:nvSpPr>
            <p:cNvPr id="1061" name="文本框 1060">
              <a:extLst>
                <a:ext uri="{FF2B5EF4-FFF2-40B4-BE49-F238E27FC236}">
                  <a16:creationId xmlns:a16="http://schemas.microsoft.com/office/drawing/2014/main" id="{EA0A348B-2BF2-9A52-C068-FFD53D92F141}"/>
                </a:ext>
              </a:extLst>
            </p:cNvPr>
            <p:cNvSpPr txBox="1"/>
            <p:nvPr/>
          </p:nvSpPr>
          <p:spPr>
            <a:xfrm>
              <a:off x="6795424" y="4622245"/>
              <a:ext cx="300082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1062" name="文本框 1061">
              <a:extLst>
                <a:ext uri="{FF2B5EF4-FFF2-40B4-BE49-F238E27FC236}">
                  <a16:creationId xmlns:a16="http://schemas.microsoft.com/office/drawing/2014/main" id="{C92F178C-05AA-558F-DCBA-D524576FB199}"/>
                </a:ext>
              </a:extLst>
            </p:cNvPr>
            <p:cNvSpPr txBox="1"/>
            <p:nvPr/>
          </p:nvSpPr>
          <p:spPr>
            <a:xfrm>
              <a:off x="8840338" y="4622245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W2</a:t>
              </a:r>
            </a:p>
          </p:txBody>
        </p:sp>
        <p:sp>
          <p:nvSpPr>
            <p:cNvPr id="1063" name="文本框 1062">
              <a:extLst>
                <a:ext uri="{FF2B5EF4-FFF2-40B4-BE49-F238E27FC236}">
                  <a16:creationId xmlns:a16="http://schemas.microsoft.com/office/drawing/2014/main" id="{F94C54DB-7494-2DD2-104B-74FE8CC1AFCA}"/>
                </a:ext>
              </a:extLst>
            </p:cNvPr>
            <p:cNvSpPr txBox="1"/>
            <p:nvPr/>
          </p:nvSpPr>
          <p:spPr>
            <a:xfrm>
              <a:off x="10001601" y="4622245"/>
              <a:ext cx="415498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W3</a:t>
              </a:r>
            </a:p>
          </p:txBody>
        </p:sp>
        <p:sp>
          <p:nvSpPr>
            <p:cNvPr id="1064" name="文本框 1063">
              <a:extLst>
                <a:ext uri="{FF2B5EF4-FFF2-40B4-BE49-F238E27FC236}">
                  <a16:creationId xmlns:a16="http://schemas.microsoft.com/office/drawing/2014/main" id="{225DFF86-5C79-295A-7EF0-EEC35BE63C34}"/>
                </a:ext>
              </a:extLst>
            </p:cNvPr>
            <p:cNvSpPr txBox="1"/>
            <p:nvPr/>
          </p:nvSpPr>
          <p:spPr>
            <a:xfrm>
              <a:off x="5986841" y="5015156"/>
              <a:ext cx="543739" cy="36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形状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79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简单的逻辑电路</a:t>
            </a:r>
            <a:endParaRPr lang="en-US" altLang="zh-CN" sz="2400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E99657B-A2B6-175E-35C3-37D643377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5089"/>
              </p:ext>
            </p:extLst>
          </p:nvPr>
        </p:nvGraphicFramePr>
        <p:xfrm>
          <a:off x="780438" y="1510972"/>
          <a:ext cx="20243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69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2607924775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694F49-60CC-15FB-B337-D65CD4EDD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95907"/>
              </p:ext>
            </p:extLst>
          </p:nvPr>
        </p:nvGraphicFramePr>
        <p:xfrm>
          <a:off x="4723361" y="1510972"/>
          <a:ext cx="20243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69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2607924775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13CF10-DA0A-4924-C22F-7F4EF54C8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00015"/>
              </p:ext>
            </p:extLst>
          </p:nvPr>
        </p:nvGraphicFramePr>
        <p:xfrm>
          <a:off x="8275454" y="1510972"/>
          <a:ext cx="20243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69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2607924775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0C1F844-5751-1D96-B241-573731A59735}"/>
              </a:ext>
            </a:extLst>
          </p:cNvPr>
          <p:cNvSpPr txBox="1"/>
          <p:nvPr/>
        </p:nvSpPr>
        <p:spPr>
          <a:xfrm>
            <a:off x="1469425" y="1072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D4E9F6-8DF6-7EB7-0B8C-A990E99D0E38}"/>
              </a:ext>
            </a:extLst>
          </p:cNvPr>
          <p:cNvSpPr txBox="1"/>
          <p:nvPr/>
        </p:nvSpPr>
        <p:spPr>
          <a:xfrm>
            <a:off x="5412348" y="1072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与非门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0EDF56-335C-8E9E-6A30-FFD3E9F9B9C8}"/>
              </a:ext>
            </a:extLst>
          </p:cNvPr>
          <p:cNvSpPr txBox="1"/>
          <p:nvPr/>
        </p:nvSpPr>
        <p:spPr>
          <a:xfrm>
            <a:off x="8849025" y="1072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3944447-2C6B-9B40-EC4F-0B99F5A1CB8D}"/>
                  </a:ext>
                </a:extLst>
              </p:cNvPr>
              <p:cNvSpPr txBox="1"/>
              <p:nvPr/>
            </p:nvSpPr>
            <p:spPr>
              <a:xfrm>
                <a:off x="472741" y="3622430"/>
                <a:ext cx="263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=(0.5, 0.5,0.7)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3944447-2C6B-9B40-EC4F-0B99F5A1C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41" y="3622430"/>
                <a:ext cx="2639697" cy="276999"/>
              </a:xfrm>
              <a:prstGeom prst="rect">
                <a:avLst/>
              </a:prstGeom>
              <a:blipFill>
                <a:blip r:embed="rId3"/>
                <a:stretch>
                  <a:fillRect t="-2174" r="-277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73AEF7-DFA6-3FAC-330C-CB7D99C9BDFE}"/>
                  </a:ext>
                </a:extLst>
              </p:cNvPr>
              <p:cNvSpPr txBox="1"/>
              <p:nvPr/>
            </p:nvSpPr>
            <p:spPr>
              <a:xfrm>
                <a:off x="4226894" y="3622428"/>
                <a:ext cx="3248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−0.5, −0.5,−0.7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73AEF7-DFA6-3FAC-330C-CB7D99C9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94" y="3622428"/>
                <a:ext cx="3248069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5E00173D-96F1-B144-0342-CBF76D380A26}"/>
              </a:ext>
            </a:extLst>
          </p:cNvPr>
          <p:cNvSpPr txBox="1"/>
          <p:nvPr/>
        </p:nvSpPr>
        <p:spPr>
          <a:xfrm>
            <a:off x="9287607" y="353009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?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832E94-6868-8977-ED44-D080DEF474E7}"/>
              </a:ext>
            </a:extLst>
          </p:cNvPr>
          <p:cNvSpPr txBox="1"/>
          <p:nvPr/>
        </p:nvSpPr>
        <p:spPr>
          <a:xfrm>
            <a:off x="780437" y="4853354"/>
            <a:ext cx="10051685" cy="134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结论：</a:t>
            </a:r>
            <a:r>
              <a:rPr lang="zh-CN" altLang="en-US" dirty="0"/>
              <a:t>相同构造的感知机，只需要通过适当地调整参数的值，就可以达到不同的效果。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机器学习的课题就是将这个决定参数值的工作交由计算机自动进行。</a:t>
            </a:r>
            <a:r>
              <a:rPr lang="zh-CN" altLang="en-US" b="1" dirty="0"/>
              <a:t>学习</a:t>
            </a:r>
            <a:r>
              <a:rPr lang="zh-CN" altLang="en-US" dirty="0"/>
              <a:t>是确定适合的参数的过程，而人要做的是思考感知机的构造（模型），并把训练数据交给计算机。</a:t>
            </a:r>
          </a:p>
        </p:txBody>
      </p:sp>
    </p:spTree>
    <p:extLst>
      <p:ext uri="{BB962C8B-B14F-4D97-AF65-F5344CB8AC3E}">
        <p14:creationId xmlns:p14="http://schemas.microsoft.com/office/powerpoint/2010/main" val="96169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感知机的实现</a:t>
            </a:r>
            <a:endParaRPr lang="en-US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E55C45-74A9-5F08-EFDF-5F3B538AD182}"/>
                  </a:ext>
                </a:extLst>
              </p:cNvPr>
              <p:cNvSpPr txBox="1"/>
              <p:nvPr/>
            </p:nvSpPr>
            <p:spPr>
              <a:xfrm>
                <a:off x="2879150" y="2162085"/>
                <a:ext cx="506638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     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     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E55C45-74A9-5F08-EFDF-5F3B538AD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50" y="2162085"/>
                <a:ext cx="506638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3845FAD-D574-D945-EFCF-4317F6D12AA4}"/>
              </a:ext>
            </a:extLst>
          </p:cNvPr>
          <p:cNvSpPr txBox="1"/>
          <p:nvPr/>
        </p:nvSpPr>
        <p:spPr>
          <a:xfrm>
            <a:off x="1107831" y="975946"/>
            <a:ext cx="656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把前述公式中的</a:t>
            </a:r>
            <a:r>
              <a:rPr lang="el-GR" altLang="zh-CN" dirty="0"/>
              <a:t>θ</a:t>
            </a:r>
            <a:r>
              <a:rPr lang="zh-CN" altLang="en-US" dirty="0"/>
              <a:t>换成</a:t>
            </a:r>
            <a:r>
              <a:rPr lang="en-US" altLang="zh-CN" dirty="0"/>
              <a:t>-b</a:t>
            </a:r>
            <a:r>
              <a:rPr lang="zh-CN" altLang="en-US" dirty="0"/>
              <a:t>，的到如下公式来表示感知机的行为。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4DE24E-6EB0-885A-F5EA-D96B5E572468}"/>
              </a:ext>
            </a:extLst>
          </p:cNvPr>
          <p:cNvSpPr txBox="1"/>
          <p:nvPr/>
        </p:nvSpPr>
        <p:spPr>
          <a:xfrm>
            <a:off x="1107831" y="3647998"/>
            <a:ext cx="773723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b</a:t>
            </a:r>
            <a:r>
              <a:rPr lang="zh-CN" altLang="en-US" dirty="0"/>
              <a:t>称为</a:t>
            </a:r>
            <a:r>
              <a:rPr lang="zh-CN" altLang="en-US" b="1" dirty="0"/>
              <a:t>偏置</a:t>
            </a:r>
            <a:r>
              <a:rPr lang="zh-CN" altLang="en-US" dirty="0"/>
              <a:t>，</a:t>
            </a:r>
            <a:r>
              <a:rPr lang="en-US" altLang="zh-CN" dirty="0"/>
              <a:t>w_1</a:t>
            </a:r>
            <a:r>
              <a:rPr lang="zh-CN" altLang="en-US" dirty="0"/>
              <a:t>和</a:t>
            </a:r>
            <a:r>
              <a:rPr lang="en-US" altLang="zh-CN" dirty="0"/>
              <a:t>w_2</a:t>
            </a:r>
            <a:r>
              <a:rPr lang="zh-CN" altLang="en-US" dirty="0"/>
              <a:t>称为</a:t>
            </a:r>
            <a:r>
              <a:rPr lang="zh-CN" altLang="en-US" b="1" dirty="0"/>
              <a:t>权重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w_1</a:t>
            </a:r>
            <a:r>
              <a:rPr lang="zh-CN" altLang="en-US" dirty="0"/>
              <a:t>和</a:t>
            </a:r>
            <a:r>
              <a:rPr lang="en-US" altLang="zh-CN" dirty="0"/>
              <a:t>w_2</a:t>
            </a:r>
            <a:r>
              <a:rPr lang="zh-CN" altLang="en-US" dirty="0"/>
              <a:t>是控制输入信号的重要性的参数，而偏置是调整神经元被激活的容易程度（输出信号为</a:t>
            </a:r>
            <a:r>
              <a:rPr lang="en-US" altLang="zh-CN" dirty="0"/>
              <a:t>1</a:t>
            </a:r>
            <a:r>
              <a:rPr lang="zh-CN" altLang="en-US" dirty="0"/>
              <a:t>的成都）的参数。</a:t>
            </a:r>
          </a:p>
        </p:txBody>
      </p:sp>
    </p:spTree>
    <p:extLst>
      <p:ext uri="{BB962C8B-B14F-4D97-AF65-F5344CB8AC3E}">
        <p14:creationId xmlns:p14="http://schemas.microsoft.com/office/powerpoint/2010/main" val="211511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3306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感知机的局限性</a:t>
            </a:r>
            <a:endParaRPr lang="en-US" altLang="zh-CN" sz="2400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DA8DEB4-3DAF-48D8-FBB2-BE9AA70E4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32641"/>
              </p:ext>
            </p:extLst>
          </p:nvPr>
        </p:nvGraphicFramePr>
        <p:xfrm>
          <a:off x="780438" y="1510972"/>
          <a:ext cx="20243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69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2607924775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8A2FCA7-A5BE-4606-2A9F-6A7042771386}"/>
              </a:ext>
            </a:extLst>
          </p:cNvPr>
          <p:cNvSpPr txBox="1"/>
          <p:nvPr/>
        </p:nvSpPr>
        <p:spPr>
          <a:xfrm>
            <a:off x="1354009" y="1072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异或门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DEDC-242C-B543-4015-54071D30FBEC}"/>
              </a:ext>
            </a:extLst>
          </p:cNvPr>
          <p:cNvSpPr txBox="1"/>
          <p:nvPr/>
        </p:nvSpPr>
        <p:spPr>
          <a:xfrm>
            <a:off x="1649762" y="341272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?</a:t>
            </a:r>
            <a:endParaRPr lang="zh-CN" altLang="en-US" b="1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D8680E0-4D12-8E50-4E2F-71BFCEA24CCC}"/>
              </a:ext>
            </a:extLst>
          </p:cNvPr>
          <p:cNvGrpSpPr/>
          <p:nvPr/>
        </p:nvGrpSpPr>
        <p:grpSpPr>
          <a:xfrm>
            <a:off x="4920751" y="496389"/>
            <a:ext cx="1920358" cy="1643445"/>
            <a:chOff x="4809393" y="976690"/>
            <a:chExt cx="1920358" cy="1643445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CF1D395-B897-5090-6ACB-A993326F44D1}"/>
                </a:ext>
              </a:extLst>
            </p:cNvPr>
            <p:cNvCxnSpPr>
              <a:cxnSpLocks/>
            </p:cNvCxnSpPr>
            <p:nvPr/>
          </p:nvCxnSpPr>
          <p:spPr>
            <a:xfrm>
              <a:off x="4809393" y="2162908"/>
              <a:ext cx="1488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7C9D827-1575-B000-C508-D6AFC28CA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989" y="1266092"/>
              <a:ext cx="0" cy="1354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9017F7-8938-ACB0-8A1F-0BABAC975241}"/>
                </a:ext>
              </a:extLst>
            </p:cNvPr>
            <p:cNvSpPr/>
            <p:nvPr/>
          </p:nvSpPr>
          <p:spPr>
            <a:xfrm>
              <a:off x="5207258" y="2099177"/>
              <a:ext cx="127461" cy="1274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D2EC5C57-6B0C-45E8-F486-7C4D50098662}"/>
                </a:ext>
              </a:extLst>
            </p:cNvPr>
            <p:cNvSpPr/>
            <p:nvPr/>
          </p:nvSpPr>
          <p:spPr>
            <a:xfrm>
              <a:off x="5199611" y="1689039"/>
              <a:ext cx="142754" cy="123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88D82CED-0DAB-3901-2E89-5FC954A1E2C2}"/>
                </a:ext>
              </a:extLst>
            </p:cNvPr>
            <p:cNvSpPr/>
            <p:nvPr/>
          </p:nvSpPr>
          <p:spPr>
            <a:xfrm>
              <a:off x="5661207" y="2099177"/>
              <a:ext cx="142754" cy="123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2D4A2921-B9D2-074C-0680-EA3CDCA31431}"/>
                </a:ext>
              </a:extLst>
            </p:cNvPr>
            <p:cNvSpPr/>
            <p:nvPr/>
          </p:nvSpPr>
          <p:spPr>
            <a:xfrm>
              <a:off x="5661207" y="1689039"/>
              <a:ext cx="142754" cy="123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024832-49C8-3507-2473-EF9D0893EAE0}"/>
                </a:ext>
              </a:extLst>
            </p:cNvPr>
            <p:cNvSpPr txBox="1"/>
            <p:nvPr/>
          </p:nvSpPr>
          <p:spPr>
            <a:xfrm>
              <a:off x="6298223" y="200682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x_1</a:t>
              </a:r>
              <a:endParaRPr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7498CC-0E01-3604-8BA6-5DEC612D996A}"/>
                </a:ext>
              </a:extLst>
            </p:cNvPr>
            <p:cNvSpPr txBox="1"/>
            <p:nvPr/>
          </p:nvSpPr>
          <p:spPr>
            <a:xfrm>
              <a:off x="5055224" y="97669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x_2</a:t>
              </a:r>
              <a:endParaRPr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D6276A9-E8CC-1EB1-315F-53B442AD2520}"/>
                </a:ext>
              </a:extLst>
            </p:cNvPr>
            <p:cNvSpPr txBox="1"/>
            <p:nvPr/>
          </p:nvSpPr>
          <p:spPr>
            <a:xfrm>
              <a:off x="5001875" y="161375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CBFB24D-DB12-382D-CAFE-C6E44803C1B8}"/>
                </a:ext>
              </a:extLst>
            </p:cNvPr>
            <p:cNvSpPr txBox="1"/>
            <p:nvPr/>
          </p:nvSpPr>
          <p:spPr>
            <a:xfrm>
              <a:off x="5000022" y="216070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</a:t>
              </a:r>
              <a:endParaRPr lang="zh-CN" altLang="en-US" sz="1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E942ECE-E68C-8593-E8A3-F2B82E5F12E7}"/>
                </a:ext>
              </a:extLst>
            </p:cNvPr>
            <p:cNvSpPr txBox="1"/>
            <p:nvPr/>
          </p:nvSpPr>
          <p:spPr>
            <a:xfrm>
              <a:off x="5610886" y="216070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</p:grpSp>
      <p:sp>
        <p:nvSpPr>
          <p:cNvPr id="83" name="箭头: 右 82">
            <a:extLst>
              <a:ext uri="{FF2B5EF4-FFF2-40B4-BE49-F238E27FC236}">
                <a16:creationId xmlns:a16="http://schemas.microsoft.com/office/drawing/2014/main" id="{3127D384-5F70-0FAB-A972-1911876B0212}"/>
              </a:ext>
            </a:extLst>
          </p:cNvPr>
          <p:cNvSpPr/>
          <p:nvPr/>
        </p:nvSpPr>
        <p:spPr>
          <a:xfrm>
            <a:off x="7190338" y="1568691"/>
            <a:ext cx="614066" cy="22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3CA2A11-718B-F8B0-B6E0-1C64E4317653}"/>
              </a:ext>
            </a:extLst>
          </p:cNvPr>
          <p:cNvGrpSpPr/>
          <p:nvPr/>
        </p:nvGrpSpPr>
        <p:grpSpPr>
          <a:xfrm>
            <a:off x="8198299" y="434857"/>
            <a:ext cx="1969980" cy="1704977"/>
            <a:chOff x="8198299" y="434857"/>
            <a:chExt cx="1969980" cy="1704977"/>
          </a:xfrm>
        </p:grpSpPr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5B85A6FE-C546-D942-0797-318541BA4029}"/>
                </a:ext>
              </a:extLst>
            </p:cNvPr>
            <p:cNvSpPr/>
            <p:nvPr/>
          </p:nvSpPr>
          <p:spPr>
            <a:xfrm>
              <a:off x="8198299" y="912244"/>
              <a:ext cx="1227590" cy="1227590"/>
            </a:xfrm>
            <a:prstGeom prst="rtTriangle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F348C6F-C814-CB76-3485-50B37A3663D7}"/>
                </a:ext>
              </a:extLst>
            </p:cNvPr>
            <p:cNvGrpSpPr/>
            <p:nvPr/>
          </p:nvGrpSpPr>
          <p:grpSpPr>
            <a:xfrm>
              <a:off x="8247921" y="434857"/>
              <a:ext cx="1920358" cy="1643445"/>
              <a:chOff x="4607170" y="1398721"/>
              <a:chExt cx="1920358" cy="1643445"/>
            </a:xfrm>
          </p:grpSpPr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20F3E202-5A2F-C146-7EF8-E96B05C20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7170" y="2584939"/>
                <a:ext cx="14888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E6E3927C-8724-C15D-ECB0-1AB4D23D9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8766" y="1688123"/>
                <a:ext cx="0" cy="1354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CCB8D822-F435-6497-255A-9B1A7DFA2F63}"/>
                  </a:ext>
                </a:extLst>
              </p:cNvPr>
              <p:cNvSpPr/>
              <p:nvPr/>
            </p:nvSpPr>
            <p:spPr>
              <a:xfrm>
                <a:off x="5005035" y="2521208"/>
                <a:ext cx="127461" cy="1274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B85CC2E2-083C-E8FF-619A-BCC734C44C6C}"/>
                  </a:ext>
                </a:extLst>
              </p:cNvPr>
              <p:cNvSpPr/>
              <p:nvPr/>
            </p:nvSpPr>
            <p:spPr>
              <a:xfrm>
                <a:off x="4997388" y="2111070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03AA98EE-B372-FA39-9A3D-64B64FD8BF0A}"/>
                  </a:ext>
                </a:extLst>
              </p:cNvPr>
              <p:cNvSpPr/>
              <p:nvPr/>
            </p:nvSpPr>
            <p:spPr>
              <a:xfrm>
                <a:off x="5458984" y="2521208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86A05FB0-A3B2-039A-35E8-54CCA2F36DAB}"/>
                  </a:ext>
                </a:extLst>
              </p:cNvPr>
              <p:cNvSpPr/>
              <p:nvPr/>
            </p:nvSpPr>
            <p:spPr>
              <a:xfrm>
                <a:off x="5458984" y="2111070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45F2C4-1FF4-5FD3-E6CA-0FB63761D764}"/>
                  </a:ext>
                </a:extLst>
              </p:cNvPr>
              <p:cNvSpPr txBox="1"/>
              <p:nvPr/>
            </p:nvSpPr>
            <p:spPr>
              <a:xfrm>
                <a:off x="6096000" y="2428851"/>
                <a:ext cx="43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x_1</a:t>
                </a:r>
                <a:endParaRPr lang="zh-CN" altLang="en-US" sz="14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165E97F-7200-9C6E-627E-2EEBBBB86F05}"/>
                  </a:ext>
                </a:extLst>
              </p:cNvPr>
              <p:cNvSpPr txBox="1"/>
              <p:nvPr/>
            </p:nvSpPr>
            <p:spPr>
              <a:xfrm>
                <a:off x="4853001" y="1398721"/>
                <a:ext cx="43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x_2</a:t>
                </a:r>
                <a:endParaRPr lang="zh-CN" altLang="en-US" sz="14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6A9B654-9050-3D99-FDA4-1915ABEA6130}"/>
                  </a:ext>
                </a:extLst>
              </p:cNvPr>
              <p:cNvSpPr txBox="1"/>
              <p:nvPr/>
            </p:nvSpPr>
            <p:spPr>
              <a:xfrm>
                <a:off x="4799652" y="2035789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76B6D84-7AEC-BF4C-2F76-53F4D9621AB5}"/>
                  </a:ext>
                </a:extLst>
              </p:cNvPr>
              <p:cNvSpPr txBox="1"/>
              <p:nvPr/>
            </p:nvSpPr>
            <p:spPr>
              <a:xfrm>
                <a:off x="4797799" y="258274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0</a:t>
                </a:r>
                <a:endParaRPr lang="zh-CN" altLang="en-US" sz="1400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3C4330A-9811-AA45-301E-9109DED7DD8A}"/>
                  </a:ext>
                </a:extLst>
              </p:cNvPr>
              <p:cNvSpPr txBox="1"/>
              <p:nvPr/>
            </p:nvSpPr>
            <p:spPr>
              <a:xfrm>
                <a:off x="5408663" y="258274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</p:grp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DD0B37D-C244-7686-AA0D-A6318B5EC816}"/>
                </a:ext>
              </a:extLst>
            </p:cNvPr>
            <p:cNvCxnSpPr>
              <a:stCxn id="82" idx="0"/>
              <a:endCxn id="82" idx="4"/>
            </p:cNvCxnSpPr>
            <p:nvPr/>
          </p:nvCxnSpPr>
          <p:spPr>
            <a:xfrm>
              <a:off x="8198299" y="912244"/>
              <a:ext cx="1227590" cy="1227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2207AC9-B759-02CB-39FA-5D9F4CC6E18E}"/>
              </a:ext>
            </a:extLst>
          </p:cNvPr>
          <p:cNvGrpSpPr/>
          <p:nvPr/>
        </p:nvGrpSpPr>
        <p:grpSpPr>
          <a:xfrm>
            <a:off x="4980000" y="2351533"/>
            <a:ext cx="1920358" cy="1643445"/>
            <a:chOff x="4818185" y="3339772"/>
            <a:chExt cx="1920358" cy="164344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7A65523-31EC-CFF6-492B-57E3BB072161}"/>
                </a:ext>
              </a:extLst>
            </p:cNvPr>
            <p:cNvGrpSpPr/>
            <p:nvPr/>
          </p:nvGrpSpPr>
          <p:grpSpPr>
            <a:xfrm>
              <a:off x="4818185" y="3339772"/>
              <a:ext cx="1920358" cy="1643445"/>
              <a:chOff x="4607170" y="1398721"/>
              <a:chExt cx="1920358" cy="1643445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B94C3391-F8CC-48E5-7F2C-97DBB9036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7170" y="2584939"/>
                <a:ext cx="14888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A667AB39-FBD5-B363-A7CE-A39E1890A2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8766" y="1688123"/>
                <a:ext cx="0" cy="1354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9FC978F-4101-82B6-FD2A-024D72941FA3}"/>
                  </a:ext>
                </a:extLst>
              </p:cNvPr>
              <p:cNvSpPr/>
              <p:nvPr/>
            </p:nvSpPr>
            <p:spPr>
              <a:xfrm>
                <a:off x="5005035" y="2521208"/>
                <a:ext cx="127461" cy="1274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769A744B-754F-CFA1-4898-5A8B8B09E912}"/>
                  </a:ext>
                </a:extLst>
              </p:cNvPr>
              <p:cNvSpPr/>
              <p:nvPr/>
            </p:nvSpPr>
            <p:spPr>
              <a:xfrm>
                <a:off x="4997388" y="2111070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AA0A402E-FCFD-757B-F24A-21075E2692C1}"/>
                  </a:ext>
                </a:extLst>
              </p:cNvPr>
              <p:cNvSpPr/>
              <p:nvPr/>
            </p:nvSpPr>
            <p:spPr>
              <a:xfrm>
                <a:off x="5458984" y="2521208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9D367AF-7183-C29D-580E-E14330AECB59}"/>
                  </a:ext>
                </a:extLst>
              </p:cNvPr>
              <p:cNvSpPr txBox="1"/>
              <p:nvPr/>
            </p:nvSpPr>
            <p:spPr>
              <a:xfrm>
                <a:off x="6096000" y="2428851"/>
                <a:ext cx="43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x_1</a:t>
                </a:r>
                <a:endParaRPr lang="zh-CN" altLang="en-US" sz="1400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51DDBC0-5C18-D1FE-2044-E30B4F0308AE}"/>
                  </a:ext>
                </a:extLst>
              </p:cNvPr>
              <p:cNvSpPr txBox="1"/>
              <p:nvPr/>
            </p:nvSpPr>
            <p:spPr>
              <a:xfrm>
                <a:off x="4853001" y="1398721"/>
                <a:ext cx="43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x_2</a:t>
                </a:r>
                <a:endParaRPr lang="zh-CN" altLang="en-US" sz="1400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842A956-6A5C-738F-F3C0-6D44EBA50687}"/>
                  </a:ext>
                </a:extLst>
              </p:cNvPr>
              <p:cNvSpPr txBox="1"/>
              <p:nvPr/>
            </p:nvSpPr>
            <p:spPr>
              <a:xfrm>
                <a:off x="4799652" y="2035789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282FC52-0AAD-D38D-4820-60B86A979D60}"/>
                  </a:ext>
                </a:extLst>
              </p:cNvPr>
              <p:cNvSpPr txBox="1"/>
              <p:nvPr/>
            </p:nvSpPr>
            <p:spPr>
              <a:xfrm>
                <a:off x="4797799" y="258274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0</a:t>
                </a:r>
                <a:endParaRPr lang="zh-CN" altLang="en-US" sz="1400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3F1246F-985D-889D-D349-81A9EBDC6A3B}"/>
                  </a:ext>
                </a:extLst>
              </p:cNvPr>
              <p:cNvSpPr txBox="1"/>
              <p:nvPr/>
            </p:nvSpPr>
            <p:spPr>
              <a:xfrm>
                <a:off x="5408663" y="258274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372EE31-36E7-EC99-E5B7-F958B91AAC21}"/>
                </a:ext>
              </a:extLst>
            </p:cNvPr>
            <p:cNvSpPr/>
            <p:nvPr/>
          </p:nvSpPr>
          <p:spPr>
            <a:xfrm>
              <a:off x="5668754" y="4052121"/>
              <a:ext cx="127461" cy="1274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箭头: 右 85">
            <a:extLst>
              <a:ext uri="{FF2B5EF4-FFF2-40B4-BE49-F238E27FC236}">
                <a16:creationId xmlns:a16="http://schemas.microsoft.com/office/drawing/2014/main" id="{41633486-F2D1-6177-6022-51FF1E60ED1F}"/>
              </a:ext>
            </a:extLst>
          </p:cNvPr>
          <p:cNvSpPr/>
          <p:nvPr/>
        </p:nvSpPr>
        <p:spPr>
          <a:xfrm>
            <a:off x="7237482" y="3423834"/>
            <a:ext cx="614066" cy="22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2EC7D7F-A2D9-5450-E37D-8AD6C0A5C8A2}"/>
              </a:ext>
            </a:extLst>
          </p:cNvPr>
          <p:cNvGrpSpPr/>
          <p:nvPr/>
        </p:nvGrpSpPr>
        <p:grpSpPr>
          <a:xfrm>
            <a:off x="8298378" y="2351533"/>
            <a:ext cx="1920358" cy="1643445"/>
            <a:chOff x="8298378" y="2351533"/>
            <a:chExt cx="1920358" cy="1643445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BBEA702-EFA8-39E8-0CFC-C832690A21AC}"/>
                </a:ext>
              </a:extLst>
            </p:cNvPr>
            <p:cNvGrpSpPr/>
            <p:nvPr/>
          </p:nvGrpSpPr>
          <p:grpSpPr>
            <a:xfrm>
              <a:off x="8298378" y="2351533"/>
              <a:ext cx="1920358" cy="1643445"/>
              <a:chOff x="4818185" y="3339772"/>
              <a:chExt cx="1920358" cy="1643445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A8F5BD7-8319-6DC9-6496-5D074B2D618D}"/>
                  </a:ext>
                </a:extLst>
              </p:cNvPr>
              <p:cNvGrpSpPr/>
              <p:nvPr/>
            </p:nvGrpSpPr>
            <p:grpSpPr>
              <a:xfrm>
                <a:off x="4818185" y="3339772"/>
                <a:ext cx="1920358" cy="1643445"/>
                <a:chOff x="4607170" y="1398721"/>
                <a:chExt cx="1920358" cy="1643445"/>
              </a:xfrm>
            </p:grpSpPr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C9A7AE8A-9C7C-7A21-60E6-D54B618BA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7170" y="2584939"/>
                  <a:ext cx="14888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C47ABD4A-3187-F22D-F693-0399E80AA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8766" y="1688123"/>
                  <a:ext cx="0" cy="13540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F2734294-872F-A8BF-403D-9A0B20A19C8C}"/>
                    </a:ext>
                  </a:extLst>
                </p:cNvPr>
                <p:cNvSpPr/>
                <p:nvPr/>
              </p:nvSpPr>
              <p:spPr>
                <a:xfrm>
                  <a:off x="5005035" y="2521208"/>
                  <a:ext cx="127461" cy="1274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B86D5CF-6CE0-B9DC-4AD7-3F598F69BE61}"/>
                    </a:ext>
                  </a:extLst>
                </p:cNvPr>
                <p:cNvSpPr/>
                <p:nvPr/>
              </p:nvSpPr>
              <p:spPr>
                <a:xfrm>
                  <a:off x="4997388" y="2111070"/>
                  <a:ext cx="142754" cy="12306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等腰三角形 75">
                  <a:extLst>
                    <a:ext uri="{FF2B5EF4-FFF2-40B4-BE49-F238E27FC236}">
                      <a16:creationId xmlns:a16="http://schemas.microsoft.com/office/drawing/2014/main" id="{8D126969-F26B-0C89-A95E-70B5E4DF530D}"/>
                    </a:ext>
                  </a:extLst>
                </p:cNvPr>
                <p:cNvSpPr/>
                <p:nvPr/>
              </p:nvSpPr>
              <p:spPr>
                <a:xfrm>
                  <a:off x="5458984" y="2521208"/>
                  <a:ext cx="142754" cy="12306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6BF8B1A-83C7-A78C-782B-16498100E804}"/>
                    </a:ext>
                  </a:extLst>
                </p:cNvPr>
                <p:cNvSpPr txBox="1"/>
                <p:nvPr/>
              </p:nvSpPr>
              <p:spPr>
                <a:xfrm>
                  <a:off x="6096000" y="2428851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x_1</a:t>
                  </a:r>
                  <a:endParaRPr lang="zh-CN" altLang="en-US" sz="1400" dirty="0"/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19547D1-4F3B-9F44-626C-03B87239E8FB}"/>
                    </a:ext>
                  </a:extLst>
                </p:cNvPr>
                <p:cNvSpPr txBox="1"/>
                <p:nvPr/>
              </p:nvSpPr>
              <p:spPr>
                <a:xfrm>
                  <a:off x="4853001" y="1398721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x_2</a:t>
                  </a:r>
                  <a:endParaRPr lang="zh-CN" altLang="en-US" sz="1400" dirty="0"/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23173BCE-DD7E-DC63-5F04-1DEF7BECEABF}"/>
                    </a:ext>
                  </a:extLst>
                </p:cNvPr>
                <p:cNvSpPr txBox="1"/>
                <p:nvPr/>
              </p:nvSpPr>
              <p:spPr>
                <a:xfrm>
                  <a:off x="4799652" y="2035789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A2B9CE6-477B-3482-7010-DB1BC0FEBE00}"/>
                    </a:ext>
                  </a:extLst>
                </p:cNvPr>
                <p:cNvSpPr txBox="1"/>
                <p:nvPr/>
              </p:nvSpPr>
              <p:spPr>
                <a:xfrm>
                  <a:off x="4797799" y="258274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0</a:t>
                  </a:r>
                  <a:endParaRPr lang="zh-CN" altLang="en-US" sz="1400" dirty="0"/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5BE58EB8-000F-3217-701A-BFF3D79C9553}"/>
                    </a:ext>
                  </a:extLst>
                </p:cNvPr>
                <p:cNvSpPr txBox="1"/>
                <p:nvPr/>
              </p:nvSpPr>
              <p:spPr>
                <a:xfrm>
                  <a:off x="5408663" y="258274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</p:grp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DA1A4DD-110C-BF23-7740-F283509BF95F}"/>
                  </a:ext>
                </a:extLst>
              </p:cNvPr>
              <p:cNvSpPr/>
              <p:nvPr/>
            </p:nvSpPr>
            <p:spPr>
              <a:xfrm>
                <a:off x="5668754" y="4052121"/>
                <a:ext cx="127461" cy="1274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F7B6632-1959-C5CE-AB2C-BDF120964BA4}"/>
                </a:ext>
              </a:extLst>
            </p:cNvPr>
            <p:cNvSpPr txBox="1"/>
            <p:nvPr/>
          </p:nvSpPr>
          <p:spPr>
            <a:xfrm>
              <a:off x="9594005" y="267573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？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2E04B46-95BF-F5C3-7590-E0E913068F8B}"/>
              </a:ext>
            </a:extLst>
          </p:cNvPr>
          <p:cNvGrpSpPr/>
          <p:nvPr/>
        </p:nvGrpSpPr>
        <p:grpSpPr>
          <a:xfrm>
            <a:off x="6708062" y="184826"/>
            <a:ext cx="1247804" cy="369332"/>
            <a:chOff x="6738543" y="359634"/>
            <a:chExt cx="1247804" cy="369332"/>
          </a:xfrm>
        </p:grpSpPr>
        <p:sp>
          <p:nvSpPr>
            <p:cNvPr id="88" name="等腰三角形 87">
              <a:extLst>
                <a:ext uri="{FF2B5EF4-FFF2-40B4-BE49-F238E27FC236}">
                  <a16:creationId xmlns:a16="http://schemas.microsoft.com/office/drawing/2014/main" id="{78F426C6-2A33-3A5F-3A04-73429F42F266}"/>
                </a:ext>
              </a:extLst>
            </p:cNvPr>
            <p:cNvSpPr/>
            <p:nvPr/>
          </p:nvSpPr>
          <p:spPr>
            <a:xfrm>
              <a:off x="7454588" y="482768"/>
              <a:ext cx="142754" cy="123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ACDE8FA-24EC-3425-FB1C-16A0497957DB}"/>
                </a:ext>
              </a:extLst>
            </p:cNvPr>
            <p:cNvSpPr/>
            <p:nvPr/>
          </p:nvSpPr>
          <p:spPr>
            <a:xfrm>
              <a:off x="6738543" y="482768"/>
              <a:ext cx="127461" cy="1274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822A159-142A-FF82-56A7-6990C2D651B4}"/>
                </a:ext>
              </a:extLst>
            </p:cNvPr>
            <p:cNvSpPr txBox="1"/>
            <p:nvPr/>
          </p:nvSpPr>
          <p:spPr>
            <a:xfrm>
              <a:off x="6802273" y="35963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=0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B76C02F-C08A-315F-F927-AA67A6AAF58B}"/>
                </a:ext>
              </a:extLst>
            </p:cNvPr>
            <p:cNvSpPr txBox="1"/>
            <p:nvPr/>
          </p:nvSpPr>
          <p:spPr>
            <a:xfrm>
              <a:off x="7525965" y="35963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=1</a:t>
              </a:r>
              <a:endParaRPr lang="zh-CN" altLang="en-US" dirty="0"/>
            </a:p>
          </p:txBody>
        </p:sp>
      </p:grp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10170DF-2D3B-A150-8E54-04C0D85D8C15}"/>
              </a:ext>
            </a:extLst>
          </p:cNvPr>
          <p:cNvCxnSpPr>
            <a:cxnSpLocks/>
          </p:cNvCxnSpPr>
          <p:nvPr/>
        </p:nvCxnSpPr>
        <p:spPr>
          <a:xfrm>
            <a:off x="3639545" y="2260093"/>
            <a:ext cx="696139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E4F63166-4A00-75FF-3CC8-BE27E61F364A}"/>
              </a:ext>
            </a:extLst>
          </p:cNvPr>
          <p:cNvSpPr txBox="1"/>
          <p:nvPr/>
        </p:nvSpPr>
        <p:spPr>
          <a:xfrm>
            <a:off x="3639545" y="1146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或门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61546F7-08DB-9575-98BC-18FBF72D1647}"/>
              </a:ext>
            </a:extLst>
          </p:cNvPr>
          <p:cNvSpPr txBox="1"/>
          <p:nvPr/>
        </p:nvSpPr>
        <p:spPr>
          <a:xfrm>
            <a:off x="3639545" y="28991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异或门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698DB9E-75AD-1C9C-818F-EBD00724BFF9}"/>
              </a:ext>
            </a:extLst>
          </p:cNvPr>
          <p:cNvSpPr txBox="1"/>
          <p:nvPr/>
        </p:nvSpPr>
        <p:spPr>
          <a:xfrm>
            <a:off x="780438" y="4931881"/>
            <a:ext cx="6186309" cy="83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感知机的局限性就在于它只能表示由一条直线分割的空间。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由直线分割的为线性空间，由曲线分割的为非线性空间。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4F608F3-5A36-3773-63BE-EB5A75FA055A}"/>
              </a:ext>
            </a:extLst>
          </p:cNvPr>
          <p:cNvGrpSpPr/>
          <p:nvPr/>
        </p:nvGrpSpPr>
        <p:grpSpPr>
          <a:xfrm>
            <a:off x="8438550" y="4779698"/>
            <a:ext cx="1920358" cy="1643445"/>
            <a:chOff x="8438550" y="4779698"/>
            <a:chExt cx="1920358" cy="1643445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008070D5-006B-383C-0A87-CECEE6ED2CF2}"/>
                </a:ext>
              </a:extLst>
            </p:cNvPr>
            <p:cNvGrpSpPr/>
            <p:nvPr/>
          </p:nvGrpSpPr>
          <p:grpSpPr>
            <a:xfrm>
              <a:off x="8565247" y="5177458"/>
              <a:ext cx="1235436" cy="958542"/>
              <a:chOff x="5472918" y="5331097"/>
              <a:chExt cx="1331321" cy="1205809"/>
            </a:xfrm>
          </p:grpSpPr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4196AFD3-C116-EF5A-AA03-23CED3FCFDC0}"/>
                  </a:ext>
                </a:extLst>
              </p:cNvPr>
              <p:cNvSpPr/>
              <p:nvPr/>
            </p:nvSpPr>
            <p:spPr>
              <a:xfrm>
                <a:off x="5598110" y="5416766"/>
                <a:ext cx="1169479" cy="1006423"/>
              </a:xfrm>
              <a:custGeom>
                <a:avLst/>
                <a:gdLst>
                  <a:gd name="connsiteX0" fmla="*/ 21359 w 1169479"/>
                  <a:gd name="connsiteY0" fmla="*/ 63702 h 1006423"/>
                  <a:gd name="connsiteX1" fmla="*/ 357261 w 1169479"/>
                  <a:gd name="connsiteY1" fmla="*/ 418265 h 1006423"/>
                  <a:gd name="connsiteX2" fmla="*/ 161318 w 1169479"/>
                  <a:gd name="connsiteY2" fmla="*/ 810151 h 1006423"/>
                  <a:gd name="connsiteX3" fmla="*/ 217301 w 1169479"/>
                  <a:gd name="connsiteY3" fmla="*/ 996763 h 1006423"/>
                  <a:gd name="connsiteX4" fmla="*/ 469228 w 1169479"/>
                  <a:gd name="connsiteY4" fmla="*/ 950110 h 1006423"/>
                  <a:gd name="connsiteX5" fmla="*/ 674501 w 1169479"/>
                  <a:gd name="connsiteY5" fmla="*/ 698184 h 1006423"/>
                  <a:gd name="connsiteX6" fmla="*/ 1057057 w 1169479"/>
                  <a:gd name="connsiteY6" fmla="*/ 968771 h 1006423"/>
                  <a:gd name="connsiteX7" fmla="*/ 1085048 w 1169479"/>
                  <a:gd name="connsiteY7" fmla="*/ 91694 h 1006423"/>
                  <a:gd name="connsiteX8" fmla="*/ 21359 w 1169479"/>
                  <a:gd name="connsiteY8" fmla="*/ 63702 h 100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9479" h="1006423">
                    <a:moveTo>
                      <a:pt x="21359" y="63702"/>
                    </a:moveTo>
                    <a:cubicBezTo>
                      <a:pt x="-99939" y="118130"/>
                      <a:pt x="333935" y="293857"/>
                      <a:pt x="357261" y="418265"/>
                    </a:cubicBezTo>
                    <a:cubicBezTo>
                      <a:pt x="380587" y="542673"/>
                      <a:pt x="184645" y="713735"/>
                      <a:pt x="161318" y="810151"/>
                    </a:cubicBezTo>
                    <a:cubicBezTo>
                      <a:pt x="137991" y="906567"/>
                      <a:pt x="165983" y="973437"/>
                      <a:pt x="217301" y="996763"/>
                    </a:cubicBezTo>
                    <a:cubicBezTo>
                      <a:pt x="268619" y="1020089"/>
                      <a:pt x="393028" y="999873"/>
                      <a:pt x="469228" y="950110"/>
                    </a:cubicBezTo>
                    <a:cubicBezTo>
                      <a:pt x="545428" y="900347"/>
                      <a:pt x="576530" y="695074"/>
                      <a:pt x="674501" y="698184"/>
                    </a:cubicBezTo>
                    <a:cubicBezTo>
                      <a:pt x="772472" y="701294"/>
                      <a:pt x="988633" y="1069853"/>
                      <a:pt x="1057057" y="968771"/>
                    </a:cubicBezTo>
                    <a:cubicBezTo>
                      <a:pt x="1125482" y="867689"/>
                      <a:pt x="1256109" y="242539"/>
                      <a:pt x="1085048" y="91694"/>
                    </a:cubicBezTo>
                    <a:cubicBezTo>
                      <a:pt x="913987" y="-59151"/>
                      <a:pt x="142657" y="9274"/>
                      <a:pt x="21359" y="6370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直角三角形 129">
                <a:extLst>
                  <a:ext uri="{FF2B5EF4-FFF2-40B4-BE49-F238E27FC236}">
                    <a16:creationId xmlns:a16="http://schemas.microsoft.com/office/drawing/2014/main" id="{E38371E6-87BB-CEF1-CE72-4120E3787E79}"/>
                  </a:ext>
                </a:extLst>
              </p:cNvPr>
              <p:cNvSpPr/>
              <p:nvPr/>
            </p:nvSpPr>
            <p:spPr>
              <a:xfrm rot="10800000">
                <a:off x="5472918" y="5331097"/>
                <a:ext cx="1331321" cy="120580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D15BAFAA-72E0-5141-677F-3915E552F047}"/>
                </a:ext>
              </a:extLst>
            </p:cNvPr>
            <p:cNvGrpSpPr/>
            <p:nvPr/>
          </p:nvGrpSpPr>
          <p:grpSpPr>
            <a:xfrm>
              <a:off x="8438550" y="4779698"/>
              <a:ext cx="1920358" cy="1643445"/>
              <a:chOff x="4818185" y="3339772"/>
              <a:chExt cx="1920358" cy="164344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DF50AEFC-3A5E-3B90-B760-A89562A27452}"/>
                  </a:ext>
                </a:extLst>
              </p:cNvPr>
              <p:cNvGrpSpPr/>
              <p:nvPr/>
            </p:nvGrpSpPr>
            <p:grpSpPr>
              <a:xfrm>
                <a:off x="4818185" y="3339772"/>
                <a:ext cx="1920358" cy="1643445"/>
                <a:chOff x="4607170" y="1398721"/>
                <a:chExt cx="1920358" cy="1643445"/>
              </a:xfrm>
            </p:grpSpPr>
            <p:cxnSp>
              <p:nvCxnSpPr>
                <p:cNvPr id="113" name="直接箭头连接符 112">
                  <a:extLst>
                    <a:ext uri="{FF2B5EF4-FFF2-40B4-BE49-F238E27FC236}">
                      <a16:creationId xmlns:a16="http://schemas.microsoft.com/office/drawing/2014/main" id="{514959F3-213D-12A9-E090-0F0EDE8C3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7170" y="2584939"/>
                  <a:ext cx="14888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3C874D0E-4C20-E453-80D8-698F16CCA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8766" y="1688123"/>
                  <a:ext cx="0" cy="13540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E4A9A4D4-6B71-E332-99CC-C43BA440D851}"/>
                    </a:ext>
                  </a:extLst>
                </p:cNvPr>
                <p:cNvSpPr/>
                <p:nvPr/>
              </p:nvSpPr>
              <p:spPr>
                <a:xfrm>
                  <a:off x="5005035" y="2521208"/>
                  <a:ext cx="127461" cy="1274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等腰三角形 115">
                  <a:extLst>
                    <a:ext uri="{FF2B5EF4-FFF2-40B4-BE49-F238E27FC236}">
                      <a16:creationId xmlns:a16="http://schemas.microsoft.com/office/drawing/2014/main" id="{F0883979-F82D-90D7-027D-52D8B492BAF2}"/>
                    </a:ext>
                  </a:extLst>
                </p:cNvPr>
                <p:cNvSpPr/>
                <p:nvPr/>
              </p:nvSpPr>
              <p:spPr>
                <a:xfrm>
                  <a:off x="4997388" y="2111070"/>
                  <a:ext cx="142754" cy="12306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等腰三角形 116">
                  <a:extLst>
                    <a:ext uri="{FF2B5EF4-FFF2-40B4-BE49-F238E27FC236}">
                      <a16:creationId xmlns:a16="http://schemas.microsoft.com/office/drawing/2014/main" id="{0146ACF4-5CA0-7843-81A5-70A320AB49FA}"/>
                    </a:ext>
                  </a:extLst>
                </p:cNvPr>
                <p:cNvSpPr/>
                <p:nvPr/>
              </p:nvSpPr>
              <p:spPr>
                <a:xfrm>
                  <a:off x="5458984" y="2521208"/>
                  <a:ext cx="142754" cy="12306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F5FAE0A7-EE1F-3211-C951-05E4160AC0F6}"/>
                    </a:ext>
                  </a:extLst>
                </p:cNvPr>
                <p:cNvSpPr txBox="1"/>
                <p:nvPr/>
              </p:nvSpPr>
              <p:spPr>
                <a:xfrm>
                  <a:off x="6096000" y="2428851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x_1</a:t>
                  </a:r>
                  <a:endParaRPr lang="zh-CN" altLang="en-US" sz="1400" dirty="0"/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2DAE447B-2842-97E5-1ADE-54E6CECAA5F0}"/>
                    </a:ext>
                  </a:extLst>
                </p:cNvPr>
                <p:cNvSpPr txBox="1"/>
                <p:nvPr/>
              </p:nvSpPr>
              <p:spPr>
                <a:xfrm>
                  <a:off x="4853001" y="1398721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x_2</a:t>
                  </a:r>
                  <a:endParaRPr lang="zh-CN" altLang="en-US" sz="1400" dirty="0"/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6121324-7D13-52D3-5743-45DDEA0F65F5}"/>
                    </a:ext>
                  </a:extLst>
                </p:cNvPr>
                <p:cNvSpPr txBox="1"/>
                <p:nvPr/>
              </p:nvSpPr>
              <p:spPr>
                <a:xfrm>
                  <a:off x="4799652" y="2035789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63D9505D-FA15-CB2D-CDDA-5C40807B2489}"/>
                    </a:ext>
                  </a:extLst>
                </p:cNvPr>
                <p:cNvSpPr txBox="1"/>
                <p:nvPr/>
              </p:nvSpPr>
              <p:spPr>
                <a:xfrm>
                  <a:off x="4797799" y="258274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0</a:t>
                  </a:r>
                  <a:endParaRPr lang="zh-CN" altLang="en-US" sz="1400" dirty="0"/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D2A5BF85-608C-F0D9-D6F1-9D71818F0A66}"/>
                    </a:ext>
                  </a:extLst>
                </p:cNvPr>
                <p:cNvSpPr txBox="1"/>
                <p:nvPr/>
              </p:nvSpPr>
              <p:spPr>
                <a:xfrm>
                  <a:off x="5408663" y="258274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BAD1E1C-9B34-DE1D-66CC-F8B1C9DAD05C}"/>
                  </a:ext>
                </a:extLst>
              </p:cNvPr>
              <p:cNvSpPr/>
              <p:nvPr/>
            </p:nvSpPr>
            <p:spPr>
              <a:xfrm>
                <a:off x="5668754" y="4052121"/>
                <a:ext cx="127461" cy="1274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1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3306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多层感知机</a:t>
            </a:r>
            <a:endParaRPr lang="en-US" altLang="zh-CN" sz="2400" b="1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4C5357C3-1C8F-86FC-DEF3-E0A95B4B4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77265"/>
              </p:ext>
            </p:extLst>
          </p:nvPr>
        </p:nvGraphicFramePr>
        <p:xfrm>
          <a:off x="8869158" y="1231641"/>
          <a:ext cx="2776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0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555370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555370">
                  <a:extLst>
                    <a:ext uri="{9D8B030D-6E8A-4147-A177-3AD203B41FA5}">
                      <a16:colId xmlns:a16="http://schemas.microsoft.com/office/drawing/2014/main" val="1202043890"/>
                    </a:ext>
                  </a:extLst>
                </a:gridCol>
                <a:gridCol w="555370">
                  <a:extLst>
                    <a:ext uri="{9D8B030D-6E8A-4147-A177-3AD203B41FA5}">
                      <a16:colId xmlns:a16="http://schemas.microsoft.com/office/drawing/2014/main" val="2751036749"/>
                    </a:ext>
                  </a:extLst>
                </a:gridCol>
                <a:gridCol w="555370">
                  <a:extLst>
                    <a:ext uri="{9D8B030D-6E8A-4147-A177-3AD203B41FA5}">
                      <a16:colId xmlns:a16="http://schemas.microsoft.com/office/drawing/2014/main" val="2640465541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s_1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s_2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230BF3A-5799-28BF-A8CD-19A67DE02D28}"/>
              </a:ext>
            </a:extLst>
          </p:cNvPr>
          <p:cNvSpPr txBox="1"/>
          <p:nvPr/>
        </p:nvSpPr>
        <p:spPr>
          <a:xfrm>
            <a:off x="9819001" y="7514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异或门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94E9DF3-5336-6B59-428A-B9A8FE28D826}"/>
              </a:ext>
            </a:extLst>
          </p:cNvPr>
          <p:cNvGrpSpPr/>
          <p:nvPr/>
        </p:nvGrpSpPr>
        <p:grpSpPr>
          <a:xfrm>
            <a:off x="1082350" y="1231641"/>
            <a:ext cx="1231642" cy="485191"/>
            <a:chOff x="1082350" y="1231641"/>
            <a:chExt cx="1231642" cy="4851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3A1AF7-3608-E4EC-B13E-E08D3E34195F}"/>
                </a:ext>
              </a:extLst>
            </p:cNvPr>
            <p:cNvSpPr/>
            <p:nvPr/>
          </p:nvSpPr>
          <p:spPr>
            <a:xfrm>
              <a:off x="1455576" y="1231641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与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DC09E64-2F9E-03AA-1A3B-F14AB551233F}"/>
                </a:ext>
              </a:extLst>
            </p:cNvPr>
            <p:cNvCxnSpPr/>
            <p:nvPr/>
          </p:nvCxnSpPr>
          <p:spPr>
            <a:xfrm>
              <a:off x="1082350" y="1365925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28E4621-2DA0-695B-81B1-D2DD5A8B6995}"/>
                </a:ext>
              </a:extLst>
            </p:cNvPr>
            <p:cNvCxnSpPr/>
            <p:nvPr/>
          </p:nvCxnSpPr>
          <p:spPr>
            <a:xfrm>
              <a:off x="1082738" y="1611890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F923809-EA19-4E2B-F462-813CDCF9A2FF}"/>
                </a:ext>
              </a:extLst>
            </p:cNvPr>
            <p:cNvCxnSpPr/>
            <p:nvPr/>
          </p:nvCxnSpPr>
          <p:spPr>
            <a:xfrm>
              <a:off x="1940767" y="1474236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3820252-C772-9D77-3AF5-0D5178AAA935}"/>
              </a:ext>
            </a:extLst>
          </p:cNvPr>
          <p:cNvGrpSpPr/>
          <p:nvPr/>
        </p:nvGrpSpPr>
        <p:grpSpPr>
          <a:xfrm>
            <a:off x="1076000" y="1853941"/>
            <a:ext cx="1231642" cy="485191"/>
            <a:chOff x="1082350" y="1231641"/>
            <a:chExt cx="1231642" cy="485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92E0DD3-A383-F26C-58B5-88F1C0D4C194}"/>
                </a:ext>
              </a:extLst>
            </p:cNvPr>
            <p:cNvSpPr/>
            <p:nvPr/>
          </p:nvSpPr>
          <p:spPr>
            <a:xfrm>
              <a:off x="1455576" y="1231641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与非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8DB1C05-BC44-6BD0-78B7-3EA162C1B2A8}"/>
                </a:ext>
              </a:extLst>
            </p:cNvPr>
            <p:cNvCxnSpPr/>
            <p:nvPr/>
          </p:nvCxnSpPr>
          <p:spPr>
            <a:xfrm>
              <a:off x="1082350" y="1365925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08B45D6-227A-F4CF-3C59-2DD777EFB61C}"/>
                </a:ext>
              </a:extLst>
            </p:cNvPr>
            <p:cNvCxnSpPr/>
            <p:nvPr/>
          </p:nvCxnSpPr>
          <p:spPr>
            <a:xfrm>
              <a:off x="1082738" y="1611890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4810C30-C3CC-0497-81E0-5525745C8BE7}"/>
                </a:ext>
              </a:extLst>
            </p:cNvPr>
            <p:cNvCxnSpPr/>
            <p:nvPr/>
          </p:nvCxnSpPr>
          <p:spPr>
            <a:xfrm>
              <a:off x="1940767" y="1474236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92F8026-D193-DF26-A024-144D5A4985C8}"/>
              </a:ext>
            </a:extLst>
          </p:cNvPr>
          <p:cNvGrpSpPr/>
          <p:nvPr/>
        </p:nvGrpSpPr>
        <p:grpSpPr>
          <a:xfrm>
            <a:off x="1082350" y="2468645"/>
            <a:ext cx="1231642" cy="485191"/>
            <a:chOff x="1082350" y="1231641"/>
            <a:chExt cx="1231642" cy="48519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5CD99FE-EB55-BE67-6C4E-597A11BF1C13}"/>
                </a:ext>
              </a:extLst>
            </p:cNvPr>
            <p:cNvSpPr/>
            <p:nvPr/>
          </p:nvSpPr>
          <p:spPr>
            <a:xfrm>
              <a:off x="1455576" y="1231641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或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5F218D7-29DF-23C2-9551-EDA0B8F63D2B}"/>
                </a:ext>
              </a:extLst>
            </p:cNvPr>
            <p:cNvCxnSpPr/>
            <p:nvPr/>
          </p:nvCxnSpPr>
          <p:spPr>
            <a:xfrm>
              <a:off x="1082350" y="1365925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AF3A711-B7A7-5CAC-7FD1-56F5117D643B}"/>
                </a:ext>
              </a:extLst>
            </p:cNvPr>
            <p:cNvCxnSpPr/>
            <p:nvPr/>
          </p:nvCxnSpPr>
          <p:spPr>
            <a:xfrm>
              <a:off x="1082738" y="1611890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07CF6F6-A280-3A53-5700-90D7EAF9BCBD}"/>
                </a:ext>
              </a:extLst>
            </p:cNvPr>
            <p:cNvCxnSpPr/>
            <p:nvPr/>
          </p:nvCxnSpPr>
          <p:spPr>
            <a:xfrm>
              <a:off x="1940767" y="1474236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470C40A-5312-9531-5F47-8C753AF54DD7}"/>
              </a:ext>
            </a:extLst>
          </p:cNvPr>
          <p:cNvGrpSpPr/>
          <p:nvPr/>
        </p:nvGrpSpPr>
        <p:grpSpPr>
          <a:xfrm>
            <a:off x="3844212" y="1593228"/>
            <a:ext cx="3749560" cy="1122675"/>
            <a:chOff x="4086808" y="1572262"/>
            <a:chExt cx="3749560" cy="112267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3B687D2-ED2A-DC52-E195-118580A18344}"/>
                </a:ext>
              </a:extLst>
            </p:cNvPr>
            <p:cNvSpPr/>
            <p:nvPr/>
          </p:nvSpPr>
          <p:spPr>
            <a:xfrm>
              <a:off x="6541747" y="1880039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与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E9675A1-5E59-30A0-0EDA-30103A4EEFAC}"/>
                </a:ext>
              </a:extLst>
            </p:cNvPr>
            <p:cNvCxnSpPr/>
            <p:nvPr/>
          </p:nvCxnSpPr>
          <p:spPr>
            <a:xfrm>
              <a:off x="7026938" y="2122634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3D65D69-0337-B89C-09F5-A6E5FAEE5702}"/>
                </a:ext>
              </a:extLst>
            </p:cNvPr>
            <p:cNvSpPr/>
            <p:nvPr/>
          </p:nvSpPr>
          <p:spPr>
            <a:xfrm>
              <a:off x="5318450" y="1595042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与非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998588-6541-4B6F-CD58-913B67399C5C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4583480" y="1716461"/>
              <a:ext cx="748057" cy="7358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BF0B1BE-6291-F0D0-4B3C-1FFECFEBBC25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4571999" y="1821403"/>
              <a:ext cx="746838" cy="1538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D5411B0-9B01-BD95-031B-90B1AC37AF8C}"/>
                </a:ext>
              </a:extLst>
            </p:cNvPr>
            <p:cNvCxnSpPr>
              <a:cxnSpLocks/>
              <a:stCxn id="84" idx="3"/>
              <a:endCxn id="62" idx="1"/>
            </p:cNvCxnSpPr>
            <p:nvPr/>
          </p:nvCxnSpPr>
          <p:spPr>
            <a:xfrm>
              <a:off x="5803641" y="1837638"/>
              <a:ext cx="738106" cy="2849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A6FFEA1-04C6-9B87-511C-CABF6289F4A9}"/>
                </a:ext>
              </a:extLst>
            </p:cNvPr>
            <p:cNvSpPr/>
            <p:nvPr/>
          </p:nvSpPr>
          <p:spPr>
            <a:xfrm>
              <a:off x="5324800" y="2209746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或</a:t>
              </a: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E711B99-A78E-0755-BEF2-2710C11056E4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4583480" y="2298453"/>
              <a:ext cx="748057" cy="1538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9E75F52-9AF8-7883-8C94-47223D09A7C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4571999" y="1821403"/>
              <a:ext cx="753188" cy="7685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8B91F132-FCD6-94DD-3332-32F7722A0D74}"/>
                </a:ext>
              </a:extLst>
            </p:cNvPr>
            <p:cNvCxnSpPr>
              <a:cxnSpLocks/>
              <a:stCxn id="101" idx="3"/>
              <a:endCxn id="62" idx="1"/>
            </p:cNvCxnSpPr>
            <p:nvPr/>
          </p:nvCxnSpPr>
          <p:spPr>
            <a:xfrm flipV="1">
              <a:off x="5809991" y="2122635"/>
              <a:ext cx="731756" cy="329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D4D1159-E4A3-5418-DB1D-8A0CA81AF7DE}"/>
                </a:ext>
              </a:extLst>
            </p:cNvPr>
            <p:cNvSpPr txBox="1"/>
            <p:nvPr/>
          </p:nvSpPr>
          <p:spPr>
            <a:xfrm>
              <a:off x="4086808" y="1667514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x_1</a:t>
              </a:r>
              <a:endParaRPr lang="zh-CN" altLang="en-US" sz="140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1282F86-1F4B-AB3F-CC87-66E75AE6F02B}"/>
                </a:ext>
              </a:extLst>
            </p:cNvPr>
            <p:cNvSpPr txBox="1"/>
            <p:nvPr/>
          </p:nvSpPr>
          <p:spPr>
            <a:xfrm>
              <a:off x="4098289" y="2298453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x_2</a:t>
              </a:r>
              <a:endParaRPr lang="zh-CN" altLang="en-US" sz="1400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EE944246-D179-ECBE-9C32-1719F4299431}"/>
                </a:ext>
              </a:extLst>
            </p:cNvPr>
            <p:cNvSpPr txBox="1"/>
            <p:nvPr/>
          </p:nvSpPr>
          <p:spPr>
            <a:xfrm>
              <a:off x="5835392" y="1572262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s_1</a:t>
              </a:r>
              <a:endParaRPr lang="zh-CN" altLang="en-US" sz="14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6710527-2D30-483C-2D9F-79678B92CC88}"/>
                </a:ext>
              </a:extLst>
            </p:cNvPr>
            <p:cNvSpPr txBox="1"/>
            <p:nvPr/>
          </p:nvSpPr>
          <p:spPr>
            <a:xfrm>
              <a:off x="5798897" y="2346975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s_2</a:t>
              </a:r>
              <a:endParaRPr lang="zh-CN" altLang="en-US" sz="14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2AD231C-BEAE-1CEF-64FC-D0A776B319F7}"/>
                </a:ext>
              </a:extLst>
            </p:cNvPr>
            <p:cNvSpPr txBox="1"/>
            <p:nvPr/>
          </p:nvSpPr>
          <p:spPr>
            <a:xfrm>
              <a:off x="7351177" y="1926413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sz="1400" dirty="0"/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2F3A4BC-D95C-BAFD-9F39-A443C35736C5}"/>
              </a:ext>
            </a:extLst>
          </p:cNvPr>
          <p:cNvSpPr txBox="1"/>
          <p:nvPr/>
        </p:nvSpPr>
        <p:spPr>
          <a:xfrm>
            <a:off x="822900" y="3324961"/>
            <a:ext cx="9539791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与门、或门是单层感知机、而异或门是</a:t>
            </a:r>
            <a:r>
              <a:rPr lang="en-US" altLang="zh-CN" dirty="0"/>
              <a:t>2</a:t>
            </a:r>
            <a:r>
              <a:rPr lang="zh-CN" altLang="en-US" dirty="0"/>
              <a:t>层感知机，叠加了多层的感知机也称为</a:t>
            </a:r>
            <a:r>
              <a:rPr lang="zh-CN" altLang="en-US" b="1" dirty="0"/>
              <a:t>多层感知机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222A978-84BD-F079-DA24-CE30B992FD07}"/>
              </a:ext>
            </a:extLst>
          </p:cNvPr>
          <p:cNvGrpSpPr/>
          <p:nvPr/>
        </p:nvGrpSpPr>
        <p:grpSpPr>
          <a:xfrm>
            <a:off x="1076000" y="4161339"/>
            <a:ext cx="4149143" cy="2317385"/>
            <a:chOff x="926711" y="4223552"/>
            <a:chExt cx="4149143" cy="2317385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F247BCE1-108F-F91A-4A9D-173037C67A15}"/>
                </a:ext>
              </a:extLst>
            </p:cNvPr>
            <p:cNvSpPr/>
            <p:nvPr/>
          </p:nvSpPr>
          <p:spPr>
            <a:xfrm>
              <a:off x="926711" y="4223552"/>
              <a:ext cx="4149143" cy="23173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57B83088-52BC-459E-830A-D3A4C9B113D1}"/>
                </a:ext>
              </a:extLst>
            </p:cNvPr>
            <p:cNvGrpSpPr/>
            <p:nvPr/>
          </p:nvGrpSpPr>
          <p:grpSpPr>
            <a:xfrm>
              <a:off x="1179002" y="4345788"/>
              <a:ext cx="3240361" cy="2014525"/>
              <a:chOff x="1179002" y="4345788"/>
              <a:chExt cx="3240361" cy="2014525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8577A43F-AF9E-3215-C161-E391618BF03B}"/>
                  </a:ext>
                </a:extLst>
              </p:cNvPr>
              <p:cNvSpPr/>
              <p:nvPr/>
            </p:nvSpPr>
            <p:spPr>
              <a:xfrm>
                <a:off x="1268962" y="4792765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x1</a:t>
                </a:r>
                <a:endParaRPr lang="zh-CN" altLang="en-US" sz="1100" dirty="0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E53218-5BBC-89FC-8EA1-FBD5663669E4}"/>
                  </a:ext>
                </a:extLst>
              </p:cNvPr>
              <p:cNvSpPr/>
              <p:nvPr/>
            </p:nvSpPr>
            <p:spPr>
              <a:xfrm>
                <a:off x="1268962" y="5837797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x2</a:t>
                </a:r>
                <a:endParaRPr lang="zh-CN" altLang="en-US" sz="1400" dirty="0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3533353D-56E5-9EC5-BBB3-20EBF90EAF82}"/>
                  </a:ext>
                </a:extLst>
              </p:cNvPr>
              <p:cNvSpPr/>
              <p:nvPr/>
            </p:nvSpPr>
            <p:spPr>
              <a:xfrm>
                <a:off x="2556586" y="4792765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s1</a:t>
                </a:r>
                <a:endParaRPr lang="zh-CN" altLang="en-US" sz="1400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2DE344A5-7ADA-A979-C631-1378ABB497E3}"/>
                  </a:ext>
                </a:extLst>
              </p:cNvPr>
              <p:cNvSpPr/>
              <p:nvPr/>
            </p:nvSpPr>
            <p:spPr>
              <a:xfrm>
                <a:off x="2556586" y="5837797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s2</a:t>
                </a:r>
                <a:endParaRPr lang="zh-CN" altLang="en-US" sz="1400" dirty="0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B0A9161A-0319-282A-9C09-E378F61AE28A}"/>
                  </a:ext>
                </a:extLst>
              </p:cNvPr>
              <p:cNvSpPr/>
              <p:nvPr/>
            </p:nvSpPr>
            <p:spPr>
              <a:xfrm>
                <a:off x="3806887" y="5315281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FA6E35A3-B9B1-15EF-36DE-CEA2E59EDBFB}"/>
                  </a:ext>
                </a:extLst>
              </p:cNvPr>
              <p:cNvSpPr txBox="1"/>
              <p:nvPr/>
            </p:nvSpPr>
            <p:spPr>
              <a:xfrm>
                <a:off x="1179002" y="4351924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第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层</a:t>
                </a: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D1C9087-AD06-A56B-388D-EFC038FDA949}"/>
                  </a:ext>
                </a:extLst>
              </p:cNvPr>
              <p:cNvSpPr txBox="1"/>
              <p:nvPr/>
            </p:nvSpPr>
            <p:spPr>
              <a:xfrm>
                <a:off x="2466626" y="4362230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第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层</a:t>
                </a: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5CF69198-62CA-B2ED-20E9-20F382A4DFC6}"/>
                  </a:ext>
                </a:extLst>
              </p:cNvPr>
              <p:cNvSpPr txBox="1"/>
              <p:nvPr/>
            </p:nvSpPr>
            <p:spPr>
              <a:xfrm>
                <a:off x="3716927" y="4345788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第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层</a:t>
                </a:r>
              </a:p>
            </p:txBody>
          </p: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0531187E-B83D-C428-C2DA-38DDE7B34788}"/>
                  </a:ext>
                </a:extLst>
              </p:cNvPr>
              <p:cNvCxnSpPr>
                <a:stCxn id="147" idx="6"/>
                <a:endCxn id="150" idx="2"/>
              </p:cNvCxnSpPr>
              <p:nvPr/>
            </p:nvCxnSpPr>
            <p:spPr>
              <a:xfrm>
                <a:off x="1791478" y="5054023"/>
                <a:ext cx="765108" cy="1045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368F3A25-9039-F277-91F0-856DFA734994}"/>
                  </a:ext>
                </a:extLst>
              </p:cNvPr>
              <p:cNvCxnSpPr>
                <a:stCxn id="147" idx="6"/>
                <a:endCxn id="149" idx="2"/>
              </p:cNvCxnSpPr>
              <p:nvPr/>
            </p:nvCxnSpPr>
            <p:spPr>
              <a:xfrm>
                <a:off x="1791478" y="5054023"/>
                <a:ext cx="7651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528408B1-8B7F-6EDA-22D7-62084EA2A6B6}"/>
                  </a:ext>
                </a:extLst>
              </p:cNvPr>
              <p:cNvCxnSpPr>
                <a:stCxn id="148" idx="6"/>
                <a:endCxn id="149" idx="2"/>
              </p:cNvCxnSpPr>
              <p:nvPr/>
            </p:nvCxnSpPr>
            <p:spPr>
              <a:xfrm flipV="1">
                <a:off x="1791478" y="5054023"/>
                <a:ext cx="765108" cy="1045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6E63E567-67BE-E10C-56A1-1FF2624CCF7D}"/>
                  </a:ext>
                </a:extLst>
              </p:cNvPr>
              <p:cNvCxnSpPr>
                <a:stCxn id="148" idx="6"/>
                <a:endCxn id="150" idx="2"/>
              </p:cNvCxnSpPr>
              <p:nvPr/>
            </p:nvCxnSpPr>
            <p:spPr>
              <a:xfrm>
                <a:off x="1791478" y="6099055"/>
                <a:ext cx="7651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770387FE-1B71-36AC-B66D-6E690D371F66}"/>
                  </a:ext>
                </a:extLst>
              </p:cNvPr>
              <p:cNvCxnSpPr>
                <a:stCxn id="149" idx="6"/>
                <a:endCxn id="151" idx="2"/>
              </p:cNvCxnSpPr>
              <p:nvPr/>
            </p:nvCxnSpPr>
            <p:spPr>
              <a:xfrm>
                <a:off x="3079102" y="5054023"/>
                <a:ext cx="727785" cy="522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4E784F47-08E3-852C-2865-E0821244FFB9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 flipV="1">
                <a:off x="3079102" y="5576539"/>
                <a:ext cx="727785" cy="522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1" name="文本框 170">
            <a:extLst>
              <a:ext uri="{FF2B5EF4-FFF2-40B4-BE49-F238E27FC236}">
                <a16:creationId xmlns:a16="http://schemas.microsoft.com/office/drawing/2014/main" id="{4BA8B47A-B611-3F0A-6B22-E32CF8B1FC1B}"/>
              </a:ext>
            </a:extLst>
          </p:cNvPr>
          <p:cNvSpPr txBox="1"/>
          <p:nvPr/>
        </p:nvSpPr>
        <p:spPr>
          <a:xfrm>
            <a:off x="5860741" y="4804604"/>
            <a:ext cx="5121390" cy="9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左图所示的感知机由</a:t>
            </a:r>
            <a:r>
              <a:rPr lang="en-US" altLang="zh-CN" dirty="0"/>
              <a:t>3</a:t>
            </a:r>
            <a:r>
              <a:rPr lang="zh-CN" altLang="en-US" dirty="0"/>
              <a:t>层构成，但是因为拥有</a:t>
            </a:r>
            <a:r>
              <a:rPr lang="zh-CN" altLang="en-US" b="1" dirty="0"/>
              <a:t>权重</a:t>
            </a:r>
            <a:r>
              <a:rPr lang="zh-CN" altLang="en-US" dirty="0"/>
              <a:t>的层实质上只有</a:t>
            </a:r>
            <a:r>
              <a:rPr lang="en-US" altLang="zh-CN" dirty="0"/>
              <a:t>2</a:t>
            </a:r>
            <a:r>
              <a:rPr lang="zh-CN" altLang="en-US" dirty="0"/>
              <a:t>层，所以称为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层感知机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39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激活函数（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45FAD-D574-D945-EFCF-4317F6D12AA4}"/>
              </a:ext>
            </a:extLst>
          </p:cNvPr>
          <p:cNvSpPr txBox="1"/>
          <p:nvPr/>
        </p:nvSpPr>
        <p:spPr>
          <a:xfrm>
            <a:off x="1107831" y="975946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对感知机的行为公式进行分解，可以得到如下激活函数</a:t>
            </a:r>
            <a:r>
              <a:rPr lang="en-US" altLang="zh-CN" b="1" dirty="0"/>
              <a:t>h(x)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0FE827-F704-A804-5620-11E8C8D1F709}"/>
                  </a:ext>
                </a:extLst>
              </p:cNvPr>
              <p:cNvSpPr txBox="1"/>
              <p:nvPr/>
            </p:nvSpPr>
            <p:spPr>
              <a:xfrm>
                <a:off x="3706703" y="2025010"/>
                <a:ext cx="3971600" cy="70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0FE827-F704-A804-5620-11E8C8D1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03" y="2025010"/>
                <a:ext cx="3971600" cy="706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C7C4FF8C-0AED-3E0A-DB3D-3DADC68E34B6}"/>
              </a:ext>
            </a:extLst>
          </p:cNvPr>
          <p:cNvGrpSpPr/>
          <p:nvPr/>
        </p:nvGrpSpPr>
        <p:grpSpPr>
          <a:xfrm>
            <a:off x="3617931" y="3406874"/>
            <a:ext cx="4149143" cy="2317385"/>
            <a:chOff x="6966416" y="1609376"/>
            <a:chExt cx="4149143" cy="231738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51C1D4-F5B2-7ED5-7C3C-7FE4999C3CED}"/>
                </a:ext>
              </a:extLst>
            </p:cNvPr>
            <p:cNvSpPr/>
            <p:nvPr/>
          </p:nvSpPr>
          <p:spPr>
            <a:xfrm>
              <a:off x="6966416" y="1609376"/>
              <a:ext cx="4149143" cy="23173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E177178-DE3E-CEC5-E023-C5FCC18A8BEF}"/>
                </a:ext>
              </a:extLst>
            </p:cNvPr>
            <p:cNvGrpSpPr/>
            <p:nvPr/>
          </p:nvGrpSpPr>
          <p:grpSpPr>
            <a:xfrm>
              <a:off x="7790687" y="1850539"/>
              <a:ext cx="2594284" cy="1831933"/>
              <a:chOff x="7790687" y="1850539"/>
              <a:chExt cx="2594284" cy="1831933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D206386-8526-4AE5-288A-75ACB05C5EBB}"/>
                  </a:ext>
                </a:extLst>
              </p:cNvPr>
              <p:cNvSpPr/>
              <p:nvPr/>
            </p:nvSpPr>
            <p:spPr>
              <a:xfrm>
                <a:off x="9040988" y="2098972"/>
                <a:ext cx="1343983" cy="134398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D696415-DA21-664E-FF44-AABBEBCD0D0C}"/>
                  </a:ext>
                </a:extLst>
              </p:cNvPr>
              <p:cNvSpPr/>
              <p:nvPr/>
            </p:nvSpPr>
            <p:spPr>
              <a:xfrm>
                <a:off x="7790687" y="2506811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x1</a:t>
                </a:r>
                <a:endParaRPr lang="zh-CN" altLang="en-US" sz="1400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0F846C5-6283-FD76-B3E5-6D81998E65F5}"/>
                  </a:ext>
                </a:extLst>
              </p:cNvPr>
              <p:cNvSpPr/>
              <p:nvPr/>
            </p:nvSpPr>
            <p:spPr>
              <a:xfrm>
                <a:off x="7790687" y="3159956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x2</a:t>
                </a:r>
                <a:endParaRPr lang="zh-CN" altLang="en-US" sz="1400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E3EE51C-3A4E-8850-6744-98B8E80BC439}"/>
                  </a:ext>
                </a:extLst>
              </p:cNvPr>
              <p:cNvSpPr/>
              <p:nvPr/>
            </p:nvSpPr>
            <p:spPr>
              <a:xfrm>
                <a:off x="9040988" y="2506811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5378AC24-111A-7AF1-0773-D1A5FA451EDE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>
                <a:off x="8313203" y="2768069"/>
                <a:ext cx="727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EE7514B-F61B-2EFA-94C7-E8638F80DF38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8313203" y="2768069"/>
                <a:ext cx="727785" cy="653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0B1C9B3-5A72-FF96-E085-A8977330B360}"/>
                  </a:ext>
                </a:extLst>
              </p:cNvPr>
              <p:cNvSpPr/>
              <p:nvPr/>
            </p:nvSpPr>
            <p:spPr>
              <a:xfrm>
                <a:off x="7790687" y="1850539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22799B1-0C0B-74EC-72C7-A6A1297B9B96}"/>
                  </a:ext>
                </a:extLst>
              </p:cNvPr>
              <p:cNvCxnSpPr>
                <a:cxnSpLocks/>
                <a:stCxn id="26" idx="6"/>
                <a:endCxn id="14" idx="2"/>
              </p:cNvCxnSpPr>
              <p:nvPr/>
            </p:nvCxnSpPr>
            <p:spPr>
              <a:xfrm>
                <a:off x="8313203" y="2111797"/>
                <a:ext cx="727785" cy="656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1D1F3EF-C553-616D-76DB-70117DC5BE0C}"/>
                  </a:ext>
                </a:extLst>
              </p:cNvPr>
              <p:cNvSpPr txBox="1"/>
              <p:nvPr/>
            </p:nvSpPr>
            <p:spPr>
              <a:xfrm>
                <a:off x="8411796" y="1991098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b</a:t>
                </a:r>
                <a:endParaRPr lang="zh-CN" altLang="en-US" sz="1400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6B0D22-CA67-0E8C-97BF-02F634CB7FD7}"/>
                  </a:ext>
                </a:extLst>
              </p:cNvPr>
              <p:cNvSpPr txBox="1"/>
              <p:nvPr/>
            </p:nvSpPr>
            <p:spPr>
              <a:xfrm>
                <a:off x="8411796" y="253197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w1</a:t>
                </a:r>
                <a:endParaRPr lang="zh-CN" altLang="en-US" sz="1400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A5C63B8-0936-1570-CCE1-B298A1EE398F}"/>
                  </a:ext>
                </a:extLst>
              </p:cNvPr>
              <p:cNvSpPr txBox="1"/>
              <p:nvPr/>
            </p:nvSpPr>
            <p:spPr>
              <a:xfrm>
                <a:off x="8415049" y="2880471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w2</a:t>
                </a:r>
                <a:endParaRPr lang="zh-CN" altLang="en-US" sz="1400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C9E232D-5347-2198-34AC-CB7363D6CB04}"/>
                  </a:ext>
                </a:extLst>
              </p:cNvPr>
              <p:cNvSpPr/>
              <p:nvPr/>
            </p:nvSpPr>
            <p:spPr>
              <a:xfrm>
                <a:off x="9862455" y="2506811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C9F39BCA-B697-5A7F-8EB6-E0E3D2A69762}"/>
                  </a:ext>
                </a:extLst>
              </p:cNvPr>
              <p:cNvCxnSpPr>
                <a:stCxn id="14" idx="6"/>
                <a:endCxn id="47" idx="2"/>
              </p:cNvCxnSpPr>
              <p:nvPr/>
            </p:nvCxnSpPr>
            <p:spPr>
              <a:xfrm>
                <a:off x="9563504" y="2768069"/>
                <a:ext cx="2989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50CD0D1-74B2-4DBC-F266-E496651E55A2}"/>
                  </a:ext>
                </a:extLst>
              </p:cNvPr>
              <p:cNvSpPr txBox="1"/>
              <p:nvPr/>
            </p:nvSpPr>
            <p:spPr>
              <a:xfrm>
                <a:off x="9518054" y="2407389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h()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940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激活函数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45FAD-D574-D945-EFCF-4317F6D12AA4}"/>
              </a:ext>
            </a:extLst>
          </p:cNvPr>
          <p:cNvSpPr txBox="1"/>
          <p:nvPr/>
        </p:nvSpPr>
        <p:spPr>
          <a:xfrm>
            <a:off x="3216551" y="1160611"/>
            <a:ext cx="17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阶跃函数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E55C45-74A9-5F08-EFDF-5F3B538AD182}"/>
                  </a:ext>
                </a:extLst>
              </p:cNvPr>
              <p:cNvSpPr txBox="1"/>
              <p:nvPr/>
            </p:nvSpPr>
            <p:spPr>
              <a:xfrm>
                <a:off x="5505315" y="933370"/>
                <a:ext cx="274517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     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     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E55C45-74A9-5F08-EFDF-5F3B538AD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15" y="933370"/>
                <a:ext cx="2745174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26C9B1F-3286-2B3F-2EFC-3312C85FE7F1}"/>
              </a:ext>
            </a:extLst>
          </p:cNvPr>
          <p:cNvSpPr txBox="1"/>
          <p:nvPr/>
        </p:nvSpPr>
        <p:spPr>
          <a:xfrm>
            <a:off x="3216551" y="2202456"/>
            <a:ext cx="191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sigmoid</a:t>
            </a:r>
            <a:r>
              <a:rPr lang="zh-CN" altLang="en-US" sz="1800" b="1" dirty="0"/>
              <a:t>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F2666A-0DFC-BB43-099A-DD93EE9446A2}"/>
                  </a:ext>
                </a:extLst>
              </p:cNvPr>
              <p:cNvSpPr txBox="1"/>
              <p:nvPr/>
            </p:nvSpPr>
            <p:spPr>
              <a:xfrm>
                <a:off x="5508724" y="2037090"/>
                <a:ext cx="208634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F2666A-0DFC-BB43-099A-DD93EE944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24" y="2037090"/>
                <a:ext cx="2086340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EFBD75C-5C80-3EE4-CF0F-99C7C71C1CE6}"/>
              </a:ext>
            </a:extLst>
          </p:cNvPr>
          <p:cNvSpPr txBox="1"/>
          <p:nvPr/>
        </p:nvSpPr>
        <p:spPr>
          <a:xfrm>
            <a:off x="3216551" y="3402159"/>
            <a:ext cx="163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ReLU</a:t>
            </a:r>
            <a:r>
              <a:rPr lang="zh-CN" altLang="en-US" b="1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FBD81C-A319-EF36-C600-AA68E29DD7D4}"/>
                  </a:ext>
                </a:extLst>
              </p:cNvPr>
              <p:cNvSpPr txBox="1"/>
              <p:nvPr/>
            </p:nvSpPr>
            <p:spPr>
              <a:xfrm>
                <a:off x="5505315" y="3174916"/>
                <a:ext cx="274517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     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FBD81C-A319-EF36-C600-AA68E29D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15" y="3174916"/>
                <a:ext cx="2745174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82A7073A-5FCD-F594-4B67-49108DAB1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97" y="4351527"/>
            <a:ext cx="10755889" cy="23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9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多维数组的运算</a:t>
            </a:r>
            <a:endParaRPr lang="en-US" altLang="zh-CN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B8BD40-63F6-B571-4158-8E029C7F0486}"/>
              </a:ext>
            </a:extLst>
          </p:cNvPr>
          <p:cNvSpPr txBox="1"/>
          <p:nvPr/>
        </p:nvSpPr>
        <p:spPr>
          <a:xfrm>
            <a:off x="780438" y="916061"/>
            <a:ext cx="9629559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如下所示为</a:t>
            </a:r>
            <a:r>
              <a:rPr lang="en-US" altLang="zh-CN" dirty="0"/>
              <a:t>2×2</a:t>
            </a:r>
            <a:r>
              <a:rPr lang="zh-CN" altLang="en-US" dirty="0"/>
              <a:t>矩阵的乘积运算，乘积运算中操作数（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）的顺序不同，计算结果也不同。</a:t>
            </a:r>
            <a:endParaRPr lang="en-US" altLang="zh-CN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16F7DC8-BDC2-92D6-1CEA-0C54CE413575}"/>
              </a:ext>
            </a:extLst>
          </p:cNvPr>
          <p:cNvGrpSpPr/>
          <p:nvPr/>
        </p:nvGrpSpPr>
        <p:grpSpPr>
          <a:xfrm>
            <a:off x="3108080" y="1530393"/>
            <a:ext cx="4348306" cy="2009864"/>
            <a:chOff x="3108080" y="1530393"/>
            <a:chExt cx="4348306" cy="20098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4BFB23C-E05D-4964-4AD4-63ADEEBF25F2}"/>
                    </a:ext>
                  </a:extLst>
                </p:cNvPr>
                <p:cNvSpPr txBox="1"/>
                <p:nvPr/>
              </p:nvSpPr>
              <p:spPr>
                <a:xfrm>
                  <a:off x="3108080" y="2171700"/>
                  <a:ext cx="4348306" cy="727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4BFB23C-E05D-4964-4AD4-63ADEEBF2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080" y="2171700"/>
                  <a:ext cx="4348306" cy="727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6329DF-24FD-CED9-9C00-EFD618D14ED9}"/>
                </a:ext>
              </a:extLst>
            </p:cNvPr>
            <p:cNvSpPr/>
            <p:nvPr/>
          </p:nvSpPr>
          <p:spPr>
            <a:xfrm>
              <a:off x="4466492" y="2139671"/>
              <a:ext cx="290145" cy="79130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9E2E9E-EA0B-02E5-2BB9-0C3FF524BC5B}"/>
                </a:ext>
              </a:extLst>
            </p:cNvPr>
            <p:cNvSpPr/>
            <p:nvPr/>
          </p:nvSpPr>
          <p:spPr>
            <a:xfrm>
              <a:off x="3253155" y="2210011"/>
              <a:ext cx="940776" cy="290146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74F77CC-AD7D-2FB2-5F9C-66D0F8A11731}"/>
                </a:ext>
              </a:extLst>
            </p:cNvPr>
            <p:cNvSpPr/>
            <p:nvPr/>
          </p:nvSpPr>
          <p:spPr>
            <a:xfrm>
              <a:off x="3253155" y="2610374"/>
              <a:ext cx="940776" cy="290146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ECAFD4-C3B3-A052-C4DD-C2A65C27AB2D}"/>
                </a:ext>
              </a:extLst>
            </p:cNvPr>
            <p:cNvSpPr/>
            <p:nvPr/>
          </p:nvSpPr>
          <p:spPr>
            <a:xfrm>
              <a:off x="6096000" y="2190855"/>
              <a:ext cx="392723" cy="30930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703D86-D6B5-012A-2990-09A4C94E6695}"/>
                </a:ext>
              </a:extLst>
            </p:cNvPr>
            <p:cNvSpPr/>
            <p:nvPr/>
          </p:nvSpPr>
          <p:spPr>
            <a:xfrm>
              <a:off x="6095999" y="2611158"/>
              <a:ext cx="392723" cy="30930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357A4B6F-AC3C-146A-35E1-1AEC15E119E4}"/>
                </a:ext>
              </a:extLst>
            </p:cNvPr>
            <p:cNvCxnSpPr>
              <a:stCxn id="11" idx="0"/>
              <a:endCxn id="13" idx="0"/>
            </p:cNvCxnSpPr>
            <p:nvPr/>
          </p:nvCxnSpPr>
          <p:spPr>
            <a:xfrm rot="5400000" flipH="1" flipV="1">
              <a:off x="4998374" y="916024"/>
              <a:ext cx="19156" cy="2568819"/>
            </a:xfrm>
            <a:prstGeom prst="bentConnector3">
              <a:avLst>
                <a:gd name="adj1" fmla="val 184413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5AD4BD9-4812-98B8-B1B1-4068A62A78C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611565" y="1855178"/>
              <a:ext cx="396387" cy="28449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8D72095-1AAA-DABD-B7F9-A6C1217A3645}"/>
                </a:ext>
              </a:extLst>
            </p:cNvPr>
            <p:cNvSpPr txBox="1"/>
            <p:nvPr/>
          </p:nvSpPr>
          <p:spPr>
            <a:xfrm>
              <a:off x="4500441" y="1530393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zh-CN" altLang="en-US" dirty="0"/>
                <a:t>*</a:t>
              </a:r>
              <a:r>
                <a:rPr lang="en-US" altLang="zh-CN" dirty="0"/>
                <a:t>5+2</a:t>
              </a:r>
              <a:r>
                <a:rPr lang="zh-CN" altLang="en-US" dirty="0"/>
                <a:t>*</a:t>
              </a:r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4647C35F-A71A-94E5-B043-9F05FFD5D520}"/>
                </a:ext>
              </a:extLst>
            </p:cNvPr>
            <p:cNvCxnSpPr>
              <a:stCxn id="12" idx="2"/>
              <a:endCxn id="14" idx="2"/>
            </p:cNvCxnSpPr>
            <p:nvPr/>
          </p:nvCxnSpPr>
          <p:spPr>
            <a:xfrm rot="16200000" flipH="1">
              <a:off x="4997982" y="1626081"/>
              <a:ext cx="19940" cy="2568818"/>
            </a:xfrm>
            <a:prstGeom prst="bentConnector3">
              <a:avLst>
                <a:gd name="adj1" fmla="val 124643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736F93E-77C8-7C66-D1FA-9A2FC1AA6A5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611565" y="2930979"/>
              <a:ext cx="396386" cy="208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1B18FB5-ABA8-3E84-698F-415574D3B628}"/>
                </a:ext>
              </a:extLst>
            </p:cNvPr>
            <p:cNvSpPr txBox="1"/>
            <p:nvPr/>
          </p:nvSpPr>
          <p:spPr>
            <a:xfrm>
              <a:off x="4466492" y="3170925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*</a:t>
              </a:r>
              <a:r>
                <a:rPr lang="en-US" altLang="zh-CN" dirty="0"/>
                <a:t>5+4</a:t>
              </a:r>
              <a:r>
                <a:rPr lang="zh-CN" altLang="en-US" dirty="0"/>
                <a:t>*</a:t>
              </a:r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5B410E2-CAAB-1C90-DB5C-BA32FA4D34A7}"/>
              </a:ext>
            </a:extLst>
          </p:cNvPr>
          <p:cNvSpPr txBox="1"/>
          <p:nvPr/>
        </p:nvSpPr>
        <p:spPr>
          <a:xfrm>
            <a:off x="780438" y="3780203"/>
            <a:ext cx="7066358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矩阵乘法的运算结果</a:t>
            </a:r>
            <a:r>
              <a:rPr lang="en-US" altLang="zh-CN" dirty="0"/>
              <a:t>C</a:t>
            </a:r>
            <a:r>
              <a:rPr lang="zh-CN" altLang="en-US" dirty="0"/>
              <a:t>的形状是由矩阵</a:t>
            </a:r>
            <a:r>
              <a:rPr lang="en-US" altLang="zh-CN" dirty="0"/>
              <a:t>A</a:t>
            </a:r>
            <a:r>
              <a:rPr lang="zh-CN" altLang="en-US" dirty="0"/>
              <a:t>的行数和矩阵</a:t>
            </a:r>
            <a:r>
              <a:rPr lang="en-US" altLang="zh-CN" dirty="0"/>
              <a:t>B</a:t>
            </a:r>
            <a:r>
              <a:rPr lang="zh-CN" altLang="en-US" dirty="0"/>
              <a:t>的列数构成。</a:t>
            </a:r>
            <a:endParaRPr lang="en-US" altLang="zh-CN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4E8543A-CE4E-2E47-EB10-BF1A228092C8}"/>
              </a:ext>
            </a:extLst>
          </p:cNvPr>
          <p:cNvGrpSpPr/>
          <p:nvPr/>
        </p:nvGrpSpPr>
        <p:grpSpPr>
          <a:xfrm>
            <a:off x="2074512" y="4355972"/>
            <a:ext cx="5544171" cy="1641655"/>
            <a:chOff x="2074512" y="4355972"/>
            <a:chExt cx="5544171" cy="164165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088B45E-7985-02ED-88B8-2DAAAED97316}"/>
                </a:ext>
              </a:extLst>
            </p:cNvPr>
            <p:cNvSpPr txBox="1"/>
            <p:nvPr/>
          </p:nvSpPr>
          <p:spPr>
            <a:xfrm>
              <a:off x="2074512" y="4798850"/>
              <a:ext cx="723275" cy="36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形状：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C753640-B13A-B7D1-4728-AA6FC7836EEC}"/>
                </a:ext>
              </a:extLst>
            </p:cNvPr>
            <p:cNvSpPr txBox="1"/>
            <p:nvPr/>
          </p:nvSpPr>
          <p:spPr>
            <a:xfrm>
              <a:off x="3126072" y="4722009"/>
              <a:ext cx="877163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3 × 2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AFF4F82-123D-46F9-9C53-A6033302BBD2}"/>
                </a:ext>
              </a:extLst>
            </p:cNvPr>
            <p:cNvSpPr txBox="1"/>
            <p:nvPr/>
          </p:nvSpPr>
          <p:spPr>
            <a:xfrm>
              <a:off x="4933796" y="4722009"/>
              <a:ext cx="877163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 × 4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8F4C10-5001-0BD5-8C47-76B9E67CDB4F}"/>
                </a:ext>
              </a:extLst>
            </p:cNvPr>
            <p:cNvSpPr txBox="1"/>
            <p:nvPr/>
          </p:nvSpPr>
          <p:spPr>
            <a:xfrm>
              <a:off x="6741520" y="4721008"/>
              <a:ext cx="877163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3 × 4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1CEF142-8442-2060-AEC8-979A1FD1F294}"/>
                </a:ext>
              </a:extLst>
            </p:cNvPr>
            <p:cNvSpPr txBox="1"/>
            <p:nvPr/>
          </p:nvSpPr>
          <p:spPr>
            <a:xfrm>
              <a:off x="3414612" y="4376913"/>
              <a:ext cx="300082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295663E-A0F2-F316-33CA-72F91A6BADFD}"/>
                </a:ext>
              </a:extLst>
            </p:cNvPr>
            <p:cNvSpPr txBox="1"/>
            <p:nvPr/>
          </p:nvSpPr>
          <p:spPr>
            <a:xfrm>
              <a:off x="5222337" y="4376913"/>
              <a:ext cx="300082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3018C08-B3DB-F866-8BA3-A0D1C847A781}"/>
                </a:ext>
              </a:extLst>
            </p:cNvPr>
            <p:cNvSpPr txBox="1"/>
            <p:nvPr/>
          </p:nvSpPr>
          <p:spPr>
            <a:xfrm>
              <a:off x="7030060" y="4387566"/>
              <a:ext cx="300082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4E0B46F-68F7-D17E-3AB9-B2976B23998F}"/>
                </a:ext>
              </a:extLst>
            </p:cNvPr>
            <p:cNvSpPr txBox="1"/>
            <p:nvPr/>
          </p:nvSpPr>
          <p:spPr>
            <a:xfrm>
              <a:off x="6142319" y="4355972"/>
              <a:ext cx="300082" cy="44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04F54B9-E0C3-9329-F39A-CBCF9016396A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2" y="5131435"/>
              <a:ext cx="1469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6D34F5F-2B57-6171-D2FA-16986E0BF8B1}"/>
                </a:ext>
              </a:extLst>
            </p:cNvPr>
            <p:cNvCxnSpPr>
              <a:cxnSpLocks/>
            </p:cNvCxnSpPr>
            <p:nvPr/>
          </p:nvCxnSpPr>
          <p:spPr>
            <a:xfrm>
              <a:off x="3755706" y="5131435"/>
              <a:ext cx="1469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027F7ED-E7DF-EA0F-6AE0-13282B04494B}"/>
                </a:ext>
              </a:extLst>
            </p:cNvPr>
            <p:cNvCxnSpPr>
              <a:cxnSpLocks/>
            </p:cNvCxnSpPr>
            <p:nvPr/>
          </p:nvCxnSpPr>
          <p:spPr>
            <a:xfrm>
              <a:off x="5006097" y="5131435"/>
              <a:ext cx="1469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4659FFD-AC86-E7A6-F192-51862EB6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281" y="5131435"/>
              <a:ext cx="1469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3A4E636-3816-D7FC-7C59-8A823C50E4D1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38" y="5131435"/>
              <a:ext cx="1469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A03925A-363A-7321-40CB-51FA78ECE5BB}"/>
                </a:ext>
              </a:extLst>
            </p:cNvPr>
            <p:cNvCxnSpPr>
              <a:cxnSpLocks/>
            </p:cNvCxnSpPr>
            <p:nvPr/>
          </p:nvCxnSpPr>
          <p:spPr>
            <a:xfrm>
              <a:off x="7382922" y="5131435"/>
              <a:ext cx="1469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ECEA075A-4131-0512-E015-0B9E90D7A77B}"/>
                </a:ext>
              </a:extLst>
            </p:cNvPr>
            <p:cNvGrpSpPr/>
            <p:nvPr/>
          </p:nvGrpSpPr>
          <p:grpSpPr>
            <a:xfrm>
              <a:off x="3829170" y="5140960"/>
              <a:ext cx="1262517" cy="602615"/>
              <a:chOff x="3829170" y="5137785"/>
              <a:chExt cx="1262517" cy="602615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0CB7732C-5649-FD27-42D4-15FB91624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170" y="5137785"/>
                <a:ext cx="0" cy="60261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AD65EF31-B2E3-51B8-42C5-8494AFB92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170" y="5740400"/>
                <a:ext cx="1262517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9A5F7C2-68ED-4C51-969B-EB154079A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561" y="5137785"/>
                <a:ext cx="0" cy="60261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D73BB30-9B15-E54A-B172-2DC8CC863B3B}"/>
                </a:ext>
              </a:extLst>
            </p:cNvPr>
            <p:cNvGrpSpPr/>
            <p:nvPr/>
          </p:nvGrpSpPr>
          <p:grpSpPr>
            <a:xfrm>
              <a:off x="3253156" y="5140957"/>
              <a:ext cx="3639462" cy="287020"/>
              <a:chOff x="3829170" y="5132267"/>
              <a:chExt cx="1262517" cy="608133"/>
            </a:xfrm>
          </p:grpSpPr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E7DF8FA7-06F4-6593-5829-5CA08970C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170" y="5137785"/>
                <a:ext cx="0" cy="60261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64C31F7-CF08-5E37-433C-37E37FB5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170" y="5740400"/>
                <a:ext cx="1262517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7F396C7A-CE8F-6610-F448-7378CD680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1687" y="5132267"/>
                <a:ext cx="0" cy="608133"/>
              </a:xfrm>
              <a:prstGeom prst="line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92645F6-2562-E159-4D1E-2043E0785857}"/>
                </a:ext>
              </a:extLst>
            </p:cNvPr>
            <p:cNvGrpSpPr/>
            <p:nvPr/>
          </p:nvGrpSpPr>
          <p:grpSpPr>
            <a:xfrm>
              <a:off x="5635745" y="5140958"/>
              <a:ext cx="1820641" cy="488565"/>
              <a:chOff x="3829170" y="5142623"/>
              <a:chExt cx="1262517" cy="597777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6492BF19-D849-7B8B-132A-5E5012D8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170" y="5142623"/>
                <a:ext cx="0" cy="59777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C43722E5-036C-4368-BC47-2AAC95FC9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170" y="5740400"/>
                <a:ext cx="1262517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74A48559-1294-B050-1361-03F7DB2A4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1687" y="5142625"/>
                <a:ext cx="0" cy="597775"/>
              </a:xfrm>
              <a:prstGeom prst="line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91E1AA2-223A-7B6D-99F6-9FC237D336F9}"/>
                </a:ext>
              </a:extLst>
            </p:cNvPr>
            <p:cNvSpPr txBox="1"/>
            <p:nvPr/>
          </p:nvSpPr>
          <p:spPr>
            <a:xfrm>
              <a:off x="4085966" y="5691068"/>
              <a:ext cx="748923" cy="306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黑体" panose="02010609060101010101" pitchFamily="49" charset="-122"/>
                  <a:ea typeface="黑体" panose="02010609060101010101" pitchFamily="49" charset="-122"/>
                </a:rPr>
                <a:t>保持一致</a:t>
              </a:r>
              <a:endParaRPr lang="en-US" altLang="zh-CN" sz="1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86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三层神经网络的实现</a:t>
            </a:r>
            <a:endParaRPr lang="en-US" altLang="zh-CN" sz="2400" b="1" dirty="0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3E04E88-93F0-3B02-4E35-BA1EA9704751}"/>
              </a:ext>
            </a:extLst>
          </p:cNvPr>
          <p:cNvGrpSpPr/>
          <p:nvPr/>
        </p:nvGrpSpPr>
        <p:grpSpPr>
          <a:xfrm>
            <a:off x="1115726" y="2279402"/>
            <a:ext cx="2081041" cy="2134180"/>
            <a:chOff x="1349681" y="1352778"/>
            <a:chExt cx="2081041" cy="2134180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30B94BF-8B51-C0C8-3914-8E12BFC88F26}"/>
                </a:ext>
              </a:extLst>
            </p:cNvPr>
            <p:cNvCxnSpPr>
              <a:stCxn id="20" idx="6"/>
              <a:endCxn id="55" idx="2"/>
            </p:cNvCxnSpPr>
            <p:nvPr/>
          </p:nvCxnSpPr>
          <p:spPr>
            <a:xfrm>
              <a:off x="1872197" y="1614036"/>
              <a:ext cx="1036009" cy="982844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146FE20-4C28-B8DC-4E85-CCEAD8ACC6EA}"/>
                </a:ext>
              </a:extLst>
            </p:cNvPr>
            <p:cNvCxnSpPr>
              <a:stCxn id="20" idx="6"/>
              <a:endCxn id="56" idx="2"/>
            </p:cNvCxnSpPr>
            <p:nvPr/>
          </p:nvCxnSpPr>
          <p:spPr>
            <a:xfrm>
              <a:off x="1872197" y="1614036"/>
              <a:ext cx="1036009" cy="1611664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ED0BDFE-4CCB-D247-D4CF-C45F8A153AEA}"/>
                </a:ext>
              </a:extLst>
            </p:cNvPr>
            <p:cNvCxnSpPr>
              <a:stCxn id="9" idx="6"/>
              <a:endCxn id="55" idx="2"/>
            </p:cNvCxnSpPr>
            <p:nvPr/>
          </p:nvCxnSpPr>
          <p:spPr>
            <a:xfrm>
              <a:off x="1872197" y="2270308"/>
              <a:ext cx="1036009" cy="326572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CB28771-D91B-C544-B819-701BE6F3700F}"/>
                </a:ext>
              </a:extLst>
            </p:cNvPr>
            <p:cNvCxnSpPr>
              <a:stCxn id="9" idx="6"/>
              <a:endCxn id="56" idx="2"/>
            </p:cNvCxnSpPr>
            <p:nvPr/>
          </p:nvCxnSpPr>
          <p:spPr>
            <a:xfrm>
              <a:off x="1872197" y="2270308"/>
              <a:ext cx="1036009" cy="955392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944C358-C780-EACA-A1A3-11C0F45A6F2B}"/>
                </a:ext>
              </a:extLst>
            </p:cNvPr>
            <p:cNvCxnSpPr>
              <a:stCxn id="10" idx="6"/>
              <a:endCxn id="55" idx="2"/>
            </p:cNvCxnSpPr>
            <p:nvPr/>
          </p:nvCxnSpPr>
          <p:spPr>
            <a:xfrm flipV="1">
              <a:off x="1872197" y="2596880"/>
              <a:ext cx="1036009" cy="326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EE2921C-C80B-BEB5-25BF-6A41EC59923A}"/>
                </a:ext>
              </a:extLst>
            </p:cNvPr>
            <p:cNvCxnSpPr>
              <a:stCxn id="10" idx="6"/>
              <a:endCxn id="56" idx="2"/>
            </p:cNvCxnSpPr>
            <p:nvPr/>
          </p:nvCxnSpPr>
          <p:spPr>
            <a:xfrm>
              <a:off x="1872197" y="2923453"/>
              <a:ext cx="1036009" cy="302247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E2C5DBB-9137-C0D3-9A97-315192CA2397}"/>
                </a:ext>
              </a:extLst>
            </p:cNvPr>
            <p:cNvSpPr/>
            <p:nvPr/>
          </p:nvSpPr>
          <p:spPr>
            <a:xfrm>
              <a:off x="1349681" y="2009050"/>
              <a:ext cx="522516" cy="522516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x1</a:t>
              </a:r>
              <a:endParaRPr lang="zh-CN" altLang="en-US" sz="14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13CC6D9-DE19-7983-C6B2-3BE25CFFE213}"/>
                </a:ext>
              </a:extLst>
            </p:cNvPr>
            <p:cNvSpPr/>
            <p:nvPr/>
          </p:nvSpPr>
          <p:spPr>
            <a:xfrm>
              <a:off x="1349681" y="2662195"/>
              <a:ext cx="522516" cy="522516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x2</a:t>
              </a:r>
              <a:endParaRPr lang="zh-CN" altLang="en-US" sz="14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660FA24-B4A5-53CB-ECC7-79F8B65438DC}"/>
                </a:ext>
              </a:extLst>
            </p:cNvPr>
            <p:cNvSpPr/>
            <p:nvPr/>
          </p:nvSpPr>
          <p:spPr>
            <a:xfrm>
              <a:off x="2908206" y="1737225"/>
              <a:ext cx="522516" cy="522516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a1</a:t>
              </a:r>
              <a:endParaRPr lang="zh-CN" altLang="en-US" sz="1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A019A0-908F-9A77-E62B-3C3DE6AEA720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1872197" y="1998483"/>
              <a:ext cx="1036009" cy="2718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9EE530C-9036-E84C-E626-9F8AF7F35330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 flipV="1">
              <a:off x="1872197" y="1998483"/>
              <a:ext cx="1036009" cy="924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5CE8F8-32B8-4342-E0FF-BE470D8D4131}"/>
                </a:ext>
              </a:extLst>
            </p:cNvPr>
            <p:cNvSpPr/>
            <p:nvPr/>
          </p:nvSpPr>
          <p:spPr>
            <a:xfrm>
              <a:off x="1349681" y="1352778"/>
              <a:ext cx="522516" cy="522516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015AFB7-F515-0487-0706-E1D0FDCA4C2A}"/>
                </a:ext>
              </a:extLst>
            </p:cNvPr>
            <p:cNvCxnSpPr>
              <a:cxnSpLocks/>
              <a:stCxn id="20" idx="6"/>
              <a:endCxn id="15" idx="2"/>
            </p:cNvCxnSpPr>
            <p:nvPr/>
          </p:nvCxnSpPr>
          <p:spPr>
            <a:xfrm>
              <a:off x="1872197" y="1614036"/>
              <a:ext cx="1036009" cy="384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592C007-ED1D-69E9-F8BA-262AC63E18DD}"/>
                </a:ext>
              </a:extLst>
            </p:cNvPr>
            <p:cNvSpPr/>
            <p:nvPr/>
          </p:nvSpPr>
          <p:spPr>
            <a:xfrm>
              <a:off x="2908206" y="2335622"/>
              <a:ext cx="522516" cy="522516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a2</a:t>
              </a:r>
              <a:endParaRPr lang="zh-CN" altLang="en-US" sz="1400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BC473DC-5945-28E4-F5AA-2CBBC3EC7832}"/>
                </a:ext>
              </a:extLst>
            </p:cNvPr>
            <p:cNvSpPr/>
            <p:nvPr/>
          </p:nvSpPr>
          <p:spPr>
            <a:xfrm>
              <a:off x="2908206" y="2964442"/>
              <a:ext cx="522516" cy="522516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a3</a:t>
              </a:r>
              <a:endParaRPr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902AED-49AA-879F-5A48-B6DD551848D2}"/>
                </a:ext>
              </a:extLst>
            </p:cNvPr>
            <p:cNvSpPr txBox="1"/>
            <p:nvPr/>
          </p:nvSpPr>
          <p:spPr>
            <a:xfrm>
              <a:off x="1970790" y="1460147"/>
              <a:ext cx="29206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b</a:t>
              </a:r>
              <a:endParaRPr lang="zh-CN" altLang="en-US" sz="1400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FA32C3-7F9F-BFDD-CFA1-B7FAC7E46778}"/>
                </a:ext>
              </a:extLst>
            </p:cNvPr>
            <p:cNvSpPr txBox="1"/>
            <p:nvPr/>
          </p:nvSpPr>
          <p:spPr>
            <a:xfrm>
              <a:off x="1970790" y="1951964"/>
              <a:ext cx="42030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w1</a:t>
              </a:r>
              <a:endParaRPr lang="zh-CN" altLang="en-US" sz="14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FBC8EAC-F973-717A-85D4-041C8F02D419}"/>
                </a:ext>
              </a:extLst>
            </p:cNvPr>
            <p:cNvSpPr txBox="1"/>
            <p:nvPr/>
          </p:nvSpPr>
          <p:spPr>
            <a:xfrm>
              <a:off x="1974043" y="2382710"/>
              <a:ext cx="42030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w2</a:t>
              </a:r>
              <a:endParaRPr lang="zh-CN" altLang="en-US" sz="1400" b="1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71398BF-E99A-537F-8B75-0290B2B3786D}"/>
              </a:ext>
            </a:extLst>
          </p:cNvPr>
          <p:cNvGrpSpPr/>
          <p:nvPr/>
        </p:nvGrpSpPr>
        <p:grpSpPr>
          <a:xfrm>
            <a:off x="4837353" y="946326"/>
            <a:ext cx="5482450" cy="3289854"/>
            <a:chOff x="4837353" y="946326"/>
            <a:chExt cx="5482450" cy="32898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860466B-BE22-3A9A-C4C5-7C5FEF696D65}"/>
                    </a:ext>
                  </a:extLst>
                </p:cNvPr>
                <p:cNvSpPr txBox="1"/>
                <p:nvPr/>
              </p:nvSpPr>
              <p:spPr>
                <a:xfrm>
                  <a:off x="4865239" y="946326"/>
                  <a:ext cx="3498009" cy="3515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860466B-BE22-3A9A-C4C5-7C5FEF696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239" y="946326"/>
                  <a:ext cx="3498009" cy="351506"/>
                </a:xfrm>
                <a:prstGeom prst="rect">
                  <a:avLst/>
                </a:prstGeom>
                <a:blipFill>
                  <a:blip r:embed="rId3"/>
                  <a:stretch>
                    <a:fillRect t="-3448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DE1F30CF-71E8-6CC8-467B-FF96A1B3A028}"/>
                    </a:ext>
                  </a:extLst>
                </p:cNvPr>
                <p:cNvSpPr txBox="1"/>
                <p:nvPr/>
              </p:nvSpPr>
              <p:spPr>
                <a:xfrm>
                  <a:off x="5772127" y="1481132"/>
                  <a:ext cx="3261855" cy="557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/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/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/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DE1F30CF-71E8-6CC8-467B-FF96A1B3A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127" y="1481132"/>
                  <a:ext cx="3261855" cy="5576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BCA24AA-334F-6C35-09F1-43DB602FB503}"/>
                    </a:ext>
                  </a:extLst>
                </p:cNvPr>
                <p:cNvSpPr txBox="1"/>
                <p:nvPr/>
              </p:nvSpPr>
              <p:spPr>
                <a:xfrm>
                  <a:off x="5685273" y="2302055"/>
                  <a:ext cx="2571794" cy="3662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BCA24AA-334F-6C35-09F1-43DB602FB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73" y="2302055"/>
                  <a:ext cx="2571794" cy="366254"/>
                </a:xfrm>
                <a:prstGeom prst="rect">
                  <a:avLst/>
                </a:prstGeom>
                <a:blipFill>
                  <a:blip r:embed="rId5"/>
                  <a:stretch>
                    <a:fillRect l="-1659" t="-3333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92F81D5A-8CC7-330E-18FD-A206C4B60933}"/>
                    </a:ext>
                  </a:extLst>
                </p:cNvPr>
                <p:cNvSpPr txBox="1"/>
                <p:nvPr/>
              </p:nvSpPr>
              <p:spPr>
                <a:xfrm>
                  <a:off x="7754870" y="2923453"/>
                  <a:ext cx="2564933" cy="3662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92F81D5A-8CC7-330E-18FD-A206C4B60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870" y="2923453"/>
                  <a:ext cx="2564933" cy="366254"/>
                </a:xfrm>
                <a:prstGeom prst="rect">
                  <a:avLst/>
                </a:prstGeom>
                <a:blipFill>
                  <a:blip r:embed="rId6"/>
                  <a:stretch>
                    <a:fillRect l="-1425" t="-3333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6B89686-ABC3-CDBC-6155-D5D90A91E9E1}"/>
                    </a:ext>
                  </a:extLst>
                </p:cNvPr>
                <p:cNvSpPr txBox="1"/>
                <p:nvPr/>
              </p:nvSpPr>
              <p:spPr>
                <a:xfrm>
                  <a:off x="5685273" y="2903280"/>
                  <a:ext cx="1638847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6B89686-ABC3-CDBC-6155-D5D90A91E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273" y="2903280"/>
                  <a:ext cx="1638847" cy="358431"/>
                </a:xfrm>
                <a:prstGeom prst="rect">
                  <a:avLst/>
                </a:prstGeom>
                <a:blipFill>
                  <a:blip r:embed="rId7"/>
                  <a:stretch>
                    <a:fillRect l="-2985" t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535991F-EB20-ADB4-53E3-90798DA358E8}"/>
                    </a:ext>
                  </a:extLst>
                </p:cNvPr>
                <p:cNvSpPr txBox="1"/>
                <p:nvPr/>
              </p:nvSpPr>
              <p:spPr>
                <a:xfrm>
                  <a:off x="5710914" y="3504505"/>
                  <a:ext cx="2886431" cy="7316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535991F-EB20-ADB4-53E3-90798DA35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914" y="3504505"/>
                  <a:ext cx="2886431" cy="731675"/>
                </a:xfrm>
                <a:prstGeom prst="rect">
                  <a:avLst/>
                </a:prstGeom>
                <a:blipFill>
                  <a:blip r:embed="rId8"/>
                  <a:stretch>
                    <a:fillRect b="-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83A7400-DCC6-EE5A-F3B9-34B7B364254E}"/>
                </a:ext>
              </a:extLst>
            </p:cNvPr>
            <p:cNvSpPr txBox="1"/>
            <p:nvPr/>
          </p:nvSpPr>
          <p:spPr>
            <a:xfrm>
              <a:off x="4837353" y="232975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其中</a:t>
              </a:r>
            </a:p>
          </p:txBody>
        </p:sp>
        <p:sp>
          <p:nvSpPr>
            <p:cNvPr id="77" name="左大括号 76">
              <a:extLst>
                <a:ext uri="{FF2B5EF4-FFF2-40B4-BE49-F238E27FC236}">
                  <a16:creationId xmlns:a16="http://schemas.microsoft.com/office/drawing/2014/main" id="{777E7EB1-A06C-E410-DDED-8E281028ADC8}"/>
                </a:ext>
              </a:extLst>
            </p:cNvPr>
            <p:cNvSpPr/>
            <p:nvPr/>
          </p:nvSpPr>
          <p:spPr>
            <a:xfrm>
              <a:off x="5387755" y="2431496"/>
              <a:ext cx="176127" cy="159130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1E997AD-FC09-221A-C99F-06BD6A705483}"/>
              </a:ext>
            </a:extLst>
          </p:cNvPr>
          <p:cNvGrpSpPr/>
          <p:nvPr/>
        </p:nvGrpSpPr>
        <p:grpSpPr>
          <a:xfrm>
            <a:off x="6008759" y="5203903"/>
            <a:ext cx="1924822" cy="1052306"/>
            <a:chOff x="6008759" y="5203903"/>
            <a:chExt cx="1924822" cy="10523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F6ACE7B-B889-1928-BBBA-CDC2A331BF7B}"/>
                    </a:ext>
                  </a:extLst>
                </p:cNvPr>
                <p:cNvSpPr txBox="1"/>
                <p:nvPr/>
              </p:nvSpPr>
              <p:spPr>
                <a:xfrm>
                  <a:off x="6235706" y="5203903"/>
                  <a:ext cx="1284391" cy="345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400" b="1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/>
                            </m:ctrlPr>
                          </m:sSubPr>
                          <m:e>
                            <m:r>
                              <a:rPr lang="en-US" altLang="zh-CN" sz="1800" b="0" i="1"/>
                              <m:t>𝑦</m:t>
                            </m:r>
                          </m:e>
                          <m:sub>
                            <m:r>
                              <a:rPr lang="en-US" altLang="zh-CN" sz="1800" b="0" i="1"/>
                              <m:t>1</m:t>
                            </m:r>
                          </m:sub>
                        </m:sSub>
                        <m:r>
                          <a:rPr lang="en-US" altLang="zh-CN" sz="1800" b="0"/>
                          <m:t>=</m:t>
                        </m:r>
                        <m:r>
                          <a:rPr lang="en-US" altLang="zh-CN" sz="1800" b="0" i="1"/>
                          <m:t>h</m:t>
                        </m:r>
                        <m:r>
                          <a:rPr lang="en-US" altLang="zh-CN" sz="1800" b="0"/>
                          <m:t>(</m:t>
                        </m:r>
                        <m:sSubSup>
                          <m:sSubSupPr>
                            <m:ctrlPr>
                              <a:rPr lang="en-US" altLang="zh-CN" sz="1800" b="0" smtClean="0"/>
                            </m:ctrlPr>
                          </m:sSubSupPr>
                          <m:e>
                            <m:r>
                              <a:rPr lang="en-US" altLang="zh-CN" sz="1800" b="0" i="1"/>
                              <m:t>𝑎</m:t>
                            </m:r>
                          </m:e>
                          <m:sub>
                            <m:r>
                              <a:rPr lang="en-US" altLang="zh-CN" sz="1800" b="0" i="1"/>
                              <m:t>1</m:t>
                            </m:r>
                          </m:sub>
                          <m:sup>
                            <m:r>
                              <a:rPr lang="en-US" altLang="zh-CN" sz="1800" b="0"/>
                              <m:t>(</m:t>
                            </m:r>
                            <m:r>
                              <a:rPr lang="en-US" altLang="zh-CN" sz="1800" b="0" i="1"/>
                              <m:t>1</m:t>
                            </m:r>
                            <m:r>
                              <a:rPr lang="en-US" altLang="zh-CN" sz="1800" b="0"/>
                              <m:t>)</m:t>
                            </m:r>
                          </m:sup>
                        </m:sSubSup>
                        <m:r>
                          <a:rPr lang="en-US" altLang="zh-CN" sz="1800" b="0"/>
                          <m:t>)</m:t>
                        </m:r>
                      </m:oMath>
                    </m:oMathPara>
                  </a14:m>
                  <a:endParaRPr lang="zh-CN" altLang="en-US" b="0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F6ACE7B-B889-1928-BBBA-CDC2A331B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706" y="5203903"/>
                  <a:ext cx="1284391" cy="345929"/>
                </a:xfrm>
                <a:prstGeom prst="rect">
                  <a:avLst/>
                </a:prstGeom>
                <a:blipFill>
                  <a:blip r:embed="rId9"/>
                  <a:stretch>
                    <a:fillRect l="-4265" t="-3571" r="-6635" b="-26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D147483-31E9-06DC-7270-316E694C9923}"/>
                    </a:ext>
                  </a:extLst>
                </p:cNvPr>
                <p:cNvSpPr txBox="1"/>
                <p:nvPr/>
              </p:nvSpPr>
              <p:spPr>
                <a:xfrm>
                  <a:off x="6008759" y="5698556"/>
                  <a:ext cx="1924822" cy="557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400" b="1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/>
                          <m:t>𝒀</m:t>
                        </m:r>
                        <m:r>
                          <a:rPr lang="en-US" altLang="zh-CN" sz="2800" b="1"/>
                          <m:t>=</m:t>
                        </m:r>
                        <m:r>
                          <a:rPr lang="en-US" altLang="zh-CN" sz="2800" b="1" i="1"/>
                          <m:t>𝒉</m:t>
                        </m:r>
                        <m:r>
                          <a:rPr lang="en-US" altLang="zh-CN" sz="2800" b="1"/>
                          <m:t>(</m:t>
                        </m:r>
                        <m:sSubSup>
                          <m:sSubSupPr>
                            <m:ctrlPr>
                              <a:rPr lang="en-US" altLang="zh-CN" sz="2800" smtClean="0"/>
                            </m:ctrlPr>
                          </m:sSubSupPr>
                          <m:e>
                            <m:r>
                              <a:rPr lang="en-US" altLang="zh-CN" sz="2800" b="1" i="1" smtClean="0"/>
                              <m:t>𝑨</m:t>
                            </m:r>
                          </m:e>
                          <m:sub/>
                          <m:sup>
                            <m:r>
                              <a:rPr lang="en-US" altLang="zh-CN" sz="2800" b="1"/>
                              <m:t>(</m:t>
                            </m:r>
                            <m:r>
                              <a:rPr lang="en-US" altLang="zh-CN" sz="2800" b="1" i="1"/>
                              <m:t>𝟏</m:t>
                            </m:r>
                            <m:r>
                              <a:rPr lang="en-US" altLang="zh-CN" sz="2800" b="1"/>
                              <m:t>)</m:t>
                            </m:r>
                          </m:sup>
                        </m:sSubSup>
                        <m:r>
                          <a:rPr lang="en-US" altLang="zh-CN" sz="2800" b="1"/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D147483-31E9-06DC-7270-316E694C9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759" y="5698556"/>
                  <a:ext cx="1924822" cy="55765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52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971</Words>
  <Application>Microsoft Office PowerPoint</Application>
  <PresentationFormat>宽屏</PresentationFormat>
  <Paragraphs>269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262</cp:revision>
  <dcterms:created xsi:type="dcterms:W3CDTF">2023-05-07T06:49:21Z</dcterms:created>
  <dcterms:modified xsi:type="dcterms:W3CDTF">2023-05-14T08:16:41Z</dcterms:modified>
</cp:coreProperties>
</file>