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1" r:id="rId2"/>
    <p:sldId id="257" r:id="rId3"/>
    <p:sldId id="262" r:id="rId4"/>
    <p:sldId id="271" r:id="rId5"/>
    <p:sldId id="272" r:id="rId6"/>
    <p:sldId id="273" r:id="rId7"/>
    <p:sldId id="274" r:id="rId8"/>
    <p:sldId id="275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8" r:id="rId20"/>
    <p:sldId id="287" r:id="rId2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t>15.06.2022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t>15.06.2022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584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7787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405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5248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6083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203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7075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4616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082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7033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8371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0108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4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3612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6662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5364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7407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7782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98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30A75-6773-4051-8E3B-50DEBD5B27F5}" type="datetime1">
              <a:rPr lang="ru-RU" smtClean="0"/>
              <a:t>15.06.2022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928C6E-EC50-49F1-B95C-FD73C1D14895}" type="datetime1">
              <a:rPr lang="ru-RU" smtClean="0"/>
              <a:t>15.06.2022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ED9D4-4098-4CD3-A9A7-C343301264F2}" type="datetime1">
              <a:rPr lang="ru-RU" smtClean="0"/>
              <a:t>15.06.2022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FFE1D-B4BF-42B3-9799-021BB66D51E4}" type="datetime1">
              <a:rPr lang="ru-RU" smtClean="0"/>
              <a:t>15.06.2022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C169-0119-4659-9B73-547F9C11A152}" type="datetime1">
              <a:rPr lang="ru-RU" smtClean="0"/>
              <a:t>15.06.2022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E940F-5E05-43A4-90CE-E7C7653F1C67}" type="datetime1">
              <a:rPr lang="ru-RU" smtClean="0"/>
              <a:t>15.06.2022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1554F-F072-4658-949A-7A94F490DB04}" type="datetime1">
              <a:rPr lang="ru-RU" smtClean="0"/>
              <a:t>15.06.2022</a:t>
            </a:fld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B0BFD1E-E11D-434C-9F87-0B5F0A29CFEC}" type="datetime1">
              <a:rPr lang="ru-RU" smtClean="0"/>
              <a:t>15.06.2022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9137652-B7E4-4AE8-853E-9803CAFAAF7E}" type="datetime1">
              <a:rPr lang="ru-RU" smtClean="0"/>
              <a:t>15.06.2022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petersl/VKR_D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ru-RU" sz="5000" dirty="0"/>
              <a:t>ВЫПУСКНАЯ КВАЛИФИКАЦИОННАЯ РАБОТА </a:t>
            </a:r>
            <a:br>
              <a:rPr lang="ru-RU" sz="5000" dirty="0"/>
            </a:br>
            <a:br>
              <a:rPr lang="ru-RU" sz="5000" dirty="0"/>
            </a:br>
            <a:r>
              <a:rPr lang="ru-RU" sz="5000" dirty="0"/>
              <a:t>по курсу «</a:t>
            </a:r>
            <a:r>
              <a:rPr lang="en-US" sz="5000" dirty="0"/>
              <a:t>Data Science»</a:t>
            </a:r>
            <a:br>
              <a:rPr lang="en-US" sz="5000" dirty="0"/>
            </a:br>
            <a:endParaRPr lang="ru-RU" sz="5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r" rtl="0"/>
            <a:r>
              <a:rPr lang="ru-RU" dirty="0"/>
              <a:t>Слепнев Петр Юрьевич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67626"/>
            <a:ext cx="9601200" cy="1142385"/>
          </a:xfrm>
        </p:spPr>
        <p:txBody>
          <a:bodyPr rtlCol="0"/>
          <a:lstStyle/>
          <a:p>
            <a:pPr rtl="0"/>
            <a:r>
              <a:rPr lang="ru-RU" dirty="0"/>
              <a:t>Преобразованные доработанные исходные данные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3B62947-87BB-4D6D-86C7-AF5952BB355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5388" y="2025906"/>
            <a:ext cx="9601200" cy="266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3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67626"/>
            <a:ext cx="9601200" cy="1142385"/>
          </a:xfrm>
        </p:spPr>
        <p:txBody>
          <a:bodyPr rtlCol="0"/>
          <a:lstStyle/>
          <a:p>
            <a:r>
              <a:rPr lang="ru-RU" dirty="0"/>
              <a:t>Анализ прогнозирования показателя «Модуль упругости при растяжении, Гпа»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F4F063B-814F-45B3-B608-5628C6EBA3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512435"/>
              </p:ext>
            </p:extLst>
          </p:nvPr>
        </p:nvGraphicFramePr>
        <p:xfrm>
          <a:off x="990251" y="1275128"/>
          <a:ext cx="10787892" cy="455522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100156">
                  <a:extLst>
                    <a:ext uri="{9D8B030D-6E8A-4147-A177-3AD203B41FA5}">
                      <a16:colId xmlns:a16="http://schemas.microsoft.com/office/drawing/2014/main" val="4052097019"/>
                    </a:ext>
                  </a:extLst>
                </a:gridCol>
                <a:gridCol w="5687736">
                  <a:extLst>
                    <a:ext uri="{9D8B030D-6E8A-4147-A177-3AD203B41FA5}">
                      <a16:colId xmlns:a16="http://schemas.microsoft.com/office/drawing/2014/main" val="286461688"/>
                    </a:ext>
                  </a:extLst>
                </a:gridCol>
              </a:tblGrid>
              <a:tr h="4555221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Базовые методы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Доработанные методы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471449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B19E455-C192-4E0F-B2E9-6759C2CC118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10841" y="1679896"/>
            <a:ext cx="4895675" cy="374568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77A0E10-2D5C-45D4-B592-D0E11D172B7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85486" y="1677798"/>
            <a:ext cx="5500377" cy="374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0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67626"/>
            <a:ext cx="9601200" cy="1142385"/>
          </a:xfrm>
        </p:spPr>
        <p:txBody>
          <a:bodyPr rtlCol="0"/>
          <a:lstStyle/>
          <a:p>
            <a:r>
              <a:rPr lang="ru-RU" dirty="0"/>
              <a:t>Анализ прогнозирования показателя «Прочность при растяжении, МПа»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F4F063B-814F-45B3-B608-5628C6EBA3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933783"/>
              </p:ext>
            </p:extLst>
          </p:nvPr>
        </p:nvGraphicFramePr>
        <p:xfrm>
          <a:off x="990251" y="1275128"/>
          <a:ext cx="10787892" cy="455522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100156">
                  <a:extLst>
                    <a:ext uri="{9D8B030D-6E8A-4147-A177-3AD203B41FA5}">
                      <a16:colId xmlns:a16="http://schemas.microsoft.com/office/drawing/2014/main" val="4052097019"/>
                    </a:ext>
                  </a:extLst>
                </a:gridCol>
                <a:gridCol w="5687736">
                  <a:extLst>
                    <a:ext uri="{9D8B030D-6E8A-4147-A177-3AD203B41FA5}">
                      <a16:colId xmlns:a16="http://schemas.microsoft.com/office/drawing/2014/main" val="286461688"/>
                    </a:ext>
                  </a:extLst>
                </a:gridCol>
              </a:tblGrid>
              <a:tr h="4555221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Базовые методы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Доработанные методы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471449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6FED10-2495-49BC-8AB1-4E7DD045443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57013" y="1644205"/>
            <a:ext cx="4949505" cy="400158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41E6AE-4FC7-476B-944C-7B0FF4FE631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85484" y="1612745"/>
            <a:ext cx="5533936" cy="400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67626"/>
            <a:ext cx="9601200" cy="1142385"/>
          </a:xfrm>
        </p:spPr>
        <p:txBody>
          <a:bodyPr rtlCol="0"/>
          <a:lstStyle/>
          <a:p>
            <a:r>
              <a:rPr lang="ru-RU" dirty="0"/>
              <a:t>Анализ прогнозирования показателя «Соотношение матрица-наполнитель»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F4F063B-814F-45B3-B608-5628C6EBA3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578981"/>
              </p:ext>
            </p:extLst>
          </p:nvPr>
        </p:nvGraphicFramePr>
        <p:xfrm>
          <a:off x="990251" y="1275128"/>
          <a:ext cx="10787892" cy="455522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100156">
                  <a:extLst>
                    <a:ext uri="{9D8B030D-6E8A-4147-A177-3AD203B41FA5}">
                      <a16:colId xmlns:a16="http://schemas.microsoft.com/office/drawing/2014/main" val="4052097019"/>
                    </a:ext>
                  </a:extLst>
                </a:gridCol>
                <a:gridCol w="5687736">
                  <a:extLst>
                    <a:ext uri="{9D8B030D-6E8A-4147-A177-3AD203B41FA5}">
                      <a16:colId xmlns:a16="http://schemas.microsoft.com/office/drawing/2014/main" val="286461688"/>
                    </a:ext>
                  </a:extLst>
                </a:gridCol>
              </a:tblGrid>
              <a:tr h="4555221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Базовые методы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Доработанные методы</a:t>
                      </a:r>
                    </a:p>
                    <a:p>
                      <a:pPr algn="ctr"/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471449"/>
                  </a:ext>
                </a:extLst>
              </a:tr>
            </a:tbl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44B7430-1A00-470A-BE95-9508A88E873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20818" y="1756849"/>
            <a:ext cx="4902477" cy="37547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2D0A9FA-9514-4A48-8F07-DD4A4E4FCF5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89246" y="1804266"/>
            <a:ext cx="5422945" cy="182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3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67626"/>
            <a:ext cx="9601200" cy="1142385"/>
          </a:xfrm>
        </p:spPr>
        <p:txBody>
          <a:bodyPr rtlCol="0"/>
          <a:lstStyle/>
          <a:p>
            <a:r>
              <a:rPr lang="ru-RU" dirty="0"/>
              <a:t>Анализ гипотезы физической» природы данных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F4F063B-814F-45B3-B608-5628C6EBA3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674518"/>
              </p:ext>
            </p:extLst>
          </p:nvPr>
        </p:nvGraphicFramePr>
        <p:xfrm>
          <a:off x="990251" y="1275128"/>
          <a:ext cx="10787892" cy="455522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140391">
                  <a:extLst>
                    <a:ext uri="{9D8B030D-6E8A-4147-A177-3AD203B41FA5}">
                      <a16:colId xmlns:a16="http://schemas.microsoft.com/office/drawing/2014/main" val="4052097019"/>
                    </a:ext>
                  </a:extLst>
                </a:gridCol>
                <a:gridCol w="4647501">
                  <a:extLst>
                    <a:ext uri="{9D8B030D-6E8A-4147-A177-3AD203B41FA5}">
                      <a16:colId xmlns:a16="http://schemas.microsoft.com/office/drawing/2014/main" val="286461688"/>
                    </a:ext>
                  </a:extLst>
                </a:gridCol>
              </a:tblGrid>
              <a:tr h="4555221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Базовые методы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Доработанные методы</a:t>
                      </a:r>
                    </a:p>
                    <a:p>
                      <a:pPr algn="ctr"/>
                      <a:endParaRPr lang="ru-RU" dirty="0"/>
                    </a:p>
                    <a:p>
                      <a:pPr algn="ctr"/>
                      <a:endParaRPr lang="ru-RU" dirty="0"/>
                    </a:p>
                    <a:p>
                      <a:pPr algn="ctr"/>
                      <a:endParaRPr lang="ru-RU" dirty="0"/>
                    </a:p>
                    <a:p>
                      <a:pPr algn="ctr"/>
                      <a:endParaRPr lang="ru-RU" dirty="0"/>
                    </a:p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/>
                        <a:t>Доработка не осуществлялась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471449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00FE9C-5113-4E97-B41B-B5A25943F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070" y="1892039"/>
            <a:ext cx="5770589" cy="290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2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67626"/>
            <a:ext cx="9601200" cy="1142385"/>
          </a:xfrm>
        </p:spPr>
        <p:txBody>
          <a:bodyPr rtlCol="0"/>
          <a:lstStyle/>
          <a:p>
            <a:r>
              <a:rPr lang="ru-RU" dirty="0"/>
              <a:t>Графики прогнозирования моделей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F4F063B-814F-45B3-B608-5628C6EBA3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968347"/>
              </p:ext>
            </p:extLst>
          </p:nvPr>
        </p:nvGraphicFramePr>
        <p:xfrm>
          <a:off x="1402206" y="1260499"/>
          <a:ext cx="10107489" cy="502021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411567">
                  <a:extLst>
                    <a:ext uri="{9D8B030D-6E8A-4147-A177-3AD203B41FA5}">
                      <a16:colId xmlns:a16="http://schemas.microsoft.com/office/drawing/2014/main" val="4052097019"/>
                    </a:ext>
                  </a:extLst>
                </a:gridCol>
                <a:gridCol w="4695922">
                  <a:extLst>
                    <a:ext uri="{9D8B030D-6E8A-4147-A177-3AD203B41FA5}">
                      <a16:colId xmlns:a16="http://schemas.microsoft.com/office/drawing/2014/main" val="286461688"/>
                    </a:ext>
                  </a:extLst>
                </a:gridCol>
              </a:tblGrid>
              <a:tr h="2463776"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ru-RU" sz="1500" u="sng" dirty="0"/>
                        <a:t>Модуль упругости при растяжении</a:t>
                      </a:r>
                      <a:br>
                        <a:rPr lang="ru-RU" sz="1500" dirty="0"/>
                      </a:br>
                      <a:r>
                        <a:rPr lang="en-US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RandomForestRegressor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(criterion='</a:t>
                      </a:r>
                      <a:r>
                        <a:rPr lang="en-US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absolute_error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en-US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max_features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='sqrt', </a:t>
                      </a:r>
                      <a:r>
                        <a:rPr lang="en-US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=150)</a:t>
                      </a:r>
                      <a:r>
                        <a:rPr lang="ru-RU" sz="1100" b="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u="sng" dirty="0"/>
                        <a:t>Модуль упругости при растяжении</a:t>
                      </a:r>
                      <a:br>
                        <a:rPr lang="ru-RU" sz="1500" dirty="0"/>
                      </a:br>
                      <a:r>
                        <a:rPr lang="en-US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RandomForestRegressor</a:t>
                      </a: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(базовый)</a:t>
                      </a:r>
                      <a:endParaRPr lang="ru-RU" sz="1100" b="0" dirty="0"/>
                    </a:p>
                    <a:p>
                      <a:pPr algn="ctr"/>
                      <a:endParaRPr lang="ru-RU" sz="1500" dirty="0"/>
                    </a:p>
                    <a:p>
                      <a:pPr algn="ctr"/>
                      <a:endParaRPr lang="ru-RU" dirty="0"/>
                    </a:p>
                    <a:p>
                      <a:pPr algn="ctr"/>
                      <a:endParaRPr lang="ru-RU" dirty="0"/>
                    </a:p>
                    <a:p>
                      <a:pPr algn="ctr"/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471449"/>
                  </a:ext>
                </a:extLst>
              </a:tr>
              <a:tr h="255644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1" u="sng" dirty="0"/>
                        <a:t>Матрица - наполнитель</a:t>
                      </a:r>
                      <a:br>
                        <a:rPr lang="ru-RU" sz="1500" dirty="0"/>
                      </a:br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SVR()</a:t>
                      </a:r>
                      <a:endParaRPr lang="ru-RU" sz="1500" b="0" dirty="0"/>
                    </a:p>
                    <a:p>
                      <a:pPr algn="ctr"/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510307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E69C08-B8FE-4818-9689-4E35B5158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206" y="1728560"/>
            <a:ext cx="4941444" cy="19729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491B03-A694-4393-BED7-37EB43B53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096" y="1684409"/>
            <a:ext cx="4822599" cy="20171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EFB0A8-4344-4CF7-BD14-224CE3831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221" y="3930734"/>
            <a:ext cx="5942857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6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-108118"/>
            <a:ext cx="9601200" cy="1142385"/>
          </a:xfrm>
        </p:spPr>
        <p:txBody>
          <a:bodyPr rtlCol="0"/>
          <a:lstStyle/>
          <a:p>
            <a:r>
              <a:rPr lang="ru-RU" dirty="0"/>
              <a:t>Нейронная сеть «Матрица-наполнитель»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2C336EB2-DD37-4C98-B19B-520DB68E72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539694"/>
              </p:ext>
            </p:extLst>
          </p:nvPr>
        </p:nvGraphicFramePr>
        <p:xfrm>
          <a:off x="1133475" y="1238250"/>
          <a:ext cx="9601200" cy="43624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809449207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826767418"/>
                    </a:ext>
                  </a:extLst>
                </a:gridCol>
              </a:tblGrid>
              <a:tr h="436245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Сравнение моделей нейросетей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График обучения лучшей нейросети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734730"/>
                  </a:ext>
                </a:extLst>
              </a:tr>
            </a:tbl>
          </a:graphicData>
        </a:graphic>
      </p:graphicFrame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D0D9B31-5941-4D46-9821-453B625A688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19200" y="1657350"/>
            <a:ext cx="4533900" cy="36004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CB2D8C3-4200-4F2F-AE1B-2DB678F2156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5999" y="1751647"/>
            <a:ext cx="44481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2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142385"/>
          </a:xfrm>
        </p:spPr>
        <p:txBody>
          <a:bodyPr rtlCol="0"/>
          <a:lstStyle/>
          <a:p>
            <a:r>
              <a:rPr lang="ru-RU" dirty="0"/>
              <a:t>График прогнозирования «Матрица-наполнитель»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BB9FAA5-A369-4ECD-8FDF-06CE11D1655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3522" y="1152525"/>
            <a:ext cx="8712506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3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142385"/>
          </a:xfrm>
        </p:spPr>
        <p:txBody>
          <a:bodyPr rtlCol="0"/>
          <a:lstStyle/>
          <a:p>
            <a:r>
              <a:rPr lang="ru-RU" dirty="0"/>
              <a:t>Выводы исследования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1856D2-20FE-4568-84B6-0BFBB72B6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25" y="1247776"/>
            <a:ext cx="9601200" cy="380999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1800" b="1" dirty="0"/>
              <a:t>Очень вероятно, что данные </a:t>
            </a:r>
            <a:r>
              <a:rPr lang="ru-RU" sz="1800" b="1" dirty="0" err="1"/>
              <a:t>аугментированы</a:t>
            </a:r>
            <a:endParaRPr lang="ru-RU" sz="18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1800" b="1" dirty="0"/>
              <a:t>Коэффициент матрица-наполнитель, скорее всего, весь расчетный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1800" b="1" dirty="0"/>
              <a:t>Приемлемые результаты прогнозирования могут быть достигнуты минимально при 33% замене исходных данных по показателю прочность при растяжении и 66% по показателям «модуль упругости при растяжении» и «матрица-наполнитель».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1800" b="1" dirty="0"/>
              <a:t>Оптимизация алгоритма доработки данных может снизить процент измененных данных.  </a:t>
            </a:r>
          </a:p>
          <a:p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30867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142385"/>
          </a:xfrm>
        </p:spPr>
        <p:txBody>
          <a:bodyPr rtlCol="0"/>
          <a:lstStyle/>
          <a:p>
            <a:r>
              <a:rPr lang="ru-RU" dirty="0"/>
              <a:t>Дополнительно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1856D2-20FE-4568-84B6-0BFBB72B6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25" y="1247776"/>
            <a:ext cx="9601200" cy="3809999"/>
          </a:xfrm>
        </p:spPr>
        <p:txBody>
          <a:bodyPr/>
          <a:lstStyle/>
          <a:p>
            <a:pPr marL="0" indent="0">
              <a:buNone/>
            </a:pPr>
            <a:r>
              <a:rPr lang="en-US" sz="1800" b="1"/>
              <a:t>Flask</a:t>
            </a:r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ru-RU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>
                <a:hlinkClick r:id="rId3"/>
              </a:rPr>
              <a:t>https://github.com/supetersl/VKR_DS</a:t>
            </a:r>
            <a:endParaRPr lang="en-US" sz="1800" b="1" dirty="0"/>
          </a:p>
          <a:p>
            <a:pPr marL="0" indent="0">
              <a:buNone/>
            </a:pPr>
            <a:endParaRPr lang="ru-RU" sz="18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BDF41E-8DAE-4215-B972-EABA10ECE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1142385"/>
            <a:ext cx="414691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9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-48423"/>
            <a:ext cx="9601200" cy="1142385"/>
          </a:xfrm>
        </p:spPr>
        <p:txBody>
          <a:bodyPr rtlCol="0"/>
          <a:lstStyle/>
          <a:p>
            <a:pPr rtl="0"/>
            <a:r>
              <a:rPr lang="ru-RU" dirty="0"/>
              <a:t>Задачи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44963"/>
          </a:xfrm>
        </p:spPr>
        <p:txBody>
          <a:bodyPr rtlCol="0"/>
          <a:lstStyle/>
          <a:p>
            <a:pPr marL="0" indent="0">
              <a:buNone/>
            </a:pPr>
            <a:r>
              <a:rPr lang="ru-RU" sz="2100" dirty="0"/>
              <a:t>Исходя из данных о начальных свойствах компонентов композиционных материалов на выходе необходимо спрогнозировать ряд конечных свойств получаемых композиционных материалов</a:t>
            </a:r>
          </a:p>
          <a:p>
            <a:pPr marL="0" indent="0" rtl="0">
              <a:buNone/>
            </a:pP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6DD444C-7A0C-4162-8D09-9D4C655FC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11416"/>
              </p:ext>
            </p:extLst>
          </p:nvPr>
        </p:nvGraphicFramePr>
        <p:xfrm>
          <a:off x="1360880" y="2785144"/>
          <a:ext cx="9016302" cy="322217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508151">
                  <a:extLst>
                    <a:ext uri="{9D8B030D-6E8A-4147-A177-3AD203B41FA5}">
                      <a16:colId xmlns:a16="http://schemas.microsoft.com/office/drawing/2014/main" val="3066394737"/>
                    </a:ext>
                  </a:extLst>
                </a:gridCol>
                <a:gridCol w="4508151">
                  <a:extLst>
                    <a:ext uri="{9D8B030D-6E8A-4147-A177-3AD203B41FA5}">
                      <a16:colId xmlns:a16="http://schemas.microsoft.com/office/drawing/2014/main" val="4001485014"/>
                    </a:ext>
                  </a:extLst>
                </a:gridCol>
              </a:tblGrid>
              <a:tr h="3222175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Входные параметры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ru-RU" sz="16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Угол нашивки, град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ru-RU" sz="16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Шаг нашивки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ru-RU" sz="16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Плотность нашивки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ru-RU" sz="16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Плотность, кг/м3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ru-RU" sz="16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модуль упругости, ГПа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ru-RU" sz="16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Количество отвердителя, м.%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ru-RU" sz="16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Содержание эпоксидных групп,%_2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ru-RU" sz="16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Температура вспышки, С_2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ru-RU" sz="16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Поверхностная плотность, г/м2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ru-RU" sz="16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Потребление смолы, г/м2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Выходные параметры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ru-RU" sz="16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Модуль упругости при растяжении, Гпа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ru-RU" sz="16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Прочность при растяжении, Мпа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ru-RU" sz="16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Соотношение матрица-наполнитель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34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2B1856D2-20FE-4568-84B6-0BFBB72B6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25" y="1247776"/>
            <a:ext cx="9601200" cy="3809999"/>
          </a:xfrm>
        </p:spPr>
        <p:txBody>
          <a:bodyPr/>
          <a:lstStyle/>
          <a:p>
            <a:pPr marL="0" indent="0">
              <a:buNone/>
            </a:pPr>
            <a:endParaRPr lang="ru-RU" sz="32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ru-RU" sz="32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Спасибо за внимание.</a:t>
            </a:r>
          </a:p>
        </p:txBody>
      </p:sp>
    </p:spTree>
    <p:extLst>
      <p:ext uri="{BB962C8B-B14F-4D97-AF65-F5344CB8AC3E}">
        <p14:creationId xmlns:p14="http://schemas.microsoft.com/office/powerpoint/2010/main" val="370524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143127"/>
            <a:ext cx="9601200" cy="1142385"/>
          </a:xfrm>
        </p:spPr>
        <p:txBody>
          <a:bodyPr rtlCol="0"/>
          <a:lstStyle/>
          <a:p>
            <a:pPr rtl="0"/>
            <a:r>
              <a:rPr lang="ru-RU" dirty="0"/>
              <a:t>Гипотезы, проверяемые в ходе 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DFFAA8-775F-4C7C-95BF-E641147AC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85950"/>
            <a:ext cx="9601200" cy="390525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1800" b="1" dirty="0"/>
              <a:t>Анализ возможности осуществления прогнозирования свойств элементов на исходных данных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1800" b="1" dirty="0"/>
              <a:t>Исследование возможной аугментация данных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1800" b="1" dirty="0"/>
              <a:t>Разработка методов корректировки данных для достижения приемлемого результата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1800" b="1" dirty="0"/>
              <a:t>Разработка метрик анализа изменяемости исходных данных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ru-RU" sz="18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117362"/>
            <a:ext cx="9601200" cy="1142385"/>
          </a:xfrm>
        </p:spPr>
        <p:txBody>
          <a:bodyPr rtlCol="0"/>
          <a:lstStyle/>
          <a:p>
            <a:pPr rtl="0"/>
            <a:r>
              <a:rPr lang="ru-RU" dirty="0"/>
              <a:t>Используемые методы оценки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DFFAA8-775F-4C7C-95BF-E641147AC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85950"/>
            <a:ext cx="9601200" cy="390525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1800" b="1" dirty="0"/>
              <a:t>Простая линейная регрессия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1800" b="1" dirty="0"/>
              <a:t>Гребневая регрессия или </a:t>
            </a:r>
            <a:r>
              <a:rPr lang="ru-RU" sz="1800" b="1" dirty="0" err="1"/>
              <a:t>ридж</a:t>
            </a:r>
            <a:r>
              <a:rPr lang="ru-RU" sz="1800" b="1" dirty="0"/>
              <a:t>-регрессия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1800" b="1" dirty="0"/>
              <a:t>Метод регрессии </a:t>
            </a:r>
            <a:r>
              <a:rPr lang="en-US" sz="1800" b="1" dirty="0"/>
              <a:t>LASSO</a:t>
            </a:r>
            <a:endParaRPr lang="ru-RU" sz="18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1800" b="1" dirty="0"/>
              <a:t>Метод опорных векторов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1800" b="1" dirty="0"/>
              <a:t>Дерево решений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1800" b="1" dirty="0"/>
              <a:t>Случайный лес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1800" b="1" dirty="0" err="1"/>
              <a:t>Бустинговый</a:t>
            </a:r>
            <a:r>
              <a:rPr lang="ru-RU" sz="1800" b="1" dirty="0"/>
              <a:t> метод </a:t>
            </a:r>
            <a:r>
              <a:rPr lang="en-US" sz="1800" b="1" dirty="0" err="1"/>
              <a:t>AdaBoostRegressor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96718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67626"/>
            <a:ext cx="9601200" cy="1142385"/>
          </a:xfrm>
        </p:spPr>
        <p:txBody>
          <a:bodyPr rtlCol="0"/>
          <a:lstStyle/>
          <a:p>
            <a:pPr rtl="0"/>
            <a:r>
              <a:rPr lang="ru-RU" dirty="0"/>
              <a:t>Описание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C4E3080-8267-431B-B399-DB7F6E1DB50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724025"/>
            <a:ext cx="10191750" cy="4248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400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2811" y="108229"/>
            <a:ext cx="9601200" cy="1142385"/>
          </a:xfrm>
        </p:spPr>
        <p:txBody>
          <a:bodyPr rtlCol="0"/>
          <a:lstStyle/>
          <a:p>
            <a:pPr rtl="0"/>
            <a:r>
              <a:rPr lang="ru-RU" dirty="0"/>
              <a:t>Разведочный анализ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29C770-77C5-4E4D-9C9E-C6E65E40CB8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44764" y="1622009"/>
            <a:ext cx="2808000" cy="1260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63F58B-24E0-4D7D-9BCA-2E599BF1619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37935" y="2774134"/>
            <a:ext cx="2808000" cy="1260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0506928-0282-4088-A31F-2C26B7C7CF3F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165601" y="2750266"/>
            <a:ext cx="2808000" cy="1260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695FFD0-817D-4D33-B726-9AE928FF6095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137125" y="1634105"/>
            <a:ext cx="2808000" cy="1260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7F658E5-3778-42E5-B87A-513E469C5208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185411" y="3893856"/>
            <a:ext cx="2808000" cy="1260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FF216A4-3BB0-4D8B-987F-8EFA3DDE990E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858881" y="3858607"/>
            <a:ext cx="2808000" cy="12600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950208D-39D9-456B-8E2D-8DED65B061C0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2586207" y="4964949"/>
            <a:ext cx="2808000" cy="12600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C33C854-BEF1-4DB4-8A5B-510FA68D521D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8814963" y="3899484"/>
            <a:ext cx="2808000" cy="12600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3772D5C-0069-4F0D-B000-2E8C3F54E739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8746132" y="2742575"/>
            <a:ext cx="2808000" cy="126000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60ED844-8FE4-4751-82B1-A36AA9A0C090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6402585" y="1603679"/>
            <a:ext cx="2808000" cy="12600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D6420E9-6319-437E-AEAC-E46FEBBAD27B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6402585" y="3899484"/>
            <a:ext cx="2808000" cy="126000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69DB64F-79DF-4A41-B9D3-9E3B8792F949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6402585" y="2698463"/>
            <a:ext cx="2808000" cy="126000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E27722C-D521-48A0-9D64-7FAC00A101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85751" y="1541554"/>
            <a:ext cx="2808000" cy="1404000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B8E93A07-E75B-460C-A2F1-02715DCCFF9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14623" y="4919494"/>
            <a:ext cx="2808000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142385"/>
          </a:xfrm>
        </p:spPr>
        <p:txBody>
          <a:bodyPr rtlCol="0"/>
          <a:lstStyle/>
          <a:p>
            <a:pPr rtl="0"/>
            <a:r>
              <a:rPr lang="ru-RU" dirty="0"/>
              <a:t>Тепловая карта корреляции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8C15C4B-461C-4281-AA3D-2C7575A728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675" y="739733"/>
            <a:ext cx="6906658" cy="4763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972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-173457"/>
            <a:ext cx="9601200" cy="1142385"/>
          </a:xfrm>
        </p:spPr>
        <p:txBody>
          <a:bodyPr rtlCol="0"/>
          <a:lstStyle/>
          <a:p>
            <a:pPr rtl="0"/>
            <a:r>
              <a:rPr lang="ru-RU" dirty="0"/>
              <a:t>Матрица рассеяния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FF023C-A186-4A0F-942D-35C3B2646A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97" y="1258909"/>
            <a:ext cx="5340292" cy="44324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433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67626"/>
            <a:ext cx="9601200" cy="1142385"/>
          </a:xfrm>
        </p:spPr>
        <p:txBody>
          <a:bodyPr rtlCol="0"/>
          <a:lstStyle/>
          <a:p>
            <a:pPr rtl="0"/>
            <a:r>
              <a:rPr lang="ru-RU" dirty="0"/>
              <a:t>Преобразованные основные исходные данные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C0F9D2-F359-4B11-8AB3-807F34F87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732" y="1452694"/>
            <a:ext cx="9601200" cy="3809999"/>
          </a:xfrm>
        </p:spPr>
        <p:txBody>
          <a:bodyPr/>
          <a:lstStyle/>
          <a:p>
            <a:pPr marL="0" indent="0" algn="ctr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7B0F57-7485-47F2-868C-C7E8929E21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94732" y="1452694"/>
            <a:ext cx="6553296" cy="373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6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Ромбовидная сетка, 16 х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ромбовидной сеткой (широкоэкранный формат)</Template>
  <TotalTime>199</TotalTime>
  <Words>380</Words>
  <Application>Microsoft Office PowerPoint</Application>
  <PresentationFormat>Широкоэкранный</PresentationFormat>
  <Paragraphs>105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Arial</vt:lpstr>
      <vt:lpstr>Wingdings</vt:lpstr>
      <vt:lpstr>Ромбовидная сетка, 16 х 9</vt:lpstr>
      <vt:lpstr>ВЫПУСКНАЯ КВАЛИФИКАЦИОННАЯ РАБОТА   по курсу «Data Science» </vt:lpstr>
      <vt:lpstr>Задачи исследования</vt:lpstr>
      <vt:lpstr>Гипотезы, проверяемые в ходе  исследования</vt:lpstr>
      <vt:lpstr>Используемые методы оценки</vt:lpstr>
      <vt:lpstr>Описание данных</vt:lpstr>
      <vt:lpstr>Разведочный анализ</vt:lpstr>
      <vt:lpstr>Тепловая карта корреляции</vt:lpstr>
      <vt:lpstr>Матрица рассеяния</vt:lpstr>
      <vt:lpstr>Преобразованные основные исходные данные</vt:lpstr>
      <vt:lpstr>Преобразованные доработанные исходные данные</vt:lpstr>
      <vt:lpstr>Анализ прогнозирования показателя «Модуль упругости при растяжении, Гпа»</vt:lpstr>
      <vt:lpstr>Анализ прогнозирования показателя «Прочность при растяжении, МПа»</vt:lpstr>
      <vt:lpstr>Анализ прогнозирования показателя «Соотношение матрица-наполнитель»</vt:lpstr>
      <vt:lpstr>Анализ гипотезы физической» природы данных</vt:lpstr>
      <vt:lpstr>Графики прогнозирования моделей</vt:lpstr>
      <vt:lpstr>Нейронная сеть «Матрица-наполнитель»</vt:lpstr>
      <vt:lpstr>График прогнозирования «Матрица-наполнитель»</vt:lpstr>
      <vt:lpstr>Выводы исследования</vt:lpstr>
      <vt:lpstr>Дополнительно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  по курсу «Data Science» </dc:title>
  <dc:creator>Слепнев Петр Юрьевич</dc:creator>
  <cp:lastModifiedBy>Слепнев Петр Юрьевич</cp:lastModifiedBy>
  <cp:revision>21</cp:revision>
  <dcterms:created xsi:type="dcterms:W3CDTF">2022-06-15T12:50:27Z</dcterms:created>
  <dcterms:modified xsi:type="dcterms:W3CDTF">2022-06-15T16:09:41Z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