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91"/>
  </p:notesMasterIdLst>
  <p:sldIdLst>
    <p:sldId id="256" r:id="rId2"/>
    <p:sldId id="335" r:id="rId3"/>
    <p:sldId id="368" r:id="rId4"/>
    <p:sldId id="257" r:id="rId5"/>
    <p:sldId id="336" r:id="rId6"/>
    <p:sldId id="337" r:id="rId7"/>
    <p:sldId id="363" r:id="rId8"/>
    <p:sldId id="338" r:id="rId9"/>
    <p:sldId id="339" r:id="rId10"/>
    <p:sldId id="340" r:id="rId11"/>
    <p:sldId id="341" r:id="rId12"/>
    <p:sldId id="342" r:id="rId13"/>
    <p:sldId id="343" r:id="rId14"/>
    <p:sldId id="294" r:id="rId15"/>
    <p:sldId id="258" r:id="rId16"/>
    <p:sldId id="315" r:id="rId17"/>
    <p:sldId id="259" r:id="rId18"/>
    <p:sldId id="344" r:id="rId19"/>
    <p:sldId id="302" r:id="rId20"/>
    <p:sldId id="301" r:id="rId21"/>
    <p:sldId id="313" r:id="rId22"/>
    <p:sldId id="314" r:id="rId23"/>
    <p:sldId id="261" r:id="rId24"/>
    <p:sldId id="328" r:id="rId25"/>
    <p:sldId id="329" r:id="rId26"/>
    <p:sldId id="316" r:id="rId27"/>
    <p:sldId id="347" r:id="rId28"/>
    <p:sldId id="263" r:id="rId29"/>
    <p:sldId id="295" r:id="rId30"/>
    <p:sldId id="296" r:id="rId31"/>
    <p:sldId id="264" r:id="rId32"/>
    <p:sldId id="297" r:id="rId33"/>
    <p:sldId id="345" r:id="rId34"/>
    <p:sldId id="346" r:id="rId35"/>
    <p:sldId id="332" r:id="rId36"/>
    <p:sldId id="266" r:id="rId37"/>
    <p:sldId id="267" r:id="rId38"/>
    <p:sldId id="308" r:id="rId39"/>
    <p:sldId id="269" r:id="rId40"/>
    <p:sldId id="270" r:id="rId41"/>
    <p:sldId id="357" r:id="rId42"/>
    <p:sldId id="364" r:id="rId43"/>
    <p:sldId id="365" r:id="rId44"/>
    <p:sldId id="366" r:id="rId45"/>
    <p:sldId id="333" r:id="rId46"/>
    <p:sldId id="331" r:id="rId47"/>
    <p:sldId id="273" r:id="rId48"/>
    <p:sldId id="274" r:id="rId49"/>
    <p:sldId id="275" r:id="rId50"/>
    <p:sldId id="276" r:id="rId51"/>
    <p:sldId id="277" r:id="rId52"/>
    <p:sldId id="319" r:id="rId53"/>
    <p:sldId id="320" r:id="rId54"/>
    <p:sldId id="322" r:id="rId55"/>
    <p:sldId id="321" r:id="rId56"/>
    <p:sldId id="325" r:id="rId57"/>
    <p:sldId id="327" r:id="rId58"/>
    <p:sldId id="326" r:id="rId59"/>
    <p:sldId id="349" r:id="rId60"/>
    <p:sldId id="350" r:id="rId61"/>
    <p:sldId id="352" r:id="rId62"/>
    <p:sldId id="353" r:id="rId63"/>
    <p:sldId id="354" r:id="rId64"/>
    <p:sldId id="355" r:id="rId65"/>
    <p:sldId id="356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3" r:id="rId80"/>
    <p:sldId id="384" r:id="rId81"/>
    <p:sldId id="386" r:id="rId82"/>
    <p:sldId id="387" r:id="rId83"/>
    <p:sldId id="388" r:id="rId84"/>
    <p:sldId id="389" r:id="rId85"/>
    <p:sldId id="390" r:id="rId86"/>
    <p:sldId id="391" r:id="rId87"/>
    <p:sldId id="392" r:id="rId88"/>
    <p:sldId id="382" r:id="rId89"/>
    <p:sldId id="393" r:id="rId90"/>
  </p:sldIdLst>
  <p:sldSz cx="9144000" cy="6858000" type="screen4x3"/>
  <p:notesSz cx="7023100" cy="93091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5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>
              <a:defRPr/>
            </a:pPr>
            <a:fld id="{73345106-E0A0-418B-929C-17B88B90F7AA}" type="datetimeFigureOut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>
              <a:defRPr/>
            </a:pPr>
            <a:fld id="{9E3F9E0A-BEB9-4444-9A6D-EC4CB756D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3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B549A-05F4-4E1B-A322-330296AF65E9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46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D8FDD1-CCB1-41B4-B7DB-08D973F4A896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088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E0254C-A113-4879-9954-AFAC5EFFDC91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549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A0A95A-6FBF-4107-B19D-AFC01F620C44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9141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6431E2-77E1-4F48-8CD3-0CD48FAAB531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214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07A7E6-0298-4B4B-AF72-3455591D017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1119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4BC0E4-32FA-4E7F-8F11-B893FAB22348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249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6FD29A-E7D0-4AAD-9D42-5E3735256724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746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EF3424-9A88-43B9-84AE-448993E431A7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8945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D86AF4-DE68-483E-8BC2-3CE5E0D44A42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17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F2B5F9-CC00-4F14-AD21-CF4037A48625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77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D4FBE8-6F3E-4E72-83BD-1FEB750C2130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9978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A7E35C-B5E6-46CE-99CE-2A4908BC3462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3700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2AB38F-77E1-4ED1-ACCA-D0C64A3A1D9A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0373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E830BA-94D8-43AC-8974-F5F7163A64D6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7505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84CD38-6DAD-4C55-8101-BA834516A9AE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6840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0C415C-C22D-4E58-8256-538343F26E54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995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EED4F1-A676-4399-A32A-9271C58D42D2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8933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F3B220-02DD-4529-9A46-24D7708B9FF1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5545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7F1D89-45DB-4F4A-802E-83A63B001E69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4437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2FCB21-3CCF-4AA1-90CE-BD6CE5A11787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2220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CF3F9-BEE5-4F04-BFEE-B56C67D65FD5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704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43B08E-8EB0-4B4D-A972-81EA4FC97E68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2155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085929-CEEE-420F-86E7-E2C538F97C86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1341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2FA1EB-EF3B-4AFF-8A0A-C65C0EF1AD30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3001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63D6E0-23AC-4339-A37A-DC4840914FFE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4233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9CF59C-A499-44FC-B714-7F2D556E6F24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2777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135CD5-4AF7-4085-952E-15054741901C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9255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5F976A-E570-4792-A23B-BC9BDE723326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5393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02521-48EB-42E1-BF1E-1D9E5F458F3B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4226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2297B8-DB45-4D50-984C-AF10B881BF65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4059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E5B23C-2221-4F24-BD8F-C30A7DCC0F47}" type="slidenum">
              <a:rPr lang="en-US" smtClean="0"/>
              <a:pPr/>
              <a:t>81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46875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017911-9A2B-4A0B-B7B5-71FD22D1AC6A}" type="slidenum">
              <a:rPr lang="en-US" smtClean="0"/>
              <a:pPr/>
              <a:t>82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293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8B489C-AF2B-4A81-81E6-B80651DB34B8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92750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465E6E-0004-4B99-AAD1-C4625A4E8181}" type="slidenum">
              <a:rPr lang="en-US" smtClean="0"/>
              <a:pPr/>
              <a:t>83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9912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B6F4F2-FA5D-4A58-9645-3BEC810A783B}" type="slidenum">
              <a:rPr lang="en-US" smtClean="0"/>
              <a:pPr/>
              <a:t>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8770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832647-1328-4A82-BEB8-FBD0BBD050CD}" type="slidenum">
              <a:rPr lang="en-US" smtClean="0"/>
              <a:pPr/>
              <a:t>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86888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ED2328-8492-4F13-886F-707F120A0A80}" type="slidenum">
              <a:rPr lang="en-US" smtClean="0"/>
              <a:pPr/>
              <a:t>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6109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DF5E3E-B6B7-464D-98E4-132595F95E0C}" type="slidenum">
              <a:rPr lang="en-US" smtClean="0"/>
              <a:pPr/>
              <a:t>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562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5C6261-045A-46A3-8E44-D6C8290A524C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497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BDFC12-B214-4B8B-BA5E-25B5941AC860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601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03109-7CF0-4376-B824-404AA01454FD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60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716F3D-C5CB-4491-B51D-F20CC4B75B3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169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6BA719-A618-4511-8F41-88485379C9C4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261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D45C436-70B0-4519-85BE-6FF87A660CF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714EF-EBE8-4A26-8582-793572B9C33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010B-C22C-4576-85C6-6D89AF3F6D7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E0B9E-5DAC-48EC-8BBB-442F4650B7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4C138-3DDD-44AA-8C88-5F8FB87CC3C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ชื่อเรื่องและเนื้อหา 4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C38E3-5565-4007-9CD1-667E5B4399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8B574-D531-4E6E-85EA-1CD0F520028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0F13F5-F6EE-4E6C-9C66-738ABAE4276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315EC3-5959-4872-B448-4E82A5ED5B1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D01236-339C-4A1D-B1AA-EB6B78FE3A7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1A462-65D9-4AEB-8F45-1045E28C1F2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A35526-94FC-4185-9F39-B3B1CE795BE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2CFED-AAD8-4512-B59D-96BDBF2A22E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71F6C0C-FB02-401C-AC8B-3BB37236FF2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92C02D-FE4B-491C-89E3-B5C1D44CACB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8" r:id="rId2"/>
    <p:sldLayoutId id="2147484003" r:id="rId3"/>
    <p:sldLayoutId id="2147484004" r:id="rId4"/>
    <p:sldLayoutId id="2147484005" r:id="rId5"/>
    <p:sldLayoutId id="2147483999" r:id="rId6"/>
    <p:sldLayoutId id="2147484006" r:id="rId7"/>
    <p:sldLayoutId id="2147484000" r:id="rId8"/>
    <p:sldLayoutId id="2147484007" r:id="rId9"/>
    <p:sldLayoutId id="2147484001" r:id="rId10"/>
    <p:sldLayoutId id="2147484008" r:id="rId11"/>
    <p:sldLayoutId id="2147484009" r:id="rId12"/>
    <p:sldLayoutId id="2147484010" r:id="rId13"/>
    <p:sldLayoutId id="214748401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FreesiaUPC" pitchFamily="34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FreesiaUPC" pitchFamily="34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FreesiaUPC" pitchFamily="34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FreesiaUPC" pitchFamily="34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FreesiaUPC" pitchFamily="34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FreesiaUPC" pitchFamily="34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FreesiaUPC" pitchFamily="34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FreesiaUPC" pitchFamily="34" charset="-34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h.wikipedia.org/wiki/%E0%B8%90%E0%B8%B2%E0%B8%99%E0%B8%82%E0%B9%89%E0%B8%AD%E0%B8%A1%E0%B8%B9%E0%B8%A5" TargetMode="External"/><Relationship Id="rId2" Type="http://schemas.openxmlformats.org/officeDocument/2006/relationships/hyperlink" Target="http://th.wikipedia.org/wiki/%E0%B8%A0%E0%B8%B2%E0%B8%A9%E0%B8%B2%E0%B8%AD%E0%B8%B1%E0%B8%87%E0%B8%81%E0%B8%A4%E0%B8%A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14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slide" Target="slide3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mo4.rc.ac.th/chap8_p2/chap8_p2.html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demo4.rc.ac.th/chap8_p2/chap8_p2.html" TargetMode="Externa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X_ER.doc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5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7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928688"/>
            <a:ext cx="6477000" cy="221456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b="1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b="1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b="1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b="1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b="1" dirty="0" smtClean="0">
                <a:latin typeface="Angsana New" pitchFamily="18" charset="-34"/>
                <a:cs typeface="Angsana New" pitchFamily="18" charset="-34"/>
              </a:rPr>
            </a:br>
            <a:r>
              <a:rPr lang="th-TH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บทที่ </a:t>
            </a:r>
            <a:r>
              <a:rPr lang="en-US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/>
            </a:r>
            <a:br>
              <a:rPr lang="th-TH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en-US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r>
              <a:rPr lang="en-US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/>
            </a:r>
            <a:br>
              <a:rPr lang="en-US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en-US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(Entity Relationship </a:t>
            </a:r>
            <a:r>
              <a:rPr lang="en-US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Model)</a:t>
            </a:r>
            <a:endParaRPr lang="th-TH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313" y="3214688"/>
            <a:ext cx="8501062" cy="1028700"/>
          </a:xfrm>
        </p:spPr>
        <p:txBody>
          <a:bodyPr>
            <a:normAutofit fontScale="47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th-TH" sz="8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แบบจำลองความสัมพันธ์ระหว่างข้อมูล </a:t>
            </a:r>
            <a:endParaRPr lang="th-TH" sz="86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B011BC3-6976-4BB7-BD77-AC749323B0E1}" type="slidenum">
              <a:rPr lang="en-US" smtClean="0"/>
              <a:pPr/>
              <a:t>1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 smtClean="0"/>
              <a:t>ตัวอย่าง </a:t>
            </a:r>
            <a:r>
              <a:rPr lang="en-US" sz="3200" dirty="0" smtClean="0"/>
              <a:t>E-R Diagram </a:t>
            </a:r>
            <a:r>
              <a:rPr lang="th-TH" sz="3200" dirty="0" smtClean="0"/>
              <a:t>ของรูปแบบ </a:t>
            </a:r>
            <a:r>
              <a:rPr lang="en-US" sz="3200" dirty="0" smtClean="0"/>
              <a:t>Chen Model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9D032B6-4055-4A24-86CE-4E34C1A204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 cstate="print"/>
          <a:srcRect l="27209" t="33266" r="23874" b="33266"/>
          <a:stretch>
            <a:fillRect/>
          </a:stretch>
        </p:blipFill>
        <p:spPr bwMode="auto">
          <a:xfrm>
            <a:off x="0" y="1600200"/>
            <a:ext cx="8811885" cy="340459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 smtClean="0"/>
              <a:t>ตัวอย่าง </a:t>
            </a:r>
            <a:r>
              <a:rPr lang="en-US" sz="3200" dirty="0" smtClean="0"/>
              <a:t>E-R Diagram </a:t>
            </a:r>
            <a:r>
              <a:rPr lang="th-TH" sz="3200" dirty="0" smtClean="0"/>
              <a:t>ของรูปแบบ</a:t>
            </a:r>
            <a:r>
              <a:rPr lang="en-US" sz="3200" dirty="0" smtClean="0"/>
              <a:t> Crow’s Foot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9D032B6-4055-4A24-86CE-4E34C1A204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 l="37162" t="49694" r="34861" b="29147"/>
          <a:stretch>
            <a:fillRect/>
          </a:stretch>
        </p:blipFill>
        <p:spPr bwMode="auto">
          <a:xfrm>
            <a:off x="533400" y="2057400"/>
            <a:ext cx="7850459" cy="3352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3816424" cy="1143000"/>
          </a:xfrm>
        </p:spPr>
        <p:txBody>
          <a:bodyPr/>
          <a:lstStyle/>
          <a:p>
            <a:r>
              <a:rPr lang="th-TH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สัญลักษณ์ที่ใช้ใน 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E-R Diagram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9D032B6-4055-4A24-86CE-4E34C1A204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7826" name="Picture 2" descr="fig3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0"/>
            <a:ext cx="4259017" cy="676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แบบจำลองความสัมพันธ์เอนทิตี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b="1" dirty="0" smtClean="0">
                <a:solidFill>
                  <a:srgbClr val="FF0000"/>
                </a:solidFill>
              </a:rPr>
              <a:t>แบบจำลองความสัมพันธ์เอนทิตี</a:t>
            </a:r>
            <a:r>
              <a:rPr lang="th-TH" sz="2400" dirty="0" smtClean="0">
                <a:solidFill>
                  <a:srgbClr val="FF0000"/>
                </a:solidFill>
              </a:rPr>
              <a:t> </a:t>
            </a:r>
            <a:r>
              <a:rPr lang="th-TH" sz="2400" dirty="0" smtClean="0"/>
              <a:t>หรือ </a:t>
            </a:r>
            <a:r>
              <a:rPr lang="th-TH" sz="2400" b="1" dirty="0" smtClean="0">
                <a:solidFill>
                  <a:srgbClr val="FF0000"/>
                </a:solidFill>
              </a:rPr>
              <a:t>อี-อาร์ โมเดล</a:t>
            </a:r>
            <a:r>
              <a:rPr lang="th-TH" sz="2400" dirty="0" smtClean="0">
                <a:solidFill>
                  <a:srgbClr val="FF0000"/>
                </a:solidFill>
              </a:rPr>
              <a:t> </a:t>
            </a:r>
            <a:r>
              <a:rPr lang="th-TH" sz="2400" dirty="0" smtClean="0"/>
              <a:t>(</a:t>
            </a:r>
            <a:r>
              <a:rPr lang="th-TH" sz="2400" dirty="0" smtClean="0">
                <a:hlinkClick r:id="rId2" action="ppaction://hlinkfile" tooltip="ภาษาอังกฤษ"/>
              </a:rPr>
              <a:t>อังกฤษ</a:t>
            </a:r>
            <a:r>
              <a:rPr lang="th-TH" sz="2400" dirty="0" smtClean="0"/>
              <a:t>: </a:t>
            </a:r>
            <a:r>
              <a:rPr lang="en-US" sz="2400" dirty="0" smtClean="0"/>
              <a:t>Entity-relationship model ,</a:t>
            </a:r>
            <a:r>
              <a:rPr lang="en-US" sz="2400" dirty="0" err="1" smtClean="0"/>
              <a:t>คำย่อ</a:t>
            </a:r>
            <a:r>
              <a:rPr lang="en-US" sz="2400" dirty="0" smtClean="0"/>
              <a:t> ERM</a:t>
            </a:r>
            <a:r>
              <a:rPr lang="th-TH" sz="2400" dirty="0" smtClean="0"/>
              <a:t>) หรือ </a:t>
            </a:r>
            <a:r>
              <a:rPr lang="th-TH" sz="2400" b="1" dirty="0" smtClean="0">
                <a:solidFill>
                  <a:srgbClr val="FF0000"/>
                </a:solidFill>
              </a:rPr>
              <a:t>อี-อาร์ไดอะแกรม</a:t>
            </a:r>
            <a:r>
              <a:rPr lang="th-TH" sz="2400" dirty="0" smtClean="0">
                <a:solidFill>
                  <a:srgbClr val="FF0000"/>
                </a:solidFill>
              </a:rPr>
              <a:t> </a:t>
            </a:r>
            <a:r>
              <a:rPr lang="th-TH" sz="2400" dirty="0" smtClean="0"/>
              <a:t>(E-R Diagram)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th-TH" sz="2400" dirty="0" smtClean="0"/>
              <a:t>เป็นวิธีที่ช่วยในการออกแบบ</a:t>
            </a:r>
            <a:r>
              <a:rPr lang="th-TH" sz="2400" dirty="0" smtClean="0">
                <a:hlinkClick r:id="rId3" action="ppaction://hlinkfile" tooltip="ฐานข้อมูล"/>
              </a:rPr>
              <a:t>ฐานข้อมูล</a:t>
            </a:r>
            <a:r>
              <a:rPr lang="th-TH" sz="2400" dirty="0" smtClean="0"/>
              <a:t> และได้รับความนิยมอย่างมาก นำเสนอโดย Peter ซึ่งวิธีการนี้อยู่ในระดับ Conceptual level และมีหลักการคล้ายกับ Relational model</a:t>
            </a:r>
            <a:r>
              <a:rPr lang="en-US" sz="2400" baseline="30000" dirty="0" smtClean="0"/>
              <a:t> </a:t>
            </a:r>
            <a:r>
              <a:rPr lang="th-TH" sz="2400" dirty="0" smtClean="0"/>
              <a:t> เพียงแต่ E-R model แสดงในรูปแบบกราฟิก บางระบบจะใช้ E-R model ได้เหมาะสมกว่า แต่บางระบบจะใช้ Relational model ได้เหมาะสมกว่าเป็นต้น ซึ่งแล้วแต่การพิจารณาของผู้ออกแบบว่าจะเลือกใช้แบบใด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AC88F2F-25BE-42E0-875B-DD5E9170F4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h-T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ส่วนประกอบของ </a:t>
            </a:r>
            <a:r>
              <a:rPr lang="en-US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3188" y="1928813"/>
            <a:ext cx="34290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ส่วนประกอบของ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ER-Model</a:t>
            </a: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42875" y="4286250"/>
            <a:ext cx="2428875" cy="9286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เอ็นติตี้ </a:t>
            </a:r>
          </a:p>
          <a:p>
            <a:pPr algn="ctr">
              <a:defRPr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(Entity)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285875" y="3641725"/>
            <a:ext cx="62150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963613" y="3965575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rot="5400000">
            <a:off x="3748881" y="3679032"/>
            <a:ext cx="12160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7178675" y="3963988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CDB9FF0-A97E-4B6A-878F-9A06C58B3819}" type="slidenum">
              <a:rPr lang="en-US"/>
              <a:pPr>
                <a:defRPr/>
              </a:pPr>
              <a:t>14</a:t>
            </a:fld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3000375" y="4286250"/>
            <a:ext cx="2714625" cy="10715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แอตตริบิวต์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(Attribute)</a:t>
            </a:r>
          </a:p>
        </p:txBody>
      </p:sp>
      <p:sp>
        <p:nvSpPr>
          <p:cNvPr id="18" name="Flowchart: Decision 17"/>
          <p:cNvSpPr/>
          <p:nvPr/>
        </p:nvSpPr>
        <p:spPr>
          <a:xfrm>
            <a:off x="5929313" y="4071938"/>
            <a:ext cx="3071812" cy="142875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ความสัมพันธ์</a:t>
            </a:r>
          </a:p>
          <a:p>
            <a:pPr algn="ctr">
              <a:defRPr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(Relationship)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8153400" cy="842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เอนทิตี้ </a:t>
            </a:r>
            <a:r>
              <a:rPr lang="en-US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(Entity)</a:t>
            </a:r>
            <a:endParaRPr lang="th-TH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571625"/>
            <a:ext cx="8143875" cy="5000625"/>
          </a:xfrm>
        </p:spPr>
        <p:txBody>
          <a:bodyPr/>
          <a:lstStyle/>
          <a:p>
            <a:pPr lvl="1" eaLnBrk="1" hangingPunct="1"/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เอนติตี้ หมายถึง สิ่งต่าง ๆ หรือ วัตถุ ที่ถูกรวบรวมเป็นข้อมูล เพื่อใช้กับระบบงานที่กำลังพัฒนาอยู่ มี </a:t>
            </a:r>
            <a:r>
              <a:rPr lang="en-US" sz="2800" b="1" smtClean="0">
                <a:latin typeface="DilleniaDSE" pitchFamily="18" charset="0"/>
                <a:cs typeface="Angsana New" pitchFamily="18" charset="-34"/>
              </a:rPr>
              <a:t>3 </a:t>
            </a: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กลุ่ม</a:t>
            </a:r>
          </a:p>
          <a:p>
            <a:pPr lvl="2" eaLnBrk="1" hangingPunct="1"/>
            <a:r>
              <a:rPr lang="en-US" sz="2800" b="1" smtClean="0">
                <a:latin typeface="DilleniaDSE" pitchFamily="18" charset="0"/>
                <a:cs typeface="Angsana New" pitchFamily="18" charset="-34"/>
              </a:rPr>
              <a:t>1)</a:t>
            </a: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เอนติตี้เชิงรูปธรรม มองเห็นได้ด้วยตา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 เอนติตี้ทีเป็นบุคคล เช่น</a:t>
            </a:r>
            <a:r>
              <a:rPr lang="en-US" sz="2800" b="1" smtClean="0">
                <a:latin typeface="DilleniaDSE" pitchFamily="18" charset="0"/>
                <a:cs typeface="Angsana New" pitchFamily="18" charset="-34"/>
              </a:rPr>
              <a:t> </a:t>
            </a: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นักศึกษา พนักงาน อาจารย์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 เอนติตี้ทีเป็นสถานที เช่น ร้านค้า บริษัท โรงพยาบาล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 เอนติตี้ทีเป็นวัตถุ เช่น เครื่องจักร รถยนต์ หนังสือ</a:t>
            </a:r>
            <a:endParaRPr lang="en-US" sz="2800" b="1" smtClean="0">
              <a:latin typeface="DilleniaDSE" pitchFamily="18" charset="0"/>
              <a:cs typeface="Angsana New" pitchFamily="18" charset="-34"/>
            </a:endParaRPr>
          </a:p>
          <a:p>
            <a:pPr lvl="2" eaLnBrk="1" hangingPunct="1"/>
            <a:r>
              <a:rPr lang="en-US" sz="2800" b="1" smtClean="0">
                <a:latin typeface="DilleniaDSE" pitchFamily="18" charset="0"/>
                <a:cs typeface="Angsana New" pitchFamily="18" charset="-34"/>
              </a:rPr>
              <a:t>2) </a:t>
            </a: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เอนติตี้เชิงแนวคิด เช่น วิชา คณะ แผนก</a:t>
            </a:r>
          </a:p>
          <a:p>
            <a:pPr lvl="2" eaLnBrk="1" hangingPunct="1"/>
            <a:r>
              <a:rPr lang="en-US" sz="2800" b="1" smtClean="0">
                <a:latin typeface="DilleniaDSE" pitchFamily="18" charset="0"/>
                <a:cs typeface="Angsana New" pitchFamily="18" charset="-34"/>
              </a:rPr>
              <a:t>3)</a:t>
            </a: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 เอนติตี้เชิงเหตุการณ์ เช่น การลงทะเบียน การซื้อ การขาย การยืม การคืน</a:t>
            </a:r>
            <a:endParaRPr lang="en-US" sz="2800" b="1" smtClean="0">
              <a:latin typeface="DilleniaDSE" pitchFamily="18" charset="0"/>
              <a:cs typeface="Angsana New" pitchFamily="18" charset="-34"/>
            </a:endParaRPr>
          </a:p>
          <a:p>
            <a:pPr lvl="1" eaLnBrk="1" hangingPunct="1"/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การแสดงถึงเอนติตี้ในแผนภาพ </a:t>
            </a:r>
            <a:r>
              <a:rPr lang="en-US" sz="2800" b="1" smtClean="0">
                <a:latin typeface="DilleniaDSE" pitchFamily="18" charset="0"/>
                <a:cs typeface="Angsana New" pitchFamily="18" charset="-34"/>
              </a:rPr>
              <a:t>E-R </a:t>
            </a: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จะใช้สัญญลักษณ์รูสี่เหลี่ยมผืนผ้ามี      </a:t>
            </a:r>
            <a:r>
              <a:rPr lang="th-TH" sz="3200" b="1" smtClean="0">
                <a:solidFill>
                  <a:srgbClr val="FF0000"/>
                </a:solidFill>
                <a:latin typeface="DilleniaDSE" pitchFamily="18" charset="0"/>
                <a:cs typeface="Angsana New" pitchFamily="18" charset="-34"/>
              </a:rPr>
              <a:t>ชื่อเอนติตี้เป็นคำนาม </a:t>
            </a:r>
            <a:r>
              <a:rPr lang="th-TH" sz="2800" b="1" smtClean="0">
                <a:latin typeface="DilleniaDSE" pitchFamily="18" charset="0"/>
                <a:cs typeface="Angsana New" pitchFamily="18" charset="-34"/>
              </a:rPr>
              <a:t>กำกับอยู่ในรูปสี่เหลี่ยมผืนผ้า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000875" y="71438"/>
            <a:ext cx="1868488" cy="10810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3200"/>
              <a:t>ชื่อเอนทิตี้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214938" y="500063"/>
            <a:ext cx="161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400" b="1">
                <a:latin typeface="Angsana New" pitchFamily="18" charset="-34"/>
              </a:rPr>
              <a:t>สัญลักษณ์ </a:t>
            </a:r>
            <a:r>
              <a:rPr lang="en-US" sz="2400" b="1">
                <a:latin typeface="Angsana New" pitchFamily="18" charset="-34"/>
              </a:rPr>
              <a:t>Entity</a:t>
            </a:r>
            <a:endParaRPr lang="th-TH" sz="2400" b="1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766FBE7-D210-4996-97F9-E016ACAB85A4}" type="slidenum">
              <a:rPr lang="en-US"/>
              <a:pPr>
                <a:defRPr/>
              </a:pPr>
              <a:t>15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3214688" y="3786188"/>
            <a:ext cx="2928937" cy="1136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ประเภทของเอ็นติตี้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6583B6E-E8D4-4510-A35C-8324F0EB16FF}" type="slidenum">
              <a:rPr lang="en-US"/>
              <a:pPr>
                <a:defRPr/>
              </a:pPr>
              <a:t>16</a:t>
            </a:fld>
            <a:endParaRPr lang="th-TH"/>
          </a:p>
        </p:txBody>
      </p:sp>
      <p:sp>
        <p:nvSpPr>
          <p:cNvPr id="18437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03575" y="2571750"/>
            <a:ext cx="2868613" cy="993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800">
                <a:latin typeface="Angsana New" pitchFamily="18" charset="-34"/>
              </a:rPr>
              <a:t>เอนติตี้ปกติ</a:t>
            </a:r>
          </a:p>
          <a:p>
            <a:pPr algn="ctr"/>
            <a:r>
              <a:rPr lang="en-US" sz="2800">
                <a:latin typeface="Angsana New" pitchFamily="18" charset="-34"/>
              </a:rPr>
              <a:t>(Strong Entity)</a:t>
            </a:r>
            <a:endParaRPr lang="th-TH" sz="2800"/>
          </a:p>
        </p:txBody>
      </p:sp>
      <p:sp>
        <p:nvSpPr>
          <p:cNvPr id="1843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86125" y="3851275"/>
            <a:ext cx="2786063" cy="1011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800">
                <a:latin typeface="Angsana New" pitchFamily="18" charset="-34"/>
              </a:rPr>
              <a:t>เอนติตี้แบบอ่อน</a:t>
            </a:r>
          </a:p>
          <a:p>
            <a:pPr algn="ctr"/>
            <a:r>
              <a:rPr lang="en-US" sz="2800">
                <a:latin typeface="Angsana New" pitchFamily="18" charset="-34"/>
              </a:rPr>
              <a:t>(Weak Entity)</a:t>
            </a:r>
            <a:endParaRPr lang="th-TH" sz="2800"/>
          </a:p>
        </p:txBody>
      </p:sp>
      <p:grpSp>
        <p:nvGrpSpPr>
          <p:cNvPr id="18439" name="Group 16"/>
          <p:cNvGrpSpPr>
            <a:grpSpLocks/>
          </p:cNvGrpSpPr>
          <p:nvPr/>
        </p:nvGrpSpPr>
        <p:grpSpPr bwMode="auto">
          <a:xfrm>
            <a:off x="3214688" y="5214938"/>
            <a:ext cx="2857500" cy="1071562"/>
            <a:chOff x="2517" y="3521"/>
            <a:chExt cx="1316" cy="499"/>
          </a:xfrm>
        </p:grpSpPr>
        <p:sp>
          <p:nvSpPr>
            <p:cNvPr id="18447" name="Rectangle 1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17" y="3521"/>
              <a:ext cx="1316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AutoShape 15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17" y="3521"/>
              <a:ext cx="1316" cy="49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3714750" y="5357813"/>
            <a:ext cx="21637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</a:rPr>
              <a:t>เอนติตี้เชิงความสัมพันธ์</a:t>
            </a:r>
            <a:endParaRPr lang="en-US" sz="2400" b="1" dirty="0">
              <a:latin typeface="Angsana New" pitchFamily="18" charset="-34"/>
            </a:endParaRPr>
          </a:p>
          <a:p>
            <a:r>
              <a:rPr lang="th-TH" sz="2400" b="1" dirty="0">
                <a:latin typeface="Angsana New" pitchFamily="18" charset="-34"/>
              </a:rPr>
              <a:t>  </a:t>
            </a:r>
            <a:r>
              <a:rPr lang="en-US" sz="2400" b="1" dirty="0">
                <a:latin typeface="Angsana New" pitchFamily="18" charset="-34"/>
              </a:rPr>
              <a:t>(Associate  Entity)</a:t>
            </a:r>
            <a:endParaRPr lang="th-TH" sz="2400" b="1" dirty="0">
              <a:latin typeface="Angsana New" pitchFamily="18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375" y="1214438"/>
            <a:ext cx="3357563" cy="1000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ประเภทของเอ็นติตี้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05632" y="3964781"/>
            <a:ext cx="3930650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71750" y="3071813"/>
            <a:ext cx="642938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71750" y="4356100"/>
            <a:ext cx="64293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1750" y="5929313"/>
            <a:ext cx="642938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71750" y="2000250"/>
            <a:ext cx="42862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428750"/>
            <a:ext cx="8153400" cy="5143500"/>
          </a:xfrm>
        </p:spPr>
        <p:txBody>
          <a:bodyPr/>
          <a:lstStyle/>
          <a:p>
            <a:pPr eaLnBrk="1" hangingPunct="1"/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ประเภทของ ของ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Entity</a:t>
            </a:r>
            <a:endParaRPr 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lvl="1" eaLnBrk="1" hangingPunct="1"/>
            <a:r>
              <a:rPr lang="en-US" sz="32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1 Regular Entity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อาจจะเรียกอีกชื่อว่า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Strong Entity</a:t>
            </a:r>
            <a:endParaRPr 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lvl="2" eaLnBrk="1" hangingPunct="1"/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เป็น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ที่อยู่ได้โดยไม่ต้องอาศัย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อื่นในการคงอยู่ ไม่ต้องพึ่งหรือขึ้นอยู่กับ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อื่น</a:t>
            </a:r>
          </a:p>
          <a:p>
            <a:pPr lvl="2" eaLnBrk="1" hangingPunct="1"/>
            <a:endParaRPr 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lvl="1" eaLnBrk="1" hangingPunct="1"/>
            <a:r>
              <a:rPr lang="en-US" sz="32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2 Week Entity</a:t>
            </a:r>
          </a:p>
          <a:p>
            <a:pPr lvl="2" eaLnBrk="1" hangingPunct="1"/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เป็น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ที่อยู่ได้โดยต้องอาศัย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อื่นในการคงอยู่ 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203575" y="3789363"/>
            <a:ext cx="28082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800" dirty="0" smtClean="0"/>
              <a:t>นักเรียน</a:t>
            </a:r>
            <a:endParaRPr lang="th-TH" sz="2800" dirty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203575" y="5734050"/>
            <a:ext cx="2808288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3276600" y="5805488"/>
            <a:ext cx="26638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800" dirty="0" smtClean="0"/>
              <a:t>ข้อมูลการลงทะเบียนเรียน</a:t>
            </a:r>
            <a:endParaRPr lang="th-TH" sz="2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8153400" cy="842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เอนทิตี้ </a:t>
            </a:r>
            <a:r>
              <a:rPr lang="en-US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(Entity)</a:t>
            </a:r>
            <a:endParaRPr lang="th-TH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0D2DCAC-1B4E-474F-BC50-00FC2D79724F}" type="slidenum">
              <a:rPr lang="en-US"/>
              <a:pPr>
                <a:defRPr/>
              </a:pPr>
              <a:t>17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55576" y="18864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th-TH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ภาพอธิบาย 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Strong &amp; Weak Entity</a:t>
            </a:r>
            <a:endParaRPr lang="th-TH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ngsana New" pitchFamily="18" charset="-34"/>
            </a:endParaRP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838200" y="2209800"/>
          <a:ext cx="3733800" cy="1314133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รหัส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8B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ชื่อ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8B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คณะ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8B09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45001</a:t>
                      </a:r>
                      <a:endParaRPr kumimoji="0" lang="th-TH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9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เดชา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9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บริหารธุรกิจ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9A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45002</a:t>
                      </a:r>
                      <a:endParaRPr kumimoji="0" lang="th-TH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9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สมชาย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9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เกษตร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9A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79" name="Group 23"/>
          <p:cNvGraphicFramePr>
            <a:graphicFrameLocks noGrp="1"/>
          </p:cNvGraphicFramePr>
          <p:nvPr/>
        </p:nvGraphicFramePr>
        <p:xfrm>
          <a:off x="3352800" y="4191000"/>
          <a:ext cx="3352800" cy="2267586"/>
        </p:xfrm>
        <a:graphic>
          <a:graphicData uri="http://schemas.openxmlformats.org/drawingml/2006/table">
            <a:tbl>
              <a:tblPr/>
              <a:tblGrid>
                <a:gridCol w="765175"/>
                <a:gridCol w="1368425"/>
                <a:gridCol w="121920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รหัส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B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ปีการศึกษา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B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รหัสวิชา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B13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45001</a:t>
                      </a:r>
                      <a:endParaRPr kumimoji="0" lang="th-TH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1/53</a:t>
                      </a:r>
                      <a:endParaRPr kumimoji="0" lang="th-TH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01</a:t>
                      </a:r>
                      <a:endParaRPr kumimoji="0" lang="th-TH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45002</a:t>
                      </a:r>
                      <a:endParaRPr kumimoji="0" lang="th-TH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1/54</a:t>
                      </a:r>
                      <a:endParaRPr kumimoji="0" lang="th-TH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01</a:t>
                      </a:r>
                      <a:endParaRPr kumimoji="0" lang="th-TH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45001</a:t>
                      </a:r>
                      <a:endParaRPr kumimoji="0" lang="th-TH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1/55</a:t>
                      </a:r>
                      <a:endParaRPr kumimoji="0" lang="th-TH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02</a:t>
                      </a:r>
                      <a:endParaRPr kumimoji="0" lang="th-TH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45002</a:t>
                      </a:r>
                      <a:endParaRPr kumimoji="0" lang="th-TH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1/53</a:t>
                      </a:r>
                      <a:endParaRPr kumimoji="0" lang="th-TH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02</a:t>
                      </a:r>
                      <a:endParaRPr kumimoji="0" lang="th-TH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EB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5" name="Group 49"/>
          <p:cNvGraphicFramePr>
            <a:graphicFrameLocks noGrp="1"/>
          </p:cNvGraphicFramePr>
          <p:nvPr/>
        </p:nvGraphicFramePr>
        <p:xfrm>
          <a:off x="5181600" y="2209800"/>
          <a:ext cx="3048000" cy="1280160"/>
        </p:xfrm>
        <a:graphic>
          <a:graphicData uri="http://schemas.openxmlformats.org/drawingml/2006/table">
            <a:tbl>
              <a:tblPr/>
              <a:tblGrid>
                <a:gridCol w="1447800"/>
                <a:gridCol w="1600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รหัสวิชา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ชื่อวิชา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01</a:t>
                      </a:r>
                      <a:endParaRPr kumimoji="0" lang="th-TH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ฐานข้อมูล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A1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02</a:t>
                      </a:r>
                      <a:endParaRPr kumimoji="0" lang="th-TH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โครงสร้าง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A1"/>
                    </a:solidFill>
                  </a:tcPr>
                </a:tc>
              </a:tr>
            </a:tbl>
          </a:graphicData>
        </a:graphic>
      </p:graphicFrame>
      <p:cxnSp>
        <p:nvCxnSpPr>
          <p:cNvPr id="19519" name="AutoShape 63"/>
          <p:cNvCxnSpPr>
            <a:cxnSpLocks noChangeShapeType="1"/>
            <a:stCxn id="0" idx="2"/>
            <a:endCxn id="0" idx="0"/>
          </p:cNvCxnSpPr>
          <p:nvPr/>
        </p:nvCxnSpPr>
        <p:spPr bwMode="auto">
          <a:xfrm rot="16200000" flipH="1">
            <a:off x="2285206" y="2740819"/>
            <a:ext cx="612775" cy="2287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5943600" y="3581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1143000" y="1752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Angsana New" pitchFamily="18" charset="-34"/>
              </a:rPr>
              <a:t>Student (</a:t>
            </a:r>
            <a:r>
              <a:rPr lang="en-US" sz="2400" b="1">
                <a:solidFill>
                  <a:schemeClr val="folHlink"/>
                </a:solidFill>
                <a:latin typeface="Angsana New" pitchFamily="18" charset="-34"/>
              </a:rPr>
              <a:t>Strong</a:t>
            </a:r>
            <a:r>
              <a:rPr lang="en-US" sz="2400" b="1">
                <a:latin typeface="Angsana New" pitchFamily="18" charset="-34"/>
              </a:rPr>
              <a:t>)</a:t>
            </a:r>
            <a:endParaRPr lang="th-TH" sz="2400" b="1">
              <a:latin typeface="Angsana New" pitchFamily="18" charset="-34"/>
            </a:endParaRPr>
          </a:p>
        </p:txBody>
      </p: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5181600" y="1752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Angsana New" pitchFamily="18" charset="-34"/>
              </a:rPr>
              <a:t>Subject (</a:t>
            </a:r>
            <a:r>
              <a:rPr lang="en-US" sz="2400" b="1">
                <a:solidFill>
                  <a:schemeClr val="folHlink"/>
                </a:solidFill>
                <a:latin typeface="Angsana New" pitchFamily="18" charset="-34"/>
              </a:rPr>
              <a:t>Strong</a:t>
            </a:r>
            <a:r>
              <a:rPr lang="en-US" sz="2400" b="1">
                <a:latin typeface="Angsana New" pitchFamily="18" charset="-34"/>
              </a:rPr>
              <a:t>)</a:t>
            </a:r>
            <a:endParaRPr lang="th-TH" sz="2400" b="1">
              <a:latin typeface="Angsana New" pitchFamily="18" charset="-34"/>
            </a:endParaRPr>
          </a:p>
        </p:txBody>
      </p:sp>
      <p:sp>
        <p:nvSpPr>
          <p:cNvPr id="19523" name="Text Box 67"/>
          <p:cNvSpPr txBox="1">
            <a:spLocks noChangeArrowheads="1"/>
          </p:cNvSpPr>
          <p:nvPr/>
        </p:nvSpPr>
        <p:spPr bwMode="auto">
          <a:xfrm>
            <a:off x="3962400" y="3733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Angsana New" pitchFamily="18" charset="-34"/>
              </a:rPr>
              <a:t>Regis_Detail(</a:t>
            </a:r>
            <a:r>
              <a:rPr lang="en-US" sz="2400" b="1">
                <a:solidFill>
                  <a:schemeClr val="hlink"/>
                </a:solidFill>
                <a:latin typeface="Angsana New" pitchFamily="18" charset="-34"/>
              </a:rPr>
              <a:t>Weak</a:t>
            </a:r>
            <a:r>
              <a:rPr lang="en-US" sz="2400" b="1">
                <a:latin typeface="Angsana New" pitchFamily="18" charset="-34"/>
              </a:rPr>
              <a:t>)</a:t>
            </a:r>
            <a:endParaRPr lang="th-TH" sz="2400" b="1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500688" y="1571625"/>
            <a:ext cx="2428875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FDB73A-B4B5-4447-BEDF-EDBF6E27A82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00125" y="1700213"/>
            <a:ext cx="14112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>
                <a:latin typeface="Angsana New" pitchFamily="18" charset="-34"/>
              </a:rPr>
              <a:t>พนักงาน</a:t>
            </a:r>
            <a:endParaRPr lang="en-US" sz="2400">
              <a:latin typeface="Angsana New" pitchFamily="18" charset="-34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545138" y="1643063"/>
            <a:ext cx="2312987" cy="647700"/>
          </a:xfrm>
          <a:prstGeom prst="rect">
            <a:avLst/>
          </a:prstGeom>
          <a:solidFill>
            <a:schemeClr val="accent1"/>
          </a:solidFill>
          <a:ln w="317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>
                <a:latin typeface="Angsana New" pitchFamily="18" charset="-34"/>
              </a:rPr>
              <a:t>สมาชิกในครอบครัว</a:t>
            </a:r>
            <a:endParaRPr lang="en-US" sz="2400">
              <a:latin typeface="Angsana New" pitchFamily="18" charset="-34"/>
            </a:endParaRP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3348038" y="1628775"/>
            <a:ext cx="1079500" cy="7921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>
                <a:latin typeface="Angsana New" pitchFamily="18" charset="-34"/>
              </a:rPr>
              <a:t>มี</a:t>
            </a:r>
            <a:endParaRPr lang="en-US" sz="2400">
              <a:latin typeface="Angsana New" pitchFamily="18" charset="-34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411413" y="20224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427538" y="2027238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50825" y="3357563"/>
            <a:ext cx="1295400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u="sng">
                <a:latin typeface="Angsana New" pitchFamily="18" charset="-34"/>
              </a:rPr>
              <a:t>รหัสพนักงาน</a:t>
            </a:r>
            <a:endParaRPr lang="en-US" sz="2400" u="sng">
              <a:latin typeface="Angsana New" pitchFamily="18" charset="-34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124075" y="3357563"/>
            <a:ext cx="1223963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>
                <a:latin typeface="Angsana New" pitchFamily="18" charset="-34"/>
              </a:rPr>
              <a:t>ชื่อพนักงาน</a:t>
            </a:r>
            <a:endParaRPr lang="en-US" sz="2400">
              <a:latin typeface="Angsana New" pitchFamily="18" charset="-34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258888" y="4221163"/>
            <a:ext cx="1368425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>
                <a:latin typeface="Angsana New" pitchFamily="18" charset="-34"/>
              </a:rPr>
              <a:t>วันเดือนปีเกิด</a:t>
            </a:r>
            <a:endParaRPr lang="en-US" sz="2400">
              <a:latin typeface="Angsana New" pitchFamily="18" charset="-34"/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075238" y="3284538"/>
            <a:ext cx="1295400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u="sng">
                <a:latin typeface="Angsana New" pitchFamily="18" charset="-34"/>
              </a:rPr>
              <a:t>รหัสพนักงาน</a:t>
            </a:r>
            <a:endParaRPr lang="en-US" sz="2400" u="sng">
              <a:latin typeface="Angsana New" pitchFamily="18" charset="-34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6948488" y="3284538"/>
            <a:ext cx="1223962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u="sng">
                <a:latin typeface="Angsana New" pitchFamily="18" charset="-34"/>
              </a:rPr>
              <a:t>ลำดับที่</a:t>
            </a:r>
            <a:endParaRPr lang="en-US" sz="2400" u="sng">
              <a:latin typeface="Angsana New" pitchFamily="18" charset="-34"/>
            </a:endParaRP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6011863" y="4076700"/>
            <a:ext cx="1368425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>
                <a:latin typeface="Angsana New" pitchFamily="18" charset="-34"/>
              </a:rPr>
              <a:t>ชื่อสมาชิก</a:t>
            </a:r>
            <a:endParaRPr lang="en-US" sz="2400">
              <a:latin typeface="Angsana New" pitchFamily="18" charset="-34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900113" y="2276475"/>
            <a:ext cx="719137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1690688" y="2276475"/>
            <a:ext cx="288925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763713" y="2276475"/>
            <a:ext cx="86360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>
            <a:off x="5651500" y="2349500"/>
            <a:ext cx="9366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6588125" y="23495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588125" y="2349500"/>
            <a:ext cx="11525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2751138" y="1647825"/>
            <a:ext cx="28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ngsana New" pitchFamily="18" charset="-34"/>
              </a:rPr>
              <a:t>1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624388" y="1647825"/>
            <a:ext cx="36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ngsana New" pitchFamily="18" charset="-34"/>
              </a:rPr>
              <a:t>M</a:t>
            </a:r>
          </a:p>
        </p:txBody>
      </p:sp>
      <p:sp>
        <p:nvSpPr>
          <p:cNvPr id="20503" name="Text Box 25"/>
          <p:cNvSpPr txBox="1">
            <a:spLocks noChangeArrowheads="1"/>
          </p:cNvSpPr>
          <p:nvPr/>
        </p:nvSpPr>
        <p:spPr bwMode="auto">
          <a:xfrm>
            <a:off x="592138" y="5186363"/>
            <a:ext cx="64087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 b="1"/>
              <a:t>พนักงาน</a:t>
            </a:r>
            <a:r>
              <a:rPr lang="th-TH" sz="2800"/>
              <a:t> </a:t>
            </a:r>
            <a:r>
              <a:rPr lang="en-US" sz="2800">
                <a:latin typeface="Angsana New" pitchFamily="18" charset="-34"/>
              </a:rPr>
              <a:t>(</a:t>
            </a:r>
            <a:r>
              <a:rPr lang="th-TH" sz="2800" u="sng">
                <a:latin typeface="Angsana New" pitchFamily="18" charset="-34"/>
              </a:rPr>
              <a:t>รหัสพนักงาน</a:t>
            </a:r>
            <a:r>
              <a:rPr lang="th-TH" sz="2800">
                <a:latin typeface="Angsana New" pitchFamily="18" charset="-34"/>
              </a:rPr>
              <a:t>, ชื่อพนักงาน, ชื่อสมาชิก)</a:t>
            </a:r>
          </a:p>
          <a:p>
            <a:endParaRPr lang="th-TH" sz="2800"/>
          </a:p>
          <a:p>
            <a:r>
              <a:rPr lang="th-TH" sz="2800" b="1"/>
              <a:t>สมาชิกในครอบครัว</a:t>
            </a:r>
            <a:r>
              <a:rPr lang="th-TH" sz="2800"/>
              <a:t> (</a:t>
            </a:r>
            <a:r>
              <a:rPr lang="th-TH" sz="2800" u="sng"/>
              <a:t>รหัสพนักงาน</a:t>
            </a:r>
            <a:r>
              <a:rPr lang="th-TH" sz="2800"/>
              <a:t>, </a:t>
            </a:r>
            <a:r>
              <a:rPr lang="th-TH" sz="2800" u="sng"/>
              <a:t>ลำดับที่</a:t>
            </a:r>
            <a:r>
              <a:rPr lang="th-TH" sz="2800"/>
              <a:t>, ชื่อสมาชิก)</a:t>
            </a:r>
            <a:endParaRPr lang="en-US" sz="2800"/>
          </a:p>
        </p:txBody>
      </p:sp>
      <p:sp>
        <p:nvSpPr>
          <p:cNvPr id="20504" name="Line 26"/>
          <p:cNvSpPr>
            <a:spLocks noChangeShapeType="1"/>
          </p:cNvSpPr>
          <p:nvPr/>
        </p:nvSpPr>
        <p:spPr bwMode="auto">
          <a:xfrm>
            <a:off x="1979613" y="5589588"/>
            <a:ext cx="5048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85750" y="500063"/>
            <a:ext cx="76438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th-TH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</a:rPr>
              <a:t>ภาพอธิบาย 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</a:rPr>
              <a:t>Strong Entity &amp; Weak Entity</a:t>
            </a:r>
            <a:endParaRPr lang="th-TH" sz="38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70" y="232228"/>
            <a:ext cx="8226425" cy="793524"/>
          </a:xfrm>
        </p:spPr>
        <p:txBody>
          <a:bodyPr/>
          <a:lstStyle/>
          <a:p>
            <a:r>
              <a:rPr lang="th-TH" dirty="0" smtClean="0"/>
              <a:t>สิ่งที่จะได้เรียนในสัปดาห์นี้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156" y="838200"/>
            <a:ext cx="8644844" cy="5039751"/>
          </a:xfrm>
        </p:spPr>
        <p:txBody>
          <a:bodyPr/>
          <a:lstStyle/>
          <a:p>
            <a:pPr lvl="0">
              <a:buNone/>
            </a:pPr>
            <a:r>
              <a:rPr lang="th-TH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สัปดาห์ที่ </a:t>
            </a:r>
            <a:r>
              <a:rPr lang="en-US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1 : </a:t>
            </a:r>
          </a:p>
          <a:p>
            <a:pPr lvl="0">
              <a:buNone/>
            </a:pPr>
            <a:r>
              <a:rPr lang="en-US" sz="28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     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นักศึกษารู้จักคำศัพท์พื้นฐาน เช่น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Table ,Filed ,Record, </a:t>
            </a: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Normalization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เป็นต้น</a:t>
            </a:r>
            <a:endParaRPr lang="en-US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lvl="0">
              <a:buNone/>
            </a:pPr>
            <a:r>
              <a:rPr lang="th-TH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สัปดาห์ที่ </a:t>
            </a:r>
            <a:r>
              <a:rPr lang="en-US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2 : </a:t>
            </a:r>
          </a:p>
          <a:p>
            <a:pPr lvl="0">
              <a:buNone/>
            </a:pPr>
            <a:r>
              <a:rPr lang="en-US" sz="28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          </a:t>
            </a:r>
            <a:r>
              <a:rPr lang="th-TH" sz="28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นักศึกษารู้จัก </a:t>
            </a:r>
            <a:r>
              <a:rPr lang="en-US" sz="28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Relational Database ,</a:t>
            </a:r>
            <a:r>
              <a:rPr lang="th-TH" sz="28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และสร้างความสัมพันธ์ได้ </a:t>
            </a:r>
          </a:p>
          <a:p>
            <a:pPr lvl="0" algn="just">
              <a:buNone/>
            </a:pPr>
            <a:r>
              <a:rPr lang="th-TH" sz="28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        </a:t>
            </a:r>
            <a:r>
              <a:rPr lang="th-TH" sz="28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นักศึกษาสามารถเขียน </a:t>
            </a:r>
            <a:r>
              <a:rPr lang="en-US" sz="28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E-R diagram </a:t>
            </a:r>
            <a:r>
              <a:rPr lang="th-TH" sz="28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ได้</a:t>
            </a:r>
          </a:p>
          <a:p>
            <a:pPr lvl="0">
              <a:buNone/>
            </a:pPr>
            <a:r>
              <a:rPr lang="th-TH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สัปดาห์ที่ </a:t>
            </a:r>
            <a:r>
              <a:rPr lang="en-US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3 : </a:t>
            </a:r>
          </a:p>
          <a:p>
            <a:pPr lvl="0">
              <a:buNone/>
            </a:pPr>
            <a:r>
              <a:rPr lang="en-US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นักศึกษารู้จักกับ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SQL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สามารถสร้างฐานข้อมูลและป้อนข้อมูลได้</a:t>
            </a:r>
          </a:p>
          <a:p>
            <a:pPr lvl="0">
              <a:buNone/>
            </a:pPr>
            <a:r>
              <a:rPr lang="th-TH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สัปดาห์ที่ </a:t>
            </a:r>
            <a:r>
              <a:rPr lang="en-US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4 : 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SQL :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สามารถเพิ่มข้อมูล ลบข้อมูลเปลี่ยนแปลงข้อมูลได้ </a:t>
            </a:r>
          </a:p>
          <a:p>
            <a:pPr lvl="0">
              <a:buNone/>
            </a:pPr>
            <a:r>
              <a:rPr lang="th-TH" sz="2800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สั</a:t>
            </a:r>
            <a:r>
              <a:rPr lang="th-TH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ปดาห์ที่ </a:t>
            </a:r>
            <a:r>
              <a:rPr lang="en-US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5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เป็นต้นไป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: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 </a:t>
            </a: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  <a:p>
            <a:pPr lvl="0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        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มอบหมายงานให้ และเสนอผลงาน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sz="28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8529638" y="6357938"/>
            <a:ext cx="328612" cy="35718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  <a:normAutofit fontScale="70000" lnSpcReduction="20000"/>
          </a:bodyPr>
          <a:lstStyle/>
          <a:p>
            <a:fld id="{AB3A30C9-2C68-4F5F-9E58-3A1BD43F5A96}" type="slidenum">
              <a:rPr lang="en-US" smtClean="0"/>
              <a:pPr/>
              <a:t>20</a:t>
            </a:fld>
            <a:endParaRPr lang="en-US" smtClean="0"/>
          </a:p>
        </p:txBody>
      </p:sp>
      <p:graphicFrame>
        <p:nvGraphicFramePr>
          <p:cNvPr id="59477" name="Group 85"/>
          <p:cNvGraphicFramePr>
            <a:graphicFrameLocks noGrp="1"/>
          </p:cNvGraphicFramePr>
          <p:nvPr>
            <p:ph sz="half" idx="1"/>
          </p:nvPr>
        </p:nvGraphicFramePr>
        <p:xfrm>
          <a:off x="960438" y="1843088"/>
          <a:ext cx="7715250" cy="1612583"/>
        </p:xfrm>
        <a:graphic>
          <a:graphicData uri="http://schemas.openxmlformats.org/drawingml/2006/table">
            <a:tbl>
              <a:tblPr/>
              <a:tblGrid>
                <a:gridCol w="1738312"/>
                <a:gridCol w="4464050"/>
                <a:gridCol w="1512888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รหัสพนักงาน</a:t>
                      </a:r>
                      <a:endParaRPr kumimoji="0" lang="en-US" sz="2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ชื่อพนักงาน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วันเดือนปีเกิด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นายใจดี สมชาย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12/3/2528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นางสาวฟ้าใส วิมาน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23/11/2526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76" name="Group 84"/>
          <p:cNvGraphicFramePr>
            <a:graphicFrameLocks noGrp="1"/>
          </p:cNvGraphicFramePr>
          <p:nvPr>
            <p:ph sz="half" idx="2"/>
          </p:nvPr>
        </p:nvGraphicFramePr>
        <p:xfrm>
          <a:off x="1000125" y="3929063"/>
          <a:ext cx="7704138" cy="2688273"/>
        </p:xfrm>
        <a:graphic>
          <a:graphicData uri="http://schemas.openxmlformats.org/drawingml/2006/table">
            <a:tbl>
              <a:tblPr/>
              <a:tblGrid>
                <a:gridCol w="1655763"/>
                <a:gridCol w="1081087"/>
                <a:gridCol w="4967288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รหัสพนักงาน</a:t>
                      </a:r>
                      <a:endParaRPr kumimoji="0" lang="en-US" sz="2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ลำดับที่</a:t>
                      </a:r>
                      <a:endParaRPr kumimoji="0" lang="en-US" sz="2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ชื่อสมาชิก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นางสมศรี สมชาย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ดช.วิมน สมชาย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ดญ.จันจิรา สมชาย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นางมนัสนันท์ สมบูรณ์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1" name="Line 87"/>
          <p:cNvSpPr>
            <a:spLocks noChangeShapeType="1"/>
          </p:cNvSpPr>
          <p:nvPr/>
        </p:nvSpPr>
        <p:spPr bwMode="auto">
          <a:xfrm flipH="1">
            <a:off x="323850" y="27066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2" name="Line 88"/>
          <p:cNvSpPr>
            <a:spLocks noChangeShapeType="1"/>
          </p:cNvSpPr>
          <p:nvPr/>
        </p:nvSpPr>
        <p:spPr bwMode="auto">
          <a:xfrm>
            <a:off x="323850" y="2706688"/>
            <a:ext cx="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3" name="Line 89"/>
          <p:cNvSpPr>
            <a:spLocks noChangeShapeType="1"/>
          </p:cNvSpPr>
          <p:nvPr/>
        </p:nvSpPr>
        <p:spPr bwMode="auto">
          <a:xfrm>
            <a:off x="323850" y="57308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54" name="Line 90"/>
          <p:cNvSpPr>
            <a:spLocks noChangeShapeType="1"/>
          </p:cNvSpPr>
          <p:nvPr/>
        </p:nvSpPr>
        <p:spPr bwMode="auto">
          <a:xfrm>
            <a:off x="323850" y="51562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55" name="Line 91"/>
          <p:cNvSpPr>
            <a:spLocks noChangeShapeType="1"/>
          </p:cNvSpPr>
          <p:nvPr/>
        </p:nvSpPr>
        <p:spPr bwMode="auto">
          <a:xfrm>
            <a:off x="323850" y="45799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56" name="TextBox 12"/>
          <p:cNvSpPr txBox="1">
            <a:spLocks noChangeArrowheads="1"/>
          </p:cNvSpPr>
          <p:nvPr/>
        </p:nvSpPr>
        <p:spPr bwMode="auto">
          <a:xfrm>
            <a:off x="857250" y="1357313"/>
            <a:ext cx="164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 b="1"/>
              <a:t>พนักงาน</a:t>
            </a:r>
            <a:endParaRPr lang="en-US" sz="2800" b="1"/>
          </a:p>
        </p:txBody>
      </p:sp>
      <p:sp>
        <p:nvSpPr>
          <p:cNvPr id="21557" name="TextBox 13"/>
          <p:cNvSpPr txBox="1">
            <a:spLocks noChangeArrowheads="1"/>
          </p:cNvSpPr>
          <p:nvPr/>
        </p:nvSpPr>
        <p:spPr bwMode="auto">
          <a:xfrm>
            <a:off x="857250" y="3405188"/>
            <a:ext cx="2643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 b="1"/>
              <a:t>สมาชิกในครอบครัว</a:t>
            </a:r>
            <a:endParaRPr lang="en-US" sz="2800" b="1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5750" y="500063"/>
            <a:ext cx="76438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th-TH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</a:rPr>
              <a:t>ภาพอธิบาย 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</a:rPr>
              <a:t>Strong Entity &amp; Weak Entity</a:t>
            </a:r>
            <a:endParaRPr lang="th-TH" sz="38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เอนทิตี้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(Entity)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625" y="1500188"/>
            <a:ext cx="8139113" cy="434022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28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เอนติตี้เชิงความสัมพันธ์</a:t>
            </a:r>
          </a:p>
          <a:p>
            <a:pPr lvl="1" eaLnBrk="1" hangingPunct="1"/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 เป็น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ที่ถูกสร้างขึ้นเพื่อแปลงความสัมพันธ์แบบ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M:M </a:t>
            </a: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ให้เป็น   แบบ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1:M (</a:t>
            </a: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เพราะแบบ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M:M </a:t>
            </a: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นั้นค่อนข้างยากแก่การเข้าใจ)</a:t>
            </a:r>
          </a:p>
          <a:p>
            <a:pPr lvl="1" eaLnBrk="1" hangingPunct="1"/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สัญลักษณ์ของ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Composite Entity </a:t>
            </a: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คือ สี่เหลี่ยมผืนผ้าซ้อนด้วยสี่เหลี่ยมรูปข้าวหลามตัด</a:t>
            </a:r>
          </a:p>
          <a:p>
            <a:pPr eaLnBrk="1" hangingPunct="1"/>
            <a:endParaRPr lang="th-TH" sz="2600" dirty="0" smtClean="0"/>
          </a:p>
        </p:txBody>
      </p:sp>
      <p:grpSp>
        <p:nvGrpSpPr>
          <p:cNvPr id="22532" name="Group 16"/>
          <p:cNvGrpSpPr>
            <a:grpSpLocks/>
          </p:cNvGrpSpPr>
          <p:nvPr/>
        </p:nvGrpSpPr>
        <p:grpSpPr bwMode="auto">
          <a:xfrm>
            <a:off x="3571875" y="4071938"/>
            <a:ext cx="2089150" cy="792162"/>
            <a:chOff x="2517" y="3521"/>
            <a:chExt cx="1316" cy="499"/>
          </a:xfrm>
        </p:grpSpPr>
        <p:sp>
          <p:nvSpPr>
            <p:cNvPr id="22534" name="Rectangle 14"/>
            <p:cNvSpPr>
              <a:spLocks noChangeArrowheads="1"/>
            </p:cNvSpPr>
            <p:nvPr/>
          </p:nvSpPr>
          <p:spPr bwMode="auto">
            <a:xfrm>
              <a:off x="2517" y="3521"/>
              <a:ext cx="1316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AutoShape 15"/>
            <p:cNvSpPr>
              <a:spLocks noChangeArrowheads="1"/>
            </p:cNvSpPr>
            <p:nvPr/>
          </p:nvSpPr>
          <p:spPr bwMode="auto">
            <a:xfrm>
              <a:off x="2517" y="3521"/>
              <a:ext cx="1316" cy="49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6AADEB5-AF19-47CB-A53B-50C535FD455E}" type="slidenum">
              <a:rPr lang="en-US"/>
              <a:pPr>
                <a:defRPr/>
              </a:pPr>
              <a:t>21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13" idx="3"/>
            <a:endCxn id="14" idx="1"/>
          </p:cNvCxnSpPr>
          <p:nvPr/>
        </p:nvCxnSpPr>
        <p:spPr>
          <a:xfrm>
            <a:off x="2286000" y="4322763"/>
            <a:ext cx="471487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71875" y="3929063"/>
            <a:ext cx="2000250" cy="857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313" y="571500"/>
            <a:ext cx="8001000" cy="523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b="1" smtClean="0">
                <a:latin typeface="Angsana New" pitchFamily="18" charset="-34"/>
                <a:cs typeface="Angsana New" pitchFamily="18" charset="-34"/>
              </a:rPr>
              <a:t>ตัวอย่าง </a:t>
            </a:r>
            <a:endParaRPr lang="en-US" b="1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447800" y="5167313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2800">
                <a:latin typeface="Angsana New" pitchFamily="18" charset="-34"/>
              </a:rPr>
              <a:t>ภาพแสดงการเปลี่ยนแปลงจาก </a:t>
            </a:r>
            <a:r>
              <a:rPr lang="en-US" sz="2800">
                <a:latin typeface="Angsana New" pitchFamily="18" charset="-34"/>
              </a:rPr>
              <a:t>M:M </a:t>
            </a:r>
            <a:r>
              <a:rPr lang="th-TH" sz="2800">
                <a:latin typeface="Angsana New" pitchFamily="18" charset="-34"/>
              </a:rPr>
              <a:t>มาเป็น </a:t>
            </a:r>
            <a:r>
              <a:rPr lang="en-US" sz="2800">
                <a:latin typeface="Angsana New" pitchFamily="18" charset="-34"/>
              </a:rPr>
              <a:t>1:M </a:t>
            </a:r>
            <a:endParaRPr lang="th-TH" sz="2800">
              <a:latin typeface="Angsana New" pitchFamily="18" charset="-34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84188" y="1928813"/>
          <a:ext cx="81740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3748735" imgH="391668" progId="">
                  <p:embed/>
                </p:oleObj>
              </mc:Choice>
              <mc:Fallback>
                <p:oleObj name="Visio" r:id="rId4" imgW="3748735" imgH="39166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928813"/>
                        <a:ext cx="81740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319588" y="3081338"/>
            <a:ext cx="504825" cy="576262"/>
          </a:xfrm>
          <a:prstGeom prst="downArrow">
            <a:avLst>
              <a:gd name="adj1" fmla="val 50000"/>
              <a:gd name="adj2" fmla="val 285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ction Button: Beginning 7">
            <a:hlinkClick r:id="rId6" action="ppaction://hlinksldjump" highlightClick="1"/>
          </p:cNvPr>
          <p:cNvSpPr/>
          <p:nvPr/>
        </p:nvSpPr>
        <p:spPr>
          <a:xfrm>
            <a:off x="8786813" y="6357938"/>
            <a:ext cx="357187" cy="50006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68EA03-2F41-4D76-A01C-DF910D5AA7CB}" type="slidenum">
              <a:rPr lang="en-US"/>
              <a:pPr>
                <a:defRPr/>
              </a:pPr>
              <a:t>22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714375" y="2071688"/>
            <a:ext cx="135731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นักเรียน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0875" y="2071688"/>
            <a:ext cx="1500188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วิชา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" y="3929063"/>
            <a:ext cx="1714500" cy="785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นักเรียน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00875" y="3929063"/>
            <a:ext cx="1571625" cy="785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วิชา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3500438" y="1928813"/>
            <a:ext cx="2143125" cy="8572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เรียน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3643313" y="3929063"/>
            <a:ext cx="1928812" cy="8572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800" b="1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เรียน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40" name="Rectangle 19"/>
          <p:cNvSpPr>
            <a:spLocks noChangeArrowheads="1"/>
          </p:cNvSpPr>
          <p:nvPr/>
        </p:nvSpPr>
        <p:spPr bwMode="auto">
          <a:xfrm>
            <a:off x="2286000" y="3929063"/>
            <a:ext cx="128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Angsana New" pitchFamily="18" charset="-34"/>
              </a:rPr>
              <a:t>1</a:t>
            </a:r>
            <a:r>
              <a:rPr lang="th-TH" sz="2400" b="1">
                <a:latin typeface="Angsana New" pitchFamily="18" charset="-34"/>
              </a:rPr>
              <a:t>               </a:t>
            </a:r>
            <a:r>
              <a:rPr lang="en-US" sz="2400" b="1">
                <a:latin typeface="Angsana New" pitchFamily="18" charset="-34"/>
              </a:rPr>
              <a:t>M </a:t>
            </a:r>
            <a:endParaRPr lang="th-TH" sz="2400" b="1">
              <a:latin typeface="Angsana New" pitchFamily="18" charset="-34"/>
            </a:endParaRPr>
          </a:p>
        </p:txBody>
      </p:sp>
      <p:sp>
        <p:nvSpPr>
          <p:cNvPr id="1041" name="Rectangle 20"/>
          <p:cNvSpPr>
            <a:spLocks noChangeArrowheads="1"/>
          </p:cNvSpPr>
          <p:nvPr/>
        </p:nvSpPr>
        <p:spPr bwMode="auto">
          <a:xfrm>
            <a:off x="5643563" y="3929063"/>
            <a:ext cx="128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Angsana New" pitchFamily="18" charset="-34"/>
              </a:rPr>
              <a:t>M              </a:t>
            </a:r>
            <a:r>
              <a:rPr lang="th-TH" sz="2400" b="1">
                <a:latin typeface="Angsana New" pitchFamily="18" charset="-34"/>
              </a:rPr>
              <a:t> </a:t>
            </a:r>
            <a:r>
              <a:rPr lang="en-US" sz="2400" b="1">
                <a:latin typeface="Angsana New" pitchFamily="18" charset="-34"/>
              </a:rPr>
              <a:t>1 </a:t>
            </a:r>
            <a:endParaRPr lang="th-TH" sz="2400" b="1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88" y="1857375"/>
            <a:ext cx="8429625" cy="4114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sz="3100" b="1" dirty="0" smtClean="0">
                <a:latin typeface="Angsana New" pitchFamily="18" charset="-34"/>
                <a:cs typeface="Angsana New" pitchFamily="18" charset="-34"/>
              </a:rPr>
              <a:t>แอททริบิวต์ คือ ข้อมูลที่ใช้อธิบายคุณสมบัติหรือลักษณะของแต่ละ </a:t>
            </a:r>
            <a:r>
              <a:rPr lang="en-US" sz="3100" b="1" dirty="0">
                <a:latin typeface="Angsana New" pitchFamily="18" charset="-34"/>
                <a:cs typeface="Angsana New" pitchFamily="18" charset="-34"/>
              </a:rPr>
              <a:t>Entity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sz="3100" b="1" dirty="0" smtClean="0">
                <a:latin typeface="Angsana New" pitchFamily="18" charset="-34"/>
                <a:cs typeface="Angsana New" pitchFamily="18" charset="-34"/>
              </a:rPr>
              <a:t>เอนติตี้หนึ่ง ๆ อาจประกอบด้วยแอททริบิวต์ได้มากกว่าหนึ่งแอททริบิวต์ ขึ้นกับว่าระบบงานที่กำลังจะพัฒนานั้นต้องการรายละเอียดของเอนติตี้มากหรือน้อยเพียงใด</a:t>
            </a:r>
            <a:endParaRPr lang="en-US" sz="3100" b="1" dirty="0" smtClean="0">
              <a:latin typeface="Angsana New" pitchFamily="18" charset="-34"/>
              <a:cs typeface="Angsana New" pitchFamily="18" charset="-34"/>
            </a:endParaRPr>
          </a:p>
          <a:p>
            <a:pPr marL="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sz="3100" b="1" dirty="0" smtClean="0">
                <a:latin typeface="DilleniaDSE" pitchFamily="18" charset="0"/>
                <a:cs typeface="Angsana New" pitchFamily="18" charset="-34"/>
              </a:rPr>
              <a:t>การแสดงถึงแอททริบิวต์ในแผนภาพ </a:t>
            </a:r>
            <a:r>
              <a:rPr lang="en-US" sz="3100" b="1" dirty="0" smtClean="0">
                <a:latin typeface="DilleniaDSE" pitchFamily="18" charset="0"/>
                <a:cs typeface="Angsana New" pitchFamily="18" charset="-34"/>
              </a:rPr>
              <a:t>E-R </a:t>
            </a:r>
            <a:r>
              <a:rPr lang="th-TH" sz="3100" b="1" dirty="0" smtClean="0">
                <a:latin typeface="DilleniaDSE" pitchFamily="18" charset="0"/>
                <a:cs typeface="Angsana New" pitchFamily="18" charset="-34"/>
              </a:rPr>
              <a:t>จะใช้สัญญลักษณ์รูปวงรีแทน       แอททริบิวต์ </a:t>
            </a:r>
            <a:r>
              <a:rPr lang="en-US" sz="3100" b="1" dirty="0" smtClean="0">
                <a:latin typeface="DilleniaDSE" pitchFamily="18" charset="0"/>
                <a:cs typeface="Angsana New" pitchFamily="18" charset="-34"/>
              </a:rPr>
              <a:t>1 </a:t>
            </a:r>
            <a:r>
              <a:rPr lang="th-TH" sz="3100" b="1" dirty="0" smtClean="0">
                <a:latin typeface="DilleniaDSE" pitchFamily="18" charset="0"/>
                <a:cs typeface="Angsana New" pitchFamily="18" charset="-34"/>
              </a:rPr>
              <a:t>แอททริบิวต์และมี </a:t>
            </a:r>
            <a:r>
              <a:rPr lang="th-TH" sz="3500" b="1" dirty="0" smtClean="0">
                <a:solidFill>
                  <a:srgbClr val="FF0000"/>
                </a:solidFill>
                <a:latin typeface="DilleniaDSE" pitchFamily="18" charset="0"/>
                <a:cs typeface="Angsana New" pitchFamily="18" charset="-34"/>
              </a:rPr>
              <a:t>ชื่อแอททริบิวต์เป็นคำนาม </a:t>
            </a:r>
            <a:r>
              <a:rPr lang="th-TH" sz="3100" b="1" dirty="0" smtClean="0">
                <a:latin typeface="DilleniaDSE" pitchFamily="18" charset="0"/>
                <a:cs typeface="Angsana New" pitchFamily="18" charset="-34"/>
              </a:rPr>
              <a:t>กำกับอยู่ในรูปวงรี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แอททริบิวต์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(Attribute)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CC962A-E35C-40EC-A64E-221A477D0B4B}" type="slidenum">
              <a:rPr lang="en-US"/>
              <a:pPr>
                <a:defRPr/>
              </a:pPr>
              <a:t>23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671638"/>
            <a:ext cx="8715375" cy="5114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h-TH" b="1" smtClean="0">
                <a:latin typeface="Angsana New" pitchFamily="18" charset="-34"/>
                <a:cs typeface="Angsana New" pitchFamily="18" charset="-34"/>
              </a:rPr>
              <a:t>ตัวอย่างเช่น</a:t>
            </a:r>
          </a:p>
          <a:p>
            <a:pPr eaLnBrk="1" hangingPunct="1"/>
            <a:r>
              <a:rPr lang="th-TH" smtClean="0">
                <a:latin typeface="Angsana New" pitchFamily="18" charset="-34"/>
                <a:cs typeface="Angsana New" pitchFamily="18" charset="-34"/>
              </a:rPr>
              <a:t>เอนติตี้ </a:t>
            </a:r>
            <a:r>
              <a:rPr lang="th-TH" b="1" smtClean="0">
                <a:latin typeface="Angsana New" pitchFamily="18" charset="-34"/>
                <a:cs typeface="Angsana New" pitchFamily="18" charset="-34"/>
              </a:rPr>
              <a:t>นักศึกษา </a:t>
            </a:r>
            <a:r>
              <a:rPr lang="th-TH" smtClean="0">
                <a:latin typeface="Angsana New" pitchFamily="18" charset="-34"/>
                <a:cs typeface="Angsana New" pitchFamily="18" charset="-34"/>
              </a:rPr>
              <a:t>ประกอบด้วยแอททริบิวต์ รหัสนักศึกษา ชื่อนักศึกษา ที่อยู่ เพศ</a:t>
            </a:r>
          </a:p>
          <a:p>
            <a:pPr eaLnBrk="1" hangingPunct="1"/>
            <a:r>
              <a:rPr lang="th-TH" smtClean="0">
                <a:latin typeface="Angsana New" pitchFamily="18" charset="-34"/>
                <a:cs typeface="Angsana New" pitchFamily="18" charset="-34"/>
              </a:rPr>
              <a:t>เอนติตี้ </a:t>
            </a:r>
            <a:r>
              <a:rPr lang="th-TH" b="1" smtClean="0">
                <a:latin typeface="Angsana New" pitchFamily="18" charset="-34"/>
                <a:cs typeface="Angsana New" pitchFamily="18" charset="-34"/>
              </a:rPr>
              <a:t>พนักงาน </a:t>
            </a:r>
            <a:r>
              <a:rPr lang="th-TH" smtClean="0">
                <a:latin typeface="Angsana New" pitchFamily="18" charset="-34"/>
                <a:cs typeface="Angsana New" pitchFamily="18" charset="-34"/>
              </a:rPr>
              <a:t>ประกอบด้วยแอททริบิวต์ รหัสพนักงาน ชื่อพนักงาน ตำแหน่ง ที่อยู่</a:t>
            </a:r>
          </a:p>
          <a:p>
            <a:pPr eaLnBrk="1" hangingPunct="1"/>
            <a:r>
              <a:rPr lang="th-TH" smtClean="0">
                <a:latin typeface="Angsana New" pitchFamily="18" charset="-34"/>
                <a:cs typeface="Angsana New" pitchFamily="18" charset="-34"/>
              </a:rPr>
              <a:t>เอนติตี้ </a:t>
            </a:r>
            <a:r>
              <a:rPr lang="th-TH" b="1" smtClean="0">
                <a:latin typeface="Angsana New" pitchFamily="18" charset="-34"/>
                <a:cs typeface="Angsana New" pitchFamily="18" charset="-34"/>
              </a:rPr>
              <a:t>แผนก </a:t>
            </a:r>
            <a:r>
              <a:rPr lang="th-TH" smtClean="0">
                <a:latin typeface="Angsana New" pitchFamily="18" charset="-34"/>
                <a:cs typeface="Angsana New" pitchFamily="18" charset="-34"/>
              </a:rPr>
              <a:t>ประกอบด้วยแอททริบิวต์ รหัสแผนก และ ชื่อแผนก</a:t>
            </a:r>
          </a:p>
          <a:p>
            <a:pPr eaLnBrk="1" hangingPunct="1">
              <a:buFont typeface="Wingdings" pitchFamily="2" charset="2"/>
              <a:buNone/>
            </a:pPr>
            <a:endParaRPr lang="th-TH" smtClean="0">
              <a:latin typeface="Angsana New" pitchFamily="18" charset="-34"/>
              <a:cs typeface="Angsana New" pitchFamily="18" charset="-34"/>
            </a:endParaRPr>
          </a:p>
          <a:p>
            <a:pPr eaLnBrk="1" hangingPunct="1"/>
            <a:endParaRPr lang="th-TH" b="1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แอททริบิวต์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(Attribute)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FF240F3-4215-4A27-AF76-84636A82AF36}" type="slidenum">
              <a:rPr lang="en-US"/>
              <a:pPr>
                <a:defRPr/>
              </a:pPr>
              <a:t>24</a:t>
            </a:fld>
            <a:endParaRPr lang="th-TH"/>
          </a:p>
        </p:txBody>
      </p:sp>
      <p:grpSp>
        <p:nvGrpSpPr>
          <p:cNvPr id="2" name="Group 19"/>
          <p:cNvGrpSpPr/>
          <p:nvPr/>
        </p:nvGrpSpPr>
        <p:grpSpPr>
          <a:xfrm>
            <a:off x="142876" y="4214818"/>
            <a:ext cx="2714612" cy="2220922"/>
            <a:chOff x="2387952" y="2636838"/>
            <a:chExt cx="5063773" cy="331311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5292725" y="3933825"/>
              <a:ext cx="2159000" cy="863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นักศึกษา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2771775" y="2924175"/>
              <a:ext cx="1944688" cy="649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ชื่อ</a:t>
              </a: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2387952" y="3933825"/>
              <a:ext cx="2184047" cy="87469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400" b="1" u="sng" dirty="0">
                  <a:latin typeface="Angsana New" pitchFamily="18" charset="-34"/>
                </a:rPr>
                <a:t>รหัสนักศึกษา</a:t>
              </a: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5003800" y="2636838"/>
              <a:ext cx="1944688" cy="649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เพศ</a:t>
              </a: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3635375" y="5300663"/>
              <a:ext cx="1944688" cy="649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ที่อยู่</a:t>
              </a: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4643438" y="4797425"/>
              <a:ext cx="1008062" cy="5032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4572000" y="4292600"/>
              <a:ext cx="7207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6084888" y="3284538"/>
              <a:ext cx="0" cy="64928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4643438" y="3357563"/>
              <a:ext cx="936625" cy="5762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</p:grpSp>
      <p:grpSp>
        <p:nvGrpSpPr>
          <p:cNvPr id="3" name="Group 29"/>
          <p:cNvGrpSpPr/>
          <p:nvPr/>
        </p:nvGrpSpPr>
        <p:grpSpPr>
          <a:xfrm>
            <a:off x="3643306" y="4214818"/>
            <a:ext cx="2714644" cy="2220922"/>
            <a:chOff x="2387952" y="2636838"/>
            <a:chExt cx="5063773" cy="331311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5292725" y="3933825"/>
              <a:ext cx="2159000" cy="863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พนักงาน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2771775" y="2924175"/>
              <a:ext cx="1944688" cy="649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ชื่อ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2387952" y="3933825"/>
              <a:ext cx="2184047" cy="87469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400" b="1" u="sng" dirty="0">
                  <a:latin typeface="Angsana New" pitchFamily="18" charset="-34"/>
                </a:rPr>
                <a:t>รหัสพนักงาน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5003800" y="2636838"/>
              <a:ext cx="1944688" cy="649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ตำแหน่ง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635375" y="5300663"/>
              <a:ext cx="1944688" cy="649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ที่อยู่</a:t>
              </a: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4643438" y="4797425"/>
              <a:ext cx="1008062" cy="5032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4572000" y="4292600"/>
              <a:ext cx="7207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6084888" y="3284538"/>
              <a:ext cx="0" cy="64928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643438" y="3357563"/>
              <a:ext cx="936625" cy="5762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</p:grpSp>
      <p:grpSp>
        <p:nvGrpSpPr>
          <p:cNvPr id="4" name="Group 39"/>
          <p:cNvGrpSpPr/>
          <p:nvPr/>
        </p:nvGrpSpPr>
        <p:grpSpPr>
          <a:xfrm>
            <a:off x="6789549" y="4362970"/>
            <a:ext cx="2354451" cy="1566360"/>
            <a:chOff x="3488514" y="2533590"/>
            <a:chExt cx="4510585" cy="226383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5292725" y="3933825"/>
              <a:ext cx="2159000" cy="863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แผนก</a:t>
              </a: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054411" y="2533590"/>
              <a:ext cx="1944688" cy="649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800" b="1" dirty="0">
                  <a:latin typeface="Angsana New" pitchFamily="18" charset="-34"/>
                </a:rPr>
                <a:t>ชื่อแผนก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3488514" y="2533590"/>
              <a:ext cx="2184048" cy="87469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400" b="1" u="sng" dirty="0">
                  <a:latin typeface="Angsana New" pitchFamily="18" charset="-34"/>
                </a:rPr>
                <a:t>รหัสแผนก</a:t>
              </a: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4577692" y="3359577"/>
              <a:ext cx="1094870" cy="61948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H="1">
              <a:off x="6356854" y="3153079"/>
              <a:ext cx="547435" cy="82598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latin typeface="Angsana New" pitchFamily="18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ความสัมพันธ์ระหว่างของเอนติตี้ แอททริบิวต์ และสมาชิกของเอนติตี้</a:t>
            </a:r>
            <a:endParaRPr lang="en-US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F0E7F46-AD2B-49F7-BB46-9ED91E749940}" type="slidenum">
              <a:rPr lang="en-US"/>
              <a:pPr>
                <a:defRPr/>
              </a:pPr>
              <a:t>25</a:t>
            </a:fld>
            <a:endParaRPr lang="th-TH"/>
          </a:p>
        </p:txBody>
      </p:sp>
      <p:grpSp>
        <p:nvGrpSpPr>
          <p:cNvPr id="2" name="Group 19"/>
          <p:cNvGrpSpPr/>
          <p:nvPr/>
        </p:nvGrpSpPr>
        <p:grpSpPr>
          <a:xfrm>
            <a:off x="785786" y="1708144"/>
            <a:ext cx="2714644" cy="2078046"/>
            <a:chOff x="2387952" y="2636838"/>
            <a:chExt cx="5063773" cy="331311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5292725" y="3933825"/>
              <a:ext cx="2159000" cy="863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dirty="0">
                  <a:latin typeface="Angsana New" pitchFamily="18" charset="-34"/>
                </a:rPr>
                <a:t>นักศึกษา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2771775" y="2924175"/>
              <a:ext cx="1944688" cy="649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dirty="0">
                  <a:latin typeface="Angsana New" pitchFamily="18" charset="-34"/>
                </a:rPr>
                <a:t>ชื่อ</a:t>
              </a: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2387952" y="3933825"/>
              <a:ext cx="2184047" cy="87469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u="sng" dirty="0">
                  <a:latin typeface="Angsana New" pitchFamily="18" charset="-34"/>
                </a:rPr>
                <a:t>รหัสนักศึกษา</a:t>
              </a: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5003800" y="2636838"/>
              <a:ext cx="1944688" cy="649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dirty="0">
                  <a:latin typeface="Angsana New" pitchFamily="18" charset="-34"/>
                </a:rPr>
                <a:t>เพศ</a:t>
              </a: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3635375" y="5300663"/>
              <a:ext cx="1944688" cy="649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dirty="0">
                  <a:latin typeface="Angsana New" pitchFamily="18" charset="-34"/>
                </a:rPr>
                <a:t>ที่อยู่</a:t>
              </a: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4643438" y="4797425"/>
              <a:ext cx="1008062" cy="5032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1">
                <a:latin typeface="Angsana New" pitchFamily="18" charset="-34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4572000" y="4292600"/>
              <a:ext cx="7207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1">
                <a:latin typeface="Angsana New" pitchFamily="18" charset="-34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6084888" y="3284538"/>
              <a:ext cx="0" cy="64928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1">
                <a:latin typeface="Angsana New" pitchFamily="18" charset="-34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4643438" y="3357563"/>
              <a:ext cx="936625" cy="5762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1">
                <a:latin typeface="Angsana New" pitchFamily="18" charset="-34"/>
              </a:endParaRPr>
            </a:p>
          </p:txBody>
        </p:sp>
      </p:grpSp>
      <p:grpSp>
        <p:nvGrpSpPr>
          <p:cNvPr id="3" name="Group 29"/>
          <p:cNvGrpSpPr/>
          <p:nvPr/>
        </p:nvGrpSpPr>
        <p:grpSpPr>
          <a:xfrm>
            <a:off x="5357786" y="1714488"/>
            <a:ext cx="2643238" cy="2006608"/>
            <a:chOff x="2387952" y="2636838"/>
            <a:chExt cx="5063773" cy="331311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5292725" y="3933825"/>
              <a:ext cx="2159000" cy="863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dirty="0">
                  <a:latin typeface="Angsana New" pitchFamily="18" charset="-34"/>
                </a:rPr>
                <a:t>พนักงาน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2771775" y="2924175"/>
              <a:ext cx="1944688" cy="649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dirty="0">
                  <a:latin typeface="Angsana New" pitchFamily="18" charset="-34"/>
                </a:rPr>
                <a:t>ชื่อ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2387952" y="3933825"/>
              <a:ext cx="2184047" cy="87469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u="sng" dirty="0">
                  <a:latin typeface="Angsana New" pitchFamily="18" charset="-34"/>
                </a:rPr>
                <a:t>รหัสพนักงาน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5003800" y="2636838"/>
              <a:ext cx="1944688" cy="649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dirty="0">
                  <a:latin typeface="Angsana New" pitchFamily="18" charset="-34"/>
                </a:rPr>
                <a:t>ตำแหน่ง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635375" y="5300663"/>
              <a:ext cx="1944688" cy="649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2000" b="1" dirty="0">
                  <a:latin typeface="Angsana New" pitchFamily="18" charset="-34"/>
                </a:rPr>
                <a:t>ที่อยู่</a:t>
              </a: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4643438" y="4797425"/>
              <a:ext cx="1008062" cy="5032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1">
                <a:latin typeface="Angsana New" pitchFamily="18" charset="-34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4572000" y="4292600"/>
              <a:ext cx="7207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1">
                <a:latin typeface="Angsana New" pitchFamily="18" charset="-34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6084888" y="3284538"/>
              <a:ext cx="0" cy="64928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1">
                <a:latin typeface="Angsana New" pitchFamily="18" charset="-34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643438" y="3357563"/>
              <a:ext cx="936625" cy="5762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1">
                <a:latin typeface="Angsana New" pitchFamily="18" charset="-34"/>
              </a:endParaRPr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85750" y="5214938"/>
          <a:ext cx="4000528" cy="121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14446"/>
                <a:gridCol w="642942"/>
                <a:gridCol w="1000132"/>
              </a:tblGrid>
              <a:tr h="404815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รหัสนักศึกษา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ชื่อ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เพศ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ที่อยู่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5210093434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นายทัศน์</a:t>
                      </a:r>
                      <a:r>
                        <a:rPr lang="th-TH" sz="2000" b="1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บุญมี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หญิง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กรุงเทพ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..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714875" y="5214938"/>
          <a:ext cx="3786215" cy="121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49"/>
                <a:gridCol w="921454"/>
                <a:gridCol w="785817"/>
                <a:gridCol w="928695"/>
              </a:tblGrid>
              <a:tr h="404815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รหัสพนักงาน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ชื่อ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ตำแหน่ง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ที่อยู่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..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ngsana New" pitchFamily="18" charset="-34"/>
                          <a:cs typeface="Angsana New" pitchFamily="18" charset="-34"/>
                        </a:rPr>
                        <a:t>..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Down Arrow 45"/>
          <p:cNvSpPr/>
          <p:nvPr/>
        </p:nvSpPr>
        <p:spPr>
          <a:xfrm>
            <a:off x="1928813" y="3929063"/>
            <a:ext cx="428625" cy="4286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6357938" y="3929063"/>
            <a:ext cx="428625" cy="4286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DC4659F-2D84-42E9-8276-1F1B01374DC5}" type="slidenum">
              <a:rPr lang="en-US" smtClean="0"/>
              <a:pPr/>
              <a:t>26</a:t>
            </a:fld>
            <a:endParaRPr lang="th-TH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428875" y="1000125"/>
            <a:ext cx="4071938" cy="757238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320040" indent="-32004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th-TH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ประเภทของ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Attribute</a:t>
            </a:r>
          </a:p>
        </p:txBody>
      </p:sp>
      <p:sp>
        <p:nvSpPr>
          <p:cNvPr id="26628" name="Content Placeholder 3">
            <a:hlinkClick r:id="rId3" action="ppaction://hlinksldjump"/>
          </p:cNvPr>
          <p:cNvSpPr txBox="1">
            <a:spLocks/>
          </p:cNvSpPr>
          <p:nvPr/>
        </p:nvSpPr>
        <p:spPr bwMode="auto">
          <a:xfrm>
            <a:off x="2744788" y="2000250"/>
            <a:ext cx="3613150" cy="5000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>
                <a:latin typeface="Angsana New" pitchFamily="18" charset="-34"/>
              </a:rPr>
              <a:t>1) Simple Attribute</a:t>
            </a:r>
          </a:p>
        </p:txBody>
      </p:sp>
      <p:sp>
        <p:nvSpPr>
          <p:cNvPr id="6" name="Content Placeholder 3">
            <a:hlinkClick r:id="rId4" action="ppaction://hlinksldjump"/>
          </p:cNvPr>
          <p:cNvSpPr txBox="1">
            <a:spLocks/>
          </p:cNvSpPr>
          <p:nvPr/>
        </p:nvSpPr>
        <p:spPr>
          <a:xfrm>
            <a:off x="2744788" y="2857500"/>
            <a:ext cx="3613150" cy="500063"/>
          </a:xfrm>
          <a:prstGeom prst="rect">
            <a:avLst/>
          </a:prstGeom>
          <a:solidFill>
            <a:srgbClr val="92D050"/>
          </a:solidFill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Angsana New" pitchFamily="18" charset="-34"/>
              </a:rPr>
              <a:t>2) Composite Attributes</a:t>
            </a:r>
          </a:p>
          <a:p>
            <a:pPr marL="320040" indent="-320040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endParaRPr lang="en-US" sz="2900" b="1" dirty="0">
              <a:latin typeface="+mn-lt"/>
              <a:cs typeface="+mn-cs"/>
            </a:endParaRPr>
          </a:p>
        </p:txBody>
      </p:sp>
      <p:sp>
        <p:nvSpPr>
          <p:cNvPr id="7" name="Content Placeholder 3">
            <a:hlinkClick r:id="rId5" action="ppaction://hlinksldjump"/>
          </p:cNvPr>
          <p:cNvSpPr txBox="1">
            <a:spLocks/>
          </p:cNvSpPr>
          <p:nvPr/>
        </p:nvSpPr>
        <p:spPr>
          <a:xfrm>
            <a:off x="2744788" y="3643313"/>
            <a:ext cx="3613150" cy="500062"/>
          </a:xfrm>
          <a:prstGeom prst="rect">
            <a:avLst/>
          </a:prstGeom>
          <a:solidFill>
            <a:srgbClr val="92D050"/>
          </a:solidFill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Angsana New" pitchFamily="18" charset="-34"/>
              </a:rPr>
              <a:t>3) Key Attributes</a:t>
            </a:r>
          </a:p>
          <a:p>
            <a:pPr marL="320040" indent="-320040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endParaRPr lang="en-US" sz="2900" b="1" dirty="0">
              <a:latin typeface="+mn-lt"/>
              <a:cs typeface="+mn-cs"/>
            </a:endParaRPr>
          </a:p>
        </p:txBody>
      </p:sp>
      <p:sp>
        <p:nvSpPr>
          <p:cNvPr id="26631" name="Content Placeholder 3">
            <a:hlinkClick r:id="rId6" action="ppaction://hlinksldjump"/>
          </p:cNvPr>
          <p:cNvSpPr txBox="1">
            <a:spLocks/>
          </p:cNvSpPr>
          <p:nvPr/>
        </p:nvSpPr>
        <p:spPr bwMode="auto">
          <a:xfrm>
            <a:off x="2744788" y="4357688"/>
            <a:ext cx="3613150" cy="50006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>
                <a:latin typeface="Angsana New" pitchFamily="18" charset="-34"/>
              </a:rPr>
              <a:t>4) Single – Valued</a:t>
            </a:r>
            <a:r>
              <a:rPr lang="th-TH" sz="2800" b="1">
                <a:latin typeface="Angsana New" pitchFamily="18" charset="-34"/>
              </a:rPr>
              <a:t> </a:t>
            </a:r>
            <a:r>
              <a:rPr lang="en-US" sz="2800" b="1">
                <a:latin typeface="Angsana New" pitchFamily="18" charset="-34"/>
              </a:rPr>
              <a:t>Attributes</a:t>
            </a:r>
          </a:p>
        </p:txBody>
      </p:sp>
      <p:sp>
        <p:nvSpPr>
          <p:cNvPr id="9" name="Content Placeholder 3">
            <a:hlinkClick r:id="rId7" action="ppaction://hlinksldjump"/>
          </p:cNvPr>
          <p:cNvSpPr txBox="1">
            <a:spLocks/>
          </p:cNvSpPr>
          <p:nvPr/>
        </p:nvSpPr>
        <p:spPr>
          <a:xfrm>
            <a:off x="2744788" y="5214938"/>
            <a:ext cx="3613150" cy="500062"/>
          </a:xfrm>
          <a:prstGeom prst="rect">
            <a:avLst/>
          </a:prstGeom>
          <a:solidFill>
            <a:srgbClr val="92D050"/>
          </a:solidFill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Angsana New" pitchFamily="18" charset="-34"/>
              </a:rPr>
              <a:t>5 ) Multi - Valued Attributes</a:t>
            </a:r>
          </a:p>
          <a:p>
            <a:pPr marL="320040" indent="-320040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endParaRPr lang="en-US" sz="2900" b="1" dirty="0">
              <a:latin typeface="+mn-lt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37369" y="3607594"/>
            <a:ext cx="37861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28875" y="2214563"/>
            <a:ext cx="285750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28875" y="3141663"/>
            <a:ext cx="285750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28875" y="3857625"/>
            <a:ext cx="28575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28875" y="4641850"/>
            <a:ext cx="28575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8875" y="5427663"/>
            <a:ext cx="285750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BCFB6EA3-319B-4984-AE52-1C87C0208C11}" type="slidenum">
              <a:rPr lang="en-US"/>
              <a:pPr/>
              <a:t>27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700" b="1" smtClean="0">
                <a:solidFill>
                  <a:srgbClr val="663300"/>
                </a:solidFill>
                <a:latin typeface="Angsana New" pitchFamily="18" charset="-34"/>
              </a:rPr>
              <a:t>Attribute </a:t>
            </a:r>
            <a:r>
              <a:rPr lang="th-TH" sz="5700" b="1" smtClean="0">
                <a:solidFill>
                  <a:srgbClr val="663300"/>
                </a:solidFill>
                <a:latin typeface="Angsana New" pitchFamily="18" charset="-34"/>
              </a:rPr>
              <a:t>หรือ </a:t>
            </a:r>
            <a:r>
              <a:rPr lang="en-US" sz="5700" b="1" smtClean="0">
                <a:solidFill>
                  <a:srgbClr val="663300"/>
                </a:solidFill>
                <a:latin typeface="Angsana New" pitchFamily="18" charset="-34"/>
              </a:rPr>
              <a:t>Property</a:t>
            </a:r>
            <a:endParaRPr lang="th-TH" sz="5700" b="1" smtClean="0">
              <a:solidFill>
                <a:srgbClr val="663300"/>
              </a:solidFill>
              <a:latin typeface="Angsana New" pitchFamily="18" charset="-34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659688" cy="4530725"/>
          </a:xfrm>
        </p:spPr>
        <p:txBody>
          <a:bodyPr/>
          <a:lstStyle/>
          <a:p>
            <a:pPr eaLnBrk="1" hangingPunct="1"/>
            <a:r>
              <a:rPr lang="th-TH" sz="4400" b="1" smtClean="0">
                <a:latin typeface="Angsana New" pitchFamily="18" charset="-34"/>
              </a:rPr>
              <a:t> คือคุณสมบัติต่าง ๆ ของ </a:t>
            </a:r>
            <a:r>
              <a:rPr lang="en-US" sz="4400" b="1" smtClean="0">
                <a:latin typeface="Angsana New" pitchFamily="18" charset="-34"/>
              </a:rPr>
              <a:t>Entity</a:t>
            </a:r>
            <a:endParaRPr lang="th-TH" sz="4400" b="1" smtClean="0">
              <a:latin typeface="Angsana New" pitchFamily="18" charset="-34"/>
            </a:endParaRP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73113" y="2794000"/>
          <a:ext cx="8007350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Bitmap Image" r:id="rId3" imgW="5409524" imgH="2580952" progId="PBrush">
                  <p:embed/>
                </p:oleObj>
              </mc:Choice>
              <mc:Fallback>
                <p:oleObj name="Bitmap Image" r:id="rId3" imgW="5409524" imgH="258095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383"/>
                      <a:stretch>
                        <a:fillRect/>
                      </a:stretch>
                    </p:blipFill>
                    <p:spPr bwMode="auto">
                      <a:xfrm>
                        <a:off x="773113" y="2794000"/>
                        <a:ext cx="8007350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3798888" y="2363788"/>
            <a:ext cx="1527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latin typeface="Angsana New" pitchFamily="18" charset="-34"/>
                <a:cs typeface="Angsana New" pitchFamily="18" charset="-34"/>
              </a:rPr>
              <a:t>Attribute</a:t>
            </a:r>
            <a:endParaRPr lang="th-TH" sz="4000" b="1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16859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1) Simple Attribute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หรือ แอททริบิวต์แบบธรรมดา</a:t>
            </a:r>
            <a:endParaRPr lang="en-US" sz="2800" b="1" smtClean="0">
              <a:latin typeface="Angsana New" pitchFamily="18" charset="-34"/>
              <a:cs typeface="Angsana New" pitchFamily="18" charset="-34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Attributes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ที่ไม่สามารถแบ่งแยกย่อยได้อีก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เช่น 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รหัสพนักงาน เพศ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8153400" cy="842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แอททริบิวต์ </a:t>
            </a:r>
            <a:r>
              <a:rPr lang="en-US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(Attribute)</a:t>
            </a:r>
            <a:endParaRPr lang="th-TH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2143125" y="3214688"/>
            <a:ext cx="3800475" cy="2382837"/>
            <a:chOff x="1968500" y="4341813"/>
            <a:chExt cx="4005263" cy="2579692"/>
          </a:xfrm>
        </p:grpSpPr>
        <p:sp>
          <p:nvSpPr>
            <p:cNvPr id="27655" name="Line 19"/>
            <p:cNvSpPr>
              <a:spLocks noChangeShapeType="1"/>
            </p:cNvSpPr>
            <p:nvPr/>
          </p:nvSpPr>
          <p:spPr bwMode="auto">
            <a:xfrm>
              <a:off x="3023236" y="5191939"/>
              <a:ext cx="1129242" cy="618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21"/>
            <p:cNvSpPr>
              <a:spLocks noChangeShapeType="1"/>
            </p:cNvSpPr>
            <p:nvPr/>
          </p:nvSpPr>
          <p:spPr bwMode="auto">
            <a:xfrm flipH="1">
              <a:off x="4378326" y="5037242"/>
              <a:ext cx="903393" cy="773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7" name="Group 4"/>
            <p:cNvGrpSpPr>
              <a:grpSpLocks/>
            </p:cNvGrpSpPr>
            <p:nvPr/>
          </p:nvGrpSpPr>
          <p:grpSpPr bwMode="auto">
            <a:xfrm>
              <a:off x="3400426" y="5775329"/>
              <a:ext cx="1624013" cy="1146176"/>
              <a:chOff x="2142" y="2218"/>
              <a:chExt cx="1023" cy="722"/>
            </a:xfrm>
          </p:grpSpPr>
          <p:sp>
            <p:nvSpPr>
              <p:cNvPr id="27664" name="Text Box 6"/>
              <p:cNvSpPr txBox="1">
                <a:spLocks noChangeArrowheads="1"/>
              </p:cNvSpPr>
              <p:nvPr/>
            </p:nvSpPr>
            <p:spPr bwMode="auto">
              <a:xfrm>
                <a:off x="2142" y="2289"/>
                <a:ext cx="1023" cy="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th-TH" sz="2800" b="1">
                    <a:latin typeface="Angsana New" pitchFamily="18" charset="-34"/>
                  </a:rPr>
                  <a:t>พนักงาน</a:t>
                </a:r>
                <a:endParaRPr lang="en-US" sz="2800" b="1">
                  <a:latin typeface="Angsana New" pitchFamily="18" charset="-34"/>
                </a:endParaRPr>
              </a:p>
              <a:p>
                <a:pPr algn="ctr"/>
                <a:endParaRPr lang="en-US" sz="2800" b="1">
                  <a:latin typeface="Angsana New" pitchFamily="18" charset="-34"/>
                </a:endParaRPr>
              </a:p>
            </p:txBody>
          </p:sp>
          <p:sp>
            <p:nvSpPr>
              <p:cNvPr id="27665" name="Rectangle 5"/>
              <p:cNvSpPr>
                <a:spLocks noChangeArrowheads="1"/>
              </p:cNvSpPr>
              <p:nvPr/>
            </p:nvSpPr>
            <p:spPr bwMode="auto">
              <a:xfrm>
                <a:off x="2142" y="2218"/>
                <a:ext cx="995" cy="5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h-TH" sz="2800" b="1">
                    <a:latin typeface="Angsana New" pitchFamily="18" charset="-34"/>
                  </a:rPr>
                  <a:t>พนักงาน</a:t>
                </a:r>
                <a:endParaRPr lang="en-US" sz="2800" b="1">
                  <a:latin typeface="Angsana New" pitchFamily="18" charset="-34"/>
                </a:endParaRPr>
              </a:p>
            </p:txBody>
          </p:sp>
        </p:grpSp>
        <p:grpSp>
          <p:nvGrpSpPr>
            <p:cNvPr id="27658" name="Group 7"/>
            <p:cNvGrpSpPr>
              <a:grpSpLocks/>
            </p:cNvGrpSpPr>
            <p:nvPr/>
          </p:nvGrpSpPr>
          <p:grpSpPr bwMode="auto">
            <a:xfrm>
              <a:off x="1968500" y="4495800"/>
              <a:ext cx="1676400" cy="685800"/>
              <a:chOff x="1240" y="2208"/>
              <a:chExt cx="1056" cy="432"/>
            </a:xfrm>
          </p:grpSpPr>
          <p:sp>
            <p:nvSpPr>
              <p:cNvPr id="27662" name="Oval 8"/>
              <p:cNvSpPr>
                <a:spLocks noChangeArrowheads="1"/>
              </p:cNvSpPr>
              <p:nvPr/>
            </p:nvSpPr>
            <p:spPr bwMode="auto">
              <a:xfrm>
                <a:off x="1240" y="2208"/>
                <a:ext cx="105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="1">
                  <a:latin typeface="Angsana New" pitchFamily="18" charset="-34"/>
                </a:endParaRPr>
              </a:p>
            </p:txBody>
          </p:sp>
          <p:sp>
            <p:nvSpPr>
              <p:cNvPr id="27663" name="Text Box 9"/>
              <p:cNvSpPr txBox="1">
                <a:spLocks noChangeArrowheads="1"/>
              </p:cNvSpPr>
              <p:nvPr/>
            </p:nvSpPr>
            <p:spPr bwMode="auto">
              <a:xfrm>
                <a:off x="1240" y="2257"/>
                <a:ext cx="99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800" b="1" u="sng">
                    <a:latin typeface="Angsana New" pitchFamily="18" charset="-34"/>
                  </a:rPr>
                  <a:t>รหัสพนักงาน</a:t>
                </a:r>
                <a:endParaRPr lang="en-US" sz="2800" b="1" u="sng">
                  <a:latin typeface="Angsana New" pitchFamily="18" charset="-34"/>
                </a:endParaRPr>
              </a:p>
            </p:txBody>
          </p:sp>
        </p:grpSp>
        <p:grpSp>
          <p:nvGrpSpPr>
            <p:cNvPr id="27659" name="Group 13"/>
            <p:cNvGrpSpPr>
              <a:grpSpLocks/>
            </p:cNvGrpSpPr>
            <p:nvPr/>
          </p:nvGrpSpPr>
          <p:grpSpPr bwMode="auto">
            <a:xfrm>
              <a:off x="4754563" y="4341813"/>
              <a:ext cx="1219200" cy="685800"/>
              <a:chOff x="2995" y="2111"/>
              <a:chExt cx="768" cy="432"/>
            </a:xfrm>
          </p:grpSpPr>
          <p:sp>
            <p:nvSpPr>
              <p:cNvPr id="27660" name="Oval 14"/>
              <p:cNvSpPr>
                <a:spLocks noChangeArrowheads="1"/>
              </p:cNvSpPr>
              <p:nvPr/>
            </p:nvSpPr>
            <p:spPr bwMode="auto">
              <a:xfrm>
                <a:off x="2995" y="2111"/>
                <a:ext cx="76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="1">
                  <a:latin typeface="Angsana New" pitchFamily="18" charset="-34"/>
                </a:endParaRPr>
              </a:p>
            </p:txBody>
          </p:sp>
          <p:sp>
            <p:nvSpPr>
              <p:cNvPr id="27661" name="Text Box 15"/>
              <p:cNvSpPr txBox="1">
                <a:spLocks noChangeArrowheads="1"/>
              </p:cNvSpPr>
              <p:nvPr/>
            </p:nvSpPr>
            <p:spPr bwMode="auto">
              <a:xfrm>
                <a:off x="3185" y="2159"/>
                <a:ext cx="381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th-TH" sz="2800" b="1">
                    <a:latin typeface="Angsana New" pitchFamily="18" charset="-34"/>
                  </a:rPr>
                  <a:t>เพศ</a:t>
                </a:r>
                <a:endParaRPr lang="en-US" sz="2800" b="1">
                  <a:latin typeface="Angsana New" pitchFamily="18" charset="-34"/>
                </a:endParaRPr>
              </a:p>
            </p:txBody>
          </p:sp>
        </p:grp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93D8B9D-6980-4512-9EA1-FD802A7577D3}" type="slidenum">
              <a:rPr lang="en-US"/>
              <a:pPr>
                <a:defRPr/>
              </a:pPr>
              <a:t>28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457325"/>
            <a:ext cx="8429625" cy="20431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2) Composite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มีลักษณะตรงข้ามกับแบบ 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Simple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ที่สามารถแบ่งแยกย่อยไปได้อีก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เช่น ชื่อสกุล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ที่สามารถแบ่งออกได้เป็น 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Attributes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ชื่อ และ สกุล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h-TH" b="1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8153400" cy="842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แอททริบิวต์ </a:t>
            </a:r>
            <a:r>
              <a:rPr lang="en-US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(Attribute)</a:t>
            </a:r>
            <a:endParaRPr lang="th-TH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928794" y="3571876"/>
            <a:ext cx="5214974" cy="3109198"/>
            <a:chOff x="990600" y="3124200"/>
            <a:chExt cx="7086600" cy="3803650"/>
          </a:xfrm>
          <a:noFill/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52800" y="5759450"/>
              <a:ext cx="2209800" cy="1168400"/>
              <a:chOff x="2112" y="2208"/>
              <a:chExt cx="1392" cy="736"/>
            </a:xfrm>
            <a:grpFill/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392" cy="6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ngsana New" pitchFamily="18" charset="-34"/>
                </a:endParaRPr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2353" y="2304"/>
                <a:ext cx="1023" cy="64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th-TH" sz="2400" b="1" dirty="0">
                    <a:latin typeface="Angsana New" pitchFamily="18" charset="-34"/>
                  </a:rPr>
                  <a:t>พนักงาน</a:t>
                </a:r>
                <a:endParaRPr lang="en-US" sz="2400" b="1" dirty="0">
                  <a:latin typeface="Angsana New" pitchFamily="18" charset="-34"/>
                </a:endParaRPr>
              </a:p>
              <a:p>
                <a:pPr>
                  <a:defRPr/>
                </a:pPr>
                <a:endParaRPr lang="en-US" sz="2400" b="1" dirty="0">
                  <a:latin typeface="Angsana New" pitchFamily="18" charset="-34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90600" y="4572000"/>
              <a:ext cx="1773238" cy="685800"/>
              <a:chOff x="624" y="2256"/>
              <a:chExt cx="1117" cy="432"/>
            </a:xfrm>
            <a:grpFill/>
          </p:grpSpPr>
          <p:sp>
            <p:nvSpPr>
              <p:cNvPr id="29" name="Oval 8"/>
              <p:cNvSpPr>
                <a:spLocks noChangeArrowheads="1"/>
              </p:cNvSpPr>
              <p:nvPr/>
            </p:nvSpPr>
            <p:spPr bwMode="auto">
              <a:xfrm>
                <a:off x="624" y="2256"/>
                <a:ext cx="1056" cy="43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ngsana New" pitchFamily="18" charset="-34"/>
                </a:endParaRPr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624" y="2313"/>
                <a:ext cx="1117" cy="3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th-TH" sz="2400" b="1" u="sng" dirty="0">
                    <a:latin typeface="Angsana New" pitchFamily="18" charset="-34"/>
                  </a:rPr>
                  <a:t>รหัสพนักงาน</a:t>
                </a:r>
                <a:endParaRPr lang="en-US" sz="2400" b="1" u="sng" dirty="0">
                  <a:latin typeface="Angsana New" pitchFamily="18" charset="-34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3048001" y="4495800"/>
              <a:ext cx="1760538" cy="685800"/>
              <a:chOff x="1920" y="2208"/>
              <a:chExt cx="1109" cy="432"/>
            </a:xfrm>
            <a:grpFill/>
          </p:grpSpPr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056" cy="43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ngsana New" pitchFamily="18" charset="-34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2030" y="2265"/>
                <a:ext cx="999" cy="3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th-TH" sz="2400" b="1" dirty="0">
                    <a:latin typeface="Angsana New" pitchFamily="18" charset="-34"/>
                  </a:rPr>
                  <a:t>ชื่อพนักงาน</a:t>
                </a:r>
                <a:endParaRPr lang="en-US" sz="2400" b="1" dirty="0">
                  <a:latin typeface="Angsana New" pitchFamily="18" charset="-34"/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953000" y="4495800"/>
              <a:ext cx="1219200" cy="685800"/>
              <a:chOff x="3120" y="2208"/>
              <a:chExt cx="768" cy="432"/>
            </a:xfrm>
            <a:grpFill/>
          </p:grpSpPr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768" cy="43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ngsana New" pitchFamily="18" charset="-34"/>
                </a:endParaRP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3316" y="2265"/>
                <a:ext cx="487" cy="3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th-TH" sz="2400" b="1" dirty="0">
                    <a:latin typeface="Angsana New" pitchFamily="18" charset="-34"/>
                  </a:rPr>
                  <a:t>เพศ </a:t>
                </a:r>
                <a:endParaRPr lang="en-US" sz="2400" b="1" dirty="0">
                  <a:latin typeface="Angsana New" pitchFamily="18" charset="-34"/>
                </a:endParaRP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6400800" y="4495800"/>
              <a:ext cx="1676400" cy="685800"/>
              <a:chOff x="4032" y="2208"/>
              <a:chExt cx="1056" cy="432"/>
            </a:xfrm>
            <a:grpFill/>
          </p:grpSpPr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1056" cy="43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ngsana New" pitchFamily="18" charset="-34"/>
                </a:endParaRP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237" y="2265"/>
                <a:ext cx="790" cy="3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th-TH" sz="2400" b="1" dirty="0">
                    <a:latin typeface="Angsana New" pitchFamily="18" charset="-34"/>
                  </a:rPr>
                  <a:t>เงินเดือน</a:t>
                </a:r>
                <a:endParaRPr lang="en-US" sz="2400" b="1" dirty="0">
                  <a:latin typeface="Angsana New" pitchFamily="18" charset="-34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1981200" y="5257800"/>
              <a:ext cx="144780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b="1">
                <a:latin typeface="Angsana New" pitchFamily="18" charset="-34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3962400" y="5181600"/>
              <a:ext cx="152400" cy="6096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b="1">
                <a:latin typeface="Angsana New" pitchFamily="18" charset="-34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>
              <a:off x="4953000" y="5181600"/>
              <a:ext cx="53340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b="1">
                <a:latin typeface="Angsana New" pitchFamily="18" charset="-34"/>
              </a:endParaRP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5562600" y="5181600"/>
              <a:ext cx="1676400" cy="76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b="1">
                <a:latin typeface="Angsana New" pitchFamily="18" charset="-34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10000" y="3886200"/>
              <a:ext cx="1066800" cy="6096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b="1">
                <a:latin typeface="Angsana New" pitchFamily="18" charset="-34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3429000" y="3886200"/>
              <a:ext cx="381000" cy="6096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b="1">
                <a:latin typeface="Angsana New" pitchFamily="18" charset="-34"/>
              </a:endParaRPr>
            </a:p>
          </p:txBody>
        </p: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590800" y="3124200"/>
              <a:ext cx="1447800" cy="762000"/>
              <a:chOff x="1632" y="1968"/>
              <a:chExt cx="912" cy="480"/>
            </a:xfrm>
            <a:grpFill/>
          </p:grpSpPr>
          <p:sp>
            <p:nvSpPr>
              <p:cNvPr id="21" name="Oval 25"/>
              <p:cNvSpPr>
                <a:spLocks noChangeArrowheads="1"/>
              </p:cNvSpPr>
              <p:nvPr/>
            </p:nvSpPr>
            <p:spPr bwMode="auto">
              <a:xfrm>
                <a:off x="1632" y="1968"/>
                <a:ext cx="912" cy="48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ngsana New" pitchFamily="18" charset="-34"/>
                </a:endParaRPr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1910" y="2025"/>
                <a:ext cx="365" cy="3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th-TH" sz="2400" b="1" dirty="0">
                    <a:latin typeface="Angsana New" pitchFamily="18" charset="-34"/>
                  </a:rPr>
                  <a:t>ชื่อ</a:t>
                </a:r>
                <a:endParaRPr lang="en-US" sz="2400" b="1" dirty="0">
                  <a:latin typeface="Angsana New" pitchFamily="18" charset="-34"/>
                </a:endParaRP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572000" y="3124200"/>
              <a:ext cx="1295400" cy="762000"/>
              <a:chOff x="2880" y="1968"/>
              <a:chExt cx="816" cy="480"/>
            </a:xfrm>
            <a:grpFill/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816" cy="48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ngsana New" pitchFamily="18" charset="-34"/>
                </a:endParaRPr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3070" y="2016"/>
                <a:ext cx="472" cy="3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th-TH" sz="2400" b="1" dirty="0">
                    <a:latin typeface="Angsana New" pitchFamily="18" charset="-34"/>
                  </a:rPr>
                  <a:t>สกุล</a:t>
                </a:r>
                <a:endParaRPr lang="en-US" sz="2400" b="1" dirty="0">
                  <a:latin typeface="Angsana New" pitchFamily="18" charset="-34"/>
                </a:endParaRPr>
              </a:p>
            </p:txBody>
          </p:sp>
        </p:grpSp>
      </p:grpSp>
      <p:cxnSp>
        <p:nvCxnSpPr>
          <p:cNvPr id="34" name="Straight Arrow Connector 33"/>
          <p:cNvCxnSpPr/>
          <p:nvPr/>
        </p:nvCxnSpPr>
        <p:spPr>
          <a:xfrm>
            <a:off x="1785938" y="4000500"/>
            <a:ext cx="1643062" cy="7858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80A1A9-A7D7-4A91-B37E-5E263925251F}" type="slidenum">
              <a:rPr lang="en-US"/>
              <a:pPr>
                <a:defRPr/>
              </a:pPr>
              <a:t>29</a:t>
            </a:fld>
            <a:endParaRPr lang="th-TH"/>
          </a:p>
        </p:txBody>
      </p:sp>
      <p:sp>
        <p:nvSpPr>
          <p:cNvPr id="28679" name="Rectangle 34"/>
          <p:cNvSpPr>
            <a:spLocks noChangeArrowheads="1"/>
          </p:cNvSpPr>
          <p:nvPr/>
        </p:nvSpPr>
        <p:spPr bwMode="auto">
          <a:xfrm>
            <a:off x="0" y="3500438"/>
            <a:ext cx="2676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Angsana New" pitchFamily="18" charset="-34"/>
              </a:rPr>
              <a:t>Composite Attributes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5F0CDCE-FD8F-444A-9B2A-C2F655049604}" type="slidenum">
              <a:rPr lang="en-GB" smtClean="0">
                <a:cs typeface="Arial" charset="0"/>
              </a:rPr>
              <a:pPr/>
              <a:t>3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th-TH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ขั้นตอนการออกแบบฐานข้อมูล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en-GB" sz="36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4103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4104" name="Text Box 29"/>
          <p:cNvSpPr txBox="1">
            <a:spLocks noChangeArrowheads="1"/>
          </p:cNvSpPr>
          <p:nvPr/>
        </p:nvSpPr>
        <p:spPr bwMode="auto">
          <a:xfrm>
            <a:off x="611560" y="1772816"/>
            <a:ext cx="8067675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3200" b="1" dirty="0" smtClean="0">
                <a:latin typeface="Angsana New" pitchFamily="18" charset="-34"/>
              </a:rPr>
              <a:t>รวบรวม</a:t>
            </a:r>
            <a:r>
              <a:rPr lang="th-TH" sz="3200" b="1" dirty="0">
                <a:latin typeface="Angsana New" pitchFamily="18" charset="-34"/>
              </a:rPr>
              <a:t>ความต้องการของผู้ใช้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3200" b="1" dirty="0" smtClean="0">
                <a:latin typeface="Angsana New" pitchFamily="18" charset="-34"/>
              </a:rPr>
              <a:t>วิเคราะห์</a:t>
            </a:r>
            <a:endParaRPr lang="th-TH" sz="3200" b="1" dirty="0">
              <a:latin typeface="Angsana New" pitchFamily="18" charset="-34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3200" b="1" dirty="0" smtClean="0">
                <a:latin typeface="Angsana New" pitchFamily="18" charset="-34"/>
              </a:rPr>
              <a:t>สร้าง </a:t>
            </a:r>
            <a:r>
              <a:rPr lang="en-US" sz="3200" b="1" dirty="0">
                <a:latin typeface="Angsana New" pitchFamily="18" charset="-34"/>
              </a:rPr>
              <a:t>ER Model</a:t>
            </a:r>
            <a:endParaRPr lang="th-TH" sz="3200" b="1" dirty="0">
              <a:latin typeface="Angsana New" pitchFamily="18" charset="-34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3200" b="1" dirty="0" smtClean="0">
                <a:latin typeface="Angsana New" pitchFamily="18" charset="-34"/>
              </a:rPr>
              <a:t>เปลี่ยน </a:t>
            </a:r>
            <a:r>
              <a:rPr lang="en-US" sz="3200" b="1" dirty="0">
                <a:latin typeface="Angsana New" pitchFamily="18" charset="-34"/>
              </a:rPr>
              <a:t>ER Diagram </a:t>
            </a:r>
            <a:r>
              <a:rPr lang="th-TH" sz="3200" b="1" dirty="0">
                <a:latin typeface="Angsana New" pitchFamily="18" charset="-34"/>
              </a:rPr>
              <a:t>เป็นโครงสร้างแบบ </a:t>
            </a:r>
            <a:r>
              <a:rPr lang="en-US" sz="3200" b="1" dirty="0" smtClean="0">
                <a:latin typeface="Angsana New" pitchFamily="18" charset="-34"/>
              </a:rPr>
              <a:t>Relation</a:t>
            </a:r>
            <a:r>
              <a:rPr lang="th-TH" sz="3200" b="1" dirty="0" smtClean="0">
                <a:latin typeface="Angsana New" pitchFamily="18" charset="-34"/>
              </a:rPr>
              <a:t> </a:t>
            </a:r>
            <a:r>
              <a:rPr lang="en-US" sz="3200" b="1" dirty="0" smtClean="0">
                <a:latin typeface="Angsana New" pitchFamily="18" charset="-34"/>
              </a:rPr>
              <a:t>(Table)</a:t>
            </a:r>
            <a:endParaRPr lang="th-TH" sz="3200" b="1" dirty="0">
              <a:latin typeface="Angsana New" pitchFamily="18" charset="-34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3200" b="1" dirty="0" smtClean="0">
                <a:latin typeface="Angsana New" pitchFamily="18" charset="-34"/>
              </a:rPr>
              <a:t>ทำ</a:t>
            </a:r>
            <a:r>
              <a:rPr lang="th-TH" sz="3200" b="1" dirty="0">
                <a:latin typeface="Angsana New" pitchFamily="18" charset="-34"/>
              </a:rPr>
              <a:t>การ </a:t>
            </a:r>
            <a:r>
              <a:rPr lang="en-US" sz="3200" b="1" dirty="0">
                <a:latin typeface="Angsana New" pitchFamily="18" charset="-34"/>
              </a:rPr>
              <a:t>Normalization</a:t>
            </a:r>
            <a:endParaRPr lang="en-US" sz="3200" dirty="0">
              <a:latin typeface="Angsana New" pitchFamily="18" charset="-34"/>
              <a:hlinkClick r:id="rId2"/>
            </a:endParaRPr>
          </a:p>
          <a:p>
            <a:pPr>
              <a:spcBef>
                <a:spcPct val="50000"/>
              </a:spcBef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B8C8A7C5-B4F6-46D2-AF25-137CA767A63E}" type="slidenum">
              <a:rPr lang="en-US" smtClean="0"/>
              <a:pPr/>
              <a:t>30</a:t>
            </a:fld>
            <a:endParaRPr lang="th-TH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85750" y="785813"/>
            <a:ext cx="8501063" cy="24717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th-TH" sz="2800" b="1" smtClean="0">
              <a:latin typeface="Angsana New" pitchFamily="18" charset="-34"/>
              <a:cs typeface="Angsana New" pitchFamily="18" charset="-34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3) Key Attributes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 แอททริบิวต์ที่เป็นตัวชี้เฉพาะ</a:t>
            </a:r>
            <a:endParaRPr lang="en-US" sz="2800" b="1" smtClean="0">
              <a:latin typeface="Angsana New" pitchFamily="18" charset="-34"/>
              <a:cs typeface="Angsana New" pitchFamily="18" charset="-34"/>
            </a:endParaRPr>
          </a:p>
          <a:p>
            <a:pPr lvl="1" eaLnBrk="1" hangingPunct="1">
              <a:lnSpc>
                <a:spcPct val="90000"/>
              </a:lnSpc>
            </a:pP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เป็น 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Attributes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ที่สามารถบ่งบอกถึงเอกลักษณ์ของ 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นั้นได้ (มีค่าไม่ซ้ำกัน)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เวลาเขียน 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ER Diagram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ต้องขีดเส้นใต้ 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Attributes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ที่เป็น </a:t>
            </a:r>
            <a:r>
              <a:rPr lang="en-US" sz="2800" b="1" smtClean="0">
                <a:latin typeface="Angsana New" pitchFamily="18" charset="-34"/>
                <a:cs typeface="Angsana New" pitchFamily="18" charset="-34"/>
              </a:rPr>
              <a:t>Key </a:t>
            </a:r>
            <a:r>
              <a:rPr lang="th-TH" sz="2800" b="1" smtClean="0">
                <a:latin typeface="Angsana New" pitchFamily="18" charset="-34"/>
                <a:cs typeface="Angsana New" pitchFamily="18" charset="-34"/>
              </a:rPr>
              <a:t>ด้วย</a:t>
            </a:r>
          </a:p>
          <a:p>
            <a:pPr eaLnBrk="1" hangingPunct="1">
              <a:lnSpc>
                <a:spcPct val="90000"/>
              </a:lnSpc>
            </a:pPr>
            <a:endParaRPr lang="th-TH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8153400" cy="842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แอททริบิวต์ </a:t>
            </a:r>
            <a:r>
              <a:rPr lang="en-US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(Attribute)</a:t>
            </a:r>
            <a:endParaRPr lang="th-TH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29701" name="Group 3"/>
          <p:cNvGrpSpPr>
            <a:grpSpLocks/>
          </p:cNvGrpSpPr>
          <p:nvPr/>
        </p:nvGrpSpPr>
        <p:grpSpPr bwMode="auto">
          <a:xfrm>
            <a:off x="1071563" y="3429000"/>
            <a:ext cx="6572250" cy="3394075"/>
            <a:chOff x="990600" y="3124200"/>
            <a:chExt cx="7086600" cy="3878264"/>
          </a:xfrm>
        </p:grpSpPr>
        <p:grpSp>
          <p:nvGrpSpPr>
            <p:cNvPr id="29705" name="Group 4"/>
            <p:cNvGrpSpPr>
              <a:grpSpLocks/>
            </p:cNvGrpSpPr>
            <p:nvPr/>
          </p:nvGrpSpPr>
          <p:grpSpPr bwMode="auto">
            <a:xfrm>
              <a:off x="3352800" y="5759451"/>
              <a:ext cx="2209800" cy="1243013"/>
              <a:chOff x="2112" y="2208"/>
              <a:chExt cx="1392" cy="783"/>
            </a:xfrm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392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2289" y="2304"/>
                <a:ext cx="1023" cy="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พนักงาน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  <a:p>
                <a:pPr algn="ctr">
                  <a:defRPr/>
                </a:pP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29706" name="Group 7"/>
            <p:cNvGrpSpPr>
              <a:grpSpLocks/>
            </p:cNvGrpSpPr>
            <p:nvPr/>
          </p:nvGrpSpPr>
          <p:grpSpPr bwMode="auto">
            <a:xfrm>
              <a:off x="990600" y="4572000"/>
              <a:ext cx="1676400" cy="688975"/>
              <a:chOff x="624" y="2256"/>
              <a:chExt cx="1056" cy="434"/>
            </a:xfrm>
          </p:grpSpPr>
          <p:sp>
            <p:nvSpPr>
              <p:cNvPr id="29" name="Oval 8"/>
              <p:cNvSpPr>
                <a:spLocks noChangeArrowheads="1"/>
              </p:cNvSpPr>
              <p:nvPr/>
            </p:nvSpPr>
            <p:spPr bwMode="auto">
              <a:xfrm>
                <a:off x="624" y="2256"/>
                <a:ext cx="105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630" y="2313"/>
                <a:ext cx="1011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u="sng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รหัสพนักงาน</a:t>
                </a:r>
                <a:endParaRPr lang="en-US" sz="2800" b="1" u="sng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29707" name="Group 10"/>
            <p:cNvGrpSpPr>
              <a:grpSpLocks/>
            </p:cNvGrpSpPr>
            <p:nvPr/>
          </p:nvGrpSpPr>
          <p:grpSpPr bwMode="auto">
            <a:xfrm>
              <a:off x="3048000" y="4495800"/>
              <a:ext cx="1676400" cy="688975"/>
              <a:chOff x="1920" y="2208"/>
              <a:chExt cx="1056" cy="434"/>
            </a:xfrm>
          </p:grpSpPr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05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2010" y="2265"/>
                <a:ext cx="905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ชื่อพนักงาน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29708" name="Group 13"/>
            <p:cNvGrpSpPr>
              <a:grpSpLocks/>
            </p:cNvGrpSpPr>
            <p:nvPr/>
          </p:nvGrpSpPr>
          <p:grpSpPr bwMode="auto">
            <a:xfrm>
              <a:off x="4953000" y="4495800"/>
              <a:ext cx="1219200" cy="688975"/>
              <a:chOff x="3120" y="2208"/>
              <a:chExt cx="768" cy="434"/>
            </a:xfrm>
          </p:grpSpPr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76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3252" y="2265"/>
                <a:ext cx="390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เพศ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29709" name="Group 16"/>
            <p:cNvGrpSpPr>
              <a:grpSpLocks/>
            </p:cNvGrpSpPr>
            <p:nvPr/>
          </p:nvGrpSpPr>
          <p:grpSpPr bwMode="auto">
            <a:xfrm>
              <a:off x="6400800" y="4495800"/>
              <a:ext cx="1676400" cy="688975"/>
              <a:chOff x="4032" y="2208"/>
              <a:chExt cx="1056" cy="434"/>
            </a:xfrm>
          </p:grpSpPr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105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205" y="2265"/>
                <a:ext cx="708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เงินเดือน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1981696" y="5257427"/>
              <a:ext cx="1448131" cy="533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3962179" y="5181240"/>
              <a:ext cx="152344" cy="609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>
              <a:off x="4919041" y="5181240"/>
              <a:ext cx="566586" cy="567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5562655" y="5181240"/>
              <a:ext cx="1675793" cy="761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09834" y="3858858"/>
              <a:ext cx="1340292" cy="636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3429828" y="3886067"/>
              <a:ext cx="380006" cy="609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grpSp>
          <p:nvGrpSpPr>
            <p:cNvPr id="29716" name="Group 25"/>
            <p:cNvGrpSpPr>
              <a:grpSpLocks/>
            </p:cNvGrpSpPr>
            <p:nvPr/>
          </p:nvGrpSpPr>
          <p:grpSpPr bwMode="auto">
            <a:xfrm>
              <a:off x="2590800" y="3124200"/>
              <a:ext cx="1447800" cy="762000"/>
              <a:chOff x="1632" y="1968"/>
              <a:chExt cx="912" cy="480"/>
            </a:xfrm>
          </p:grpSpPr>
          <p:sp>
            <p:nvSpPr>
              <p:cNvPr id="21" name="Oval 26"/>
              <p:cNvSpPr>
                <a:spLocks noChangeArrowheads="1"/>
              </p:cNvSpPr>
              <p:nvPr/>
            </p:nvSpPr>
            <p:spPr bwMode="auto">
              <a:xfrm>
                <a:off x="1632" y="1968"/>
                <a:ext cx="91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1928" y="2025"/>
                <a:ext cx="317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ชื่อ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29717" name="Group 28"/>
            <p:cNvGrpSpPr>
              <a:grpSpLocks/>
            </p:cNvGrpSpPr>
            <p:nvPr/>
          </p:nvGrpSpPr>
          <p:grpSpPr bwMode="auto">
            <a:xfrm>
              <a:off x="4572000" y="3124200"/>
              <a:ext cx="1295400" cy="762000"/>
              <a:chOff x="2880" y="1968"/>
              <a:chExt cx="816" cy="480"/>
            </a:xfrm>
          </p:grpSpPr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8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3094" y="2016"/>
                <a:ext cx="415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สกุล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</p:grpSp>
      <p:cxnSp>
        <p:nvCxnSpPr>
          <p:cNvPr id="34" name="Straight Arrow Connector 33"/>
          <p:cNvCxnSpPr/>
          <p:nvPr/>
        </p:nvCxnSpPr>
        <p:spPr>
          <a:xfrm rot="16200000" flipH="1">
            <a:off x="785812" y="4000501"/>
            <a:ext cx="714375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03" name="Rectangle 34"/>
          <p:cNvSpPr>
            <a:spLocks noChangeArrowheads="1"/>
          </p:cNvSpPr>
          <p:nvPr/>
        </p:nvSpPr>
        <p:spPr bwMode="auto">
          <a:xfrm>
            <a:off x="71438" y="3429000"/>
            <a:ext cx="171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Angsana New" pitchFamily="18" charset="-34"/>
              </a:rPr>
              <a:t>Key Attributes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7CCE90F0-1E55-414F-B118-95B6F8D05F30}" type="slidenum">
              <a:rPr lang="en-US" smtClean="0"/>
              <a:pPr/>
              <a:t>31</a:t>
            </a:fld>
            <a:endParaRPr lang="th-TH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63" y="1071563"/>
            <a:ext cx="7715250" cy="33575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 4) Single - Valued Attributes</a:t>
            </a:r>
          </a:p>
          <a:p>
            <a:pPr lvl="1">
              <a:lnSpc>
                <a:spcPct val="90000"/>
              </a:lnSpc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หมายถึง แอททริบิวต์หนึ่ง ๆ ของเอนติตี้ใด ๆ ที่มีค่าข้อมูลเพียงค่าเดียว เช่น พนักงานคนหนึ่ง ๆ ซึ่งเป็นสมาชิกของเอนติตี้พนักงาน จะประกอบด้วยแอททริบิวต์ รหัสพนักงาน ชื่อพนักงาน ตำแหน่ง และที่อยู่ ที่มีค่าเดียว ไม่มีพนักงานที่มีชื่อได้สองชื่อ หรือ </a:t>
            </a:r>
            <a:r>
              <a:rPr lang="en-US" sz="3200" dirty="0" smtClean="0">
                <a:latin typeface="Angsana New" pitchFamily="18" charset="-34"/>
              </a:rPr>
              <a:t>Attributes </a:t>
            </a:r>
            <a:r>
              <a:rPr lang="th-TH" sz="3200" dirty="0" smtClean="0">
                <a:latin typeface="Angsana New" pitchFamily="18" charset="-34"/>
              </a:rPr>
              <a:t>เพศ ที่ระบุได้เพียง ชาย หรือ หญิง เท่านั้น เพราะมนุษย์มีเพียงเพศเดียว </a:t>
            </a:r>
          </a:p>
          <a:p>
            <a:pPr lvl="1">
              <a:lnSpc>
                <a:spcPct val="90000"/>
              </a:lnSpc>
            </a:pPr>
            <a:r>
              <a:rPr lang="th-TH" sz="3200" dirty="0" smtClean="0">
                <a:latin typeface="Angsana New" pitchFamily="18" charset="-34"/>
              </a:rPr>
              <a:t>สัญลักษณ์เป็นวงรี เส้นเชื่อมเป็นเส้นเดี่ยว</a:t>
            </a:r>
            <a:endParaRPr 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lvl="1" eaLnBrk="1" hangingPunct="1">
              <a:lnSpc>
                <a:spcPct val="90000"/>
              </a:lnSpc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ใช้สัญลักษณ์แบบเดียวกับ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Simple Property</a:t>
            </a:r>
            <a:endParaRPr 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eaLnBrk="1" hangingPunct="1">
              <a:lnSpc>
                <a:spcPct val="90000"/>
              </a:lnSpc>
            </a:pPr>
            <a:endParaRPr lang="th-TH" sz="26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4788" y="142875"/>
            <a:ext cx="8153400" cy="842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แอททริบิวต์ </a:t>
            </a:r>
            <a:r>
              <a:rPr lang="en-US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(Attribute)</a:t>
            </a:r>
            <a:endParaRPr lang="th-TH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332B23A-A06C-42BF-B56E-A0E42A3388D3}" type="slidenum">
              <a:rPr lang="en-US" smtClean="0"/>
              <a:pPr/>
              <a:t>32</a:t>
            </a:fld>
            <a:endParaRPr lang="th-TH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214438"/>
            <a:ext cx="9144000" cy="1900237"/>
          </a:xfrm>
        </p:spPr>
        <p:txBody>
          <a:bodyPr>
            <a:normAutofit fontScale="85000" lnSpcReduction="10000"/>
          </a:bodyPr>
          <a:lstStyle/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5 ) Multi </a:t>
            </a:r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- Valued Attributes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มีลักษณะตรงข้ามกับแบบ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Single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ที่สามารถมีค่าของข้อมูลได้หลายค่า เช่น วุฒิการศึกษา </a:t>
            </a:r>
          </a:p>
          <a:p>
            <a:pPr lvl="1">
              <a:lnSpc>
                <a:spcPct val="90000"/>
              </a:lnSpc>
              <a:buNone/>
            </a:pPr>
            <a:r>
              <a:rPr lang="th-TH" sz="3200" dirty="0" smtClean="0">
                <a:latin typeface="Angsana New" pitchFamily="18" charset="-34"/>
              </a:rPr>
              <a:t>      หรือ เบอร์โทรที่ประกอบด้วยรหัสพื้นที่และตามด้วยหมายเลขโทรศัพท์</a:t>
            </a:r>
          </a:p>
          <a:p>
            <a:pPr lvl="1">
              <a:lnSpc>
                <a:spcPct val="90000"/>
              </a:lnSpc>
            </a:pPr>
            <a:r>
              <a:rPr lang="th-TH" sz="3200" dirty="0" smtClean="0">
                <a:latin typeface="Angsana New" pitchFamily="18" charset="-34"/>
              </a:rPr>
              <a:t>สัญลักษณ์เป็นวงรีสองเส้น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th-TH" sz="2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14313"/>
            <a:ext cx="8153400" cy="842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แอททริบิวต์ </a:t>
            </a:r>
            <a:r>
              <a:rPr lang="en-US" sz="3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(Attribute)</a:t>
            </a:r>
            <a:endParaRPr lang="th-TH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1749" name="Rectangle 42"/>
          <p:cNvSpPr>
            <a:spLocks noChangeArrowheads="1"/>
          </p:cNvSpPr>
          <p:nvPr/>
        </p:nvSpPr>
        <p:spPr bwMode="auto">
          <a:xfrm>
            <a:off x="6738938" y="3929063"/>
            <a:ext cx="2405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ngsana New" pitchFamily="18" charset="-34"/>
              </a:rPr>
              <a:t>Multi - Valued Attributes</a:t>
            </a:r>
            <a:endParaRPr lang="en-US" sz="2400">
              <a:solidFill>
                <a:srgbClr val="FF0000"/>
              </a:solidFill>
            </a:endParaRPr>
          </a:p>
        </p:txBody>
      </p:sp>
      <p:grpSp>
        <p:nvGrpSpPr>
          <p:cNvPr id="31750" name="Group 43"/>
          <p:cNvGrpSpPr>
            <a:grpSpLocks/>
          </p:cNvGrpSpPr>
          <p:nvPr/>
        </p:nvGrpSpPr>
        <p:grpSpPr bwMode="auto">
          <a:xfrm>
            <a:off x="1071563" y="3429000"/>
            <a:ext cx="6572250" cy="3394075"/>
            <a:chOff x="990600" y="3124200"/>
            <a:chExt cx="7086600" cy="3878264"/>
          </a:xfrm>
        </p:grpSpPr>
        <p:grpSp>
          <p:nvGrpSpPr>
            <p:cNvPr id="31753" name="Group 4"/>
            <p:cNvGrpSpPr>
              <a:grpSpLocks/>
            </p:cNvGrpSpPr>
            <p:nvPr/>
          </p:nvGrpSpPr>
          <p:grpSpPr bwMode="auto">
            <a:xfrm>
              <a:off x="3352800" y="5759451"/>
              <a:ext cx="2209800" cy="1243013"/>
              <a:chOff x="2112" y="2208"/>
              <a:chExt cx="1392" cy="783"/>
            </a:xfrm>
          </p:grpSpPr>
          <p:sp>
            <p:nvSpPr>
              <p:cNvPr id="70" name="Rectangle 5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392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71" name="Text Box 6"/>
              <p:cNvSpPr txBox="1">
                <a:spLocks noChangeArrowheads="1"/>
              </p:cNvSpPr>
              <p:nvPr/>
            </p:nvSpPr>
            <p:spPr bwMode="auto">
              <a:xfrm>
                <a:off x="2289" y="2304"/>
                <a:ext cx="1023" cy="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พนักงาน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  <a:p>
                <a:pPr algn="ctr">
                  <a:defRPr/>
                </a:pP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31754" name="Group 7"/>
            <p:cNvGrpSpPr>
              <a:grpSpLocks/>
            </p:cNvGrpSpPr>
            <p:nvPr/>
          </p:nvGrpSpPr>
          <p:grpSpPr bwMode="auto">
            <a:xfrm>
              <a:off x="990600" y="4572000"/>
              <a:ext cx="1676400" cy="688975"/>
              <a:chOff x="624" y="2256"/>
              <a:chExt cx="1056" cy="434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624" y="2256"/>
                <a:ext cx="105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630" y="2313"/>
                <a:ext cx="1011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u="sng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รหัสพนักงาน</a:t>
                </a:r>
                <a:endParaRPr lang="en-US" sz="2800" b="1" u="sng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31755" name="Group 10"/>
            <p:cNvGrpSpPr>
              <a:grpSpLocks/>
            </p:cNvGrpSpPr>
            <p:nvPr/>
          </p:nvGrpSpPr>
          <p:grpSpPr bwMode="auto">
            <a:xfrm>
              <a:off x="3048000" y="4495800"/>
              <a:ext cx="1676400" cy="688975"/>
              <a:chOff x="1920" y="2208"/>
              <a:chExt cx="1056" cy="434"/>
            </a:xfrm>
          </p:grpSpPr>
          <p:sp>
            <p:nvSpPr>
              <p:cNvPr id="66" name="Oval 11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05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67" name="Text Box 12"/>
              <p:cNvSpPr txBox="1">
                <a:spLocks noChangeArrowheads="1"/>
              </p:cNvSpPr>
              <p:nvPr/>
            </p:nvSpPr>
            <p:spPr bwMode="auto">
              <a:xfrm>
                <a:off x="2010" y="2265"/>
                <a:ext cx="905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ชื่อพนักงาน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31756" name="Group 13"/>
            <p:cNvGrpSpPr>
              <a:grpSpLocks/>
            </p:cNvGrpSpPr>
            <p:nvPr/>
          </p:nvGrpSpPr>
          <p:grpSpPr bwMode="auto">
            <a:xfrm>
              <a:off x="4953000" y="4495800"/>
              <a:ext cx="1219200" cy="688975"/>
              <a:chOff x="3120" y="2208"/>
              <a:chExt cx="768" cy="434"/>
            </a:xfrm>
          </p:grpSpPr>
          <p:sp>
            <p:nvSpPr>
              <p:cNvPr id="64" name="Oval 14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76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65" name="Text Box 15"/>
              <p:cNvSpPr txBox="1">
                <a:spLocks noChangeArrowheads="1"/>
              </p:cNvSpPr>
              <p:nvPr/>
            </p:nvSpPr>
            <p:spPr bwMode="auto">
              <a:xfrm>
                <a:off x="3252" y="2265"/>
                <a:ext cx="390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เพศ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31757" name="Group 16"/>
            <p:cNvGrpSpPr>
              <a:grpSpLocks/>
            </p:cNvGrpSpPr>
            <p:nvPr/>
          </p:nvGrpSpPr>
          <p:grpSpPr bwMode="auto">
            <a:xfrm>
              <a:off x="6400800" y="4495800"/>
              <a:ext cx="1676400" cy="688975"/>
              <a:chOff x="4032" y="2208"/>
              <a:chExt cx="1056" cy="434"/>
            </a:xfrm>
          </p:grpSpPr>
          <p:sp>
            <p:nvSpPr>
              <p:cNvPr id="62" name="Oval 17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105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4073" y="2265"/>
                <a:ext cx="969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วุฒิการศึกษา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1981696" y="5257427"/>
              <a:ext cx="1448131" cy="533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3962179" y="5181240"/>
              <a:ext cx="152344" cy="609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 flipH="1">
              <a:off x="4919041" y="5181240"/>
              <a:ext cx="566586" cy="567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H="1">
              <a:off x="5562655" y="5181240"/>
              <a:ext cx="1675793" cy="761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 flipV="1">
              <a:off x="3809834" y="3858858"/>
              <a:ext cx="1340292" cy="636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3429828" y="3886067"/>
              <a:ext cx="380006" cy="609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800" b="1">
                <a:solidFill>
                  <a:schemeClr val="tx1">
                    <a:lumMod val="50000"/>
                  </a:schemeClr>
                </a:solidFill>
                <a:latin typeface="Angsana New" pitchFamily="18" charset="-34"/>
              </a:endParaRPr>
            </a:p>
          </p:txBody>
        </p:sp>
        <p:grpSp>
          <p:nvGrpSpPr>
            <p:cNvPr id="31764" name="Group 25"/>
            <p:cNvGrpSpPr>
              <a:grpSpLocks/>
            </p:cNvGrpSpPr>
            <p:nvPr/>
          </p:nvGrpSpPr>
          <p:grpSpPr bwMode="auto">
            <a:xfrm>
              <a:off x="2590800" y="3124200"/>
              <a:ext cx="1447800" cy="762000"/>
              <a:chOff x="1632" y="1968"/>
              <a:chExt cx="912" cy="480"/>
            </a:xfrm>
          </p:grpSpPr>
          <p:sp>
            <p:nvSpPr>
              <p:cNvPr id="60" name="Oval 26"/>
              <p:cNvSpPr>
                <a:spLocks noChangeArrowheads="1"/>
              </p:cNvSpPr>
              <p:nvPr/>
            </p:nvSpPr>
            <p:spPr bwMode="auto">
              <a:xfrm>
                <a:off x="1632" y="1968"/>
                <a:ext cx="91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1928" y="2025"/>
                <a:ext cx="317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ชื่อ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  <p:grpSp>
          <p:nvGrpSpPr>
            <p:cNvPr id="31765" name="Group 28"/>
            <p:cNvGrpSpPr>
              <a:grpSpLocks/>
            </p:cNvGrpSpPr>
            <p:nvPr/>
          </p:nvGrpSpPr>
          <p:grpSpPr bwMode="auto">
            <a:xfrm>
              <a:off x="4572000" y="3124200"/>
              <a:ext cx="1295400" cy="762000"/>
              <a:chOff x="2880" y="1968"/>
              <a:chExt cx="816" cy="480"/>
            </a:xfrm>
          </p:grpSpPr>
          <p:sp>
            <p:nvSpPr>
              <p:cNvPr id="58" name="Oval 29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8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  <p:sp>
            <p:nvSpPr>
              <p:cNvPr id="59" name="Text Box 30"/>
              <p:cNvSpPr txBox="1">
                <a:spLocks noChangeArrowheads="1"/>
              </p:cNvSpPr>
              <p:nvPr/>
            </p:nvSpPr>
            <p:spPr bwMode="auto">
              <a:xfrm>
                <a:off x="3094" y="2016"/>
                <a:ext cx="415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th-TH" sz="2800" b="1" dirty="0">
                    <a:solidFill>
                      <a:schemeClr val="tx1">
                        <a:lumMod val="50000"/>
                      </a:schemeClr>
                    </a:solidFill>
                    <a:latin typeface="Angsana New" pitchFamily="18" charset="-34"/>
                  </a:rPr>
                  <a:t>สกุล</a:t>
                </a:r>
                <a:endParaRPr lang="en-US" sz="2800" b="1" dirty="0">
                  <a:solidFill>
                    <a:schemeClr val="tx1">
                      <a:lumMod val="50000"/>
                    </a:schemeClr>
                  </a:solidFill>
                  <a:latin typeface="Angsana New" pitchFamily="18" charset="-34"/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rot="5400000">
            <a:off x="7072313" y="4214813"/>
            <a:ext cx="357187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6000750" y="4572000"/>
            <a:ext cx="1714500" cy="714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solidFill>
                <a:schemeClr val="tx1">
                  <a:lumMod val="50000"/>
                </a:schemeClr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แอททริบิวต์ 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(Attribute)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 smtClean="0">
                <a:latin typeface="Angsana New" pitchFamily="18" charset="-34"/>
              </a:rPr>
              <a:t>6  Derived Attributes</a:t>
            </a:r>
          </a:p>
          <a:p>
            <a:pPr lvl="1">
              <a:lnSpc>
                <a:spcPct val="90000"/>
              </a:lnSpc>
            </a:pPr>
            <a:r>
              <a:rPr lang="th-TH" sz="2200" dirty="0" smtClean="0">
                <a:latin typeface="Angsana New" pitchFamily="18" charset="-34"/>
              </a:rPr>
              <a:t>เป็น </a:t>
            </a:r>
            <a:r>
              <a:rPr lang="en-US" sz="2200" dirty="0" smtClean="0">
                <a:latin typeface="Angsana New" pitchFamily="18" charset="-34"/>
              </a:rPr>
              <a:t>Property </a:t>
            </a:r>
            <a:r>
              <a:rPr lang="th-TH" sz="2200" dirty="0" smtClean="0">
                <a:latin typeface="Angsana New" pitchFamily="18" charset="-34"/>
              </a:rPr>
              <a:t>ที่ได้มาจากการคำนวณ โดยอาศัยค่าใน </a:t>
            </a:r>
            <a:r>
              <a:rPr lang="en-US" sz="2200" dirty="0" smtClean="0">
                <a:latin typeface="Angsana New" pitchFamily="18" charset="-34"/>
              </a:rPr>
              <a:t>Property </a:t>
            </a:r>
            <a:r>
              <a:rPr lang="th-TH" sz="2200" dirty="0" smtClean="0">
                <a:latin typeface="Angsana New" pitchFamily="18" charset="-34"/>
              </a:rPr>
              <a:t>อื่น ๆ เช่น ค่าของอายุ ที่ได้มาจาก </a:t>
            </a:r>
            <a:r>
              <a:rPr lang="en-US" sz="2200" dirty="0" smtClean="0">
                <a:latin typeface="Angsana New" pitchFamily="18" charset="-34"/>
              </a:rPr>
              <a:t>Property </a:t>
            </a:r>
            <a:r>
              <a:rPr lang="th-TH" sz="2200" dirty="0" smtClean="0">
                <a:latin typeface="Angsana New" pitchFamily="18" charset="-34"/>
              </a:rPr>
              <a:t>วันเกิด</a:t>
            </a:r>
          </a:p>
          <a:p>
            <a:pPr lvl="1">
              <a:lnSpc>
                <a:spcPct val="90000"/>
              </a:lnSpc>
            </a:pPr>
            <a:r>
              <a:rPr lang="th-TH" sz="2200" dirty="0" smtClean="0">
                <a:latin typeface="Angsana New" pitchFamily="18" charset="-34"/>
              </a:rPr>
              <a:t>สัญลักษณ์เป็นวงรีเส้นประ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DA35526-94FC-4185-9F39-B3B1CE795BE9}" type="slidenum">
              <a:rPr lang="en-US" smtClean="0"/>
              <a:pPr>
                <a:defRPr/>
              </a:pPr>
              <a:t>33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52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ตัวอย่างภาพ</a:t>
            </a:r>
            <a:r>
              <a:rPr 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 Attributes </a:t>
            </a:r>
            <a:r>
              <a:rPr lang="th-TH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ชนิดต่าง ๆ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5867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191000" y="4191000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Angsana New" pitchFamily="18" charset="-34"/>
              </a:rPr>
              <a:t>Student</a:t>
            </a:r>
            <a:endParaRPr lang="th-TH" sz="2800" b="1">
              <a:latin typeface="Angsana New" pitchFamily="18" charset="-34"/>
            </a:endParaRP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209800" y="4191000"/>
            <a:ext cx="1295400" cy="533400"/>
          </a:xfrm>
          <a:prstGeom prst="ellipse">
            <a:avLst/>
          </a:prstGeom>
          <a:solidFill>
            <a:srgbClr val="C5F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u="sng">
                <a:latin typeface="Angsana New" pitchFamily="18" charset="-34"/>
              </a:rPr>
              <a:t>ID</a:t>
            </a:r>
            <a:endParaRPr lang="th-TH" sz="2800" u="sng">
              <a:latin typeface="Angsana New" pitchFamily="18" charset="-34"/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477000" y="4191000"/>
            <a:ext cx="1295400" cy="533400"/>
          </a:xfrm>
          <a:prstGeom prst="ellipse">
            <a:avLst/>
          </a:prstGeom>
          <a:solidFill>
            <a:srgbClr val="C5FFF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Angsana New" pitchFamily="18" charset="-34"/>
              </a:rPr>
              <a:t>Age</a:t>
            </a:r>
            <a:endParaRPr lang="th-TH" sz="2800">
              <a:latin typeface="Angsana New" pitchFamily="18" charset="-34"/>
            </a:endParaRP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209800" y="3429000"/>
            <a:ext cx="1905000" cy="533400"/>
          </a:xfrm>
          <a:prstGeom prst="ellipse">
            <a:avLst/>
          </a:prstGeom>
          <a:solidFill>
            <a:srgbClr val="C5F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Angsana New" pitchFamily="18" charset="-34"/>
              </a:rPr>
              <a:t>Name_Surname</a:t>
            </a:r>
            <a:endParaRPr lang="th-TH" sz="2800">
              <a:latin typeface="Angsana New" pitchFamily="18" charset="-34"/>
            </a:endParaRP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5943600" y="3429000"/>
            <a:ext cx="1295400" cy="533400"/>
          </a:xfrm>
          <a:prstGeom prst="ellipse">
            <a:avLst/>
          </a:prstGeom>
          <a:solidFill>
            <a:srgbClr val="C5F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Angsana New" pitchFamily="18" charset="-34"/>
              </a:rPr>
              <a:t>Birthday</a:t>
            </a:r>
            <a:endParaRPr lang="th-TH" sz="2800">
              <a:latin typeface="Angsana New" pitchFamily="18" charset="-34"/>
            </a:endParaRP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4419600" y="3124200"/>
            <a:ext cx="1295400" cy="533400"/>
          </a:xfrm>
          <a:prstGeom prst="ellipse">
            <a:avLst/>
          </a:prstGeom>
          <a:solidFill>
            <a:srgbClr val="C5F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Angsana New" pitchFamily="18" charset="-34"/>
              </a:rPr>
              <a:t>Sex</a:t>
            </a:r>
            <a:endParaRPr lang="th-TH" sz="2800">
              <a:latin typeface="Angsana New" pitchFamily="18" charset="-34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038600" y="3810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50292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5715000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505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1524000" y="2209800"/>
            <a:ext cx="1295400" cy="533400"/>
          </a:xfrm>
          <a:prstGeom prst="ellipse">
            <a:avLst/>
          </a:prstGeom>
          <a:solidFill>
            <a:srgbClr val="C5F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Angsana New" pitchFamily="18" charset="-34"/>
              </a:rPr>
              <a:t>Name</a:t>
            </a:r>
            <a:endParaRPr lang="th-TH" sz="2800">
              <a:latin typeface="Angsana New" pitchFamily="18" charset="-34"/>
            </a:endParaRP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762000" y="2667000"/>
            <a:ext cx="1295400" cy="533400"/>
          </a:xfrm>
          <a:prstGeom prst="ellipse">
            <a:avLst/>
          </a:prstGeom>
          <a:solidFill>
            <a:srgbClr val="C5F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Angsana New" pitchFamily="18" charset="-34"/>
              </a:rPr>
              <a:t>Surname</a:t>
            </a:r>
            <a:endParaRPr lang="th-TH" sz="2800">
              <a:latin typeface="Angsana New" pitchFamily="18" charset="-34"/>
            </a:endParaRP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5146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9812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5715000" y="4953000"/>
            <a:ext cx="1295400" cy="533400"/>
          </a:xfrm>
          <a:prstGeom prst="ellipse">
            <a:avLst/>
          </a:prstGeom>
          <a:solidFill>
            <a:srgbClr val="C5FFF0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Angsana New" pitchFamily="18" charset="-34"/>
              </a:rPr>
              <a:t>Tel</a:t>
            </a:r>
            <a:endParaRPr lang="th-TH" sz="2800">
              <a:latin typeface="Angsana New" pitchFamily="18" charset="-34"/>
            </a:endParaRP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5334000" y="4648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51520" y="2276872"/>
            <a:ext cx="12442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Composite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608263" y="4811713"/>
            <a:ext cx="540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key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7885113" y="4005263"/>
            <a:ext cx="1017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 b="1"/>
              <a:t>Derived</a:t>
            </a:r>
            <a:endParaRPr lang="th-TH" sz="1400" b="1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5508625" y="5784850"/>
            <a:ext cx="15856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Multi - Valued</a:t>
            </a:r>
            <a:endParaRPr lang="th-TH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หลักการกำหนด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Attribute </a:t>
            </a: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ให้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 Entity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F5B5831-073D-4CFD-87B6-DBC62307C53B}" type="slidenum">
              <a:rPr lang="en-US"/>
              <a:pPr>
                <a:defRPr/>
              </a:pPr>
              <a:t>35</a:t>
            </a:fld>
            <a:endParaRPr lang="th-TH"/>
          </a:p>
        </p:txBody>
      </p:sp>
      <p:sp>
        <p:nvSpPr>
          <p:cNvPr id="32772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74038" cy="1471613"/>
          </a:xfrm>
        </p:spPr>
        <p:txBody>
          <a:bodyPr/>
          <a:lstStyle/>
          <a:p>
            <a:pPr eaLnBrk="1" hangingPunct="1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แอททริบิวต์ของเอนติตี้ใด จะมีเฉพาะรายละเอียดของเอนติตี้นั้น เช่น เอนติตี้นักศึกษา จะมีแต่แอททริบิวต์ที่เกี่ยวกับนักศึกษา จะไม่เอา แอททริบิวต์ที่เกี่ยวกับคณะมาใส่ในเอนติตี้นักศึกษา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728788" y="4214813"/>
            <a:ext cx="1343025" cy="60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นักศึกษา</a:t>
            </a: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215900" y="3500438"/>
            <a:ext cx="1511300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 u="sng">
                <a:latin typeface="Angsana New" pitchFamily="18" charset="-34"/>
              </a:rPr>
              <a:t>รหัสนักศึกษา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1657350" y="38608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1512888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1511300" y="5084763"/>
            <a:ext cx="12033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เพศ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2160588" y="4797425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Oval 5"/>
          <p:cNvSpPr>
            <a:spLocks noChangeArrowheads="1"/>
          </p:cNvSpPr>
          <p:nvPr/>
        </p:nvSpPr>
        <p:spPr bwMode="auto">
          <a:xfrm>
            <a:off x="6000750" y="3282950"/>
            <a:ext cx="135731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 u="sng">
                <a:latin typeface="Angsana New" pitchFamily="18" charset="-34"/>
              </a:rPr>
              <a:t>รหัสคณะ</a:t>
            </a:r>
          </a:p>
        </p:txBody>
      </p:sp>
      <p:sp>
        <p:nvSpPr>
          <p:cNvPr id="32780" name="Line 6"/>
          <p:cNvSpPr>
            <a:spLocks noChangeShapeType="1"/>
          </p:cNvSpPr>
          <p:nvPr/>
        </p:nvSpPr>
        <p:spPr bwMode="auto">
          <a:xfrm>
            <a:off x="6786563" y="3786188"/>
            <a:ext cx="20320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Oval 7"/>
          <p:cNvSpPr>
            <a:spLocks noChangeArrowheads="1"/>
          </p:cNvSpPr>
          <p:nvPr/>
        </p:nvSpPr>
        <p:spPr bwMode="auto">
          <a:xfrm>
            <a:off x="7715250" y="3354388"/>
            <a:ext cx="1274763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ชื่อคณะ</a:t>
            </a:r>
          </a:p>
        </p:txBody>
      </p:sp>
      <p:sp>
        <p:nvSpPr>
          <p:cNvPr id="32782" name="Line 8"/>
          <p:cNvSpPr>
            <a:spLocks noChangeShapeType="1"/>
          </p:cNvSpPr>
          <p:nvPr/>
        </p:nvSpPr>
        <p:spPr bwMode="auto">
          <a:xfrm flipV="1">
            <a:off x="7204075" y="3854450"/>
            <a:ext cx="10001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Rectangle 4"/>
          <p:cNvSpPr>
            <a:spLocks noChangeArrowheads="1"/>
          </p:cNvSpPr>
          <p:nvPr/>
        </p:nvSpPr>
        <p:spPr bwMode="auto">
          <a:xfrm>
            <a:off x="6289675" y="4214813"/>
            <a:ext cx="1343025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คณะ</a:t>
            </a:r>
          </a:p>
        </p:txBody>
      </p:sp>
      <p:cxnSp>
        <p:nvCxnSpPr>
          <p:cNvPr id="18" name="Straight Connector 17"/>
          <p:cNvCxnSpPr>
            <a:stCxn id="32773" idx="3"/>
            <a:endCxn id="32783" idx="1"/>
          </p:cNvCxnSpPr>
          <p:nvPr/>
        </p:nvCxnSpPr>
        <p:spPr>
          <a:xfrm>
            <a:off x="3071813" y="4514850"/>
            <a:ext cx="3217862" cy="2063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4000500" y="4143375"/>
            <a:ext cx="1357313" cy="785813"/>
          </a:xfrm>
          <a:prstGeom prst="diamond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สังกัด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2786" name="Oval 9"/>
          <p:cNvSpPr>
            <a:spLocks noChangeArrowheads="1"/>
          </p:cNvSpPr>
          <p:nvPr/>
        </p:nvSpPr>
        <p:spPr bwMode="auto">
          <a:xfrm>
            <a:off x="2000250" y="3286125"/>
            <a:ext cx="128587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รหัสคณะ</a:t>
            </a:r>
          </a:p>
        </p:txBody>
      </p:sp>
      <p:sp>
        <p:nvSpPr>
          <p:cNvPr id="32787" name="Oval 9"/>
          <p:cNvSpPr>
            <a:spLocks noChangeArrowheads="1"/>
          </p:cNvSpPr>
          <p:nvPr/>
        </p:nvSpPr>
        <p:spPr bwMode="auto">
          <a:xfrm>
            <a:off x="214313" y="4357688"/>
            <a:ext cx="129698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ชื่อ สกุล</a:t>
            </a:r>
          </a:p>
        </p:txBody>
      </p:sp>
      <p:cxnSp>
        <p:nvCxnSpPr>
          <p:cNvPr id="23" name="Straight Connector 22"/>
          <p:cNvCxnSpPr>
            <a:stCxn id="32786" idx="4"/>
            <a:endCxn id="32773" idx="0"/>
          </p:cNvCxnSpPr>
          <p:nvPr/>
        </p:nvCxnSpPr>
        <p:spPr>
          <a:xfrm rot="5400000">
            <a:off x="2309019" y="3880644"/>
            <a:ext cx="425450" cy="2428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86000" y="3071813"/>
            <a:ext cx="1000125" cy="857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2357438" y="3071813"/>
            <a:ext cx="928687" cy="857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821782" y="4321968"/>
            <a:ext cx="1428750" cy="7858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2" name="TextBox 35"/>
          <p:cNvSpPr txBox="1">
            <a:spLocks noChangeArrowheads="1"/>
          </p:cNvSpPr>
          <p:nvPr/>
        </p:nvSpPr>
        <p:spPr bwMode="auto">
          <a:xfrm>
            <a:off x="3857625" y="5500688"/>
            <a:ext cx="5072063" cy="83026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400">
                <a:latin typeface="Angsana New" pitchFamily="18" charset="-34"/>
              </a:rPr>
              <a:t>เป็นคุณสมบัติของคณะไม่นำไปใส่เป็นรายละเอียดให้นักศึกษา  แต่จะแทนในรูปแบบความสัมพันธ์ </a:t>
            </a:r>
            <a:r>
              <a:rPr lang="en-US" sz="2400">
                <a:latin typeface="Angsana New" pitchFamily="18" charset="-34"/>
              </a:rPr>
              <a:t> </a:t>
            </a:r>
            <a:r>
              <a:rPr lang="th-TH" sz="2400">
                <a:latin typeface="Angsana New" pitchFamily="18" charset="-34"/>
              </a:rPr>
              <a:t>สังกัด แทน</a:t>
            </a:r>
            <a:endParaRPr lang="en-US" sz="2400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571625"/>
            <a:ext cx="8643938" cy="5000625"/>
          </a:xfrm>
        </p:spPr>
        <p:txBody>
          <a:bodyPr>
            <a:normAutofit fontScale="92500"/>
          </a:bodyPr>
          <a:lstStyle/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เป็นความสัมพันธ์ระหว่างเอนติตี้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(Relationship)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ในระบบ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เช่น ในระบบบุคลากร ประกอบด้วย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		เอนติตี้ พนักงาน และ เอนติตี้ แผนก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		ที่มีความสัมพันธ์ในลักษณะ พนักงานแต่ละคน สังกัดอยู่ในแผนกใด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th-TH" sz="3200" dirty="0">
              <a:latin typeface="Angsana New" pitchFamily="18" charset="-34"/>
              <a:cs typeface="Angsana New" pitchFamily="18" charset="-34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โดยแต่ละ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ความสัมพันธ์จะถูกระบุด้วยสัญลักษณ์สี่เหลี่ยมข้าวหลามตัด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และคำที่อธิบายถึงความสัมพันธ์นั้น ๆ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ระบุความสัมพันธ์ข้างในเป็นคำ 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กริยา</a:t>
            </a:r>
            <a:endParaRPr lang="en-US" sz="3200" b="1" dirty="0">
              <a:latin typeface="Angsana New" pitchFamily="18" charset="-34"/>
              <a:cs typeface="Angsana New" pitchFamily="18" charset="-34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th-TH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2913"/>
            <a:ext cx="9144000" cy="8429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h-TH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ความสัมพันธ์ 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(Relationship)</a:t>
            </a:r>
            <a:endParaRPr lang="th-TH" sz="3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4C13F34-41C1-495E-ABD7-3EDC8B2FE0C2}" type="slidenum">
              <a:rPr lang="en-US"/>
              <a:pPr>
                <a:defRPr/>
              </a:pPr>
              <a:t>36</a:t>
            </a:fld>
            <a:endParaRPr lang="th-TH"/>
          </a:p>
        </p:txBody>
      </p:sp>
      <p:grpSp>
        <p:nvGrpSpPr>
          <p:cNvPr id="33797" name="Group 12"/>
          <p:cNvGrpSpPr>
            <a:grpSpLocks/>
          </p:cNvGrpSpPr>
          <p:nvPr/>
        </p:nvGrpSpPr>
        <p:grpSpPr bwMode="auto">
          <a:xfrm>
            <a:off x="1214438" y="3786188"/>
            <a:ext cx="6715125" cy="928687"/>
            <a:chOff x="612" y="1570"/>
            <a:chExt cx="4672" cy="510"/>
          </a:xfrm>
        </p:grpSpPr>
        <p:sp>
          <p:nvSpPr>
            <p:cNvPr id="33798" name="Rectangle 4"/>
            <p:cNvSpPr>
              <a:spLocks noChangeArrowheads="1"/>
            </p:cNvSpPr>
            <p:nvPr/>
          </p:nvSpPr>
          <p:spPr bwMode="auto">
            <a:xfrm>
              <a:off x="612" y="1570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>
                  <a:latin typeface="DilleniaDSE" pitchFamily="18" charset="0"/>
                </a:rPr>
                <a:t>พนักงาน</a:t>
              </a:r>
            </a:p>
          </p:txBody>
        </p:sp>
        <p:sp>
          <p:nvSpPr>
            <p:cNvPr id="33799" name="AutoShape 5"/>
            <p:cNvSpPr>
              <a:spLocks noChangeArrowheads="1"/>
            </p:cNvSpPr>
            <p:nvPr/>
          </p:nvSpPr>
          <p:spPr bwMode="auto">
            <a:xfrm>
              <a:off x="2282" y="1600"/>
              <a:ext cx="1374" cy="480"/>
            </a:xfrm>
            <a:prstGeom prst="flowChartDecision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 b="1">
                  <a:latin typeface="DilleniaDSE" pitchFamily="18" charset="0"/>
                </a:rPr>
                <a:t>สังกัด</a:t>
              </a:r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4059" y="1570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>
                  <a:latin typeface="DilleniaDSE" pitchFamily="18" charset="0"/>
                </a:rPr>
                <a:t>แผนก</a:t>
              </a:r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1837" y="1842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3651" y="184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F68B2FF-D84F-431A-80D6-0B4575B75972}" type="slidenum">
              <a:rPr lang="en-US" smtClean="0"/>
              <a:pPr/>
              <a:t>37</a:t>
            </a:fld>
            <a:endParaRPr lang="th-TH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0"/>
            <a:ext cx="9144000" cy="668338"/>
          </a:xfrm>
        </p:spPr>
        <p:txBody>
          <a:bodyPr/>
          <a:lstStyle/>
          <a:p>
            <a:pPr algn="ctr" eaLnBrk="1" hangingPunct="1"/>
            <a:r>
              <a:rPr lang="th-TH" smtClean="0">
                <a:latin typeface="Angsana New" pitchFamily="18" charset="-34"/>
                <a:cs typeface="Angsana New" pitchFamily="18" charset="-34"/>
              </a:rPr>
              <a:t>ตัวอย่างความสัมพันธ์</a:t>
            </a:r>
            <a:endParaRPr lang="en-US" b="1" smtClean="0">
              <a:latin typeface="Angsana New" pitchFamily="18" charset="-34"/>
              <a:cs typeface="Angsana New" pitchFamily="18" charset="-34"/>
            </a:endParaRPr>
          </a:p>
          <a:p>
            <a:pPr algn="ctr" eaLnBrk="1" hangingPunct="1">
              <a:buFont typeface="Wingdings" pitchFamily="2" charset="2"/>
              <a:buNone/>
            </a:pPr>
            <a:endParaRPr lang="th-TH" smtClean="0"/>
          </a:p>
        </p:txBody>
      </p:sp>
      <p:grpSp>
        <p:nvGrpSpPr>
          <p:cNvPr id="34820" name="Group 12"/>
          <p:cNvGrpSpPr>
            <a:grpSpLocks/>
          </p:cNvGrpSpPr>
          <p:nvPr/>
        </p:nvGrpSpPr>
        <p:grpSpPr bwMode="auto">
          <a:xfrm>
            <a:off x="785813" y="571500"/>
            <a:ext cx="7559675" cy="1071563"/>
            <a:chOff x="612" y="1480"/>
            <a:chExt cx="4672" cy="725"/>
          </a:xfrm>
        </p:grpSpPr>
        <p:sp>
          <p:nvSpPr>
            <p:cNvPr id="34836" name="Rectangle 4"/>
            <p:cNvSpPr>
              <a:spLocks noChangeArrowheads="1"/>
            </p:cNvSpPr>
            <p:nvPr/>
          </p:nvSpPr>
          <p:spPr bwMode="auto">
            <a:xfrm>
              <a:off x="612" y="1570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 b="1">
                  <a:latin typeface="DilleniaDSE" pitchFamily="18" charset="0"/>
                </a:rPr>
                <a:t>อาจารย์</a:t>
              </a:r>
            </a:p>
          </p:txBody>
        </p:sp>
        <p:sp>
          <p:nvSpPr>
            <p:cNvPr id="34837" name="AutoShape 5"/>
            <p:cNvSpPr>
              <a:spLocks noChangeArrowheads="1"/>
            </p:cNvSpPr>
            <p:nvPr/>
          </p:nvSpPr>
          <p:spPr bwMode="auto">
            <a:xfrm>
              <a:off x="2199" y="1480"/>
              <a:ext cx="1452" cy="725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 b="1">
                  <a:latin typeface="DilleniaDSE" pitchFamily="18" charset="0"/>
                </a:rPr>
                <a:t>ให้คำปรึกษา</a:t>
              </a:r>
            </a:p>
          </p:txBody>
        </p:sp>
        <p:sp>
          <p:nvSpPr>
            <p:cNvPr id="34838" name="Rectangle 6"/>
            <p:cNvSpPr>
              <a:spLocks noChangeArrowheads="1"/>
            </p:cNvSpPr>
            <p:nvPr/>
          </p:nvSpPr>
          <p:spPr bwMode="auto">
            <a:xfrm>
              <a:off x="4059" y="1570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 b="1">
                  <a:latin typeface="DilleniaDSE" pitchFamily="18" charset="0"/>
                </a:rPr>
                <a:t>นักศึกษา</a:t>
              </a:r>
            </a:p>
          </p:txBody>
        </p:sp>
        <p:sp>
          <p:nvSpPr>
            <p:cNvPr id="34839" name="Line 7"/>
            <p:cNvSpPr>
              <a:spLocks noChangeShapeType="1"/>
            </p:cNvSpPr>
            <p:nvPr/>
          </p:nvSpPr>
          <p:spPr bwMode="auto">
            <a:xfrm>
              <a:off x="1837" y="184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8"/>
            <p:cNvSpPr>
              <a:spLocks noChangeShapeType="1"/>
            </p:cNvSpPr>
            <p:nvPr/>
          </p:nvSpPr>
          <p:spPr bwMode="auto">
            <a:xfrm>
              <a:off x="3651" y="184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4821" name="Picture 23" descr="imagesCAAB19KV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650" y="2290763"/>
            <a:ext cx="1285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24" descr="imagesCA4Q8LZ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88" y="3929063"/>
            <a:ext cx="1285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25" descr="imagesCAJJMFE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1213" y="5643563"/>
            <a:ext cx="1520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26" descr="2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81575" y="1766888"/>
            <a:ext cx="10191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27" descr="2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2063" y="3224213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28" descr="avatar_8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5715000"/>
            <a:ext cx="9048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29" descr="images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0275" y="2147888"/>
            <a:ext cx="92868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30" descr="images2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4875" y="4181475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31" descr="imagesCAVS9QOC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96025" y="4786313"/>
            <a:ext cx="1133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Connector 33"/>
          <p:cNvCxnSpPr/>
          <p:nvPr/>
        </p:nvCxnSpPr>
        <p:spPr>
          <a:xfrm flipV="1">
            <a:off x="3071813" y="2286000"/>
            <a:ext cx="2143125" cy="7143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71813" y="2857500"/>
            <a:ext cx="3429000" cy="2143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43250" y="3143250"/>
            <a:ext cx="2214563" cy="42862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28938" y="4714875"/>
            <a:ext cx="2071687" cy="7143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571875" y="5357813"/>
            <a:ext cx="2867025" cy="64293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3"/>
          </p:cNvCxnSpPr>
          <p:nvPr/>
        </p:nvCxnSpPr>
        <p:spPr>
          <a:xfrm flipV="1">
            <a:off x="3602038" y="6143625"/>
            <a:ext cx="2255837" cy="7143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ประเภทของ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Relationship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500188"/>
            <a:ext cx="8001000" cy="42672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>1.  One-to-One</a:t>
            </a:r>
          </a:p>
          <a:p>
            <a:pPr lvl="1" eaLnBrk="1" hangingPunct="1"/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เป็นความสัมพันธ์ของ </a:t>
            </a:r>
            <a:r>
              <a:rPr lang="th-TH" sz="3200" b="1" smtClean="0">
                <a:latin typeface="Angsana New" pitchFamily="18" charset="-34"/>
                <a:cs typeface="Angsana New" pitchFamily="18" charset="-34"/>
              </a:rPr>
              <a:t>สมาชิกแต่ละตัวของ </a:t>
            </a:r>
            <a:r>
              <a:rPr lang="en-US" sz="3200" b="1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หนึ่งไปสัมพันธ์กับ กับสมาชิกของ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Entity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 อีกอันหนึ่ง เพียงหนึ่งเดียวเท่านั้น</a:t>
            </a:r>
          </a:p>
          <a:p>
            <a:pPr lvl="2" eaLnBrk="1" hangingPunct="1">
              <a:buFont typeface="Wingdings" pitchFamily="2" charset="2"/>
              <a:buNone/>
            </a:pPr>
            <a:endParaRPr lang="th-TH" smtClean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971550" y="3500438"/>
            <a:ext cx="7402513" cy="857250"/>
            <a:chOff x="612" y="1531"/>
            <a:chExt cx="4663" cy="617"/>
          </a:xfrm>
        </p:grpSpPr>
        <p:sp>
          <p:nvSpPr>
            <p:cNvPr id="35855" name="Rectangle 5"/>
            <p:cNvSpPr>
              <a:spLocks noChangeArrowheads="1"/>
            </p:cNvSpPr>
            <p:nvPr/>
          </p:nvSpPr>
          <p:spPr bwMode="auto">
            <a:xfrm>
              <a:off x="612" y="1570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3200">
                  <a:latin typeface="Angsana New" pitchFamily="18" charset="-34"/>
                </a:rPr>
                <a:t>พนักงาน</a:t>
              </a:r>
            </a:p>
          </p:txBody>
        </p:sp>
        <p:sp>
          <p:nvSpPr>
            <p:cNvPr id="35856" name="AutoShape 6"/>
            <p:cNvSpPr>
              <a:spLocks noChangeArrowheads="1"/>
            </p:cNvSpPr>
            <p:nvPr/>
          </p:nvSpPr>
          <p:spPr bwMode="auto">
            <a:xfrm>
              <a:off x="2205" y="1531"/>
              <a:ext cx="1452" cy="617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3200">
                  <a:latin typeface="Angsana New" pitchFamily="18" charset="-34"/>
                </a:rPr>
                <a:t>มี</a:t>
              </a:r>
            </a:p>
          </p:txBody>
        </p:sp>
        <p:sp>
          <p:nvSpPr>
            <p:cNvPr id="35857" name="Rectangle 7"/>
            <p:cNvSpPr>
              <a:spLocks noChangeArrowheads="1"/>
            </p:cNvSpPr>
            <p:nvPr/>
          </p:nvSpPr>
          <p:spPr bwMode="auto">
            <a:xfrm>
              <a:off x="4050" y="1546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3200">
                  <a:latin typeface="Angsana New" pitchFamily="18" charset="-34"/>
                </a:rPr>
                <a:t>ที่จอดรถ</a:t>
              </a:r>
              <a:endParaRPr lang="en-US" sz="3200">
                <a:latin typeface="Angsana New" pitchFamily="18" charset="-34"/>
              </a:endParaRPr>
            </a:p>
          </p:txBody>
        </p:sp>
        <p:sp>
          <p:nvSpPr>
            <p:cNvPr id="35858" name="Line 8"/>
            <p:cNvSpPr>
              <a:spLocks noChangeShapeType="1"/>
            </p:cNvSpPr>
            <p:nvPr/>
          </p:nvSpPr>
          <p:spPr bwMode="auto">
            <a:xfrm>
              <a:off x="1837" y="184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9"/>
            <p:cNvSpPr>
              <a:spLocks noChangeShapeType="1"/>
            </p:cNvSpPr>
            <p:nvPr/>
          </p:nvSpPr>
          <p:spPr bwMode="auto">
            <a:xfrm>
              <a:off x="3651" y="184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3059113" y="35004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th-TH"/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6011863" y="35004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4070CFE-05AD-4916-9A0E-DF3DAA500BC2}" type="slidenum">
              <a:rPr lang="en-US"/>
              <a:pPr>
                <a:defRPr/>
              </a:pPr>
              <a:t>38</a:t>
            </a:fld>
            <a:endParaRPr lang="th-TH"/>
          </a:p>
        </p:txBody>
      </p:sp>
      <p:pic>
        <p:nvPicPr>
          <p:cNvPr id="35848" name="Picture 15" descr="imagesCA64E6R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4421188"/>
            <a:ext cx="7858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16" descr="imagesCA4Q8LZ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25" y="5643563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7" descr="imagesCA9B5XW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38" y="4429125"/>
            <a:ext cx="990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18" descr="imagesCA30LETG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7938" y="5715000"/>
            <a:ext cx="1181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Connector 20"/>
          <p:cNvCxnSpPr/>
          <p:nvPr/>
        </p:nvCxnSpPr>
        <p:spPr>
          <a:xfrm rot="5400000">
            <a:off x="6429375" y="50720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00313" y="5000625"/>
            <a:ext cx="371475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00313" y="6143625"/>
            <a:ext cx="371475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ประเภท</a:t>
            </a: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ของความสัมพันธ์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(Relationship)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500188"/>
            <a:ext cx="8001000" cy="1643062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4000" b="1" dirty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>2.  </a:t>
            </a:r>
            <a:r>
              <a:rPr lang="en-US" sz="4000" b="1" dirty="0" smtClean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>One-to-Many</a:t>
            </a:r>
            <a:endParaRPr lang="en-US" sz="4000" b="1" dirty="0">
              <a:solidFill>
                <a:srgbClr val="C00000"/>
              </a:solidFill>
              <a:latin typeface="Angsana New" pitchFamily="18" charset="-34"/>
              <a:cs typeface="Angsana New" pitchFamily="18" charset="-34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เป็นความสัมพันธ์ของ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สมาชิกแต่ละตัวของ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หนึ่งไปสัมพันธ์กับ กับสมาชิกของใน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Entity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 อีกอันหนึ่ง มากกว่า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สมาชิก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th-TH" dirty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785813" y="3286125"/>
            <a:ext cx="7416800" cy="1000125"/>
            <a:chOff x="612" y="1480"/>
            <a:chExt cx="4672" cy="725"/>
          </a:xfrm>
        </p:grpSpPr>
        <p:sp>
          <p:nvSpPr>
            <p:cNvPr id="36881" name="Rectangle 5"/>
            <p:cNvSpPr>
              <a:spLocks noChangeArrowheads="1"/>
            </p:cNvSpPr>
            <p:nvPr/>
          </p:nvSpPr>
          <p:spPr bwMode="auto">
            <a:xfrm>
              <a:off x="612" y="1570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>
                  <a:latin typeface="Angsana New" pitchFamily="18" charset="-34"/>
                </a:rPr>
                <a:t>นักศึกษา</a:t>
              </a:r>
            </a:p>
          </p:txBody>
        </p:sp>
        <p:sp>
          <p:nvSpPr>
            <p:cNvPr id="36882" name="AutoShape 6"/>
            <p:cNvSpPr>
              <a:spLocks noChangeArrowheads="1"/>
            </p:cNvSpPr>
            <p:nvPr/>
          </p:nvSpPr>
          <p:spPr bwMode="auto">
            <a:xfrm>
              <a:off x="2199" y="1480"/>
              <a:ext cx="1452" cy="725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>
                  <a:latin typeface="Angsana New" pitchFamily="18" charset="-34"/>
                </a:rPr>
                <a:t>เป็นเจ้าของ</a:t>
              </a:r>
            </a:p>
          </p:txBody>
        </p:sp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4059" y="1570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>
                  <a:latin typeface="Angsana New" pitchFamily="18" charset="-34"/>
                </a:rPr>
                <a:t>รองเท้า</a:t>
              </a:r>
              <a:endParaRPr lang="en-US" sz="2800">
                <a:latin typeface="Angsana New" pitchFamily="18" charset="-34"/>
              </a:endParaRPr>
            </a:p>
          </p:txBody>
        </p:sp>
        <p:sp>
          <p:nvSpPr>
            <p:cNvPr id="36884" name="Line 8"/>
            <p:cNvSpPr>
              <a:spLocks noChangeShapeType="1"/>
            </p:cNvSpPr>
            <p:nvPr/>
          </p:nvSpPr>
          <p:spPr bwMode="auto">
            <a:xfrm>
              <a:off x="1837" y="184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9"/>
            <p:cNvSpPr>
              <a:spLocks noChangeShapeType="1"/>
            </p:cNvSpPr>
            <p:nvPr/>
          </p:nvSpPr>
          <p:spPr bwMode="auto">
            <a:xfrm>
              <a:off x="3651" y="184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9" name="Text Box 10"/>
          <p:cNvSpPr txBox="1">
            <a:spLocks noChangeArrowheads="1"/>
          </p:cNvSpPr>
          <p:nvPr/>
        </p:nvSpPr>
        <p:spPr bwMode="auto">
          <a:xfrm>
            <a:off x="2857500" y="33575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th-TH"/>
          </a:p>
        </p:txBody>
      </p:sp>
      <p:sp>
        <p:nvSpPr>
          <p:cNvPr id="36870" name="Text Box 11"/>
          <p:cNvSpPr txBox="1">
            <a:spLocks noChangeArrowheads="1"/>
          </p:cNvSpPr>
          <p:nvPr/>
        </p:nvSpPr>
        <p:spPr bwMode="auto">
          <a:xfrm>
            <a:off x="5810250" y="3357563"/>
            <a:ext cx="376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5B1FA53-82C5-4799-9BAE-3404ED78B066}" type="slidenum">
              <a:rPr lang="en-US"/>
              <a:pPr>
                <a:defRPr/>
              </a:pPr>
              <a:t>39</a:t>
            </a:fld>
            <a:endParaRPr lang="th-TH"/>
          </a:p>
        </p:txBody>
      </p:sp>
      <p:pic>
        <p:nvPicPr>
          <p:cNvPr id="36872" name="Picture 13" descr="imag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4929188"/>
            <a:ext cx="1143000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3" name="Picture 14" descr="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4357688"/>
            <a:ext cx="973137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4" name="Picture 16" descr="imagesCAB3AHF9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4429125"/>
            <a:ext cx="962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Picture 17" descr="imagesCAKF270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6438" y="5572125"/>
            <a:ext cx="11128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6" name="Picture 18" descr="imagesCALJ1TTB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0625" y="6072188"/>
            <a:ext cx="78581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Connector 20"/>
          <p:cNvCxnSpPr/>
          <p:nvPr/>
        </p:nvCxnSpPr>
        <p:spPr>
          <a:xfrm flipV="1">
            <a:off x="2500313" y="4857750"/>
            <a:ext cx="2143125" cy="9286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1750" y="5357813"/>
            <a:ext cx="3143250" cy="428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43188" y="5857875"/>
            <a:ext cx="3071812" cy="1698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71750" y="5857875"/>
            <a:ext cx="2571750" cy="7143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8472487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Entity Relationship Model (ER-Model)</a:t>
            </a:r>
            <a:endParaRPr lang="th-TH" sz="38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313" y="1643063"/>
            <a:ext cx="8358187" cy="4929187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เป็นแบบจำลองเชิงแนวคิด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(Conceptual Data Model) </a:t>
            </a:r>
            <a:endParaRPr lang="th-TH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ใช้อธิบายโครงสร้างของฐานข้อมูลโดยนำเสนอในรูปแบบแผนภาพหรือไดอะแกรมที่เรียกว่า แผนภาพ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</a:t>
            </a:r>
            <a:r>
              <a:rPr lang="th-TH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หรือ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Diagram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ใช้สำหรับสื่อสารกับผู้ใช้ให้เกิดความเข้าใจตรงกันในเรื่องของข้อมูลและความสัมพันธ์ของข้อมูลที่มีอยู่ในระบบ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ทำให้มองภาพระบบได้ง่ายขึ้น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ไม่ขึ้นอยู่กับซอฟต์แวร์ที่ใช้พัฒนาฐานข้อมูล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>
              <a:latin typeface="Angsana New" pitchFamily="18" charset="-34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th-T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F88CE89-8E11-441D-A5E4-94C86718E297}" type="slidenum">
              <a:rPr lang="en-US"/>
              <a:pPr>
                <a:defRPr/>
              </a:pPr>
              <a:t>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ประเภทของ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Relationship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625" y="1428750"/>
            <a:ext cx="8139113" cy="2033588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>3.  Many-to-Many</a:t>
            </a:r>
            <a:endParaRPr lang="en-US" sz="4000" b="1" dirty="0">
              <a:solidFill>
                <a:srgbClr val="C00000"/>
              </a:solidFill>
              <a:latin typeface="Angsana New" pitchFamily="18" charset="-34"/>
              <a:cs typeface="Angsana New" pitchFamily="18" charset="-34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th-TH" sz="3200" dirty="0">
                <a:latin typeface="Angsana New" pitchFamily="18" charset="-34"/>
                <a:cs typeface="Angsana New" pitchFamily="18" charset="-34"/>
              </a:rPr>
              <a:t>เป็นความสัมพันธ์ของสมาชิกมากกว่า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สมาชิก ของใน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หนึ่งไปสัมพันธ์กับ กับสมาชิกของใน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Entity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 อีกอันหนึ่ง มากกว่า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สมาชิก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th-TH" dirty="0"/>
          </a:p>
        </p:txBody>
      </p:sp>
      <p:grpSp>
        <p:nvGrpSpPr>
          <p:cNvPr id="37892" name="Group 15"/>
          <p:cNvGrpSpPr>
            <a:grpSpLocks/>
          </p:cNvGrpSpPr>
          <p:nvPr/>
        </p:nvGrpSpPr>
        <p:grpSpPr bwMode="auto">
          <a:xfrm>
            <a:off x="1071563" y="3429000"/>
            <a:ext cx="7172325" cy="1000125"/>
            <a:chOff x="827088" y="4005263"/>
            <a:chExt cx="7416800" cy="1150937"/>
          </a:xfrm>
        </p:grpSpPr>
        <p:grpSp>
          <p:nvGrpSpPr>
            <p:cNvPr id="37909" name="Group 4"/>
            <p:cNvGrpSpPr>
              <a:grpSpLocks/>
            </p:cNvGrpSpPr>
            <p:nvPr/>
          </p:nvGrpSpPr>
          <p:grpSpPr bwMode="auto">
            <a:xfrm>
              <a:off x="827088" y="4005263"/>
              <a:ext cx="7416800" cy="1150937"/>
              <a:chOff x="612" y="1480"/>
              <a:chExt cx="4672" cy="725"/>
            </a:xfrm>
          </p:grpSpPr>
          <p:sp>
            <p:nvSpPr>
              <p:cNvPr id="37912" name="Rectangle 5"/>
              <p:cNvSpPr>
                <a:spLocks noChangeArrowheads="1"/>
              </p:cNvSpPr>
              <p:nvPr/>
            </p:nvSpPr>
            <p:spPr bwMode="auto">
              <a:xfrm>
                <a:off x="612" y="1570"/>
                <a:ext cx="1225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h-TH" sz="2800" dirty="0">
                    <a:latin typeface="Angsana New" pitchFamily="18" charset="-34"/>
                  </a:rPr>
                  <a:t>นักศึกษา</a:t>
                </a:r>
              </a:p>
            </p:txBody>
          </p:sp>
          <p:sp>
            <p:nvSpPr>
              <p:cNvPr id="37913" name="AutoShape 6"/>
              <p:cNvSpPr>
                <a:spLocks noChangeArrowheads="1"/>
              </p:cNvSpPr>
              <p:nvPr/>
            </p:nvSpPr>
            <p:spPr bwMode="auto">
              <a:xfrm>
                <a:off x="2199" y="1480"/>
                <a:ext cx="1452" cy="725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h-TH" sz="2800">
                    <a:latin typeface="Angsana New" pitchFamily="18" charset="-34"/>
                  </a:rPr>
                  <a:t>ลงทะเบียน</a:t>
                </a:r>
              </a:p>
            </p:txBody>
          </p:sp>
          <p:sp>
            <p:nvSpPr>
              <p:cNvPr id="37914" name="Rectangle 7"/>
              <p:cNvSpPr>
                <a:spLocks noChangeArrowheads="1"/>
              </p:cNvSpPr>
              <p:nvPr/>
            </p:nvSpPr>
            <p:spPr bwMode="auto">
              <a:xfrm>
                <a:off x="4059" y="1570"/>
                <a:ext cx="1225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h-TH" sz="2800">
                    <a:latin typeface="Angsana New" pitchFamily="18" charset="-34"/>
                  </a:rPr>
                  <a:t>วิชา</a:t>
                </a:r>
                <a:endParaRPr lang="en-US" sz="2800">
                  <a:latin typeface="Angsana New" pitchFamily="18" charset="-34"/>
                </a:endParaRPr>
              </a:p>
            </p:txBody>
          </p:sp>
          <p:sp>
            <p:nvSpPr>
              <p:cNvPr id="37915" name="Line 8"/>
              <p:cNvSpPr>
                <a:spLocks noChangeShapeType="1"/>
              </p:cNvSpPr>
              <p:nvPr/>
            </p:nvSpPr>
            <p:spPr bwMode="auto">
              <a:xfrm>
                <a:off x="1837" y="184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6" name="Line 9"/>
              <p:cNvSpPr>
                <a:spLocks noChangeShapeType="1"/>
              </p:cNvSpPr>
              <p:nvPr/>
            </p:nvSpPr>
            <p:spPr bwMode="auto">
              <a:xfrm>
                <a:off x="3651" y="1842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10" name="Text Box 10"/>
            <p:cNvSpPr txBox="1">
              <a:spLocks noChangeArrowheads="1"/>
            </p:cNvSpPr>
            <p:nvPr/>
          </p:nvSpPr>
          <p:spPr bwMode="auto">
            <a:xfrm>
              <a:off x="2914650" y="4221163"/>
              <a:ext cx="3762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M</a:t>
              </a:r>
              <a:endParaRPr lang="th-TH" dirty="0"/>
            </a:p>
          </p:txBody>
        </p:sp>
        <p:sp>
          <p:nvSpPr>
            <p:cNvPr id="37911" name="Text Box 11"/>
            <p:cNvSpPr txBox="1">
              <a:spLocks noChangeArrowheads="1"/>
            </p:cNvSpPr>
            <p:nvPr/>
          </p:nvSpPr>
          <p:spPr bwMode="auto">
            <a:xfrm>
              <a:off x="5867400" y="4221163"/>
              <a:ext cx="3556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endParaRPr lang="th-TH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B2CFDC9-9817-487E-8BA4-AB1BE652612A}" type="slidenum">
              <a:rPr lang="en-US"/>
              <a:pPr>
                <a:defRPr/>
              </a:pPr>
              <a:t>40</a:t>
            </a:fld>
            <a:endParaRPr lang="th-TH"/>
          </a:p>
        </p:txBody>
      </p:sp>
      <p:pic>
        <p:nvPicPr>
          <p:cNvPr id="37895" name="Picture 16" descr="imag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88" y="4643438"/>
            <a:ext cx="487362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17" descr="imag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5500688"/>
            <a:ext cx="4381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18" descr="imag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6291263"/>
            <a:ext cx="4381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8" name="TextBox 19"/>
          <p:cNvSpPr txBox="1">
            <a:spLocks noChangeArrowheads="1"/>
          </p:cNvSpPr>
          <p:nvPr/>
        </p:nvSpPr>
        <p:spPr bwMode="auto">
          <a:xfrm>
            <a:off x="5643563" y="4786313"/>
            <a:ext cx="128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400" b="1"/>
              <a:t>คณิตศาสตร์</a:t>
            </a:r>
            <a:endParaRPr lang="en-US" sz="2400" b="1"/>
          </a:p>
        </p:txBody>
      </p:sp>
      <p:sp>
        <p:nvSpPr>
          <p:cNvPr id="37899" name="TextBox 20"/>
          <p:cNvSpPr txBox="1">
            <a:spLocks noChangeArrowheads="1"/>
          </p:cNvSpPr>
          <p:nvPr/>
        </p:nvSpPr>
        <p:spPr bwMode="auto">
          <a:xfrm>
            <a:off x="5643563" y="5467350"/>
            <a:ext cx="1285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400" b="1"/>
              <a:t>ภาษาไทย</a:t>
            </a:r>
            <a:endParaRPr lang="en-US" sz="2400" b="1"/>
          </a:p>
        </p:txBody>
      </p:sp>
      <p:sp>
        <p:nvSpPr>
          <p:cNvPr id="37900" name="TextBox 21"/>
          <p:cNvSpPr txBox="1">
            <a:spLocks noChangeArrowheads="1"/>
          </p:cNvSpPr>
          <p:nvPr/>
        </p:nvSpPr>
        <p:spPr bwMode="auto">
          <a:xfrm>
            <a:off x="5715000" y="6215063"/>
            <a:ext cx="128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400" b="1"/>
              <a:t>ภาษาอังกฤษ</a:t>
            </a:r>
            <a:endParaRPr lang="en-US" sz="2400" b="1"/>
          </a:p>
        </p:txBody>
      </p:sp>
      <p:cxnSp>
        <p:nvCxnSpPr>
          <p:cNvPr id="24" name="Straight Connector 23"/>
          <p:cNvCxnSpPr>
            <a:stCxn id="17" idx="3"/>
            <a:endCxn id="37898" idx="1"/>
          </p:cNvCxnSpPr>
          <p:nvPr/>
        </p:nvCxnSpPr>
        <p:spPr>
          <a:xfrm>
            <a:off x="3130550" y="4999038"/>
            <a:ext cx="2513013" cy="1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3"/>
            <a:endCxn id="37898" idx="1"/>
          </p:cNvCxnSpPr>
          <p:nvPr/>
        </p:nvCxnSpPr>
        <p:spPr>
          <a:xfrm flipV="1">
            <a:off x="3152775" y="5016500"/>
            <a:ext cx="2490788" cy="80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3"/>
            <a:endCxn id="37898" idx="1"/>
          </p:cNvCxnSpPr>
          <p:nvPr/>
        </p:nvCxnSpPr>
        <p:spPr>
          <a:xfrm flipV="1">
            <a:off x="3152775" y="5016500"/>
            <a:ext cx="2490788" cy="159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7899" idx="1"/>
            <a:endCxn id="17" idx="3"/>
          </p:cNvCxnSpPr>
          <p:nvPr/>
        </p:nvCxnSpPr>
        <p:spPr>
          <a:xfrm rot="10800000">
            <a:off x="3130550" y="4999038"/>
            <a:ext cx="2513013" cy="70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7899" idx="1"/>
          </p:cNvCxnSpPr>
          <p:nvPr/>
        </p:nvCxnSpPr>
        <p:spPr>
          <a:xfrm rot="10800000" flipV="1">
            <a:off x="3071813" y="5699125"/>
            <a:ext cx="2571750" cy="23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7899" idx="1"/>
            <a:endCxn id="19" idx="3"/>
          </p:cNvCxnSpPr>
          <p:nvPr/>
        </p:nvCxnSpPr>
        <p:spPr>
          <a:xfrm rot="10800000" flipV="1">
            <a:off x="3152775" y="5699125"/>
            <a:ext cx="2490788" cy="911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3214688" y="6500813"/>
            <a:ext cx="2643187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8" idx="3"/>
          </p:cNvCxnSpPr>
          <p:nvPr/>
        </p:nvCxnSpPr>
        <p:spPr>
          <a:xfrm rot="10800000">
            <a:off x="3152775" y="5819775"/>
            <a:ext cx="2705100" cy="68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Many to Many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เป็นการแสดงความสัมพันธ์ของข้อมูลของสองเอนติตี้ในลักษณะแบบกลุ่มต่อกลุ่ม เช่น ความสัมพันธ์ระหว่างคำสั่งซื้อกับสินค้าเป็นแบบกลุ่มต่อกลุ่ม คือ แต่ละคำสั่งซื้ออาจสั่งซื้อสินค้าได้มากกว่า </a:t>
            </a:r>
            <a:r>
              <a:rPr lang="en-US" dirty="0" smtClean="0"/>
              <a:t>1 </a:t>
            </a:r>
            <a:r>
              <a:rPr lang="th-TH" dirty="0" smtClean="0"/>
              <a:t>ชนิด และในสินค้าแต่ละชนิดอาจปรากฏอยู่ในคำสั่งซื้อได้มากกว่า </a:t>
            </a:r>
            <a:r>
              <a:rPr lang="en-US" dirty="0" smtClean="0"/>
              <a:t>1 </a:t>
            </a:r>
            <a:r>
              <a:rPr lang="th-TH" dirty="0" smtClean="0"/>
              <a:t>คำสั่งซื้อ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DF8B574-D531-4E6E-85EA-1CD0F5200287}" type="slidenum">
              <a:rPr lang="en-US" smtClean="0"/>
              <a:pPr>
                <a:defRPr/>
              </a:pPr>
              <a:t>41</a:t>
            </a:fld>
            <a:endParaRPr lang="th-TH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3554" y="5209337"/>
            <a:ext cx="1880586" cy="688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Angsana New" pitchFamily="18" charset="-34"/>
              </a:rPr>
              <a:t>Order</a:t>
            </a:r>
            <a:endParaRPr lang="th-TH" sz="2800" dirty="0">
              <a:latin typeface="Angsana New" pitchFamily="18" charset="-34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5293" y="5209337"/>
            <a:ext cx="1880586" cy="688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Angsana New" pitchFamily="18" charset="-34"/>
              </a:rPr>
              <a:t>Product</a:t>
            </a:r>
            <a:endParaRPr lang="en-US" sz="2800" dirty="0">
              <a:latin typeface="Angsana New" pitchFamily="18" charset="-34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02305" y="5272794"/>
            <a:ext cx="363836" cy="31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endParaRPr lang="th-TH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857726" y="5272794"/>
            <a:ext cx="343879" cy="31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th-TH"/>
          </a:p>
        </p:txBody>
      </p:sp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>
            <a:off x="2864140" y="5553518"/>
            <a:ext cx="34111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19872" y="5040472"/>
            <a:ext cx="2229070" cy="10001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800" dirty="0" smtClean="0">
                <a:latin typeface="Angsana New" pitchFamily="18" charset="-34"/>
              </a:rPr>
              <a:t>มี</a:t>
            </a:r>
            <a:endParaRPr lang="th-TH" sz="2800" dirty="0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Many to Many</a:t>
            </a:r>
            <a:endParaRPr lang="th-TH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820863"/>
          </a:xfrm>
        </p:spPr>
        <p:txBody>
          <a:bodyPr/>
          <a:lstStyle/>
          <a:p>
            <a:r>
              <a:rPr lang="en-US" dirty="0"/>
              <a:t>2.  </a:t>
            </a:r>
            <a:r>
              <a:rPr lang="en-US" dirty="0" smtClean="0"/>
              <a:t>Many-to-Many </a:t>
            </a:r>
            <a:r>
              <a:rPr lang="en-US" dirty="0"/>
              <a:t>Relationship</a:t>
            </a:r>
          </a:p>
          <a:p>
            <a:pPr lvl="1"/>
            <a:r>
              <a:rPr lang="th-TH" dirty="0"/>
              <a:t>เป็นความสัมพันธ์ของสมาชิกมากกว่า </a:t>
            </a:r>
            <a:r>
              <a:rPr lang="en-US" dirty="0"/>
              <a:t>1 </a:t>
            </a:r>
            <a:r>
              <a:rPr lang="th-TH" dirty="0"/>
              <a:t>สมาชิก ของใน </a:t>
            </a:r>
            <a:r>
              <a:rPr lang="en-US" dirty="0"/>
              <a:t>Entity </a:t>
            </a:r>
            <a:r>
              <a:rPr lang="th-TH" dirty="0"/>
              <a:t>หนึ่งไปสัมพันธ์กับ กับสมาชิกของใน </a:t>
            </a:r>
            <a:r>
              <a:rPr lang="en-US" dirty="0"/>
              <a:t>Entity</a:t>
            </a:r>
            <a:r>
              <a:rPr lang="th-TH" dirty="0"/>
              <a:t> อีกอันหนึ่ง มากกว่า </a:t>
            </a:r>
            <a:r>
              <a:rPr lang="en-US" dirty="0"/>
              <a:t>1 </a:t>
            </a:r>
            <a:r>
              <a:rPr lang="th-TH" dirty="0"/>
              <a:t>สมาชิก</a:t>
            </a:r>
          </a:p>
          <a:p>
            <a:endParaRPr lang="th-TH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4005263"/>
            <a:ext cx="7416800" cy="1150937"/>
            <a:chOff x="612" y="1480"/>
            <a:chExt cx="4672" cy="725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612" y="1570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Customer</a:t>
              </a:r>
              <a:endParaRPr lang="th-TH"/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auto">
            <a:xfrm>
              <a:off x="2199" y="1480"/>
              <a:ext cx="1452" cy="725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Belong_to</a:t>
              </a:r>
              <a:endParaRPr lang="th-TH"/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4059" y="1570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1837" y="184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3651" y="184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895600" y="4038600"/>
            <a:ext cx="376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endParaRPr lang="th-TH" dirty="0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791200" y="4038600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th-TH" dirty="0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659563" y="4365625"/>
            <a:ext cx="109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Account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Many to Many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340225"/>
          </a:xfrm>
        </p:spPr>
        <p:txBody>
          <a:bodyPr/>
          <a:lstStyle/>
          <a:p>
            <a:r>
              <a:rPr lang="en-US" sz="2600" b="1"/>
              <a:t>Composite Entity</a:t>
            </a:r>
            <a:endParaRPr lang="th-TH" sz="2600" b="1"/>
          </a:p>
          <a:p>
            <a:pPr lvl="1"/>
            <a:r>
              <a:rPr lang="th-TH" sz="2400"/>
              <a:t> เป็น </a:t>
            </a:r>
            <a:r>
              <a:rPr lang="en-US" sz="2400"/>
              <a:t>Entity </a:t>
            </a:r>
            <a:r>
              <a:rPr lang="th-TH" sz="2400"/>
              <a:t>ที่ถูกสร้างขึ้นเพื่อแปลงความสัมพันธ์แบบ </a:t>
            </a:r>
            <a:r>
              <a:rPr lang="en-US" sz="2400"/>
              <a:t>M:M </a:t>
            </a:r>
            <a:r>
              <a:rPr lang="th-TH" sz="2400"/>
              <a:t>ให้เป็น   แบบ </a:t>
            </a:r>
            <a:r>
              <a:rPr lang="en-US" sz="2400"/>
              <a:t>1:M (</a:t>
            </a:r>
            <a:r>
              <a:rPr lang="th-TH" sz="2400"/>
              <a:t>เพราะแบบ </a:t>
            </a:r>
            <a:r>
              <a:rPr lang="en-US" sz="2400"/>
              <a:t>M:M </a:t>
            </a:r>
            <a:r>
              <a:rPr lang="th-TH" sz="2400"/>
              <a:t>นั้นค่อนข้างยากแก่การเข้าใจ)</a:t>
            </a:r>
          </a:p>
          <a:p>
            <a:pPr lvl="1"/>
            <a:r>
              <a:rPr lang="th-TH" sz="2400"/>
              <a:t> ซึ่ง </a:t>
            </a:r>
            <a:r>
              <a:rPr lang="en-US" sz="2400"/>
              <a:t>Composite Entity </a:t>
            </a:r>
            <a:r>
              <a:rPr lang="th-TH" sz="2400"/>
              <a:t>จะกลายเป็น </a:t>
            </a:r>
            <a:r>
              <a:rPr lang="en-US" sz="2400"/>
              <a:t>Entity </a:t>
            </a:r>
            <a:r>
              <a:rPr lang="th-TH" sz="2400"/>
              <a:t>ใหม่ที่รวมเอาไว้ด้วย </a:t>
            </a:r>
            <a:r>
              <a:rPr lang="en-US" sz="2400"/>
              <a:t>Key Property </a:t>
            </a:r>
            <a:r>
              <a:rPr lang="th-TH" sz="2400"/>
              <a:t>ของทั้ง </a:t>
            </a:r>
            <a:r>
              <a:rPr lang="en-US" sz="2400"/>
              <a:t>2 Entity </a:t>
            </a:r>
            <a:r>
              <a:rPr lang="th-TH" sz="2400"/>
              <a:t>หลัก และส่วนสนใจอื่น ๆ </a:t>
            </a:r>
          </a:p>
          <a:p>
            <a:pPr lvl="1"/>
            <a:r>
              <a:rPr lang="th-TH" sz="2400"/>
              <a:t> ซึ่ง </a:t>
            </a:r>
            <a:r>
              <a:rPr lang="en-US" sz="2400"/>
              <a:t>Key Property </a:t>
            </a:r>
            <a:r>
              <a:rPr lang="th-TH" sz="2400"/>
              <a:t>ของ </a:t>
            </a:r>
            <a:r>
              <a:rPr lang="en-US" sz="2400"/>
              <a:t>Composite Entity </a:t>
            </a:r>
            <a:r>
              <a:rPr lang="th-TH" sz="2400"/>
              <a:t>ก็คือ </a:t>
            </a:r>
            <a:r>
              <a:rPr lang="en-US" sz="2400"/>
              <a:t>Key Property </a:t>
            </a:r>
            <a:r>
              <a:rPr lang="th-TH" sz="2400"/>
              <a:t>ของทั้ง </a:t>
            </a:r>
            <a:r>
              <a:rPr lang="en-US" sz="2400"/>
              <a:t>2 Entity </a:t>
            </a:r>
            <a:r>
              <a:rPr lang="th-TH" sz="2400"/>
              <a:t>หลักนั่นเอง </a:t>
            </a:r>
            <a:r>
              <a:rPr lang="en-US" sz="2400"/>
              <a:t>(</a:t>
            </a:r>
            <a:r>
              <a:rPr lang="th-TH" sz="2400"/>
              <a:t>เป็น </a:t>
            </a:r>
            <a:r>
              <a:rPr lang="en-US" sz="2400"/>
              <a:t>PK </a:t>
            </a:r>
            <a:r>
              <a:rPr lang="th-TH" sz="2400"/>
              <a:t>ที่มีลักษณะเป็น </a:t>
            </a:r>
            <a:r>
              <a:rPr lang="en-US" sz="2400"/>
              <a:t>Super Key : </a:t>
            </a:r>
            <a:r>
              <a:rPr lang="th-TH" sz="2400"/>
              <a:t>คีย์ร่วม</a:t>
            </a:r>
            <a:r>
              <a:rPr lang="en-US" sz="2400"/>
              <a:t>)</a:t>
            </a:r>
            <a:endParaRPr lang="th-TH" sz="2400"/>
          </a:p>
          <a:p>
            <a:pPr lvl="1"/>
            <a:r>
              <a:rPr lang="th-TH" sz="2400"/>
              <a:t> สัญลักษณ์ของ </a:t>
            </a:r>
            <a:r>
              <a:rPr lang="en-US" sz="2400"/>
              <a:t>Composite Entity </a:t>
            </a:r>
            <a:r>
              <a:rPr lang="th-TH" sz="2400"/>
              <a:t>คือ สี่เหลี่ยมผืนผ้าซ้อนด้วยสี่เหลี่ยมรูปข้าวหลามตัด</a:t>
            </a:r>
          </a:p>
          <a:p>
            <a:endParaRPr lang="th-TH" sz="260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95738" y="5589588"/>
            <a:ext cx="2089150" cy="792162"/>
            <a:chOff x="2517" y="3521"/>
            <a:chExt cx="1316" cy="499"/>
          </a:xfrm>
        </p:grpSpPr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517" y="3521"/>
              <a:ext cx="1316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AutoShape 15"/>
            <p:cNvSpPr>
              <a:spLocks noChangeArrowheads="1"/>
            </p:cNvSpPr>
            <p:nvPr/>
          </p:nvSpPr>
          <p:spPr bwMode="auto">
            <a:xfrm>
              <a:off x="2517" y="3521"/>
              <a:ext cx="1316" cy="49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Many to Many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001000" cy="5238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47800" y="60198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2800">
                <a:latin typeface="Angsana New" pitchFamily="18" charset="-34"/>
              </a:rPr>
              <a:t>ภาพแสดงการเปลี่ยนแปลงจาก </a:t>
            </a:r>
            <a:r>
              <a:rPr lang="en-US" sz="2800">
                <a:latin typeface="Angsana New" pitchFamily="18" charset="-34"/>
              </a:rPr>
              <a:t>M:M </a:t>
            </a:r>
            <a:r>
              <a:rPr lang="th-TH" sz="2800">
                <a:latin typeface="Angsana New" pitchFamily="18" charset="-34"/>
              </a:rPr>
              <a:t>มาเป็น </a:t>
            </a:r>
            <a:r>
              <a:rPr lang="en-US" sz="2800">
                <a:latin typeface="Angsana New" pitchFamily="18" charset="-34"/>
              </a:rPr>
              <a:t>1:M </a:t>
            </a:r>
            <a:endParaRPr lang="th-TH" sz="2800">
              <a:latin typeface="Angsana New" pitchFamily="18" charset="-34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84188" y="2781300"/>
          <a:ext cx="81740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6" name="Visio" r:id="rId3" imgW="3748735" imgH="391668" progId="">
                  <p:embed/>
                </p:oleObj>
              </mc:Choice>
              <mc:Fallback>
                <p:oleObj name="Visio" r:id="rId3" imgW="3748735" imgH="39166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781300"/>
                        <a:ext cx="81740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90538" y="4797425"/>
          <a:ext cx="81629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7" name="Visio" r:id="rId5" imgW="3748735" imgH="391668" progId="">
                  <p:embed/>
                </p:oleObj>
              </mc:Choice>
              <mc:Fallback>
                <p:oleObj name="Visio" r:id="rId5" imgW="3748735" imgH="39166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797425"/>
                        <a:ext cx="81629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4319588" y="3933825"/>
            <a:ext cx="504825" cy="576263"/>
          </a:xfrm>
          <a:prstGeom prst="downArrow">
            <a:avLst>
              <a:gd name="adj1" fmla="val 50000"/>
              <a:gd name="adj2" fmla="val 285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ความสัมพันธ์ที่มีข้อมูลขึ้นกับเวลา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D27BF2B-4511-4AD7-BC5B-7CBD13E5EC4D}" type="slidenum">
              <a:rPr lang="en-US"/>
              <a:pPr>
                <a:defRPr/>
              </a:pPr>
              <a:t>45</a:t>
            </a:fld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7188" y="1600200"/>
            <a:ext cx="8459787" cy="18288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บางระบบงานต้องการเก็บข้อมูลเพื่อดูย้อนหลัง จึงจำเป็นต้องมีการบันทึกข้อมูลของเวลาไว้ด้วย เรียกข้อมูลที่ถูกบันทึกควบคู่กับเวลานี้ว่าเป็น </a:t>
            </a:r>
            <a:r>
              <a:rPr lang="th-TH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ข้อมูลที่ขึ้นกับเวลา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h-TH" b="1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ในการที่จะใส่ข้อมูลเกี่ยวกับเวลาหรือไม่ขึ้นอยู่กับความต้องการของระบบ ว่าต้องการเก็บราคาที่ขายสินค้าในช่วงเวลาต่างกันหรือไม่  ถ้าใช่ก็ เพิ่มรายละเอียดวันที่ซื้อ และราคาขายไว้ที่ความสัมพันธ์ ซื้อ ไว้ด้วย</a:t>
            </a:r>
            <a:endParaRPr lang="en-US" b="1" dirty="0">
              <a:solidFill>
                <a:srgbClr val="00B050"/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38917" name="Group 22"/>
          <p:cNvGrpSpPr>
            <a:grpSpLocks/>
          </p:cNvGrpSpPr>
          <p:nvPr/>
        </p:nvGrpSpPr>
        <p:grpSpPr bwMode="auto">
          <a:xfrm>
            <a:off x="142875" y="3929063"/>
            <a:ext cx="4286250" cy="2646362"/>
            <a:chOff x="142844" y="3568705"/>
            <a:chExt cx="4496845" cy="2578110"/>
          </a:xfrm>
        </p:grpSpPr>
        <p:sp>
          <p:nvSpPr>
            <p:cNvPr id="38944" name="Rectangle 4"/>
            <p:cNvSpPr>
              <a:spLocks noChangeArrowheads="1"/>
            </p:cNvSpPr>
            <p:nvPr/>
          </p:nvSpPr>
          <p:spPr bwMode="auto">
            <a:xfrm>
              <a:off x="285721" y="4549787"/>
              <a:ext cx="1071570" cy="593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Angsana New" pitchFamily="18" charset="-34"/>
                </a:rPr>
                <a:t>ลูกค้า</a:t>
              </a:r>
            </a:p>
          </p:txBody>
        </p:sp>
        <p:sp>
          <p:nvSpPr>
            <p:cNvPr id="38945" name="Oval 5"/>
            <p:cNvSpPr>
              <a:spLocks noChangeArrowheads="1"/>
            </p:cNvSpPr>
            <p:nvPr/>
          </p:nvSpPr>
          <p:spPr bwMode="auto">
            <a:xfrm>
              <a:off x="215868" y="3568705"/>
              <a:ext cx="1212860" cy="503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 u="sng">
                  <a:latin typeface="Angsana New" pitchFamily="18" charset="-34"/>
                </a:rPr>
                <a:t>รหัสลูกค้า</a:t>
              </a:r>
            </a:p>
          </p:txBody>
        </p:sp>
        <p:sp>
          <p:nvSpPr>
            <p:cNvPr id="38946" name="Line 6"/>
            <p:cNvSpPr>
              <a:spLocks noChangeShapeType="1"/>
            </p:cNvSpPr>
            <p:nvPr/>
          </p:nvSpPr>
          <p:spPr bwMode="auto">
            <a:xfrm>
              <a:off x="857225" y="4071942"/>
              <a:ext cx="71438" cy="500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Oval 9"/>
            <p:cNvSpPr>
              <a:spLocks noChangeArrowheads="1"/>
            </p:cNvSpPr>
            <p:nvPr/>
          </p:nvSpPr>
          <p:spPr bwMode="auto">
            <a:xfrm>
              <a:off x="142844" y="5568969"/>
              <a:ext cx="1285884" cy="503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Angsana New" pitchFamily="18" charset="-34"/>
                </a:rPr>
                <a:t>ชื่อลูกค้า</a:t>
              </a:r>
            </a:p>
          </p:txBody>
        </p:sp>
        <p:sp>
          <p:nvSpPr>
            <p:cNvPr id="38948" name="Line 10"/>
            <p:cNvSpPr>
              <a:spLocks noChangeShapeType="1"/>
            </p:cNvSpPr>
            <p:nvPr/>
          </p:nvSpPr>
          <p:spPr bwMode="auto">
            <a:xfrm flipH="1">
              <a:off x="785786" y="5143512"/>
              <a:ext cx="142876" cy="42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Rectangle 10"/>
            <p:cNvSpPr>
              <a:spLocks noChangeArrowheads="1"/>
            </p:cNvSpPr>
            <p:nvPr/>
          </p:nvSpPr>
          <p:spPr bwMode="auto">
            <a:xfrm>
              <a:off x="3214678" y="4549787"/>
              <a:ext cx="900382" cy="593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Angsana New" pitchFamily="18" charset="-34"/>
                </a:rPr>
                <a:t>สินค้า</a:t>
              </a:r>
            </a:p>
          </p:txBody>
        </p:sp>
        <p:sp>
          <p:nvSpPr>
            <p:cNvPr id="38950" name="Oval 11"/>
            <p:cNvSpPr>
              <a:spLocks noChangeArrowheads="1"/>
            </p:cNvSpPr>
            <p:nvPr/>
          </p:nvSpPr>
          <p:spPr bwMode="auto">
            <a:xfrm>
              <a:off x="2716198" y="3568705"/>
              <a:ext cx="1212860" cy="503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 u="sng">
                  <a:latin typeface="Angsana New" pitchFamily="18" charset="-34"/>
                </a:rPr>
                <a:t>รหัสสินค้า</a:t>
              </a:r>
            </a:p>
          </p:txBody>
        </p:sp>
        <p:sp>
          <p:nvSpPr>
            <p:cNvPr id="38951" name="Line 6"/>
            <p:cNvSpPr>
              <a:spLocks noChangeShapeType="1"/>
            </p:cNvSpPr>
            <p:nvPr/>
          </p:nvSpPr>
          <p:spPr bwMode="auto">
            <a:xfrm>
              <a:off x="3428992" y="4071942"/>
              <a:ext cx="285752" cy="500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Oval 15"/>
            <p:cNvSpPr>
              <a:spLocks noChangeArrowheads="1"/>
            </p:cNvSpPr>
            <p:nvPr/>
          </p:nvSpPr>
          <p:spPr bwMode="auto">
            <a:xfrm>
              <a:off x="3624028" y="5643578"/>
              <a:ext cx="1015661" cy="503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Angsana New" pitchFamily="18" charset="-34"/>
                </a:rPr>
                <a:t>ชื่อสินค้า</a:t>
              </a:r>
            </a:p>
          </p:txBody>
        </p:sp>
        <p:sp>
          <p:nvSpPr>
            <p:cNvPr id="38953" name="Line 6"/>
            <p:cNvSpPr>
              <a:spLocks noChangeShapeType="1"/>
            </p:cNvSpPr>
            <p:nvPr/>
          </p:nvSpPr>
          <p:spPr bwMode="auto">
            <a:xfrm flipH="1" flipV="1">
              <a:off x="3786177" y="5143512"/>
              <a:ext cx="328879" cy="5130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" name="Straight Connector 19"/>
            <p:cNvCxnSpPr>
              <a:stCxn id="38944" idx="3"/>
              <a:endCxn id="38949" idx="1"/>
            </p:cNvCxnSpPr>
            <p:nvPr/>
          </p:nvCxnSpPr>
          <p:spPr>
            <a:xfrm>
              <a:off x="1356993" y="4846161"/>
              <a:ext cx="185703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iamond 17"/>
            <p:cNvSpPr/>
            <p:nvPr/>
          </p:nvSpPr>
          <p:spPr>
            <a:xfrm>
              <a:off x="1856642" y="4572420"/>
              <a:ext cx="1000964" cy="570680"/>
            </a:xfrm>
            <a:prstGeom prst="diamond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h-TH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ซื้อ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38956" name="Text Box 11"/>
            <p:cNvSpPr txBox="1">
              <a:spLocks noChangeArrowheads="1"/>
            </p:cNvSpPr>
            <p:nvPr/>
          </p:nvSpPr>
          <p:spPr bwMode="auto">
            <a:xfrm>
              <a:off x="1428728" y="4396221"/>
              <a:ext cx="378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endParaRPr lang="th-TH"/>
            </a:p>
          </p:txBody>
        </p:sp>
        <p:sp>
          <p:nvSpPr>
            <p:cNvPr id="38957" name="Text Box 11"/>
            <p:cNvSpPr txBox="1">
              <a:spLocks noChangeArrowheads="1"/>
            </p:cNvSpPr>
            <p:nvPr/>
          </p:nvSpPr>
          <p:spPr bwMode="auto">
            <a:xfrm>
              <a:off x="2836048" y="4429132"/>
              <a:ext cx="3577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endParaRPr lang="th-TH"/>
            </a:p>
          </p:txBody>
        </p:sp>
      </p:grpSp>
      <p:grpSp>
        <p:nvGrpSpPr>
          <p:cNvPr id="38918" name="Group 23"/>
          <p:cNvGrpSpPr>
            <a:grpSpLocks/>
          </p:cNvGrpSpPr>
          <p:nvPr/>
        </p:nvGrpSpPr>
        <p:grpSpPr bwMode="auto">
          <a:xfrm>
            <a:off x="4643438" y="3929063"/>
            <a:ext cx="4143375" cy="2646362"/>
            <a:chOff x="-90176" y="3568705"/>
            <a:chExt cx="4505025" cy="2578110"/>
          </a:xfrm>
        </p:grpSpPr>
        <p:sp>
          <p:nvSpPr>
            <p:cNvPr id="38930" name="Rectangle 24"/>
            <p:cNvSpPr>
              <a:spLocks noChangeArrowheads="1"/>
            </p:cNvSpPr>
            <p:nvPr/>
          </p:nvSpPr>
          <p:spPr bwMode="auto">
            <a:xfrm>
              <a:off x="52701" y="4549787"/>
              <a:ext cx="1071571" cy="593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Angsana New" pitchFamily="18" charset="-34"/>
                </a:rPr>
                <a:t>ลูกค้า</a:t>
              </a:r>
            </a:p>
          </p:txBody>
        </p:sp>
        <p:sp>
          <p:nvSpPr>
            <p:cNvPr id="38931" name="Oval 25"/>
            <p:cNvSpPr>
              <a:spLocks noChangeArrowheads="1"/>
            </p:cNvSpPr>
            <p:nvPr/>
          </p:nvSpPr>
          <p:spPr bwMode="auto">
            <a:xfrm>
              <a:off x="-17152" y="3568705"/>
              <a:ext cx="1212860" cy="503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 u="sng">
                  <a:latin typeface="Angsana New" pitchFamily="18" charset="-34"/>
                </a:rPr>
                <a:t>รหัสลูกค้า</a:t>
              </a:r>
            </a:p>
          </p:txBody>
        </p:sp>
        <p:sp>
          <p:nvSpPr>
            <p:cNvPr id="38932" name="Line 6"/>
            <p:cNvSpPr>
              <a:spLocks noChangeShapeType="1"/>
            </p:cNvSpPr>
            <p:nvPr/>
          </p:nvSpPr>
          <p:spPr bwMode="auto">
            <a:xfrm>
              <a:off x="624205" y="4071942"/>
              <a:ext cx="71438" cy="500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Oval 9"/>
            <p:cNvSpPr>
              <a:spLocks noChangeArrowheads="1"/>
            </p:cNvSpPr>
            <p:nvPr/>
          </p:nvSpPr>
          <p:spPr bwMode="auto">
            <a:xfrm>
              <a:off x="-90176" y="5568969"/>
              <a:ext cx="1285884" cy="503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Angsana New" pitchFamily="18" charset="-34"/>
                </a:rPr>
                <a:t>ชื่อลูกค้า</a:t>
              </a:r>
            </a:p>
          </p:txBody>
        </p:sp>
        <p:sp>
          <p:nvSpPr>
            <p:cNvPr id="38934" name="Line 10"/>
            <p:cNvSpPr>
              <a:spLocks noChangeShapeType="1"/>
            </p:cNvSpPr>
            <p:nvPr/>
          </p:nvSpPr>
          <p:spPr bwMode="auto">
            <a:xfrm flipH="1">
              <a:off x="552766" y="5143512"/>
              <a:ext cx="142876" cy="42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Rectangle 29"/>
            <p:cNvSpPr>
              <a:spLocks noChangeArrowheads="1"/>
            </p:cNvSpPr>
            <p:nvPr/>
          </p:nvSpPr>
          <p:spPr bwMode="auto">
            <a:xfrm>
              <a:off x="3365584" y="4549787"/>
              <a:ext cx="1049265" cy="593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Angsana New" pitchFamily="18" charset="-34"/>
                </a:rPr>
                <a:t>สินค้า</a:t>
              </a:r>
            </a:p>
          </p:txBody>
        </p:sp>
        <p:sp>
          <p:nvSpPr>
            <p:cNvPr id="38936" name="Oval 30"/>
            <p:cNvSpPr>
              <a:spLocks noChangeArrowheads="1"/>
            </p:cNvSpPr>
            <p:nvPr/>
          </p:nvSpPr>
          <p:spPr bwMode="auto">
            <a:xfrm>
              <a:off x="3201989" y="3568705"/>
              <a:ext cx="1212860" cy="503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 u="sng">
                  <a:latin typeface="Angsana New" pitchFamily="18" charset="-34"/>
                </a:rPr>
                <a:t>รหัสสินค้า</a:t>
              </a:r>
            </a:p>
          </p:txBody>
        </p:sp>
        <p:sp>
          <p:nvSpPr>
            <p:cNvPr id="38937" name="Line 6"/>
            <p:cNvSpPr>
              <a:spLocks noChangeShapeType="1"/>
            </p:cNvSpPr>
            <p:nvPr/>
          </p:nvSpPr>
          <p:spPr bwMode="auto">
            <a:xfrm flipH="1">
              <a:off x="3714744" y="4055871"/>
              <a:ext cx="100525" cy="516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Oval 32"/>
            <p:cNvSpPr>
              <a:spLocks noChangeArrowheads="1"/>
            </p:cNvSpPr>
            <p:nvPr/>
          </p:nvSpPr>
          <p:spPr bwMode="auto">
            <a:xfrm>
              <a:off x="2550702" y="5643578"/>
              <a:ext cx="1087420" cy="503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400" b="1">
                  <a:latin typeface="Angsana New" pitchFamily="18" charset="-34"/>
                </a:rPr>
                <a:t>ชื่อสินค้า</a:t>
              </a:r>
            </a:p>
          </p:txBody>
        </p:sp>
        <p:sp>
          <p:nvSpPr>
            <p:cNvPr id="38939" name="Line 6"/>
            <p:cNvSpPr>
              <a:spLocks noChangeShapeType="1"/>
            </p:cNvSpPr>
            <p:nvPr/>
          </p:nvSpPr>
          <p:spPr bwMode="auto">
            <a:xfrm flipV="1">
              <a:off x="3249756" y="5169394"/>
              <a:ext cx="310691" cy="474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5" name="Straight Connector 34"/>
            <p:cNvCxnSpPr>
              <a:stCxn id="38930" idx="3"/>
              <a:endCxn id="38935" idx="1"/>
            </p:cNvCxnSpPr>
            <p:nvPr/>
          </p:nvCxnSpPr>
          <p:spPr>
            <a:xfrm>
              <a:off x="1124973" y="4846161"/>
              <a:ext cx="224043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iamond 35"/>
            <p:cNvSpPr/>
            <p:nvPr/>
          </p:nvSpPr>
          <p:spPr>
            <a:xfrm>
              <a:off x="1856823" y="4572420"/>
              <a:ext cx="1001117" cy="570680"/>
            </a:xfrm>
            <a:prstGeom prst="diamond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h-TH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ซื้อ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38942" name="Text Box 11"/>
            <p:cNvSpPr txBox="1">
              <a:spLocks noChangeArrowheads="1"/>
            </p:cNvSpPr>
            <p:nvPr/>
          </p:nvSpPr>
          <p:spPr bwMode="auto">
            <a:xfrm>
              <a:off x="1428728" y="4396221"/>
              <a:ext cx="378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endParaRPr lang="th-TH"/>
            </a:p>
          </p:txBody>
        </p:sp>
        <p:sp>
          <p:nvSpPr>
            <p:cNvPr id="38943" name="Text Box 11"/>
            <p:cNvSpPr txBox="1">
              <a:spLocks noChangeArrowheads="1"/>
            </p:cNvSpPr>
            <p:nvPr/>
          </p:nvSpPr>
          <p:spPr bwMode="auto">
            <a:xfrm>
              <a:off x="2836048" y="4429132"/>
              <a:ext cx="3577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endParaRPr lang="th-TH"/>
            </a:p>
          </p:txBody>
        </p:sp>
      </p:grpSp>
      <p:sp>
        <p:nvSpPr>
          <p:cNvPr id="38919" name="Oval 9"/>
          <p:cNvSpPr>
            <a:spLocks noChangeArrowheads="1"/>
          </p:cNvSpPr>
          <p:nvPr/>
        </p:nvSpPr>
        <p:spPr bwMode="auto">
          <a:xfrm>
            <a:off x="6286500" y="4071938"/>
            <a:ext cx="1225550" cy="515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วันที่ชื้อ</a:t>
            </a:r>
          </a:p>
        </p:txBody>
      </p:sp>
      <p:cxnSp>
        <p:nvCxnSpPr>
          <p:cNvPr id="42" name="Straight Connector 41"/>
          <p:cNvCxnSpPr>
            <a:stCxn id="38919" idx="4"/>
          </p:cNvCxnSpPr>
          <p:nvPr/>
        </p:nvCxnSpPr>
        <p:spPr>
          <a:xfrm rot="5400000">
            <a:off x="6711156" y="4771232"/>
            <a:ext cx="371475" cy="47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786063" y="5143500"/>
            <a:ext cx="3429000" cy="0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Oval 45"/>
          <p:cNvSpPr>
            <a:spLocks noChangeArrowheads="1"/>
          </p:cNvSpPr>
          <p:nvPr/>
        </p:nvSpPr>
        <p:spPr bwMode="auto">
          <a:xfrm>
            <a:off x="2357438" y="6072188"/>
            <a:ext cx="968375" cy="515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ราคาสินค้า</a:t>
            </a:r>
          </a:p>
        </p:txBody>
      </p:sp>
      <p:sp>
        <p:nvSpPr>
          <p:cNvPr id="38923" name="Oval 46"/>
          <p:cNvSpPr>
            <a:spLocks noChangeArrowheads="1"/>
          </p:cNvSpPr>
          <p:nvPr/>
        </p:nvSpPr>
        <p:spPr bwMode="auto">
          <a:xfrm>
            <a:off x="8104188" y="6072188"/>
            <a:ext cx="968375" cy="515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ราคาสินค้า</a:t>
            </a:r>
          </a:p>
        </p:txBody>
      </p:sp>
      <p:cxnSp>
        <p:nvCxnSpPr>
          <p:cNvPr id="49" name="Straight Connector 48"/>
          <p:cNvCxnSpPr>
            <a:endCxn id="38923" idx="0"/>
          </p:cNvCxnSpPr>
          <p:nvPr/>
        </p:nvCxnSpPr>
        <p:spPr>
          <a:xfrm rot="16200000" flipH="1">
            <a:off x="8182769" y="5666582"/>
            <a:ext cx="527050" cy="2841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8922" idx="0"/>
          </p:cNvCxnSpPr>
          <p:nvPr/>
        </p:nvCxnSpPr>
        <p:spPr>
          <a:xfrm rot="5400000">
            <a:off x="2813843" y="5599907"/>
            <a:ext cx="500063" cy="4445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6" name="Oval 9"/>
          <p:cNvSpPr>
            <a:spLocks noChangeArrowheads="1"/>
          </p:cNvSpPr>
          <p:nvPr/>
        </p:nvSpPr>
        <p:spPr bwMode="auto">
          <a:xfrm>
            <a:off x="6000750" y="5842000"/>
            <a:ext cx="1000125" cy="515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ราคาขาย</a:t>
            </a:r>
          </a:p>
        </p:txBody>
      </p:sp>
      <p:cxnSp>
        <p:nvCxnSpPr>
          <p:cNvPr id="54" name="Straight Connector 53"/>
          <p:cNvCxnSpPr>
            <a:endCxn id="38926" idx="0"/>
          </p:cNvCxnSpPr>
          <p:nvPr/>
        </p:nvCxnSpPr>
        <p:spPr>
          <a:xfrm rot="5400000">
            <a:off x="6401594" y="5528469"/>
            <a:ext cx="412750" cy="2143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43000" y="3357563"/>
            <a:ext cx="27860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h-TH" sz="2400" b="1" u="sng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แบบที่ 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1 </a:t>
            </a:r>
            <a:r>
              <a:rPr lang="th-TH" sz="2400" b="1" u="sng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ไม่มีเงื่อนไขเวลา</a:t>
            </a:r>
            <a:endParaRPr lang="en-US" sz="2400" b="1" u="sng" dirty="0">
              <a:solidFill>
                <a:schemeClr val="bg2">
                  <a:lumMod val="10000"/>
                </a:schemeClr>
              </a:solidFill>
              <a:latin typeface="Angsana New" pitchFamily="18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72125" y="3324225"/>
            <a:ext cx="27860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h-TH" sz="2400" b="1" u="sng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แบบที่ 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2 </a:t>
            </a:r>
            <a:r>
              <a:rPr lang="th-TH" sz="2400" b="1" u="sng" dirty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มีเงื่อนไขเวลา</a:t>
            </a:r>
            <a:endParaRPr lang="en-US" sz="2400" b="1" u="sng" dirty="0">
              <a:solidFill>
                <a:schemeClr val="bg2">
                  <a:lumMod val="10000"/>
                </a:schemeClr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แอททริบิวต์ของความสัมพันธ์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6EA0719-2956-4C2C-BE6E-574B4A7263F6}" type="slidenum">
              <a:rPr lang="en-US"/>
              <a:pPr>
                <a:defRPr/>
              </a:pPr>
              <a:t>46</a:t>
            </a:fld>
            <a:endParaRPr lang="th-TH"/>
          </a:p>
        </p:txBody>
      </p:sp>
      <p:sp>
        <p:nvSpPr>
          <p:cNvPr id="39940" name="TextBox 32"/>
          <p:cNvSpPr txBox="1">
            <a:spLocks noChangeArrowheads="1"/>
          </p:cNvSpPr>
          <p:nvPr/>
        </p:nvSpPr>
        <p:spPr bwMode="auto">
          <a:xfrm>
            <a:off x="642938" y="1643063"/>
            <a:ext cx="8001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th-TH" sz="2000">
                <a:latin typeface="DilleniaDSE" pitchFamily="18" charset="0"/>
                <a:cs typeface="Simplified Arabic Fixed" pitchFamily="49" charset="-78"/>
              </a:rPr>
              <a:t> บางความสัมพันธ์อาจทำหน้าที่เหมือนเอนติตี้คือ สามารถกำหนดแอททริบิวต์ให้กับความสัมพันธ์ได้  </a:t>
            </a:r>
            <a:endParaRPr lang="en-US" sz="2000">
              <a:latin typeface="DilleniaDSE" pitchFamily="18" charset="0"/>
              <a:cs typeface="Simplified Arabic Fixed" pitchFamily="49" charset="-78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728788" y="4221163"/>
            <a:ext cx="1343025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นักศึกษา</a:t>
            </a:r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215900" y="3500438"/>
            <a:ext cx="1511300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 u="sng">
                <a:latin typeface="Angsana New" pitchFamily="18" charset="-34"/>
              </a:rPr>
              <a:t>รหัสนักศึกษา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1657350" y="38608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0" y="4292600"/>
            <a:ext cx="1511300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ชื่อ สกุล</a:t>
            </a:r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H="1">
            <a:off x="1512888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1368425" y="5084763"/>
            <a:ext cx="1511300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เพศ</a:t>
            </a: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2160588" y="4797425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Oval 5"/>
          <p:cNvSpPr>
            <a:spLocks noChangeArrowheads="1"/>
          </p:cNvSpPr>
          <p:nvPr/>
        </p:nvSpPr>
        <p:spPr bwMode="auto">
          <a:xfrm>
            <a:off x="5846763" y="3282950"/>
            <a:ext cx="1511300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 u="sng">
                <a:latin typeface="Angsana New" pitchFamily="18" charset="-34"/>
              </a:rPr>
              <a:t>รหัสวิชา</a:t>
            </a:r>
          </a:p>
        </p:txBody>
      </p:sp>
      <p:sp>
        <p:nvSpPr>
          <p:cNvPr id="39949" name="Line 6"/>
          <p:cNvSpPr>
            <a:spLocks noChangeShapeType="1"/>
          </p:cNvSpPr>
          <p:nvPr/>
        </p:nvSpPr>
        <p:spPr bwMode="auto">
          <a:xfrm>
            <a:off x="6786563" y="3786188"/>
            <a:ext cx="20320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Oval 7"/>
          <p:cNvSpPr>
            <a:spLocks noChangeArrowheads="1"/>
          </p:cNvSpPr>
          <p:nvPr/>
        </p:nvSpPr>
        <p:spPr bwMode="auto">
          <a:xfrm>
            <a:off x="7478713" y="3354388"/>
            <a:ext cx="1511300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ชื่อวิชา</a:t>
            </a:r>
          </a:p>
        </p:txBody>
      </p:sp>
      <p:sp>
        <p:nvSpPr>
          <p:cNvPr id="39951" name="Line 8"/>
          <p:cNvSpPr>
            <a:spLocks noChangeShapeType="1"/>
          </p:cNvSpPr>
          <p:nvPr/>
        </p:nvSpPr>
        <p:spPr bwMode="auto">
          <a:xfrm flipV="1">
            <a:off x="7204075" y="3854450"/>
            <a:ext cx="10001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Oval 9"/>
          <p:cNvSpPr>
            <a:spLocks noChangeArrowheads="1"/>
          </p:cNvSpPr>
          <p:nvPr/>
        </p:nvSpPr>
        <p:spPr bwMode="auto">
          <a:xfrm>
            <a:off x="7632700" y="5068888"/>
            <a:ext cx="1511300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หน่วยกิต</a:t>
            </a:r>
          </a:p>
        </p:txBody>
      </p:sp>
      <p:sp>
        <p:nvSpPr>
          <p:cNvPr id="39953" name="Line 10"/>
          <p:cNvSpPr>
            <a:spLocks noChangeShapeType="1"/>
          </p:cNvSpPr>
          <p:nvPr/>
        </p:nvSpPr>
        <p:spPr bwMode="auto">
          <a:xfrm>
            <a:off x="6972300" y="4783138"/>
            <a:ext cx="1303338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Rectangle 4"/>
          <p:cNvSpPr>
            <a:spLocks noChangeArrowheads="1"/>
          </p:cNvSpPr>
          <p:nvPr/>
        </p:nvSpPr>
        <p:spPr bwMode="auto">
          <a:xfrm>
            <a:off x="6289675" y="4260850"/>
            <a:ext cx="1343025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วิชา</a:t>
            </a:r>
          </a:p>
        </p:txBody>
      </p:sp>
      <p:cxnSp>
        <p:nvCxnSpPr>
          <p:cNvPr id="60" name="Straight Connector 59"/>
          <p:cNvCxnSpPr>
            <a:stCxn id="39941" idx="3"/>
            <a:endCxn id="39954" idx="1"/>
          </p:cNvCxnSpPr>
          <p:nvPr/>
        </p:nvCxnSpPr>
        <p:spPr>
          <a:xfrm>
            <a:off x="3071813" y="4518025"/>
            <a:ext cx="3217862" cy="396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3643313" y="4071938"/>
            <a:ext cx="2214562" cy="928687"/>
          </a:xfrm>
          <a:prstGeom prst="diamond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ลงทะเบียน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9957" name="Oval 9"/>
          <p:cNvSpPr>
            <a:spLocks noChangeArrowheads="1"/>
          </p:cNvSpPr>
          <p:nvPr/>
        </p:nvSpPr>
        <p:spPr bwMode="auto">
          <a:xfrm>
            <a:off x="4000500" y="5497513"/>
            <a:ext cx="1511300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เทอม</a:t>
            </a:r>
          </a:p>
        </p:txBody>
      </p:sp>
      <p:sp>
        <p:nvSpPr>
          <p:cNvPr id="39958" name="Oval 9"/>
          <p:cNvSpPr>
            <a:spLocks noChangeArrowheads="1"/>
          </p:cNvSpPr>
          <p:nvPr/>
        </p:nvSpPr>
        <p:spPr bwMode="auto">
          <a:xfrm>
            <a:off x="4000500" y="3214688"/>
            <a:ext cx="1511300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1">
                <a:latin typeface="Angsana New" pitchFamily="18" charset="-34"/>
              </a:rPr>
              <a:t>ปีการศึกษา</a:t>
            </a:r>
          </a:p>
        </p:txBody>
      </p:sp>
      <p:cxnSp>
        <p:nvCxnSpPr>
          <p:cNvPr id="71" name="Straight Connector 70"/>
          <p:cNvCxnSpPr>
            <a:stCxn id="39958" idx="4"/>
            <a:endCxn id="58" idx="0"/>
          </p:cNvCxnSpPr>
          <p:nvPr/>
        </p:nvCxnSpPr>
        <p:spPr>
          <a:xfrm rot="5400000">
            <a:off x="4576762" y="3892551"/>
            <a:ext cx="354013" cy="47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9957" idx="0"/>
            <a:endCxn id="58" idx="2"/>
          </p:cNvCxnSpPr>
          <p:nvPr/>
        </p:nvCxnSpPr>
        <p:spPr>
          <a:xfrm rot="16200000" flipV="1">
            <a:off x="4505325" y="5246688"/>
            <a:ext cx="496888" cy="47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357563" y="2928938"/>
            <a:ext cx="2714625" cy="3357562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6" name="Straight Arrow Connector 75"/>
          <p:cNvCxnSpPr>
            <a:stCxn id="74" idx="5"/>
          </p:cNvCxnSpPr>
          <p:nvPr/>
        </p:nvCxnSpPr>
        <p:spPr>
          <a:xfrm rot="16200000" flipH="1">
            <a:off x="5770563" y="5699125"/>
            <a:ext cx="349250" cy="539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3" name="TextBox 80"/>
          <p:cNvSpPr txBox="1">
            <a:spLocks noChangeArrowheads="1"/>
          </p:cNvSpPr>
          <p:nvPr/>
        </p:nvSpPr>
        <p:spPr bwMode="auto">
          <a:xfrm>
            <a:off x="4929188" y="6286500"/>
            <a:ext cx="3714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400" b="1"/>
              <a:t>การกำหนดแอททริบิวต์ให้กับความสัมพันธ์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การออกแบบ</a:t>
            </a: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ฐานข้อมูล 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b="1" smtClean="0">
                <a:latin typeface="Angsana New" pitchFamily="18" charset="-34"/>
                <a:cs typeface="Angsana New" pitchFamily="18" charset="-34"/>
              </a:rPr>
              <a:t>1. </a:t>
            </a:r>
            <a:r>
              <a:rPr lang="th-TH" sz="3600" b="1" smtClean="0">
                <a:latin typeface="Angsana New" pitchFamily="18" charset="-34"/>
                <a:cs typeface="Angsana New" pitchFamily="18" charset="-34"/>
              </a:rPr>
              <a:t>ศึกษารายละเอียดและลักษณะหน้าที่งานของระบบ</a:t>
            </a:r>
          </a:p>
          <a:p>
            <a:pPr eaLnBrk="1" hangingPunct="1"/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เพื่อรวบรวมรายละเอียด </a:t>
            </a:r>
          </a:p>
          <a:p>
            <a:pPr lvl="1" eaLnBrk="1" hangingPunct="1"/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ลักษณะการทำงานของระบบ</a:t>
            </a:r>
          </a:p>
          <a:p>
            <a:pPr lvl="1" eaLnBrk="1" hangingPunct="1"/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ขั้นตอนการทำงาน</a:t>
            </a:r>
          </a:p>
          <a:p>
            <a:pPr lvl="1" eaLnBrk="1" hangingPunct="1"/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เอกสารรายงานต่างๆ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4701A8D-A342-4803-8427-95878E98DF7C}" type="slidenum">
              <a:rPr lang="en-US"/>
              <a:pPr>
                <a:defRPr/>
              </a:pPr>
              <a:t>47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b="1" smtClean="0">
                <a:latin typeface="Angsana New" pitchFamily="18" charset="-34"/>
                <a:cs typeface="Angsana New" pitchFamily="18" charset="-34"/>
              </a:rPr>
              <a:t>2. </a:t>
            </a:r>
            <a:r>
              <a:rPr lang="th-TH" sz="3200" b="1" smtClean="0">
                <a:latin typeface="Angsana New" pitchFamily="18" charset="-34"/>
                <a:cs typeface="Angsana New" pitchFamily="18" charset="-34"/>
              </a:rPr>
              <a:t>กำหนด</a:t>
            </a:r>
            <a:r>
              <a:rPr lang="en-US" sz="3200" b="1" smtClean="0">
                <a:latin typeface="Angsana New" pitchFamily="18" charset="-34"/>
                <a:cs typeface="Angsana New" pitchFamily="18" charset="-34"/>
              </a:rPr>
              <a:t> Entity </a:t>
            </a:r>
            <a:r>
              <a:rPr lang="th-TH" sz="3200" b="1" smtClean="0">
                <a:latin typeface="Angsana New" pitchFamily="18" charset="-34"/>
                <a:cs typeface="Angsana New" pitchFamily="18" charset="-34"/>
              </a:rPr>
              <a:t>ที่ควรมีในระบบฐานข้อมูล</a:t>
            </a:r>
            <a:endParaRPr lang="en-US" sz="3200" b="1" smtClean="0">
              <a:latin typeface="Angsana New" pitchFamily="18" charset="-34"/>
              <a:cs typeface="Angsana New" pitchFamily="18" charset="-34"/>
            </a:endParaRPr>
          </a:p>
          <a:p>
            <a:pPr eaLnBrk="1" hangingPunct="1"/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โดยคำนึงถึงข้อมูลทั้งหมดที่จะจัดเก็บลงไปในฐานข้อมูล ว่าสามารถแบ่งออกได้เป็นกี่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Entity</a:t>
            </a:r>
            <a:endParaRPr lang="th-TH" sz="3200" smtClean="0">
              <a:latin typeface="Angsana New" pitchFamily="18" charset="-34"/>
              <a:cs typeface="Angsana New" pitchFamily="18" charset="-34"/>
            </a:endParaRPr>
          </a:p>
          <a:p>
            <a:pPr eaLnBrk="1" hangingPunct="1"/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ภายในฐานข้อมูลหนึ่ง ๆ อาจจะมีจำนวน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เป็นจำนวนมาก ซึ่งก็ขึ้นอยู่ที่ผู้ใช้ว่าต้องการจัดเก็บข้อมูลมากเพียงใด</a:t>
            </a:r>
          </a:p>
          <a:p>
            <a:pPr eaLnBrk="1" hangingPunct="1"/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โดยการกำหนด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จะต้องคำนึงถึง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ทั้งแบบอ่อนแอและแบบแข็งแรงด้วย</a:t>
            </a:r>
          </a:p>
          <a:p>
            <a:pPr eaLnBrk="1" hangingPunct="1"/>
            <a:endParaRPr lang="th-TH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การออกแบบฐานข้อมูลด้วย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AEEC204-493D-42CC-883F-A430AEE438FC}" type="slidenum">
              <a:rPr lang="en-US"/>
              <a:pPr>
                <a:defRPr/>
              </a:pPr>
              <a:t>48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6738" y="1752600"/>
            <a:ext cx="8001000" cy="36052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b="1" smtClean="0">
                <a:latin typeface="Angsana New" pitchFamily="18" charset="-34"/>
                <a:cs typeface="Angsana New" pitchFamily="18" charset="-34"/>
              </a:rPr>
              <a:t>3. </a:t>
            </a:r>
            <a:r>
              <a:rPr lang="th-TH" sz="3200" b="1" smtClean="0">
                <a:latin typeface="Angsana New" pitchFamily="18" charset="-34"/>
                <a:cs typeface="Angsana New" pitchFamily="18" charset="-34"/>
              </a:rPr>
              <a:t>การกำหนดความสัมพันธ์ระหว่าง </a:t>
            </a:r>
            <a:r>
              <a:rPr lang="en-US" sz="3200" b="1" smtClean="0">
                <a:latin typeface="Angsana New" pitchFamily="18" charset="-34"/>
                <a:cs typeface="Angsana New" pitchFamily="18" charset="-34"/>
              </a:rPr>
              <a:t>Entity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eaLnBrk="1" hangingPunct="1"/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ว่าแต่ละ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ที่มีความสัมพันธ์กันนั้น จะสัมพันธ์กันด้วยเงื่อนไขใด และชนิดความสัมพันธ์เป็นอย่างไร</a:t>
            </a:r>
            <a:endParaRPr lang="en-US" sz="3200" smtClean="0">
              <a:latin typeface="Angsana New" pitchFamily="18" charset="-34"/>
              <a:cs typeface="Angsana New" pitchFamily="18" charset="-34"/>
            </a:endParaRPr>
          </a:p>
          <a:p>
            <a:pPr lvl="1" eaLnBrk="1" hangingPunct="1"/>
            <a:r>
              <a:rPr lang="en-US" sz="3200" smtClean="0">
                <a:latin typeface="Angsana New" pitchFamily="18" charset="-34"/>
                <a:cs typeface="Angsana New" pitchFamily="18" charset="-34"/>
              </a:rPr>
              <a:t>One to One Relationship</a:t>
            </a:r>
          </a:p>
          <a:p>
            <a:pPr lvl="1" eaLnBrk="1" hangingPunct="1"/>
            <a:r>
              <a:rPr lang="en-US" sz="3200" smtClean="0">
                <a:latin typeface="Angsana New" pitchFamily="18" charset="-34"/>
                <a:cs typeface="Angsana New" pitchFamily="18" charset="-34"/>
              </a:rPr>
              <a:t>One to Many Relationship</a:t>
            </a:r>
          </a:p>
          <a:p>
            <a:pPr lvl="1" eaLnBrk="1" hangingPunct="1"/>
            <a:r>
              <a:rPr lang="en-US" sz="3200" smtClean="0">
                <a:latin typeface="Angsana New" pitchFamily="18" charset="-34"/>
                <a:cs typeface="Angsana New" pitchFamily="18" charset="-34"/>
              </a:rPr>
              <a:t>Many to Many Relationship</a:t>
            </a:r>
            <a:endParaRPr lang="th-TH" sz="320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การออกแบบฐานข้อมูลด้วย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FF1FE1B-CCF5-4395-97B0-1DFB51F00E32}" type="slidenum">
              <a:rPr lang="en-US"/>
              <a:pPr>
                <a:defRPr/>
              </a:pPr>
              <a:t>49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1600" b="1" i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ตัวอย่าง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 E-R Diagram </a:t>
            </a:r>
            <a:br>
              <a:rPr lang="en-US" sz="1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r>
              <a:rPr lang="th-TH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แสดงข้อมูลของพนักงาน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(EMPLOYEE) </a:t>
            </a:r>
            <a:r>
              <a:rPr lang="th-TH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และ หน่วยงานหรือแผนก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 Department) </a:t>
            </a:r>
            <a:r>
              <a:rPr lang="th-TH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ในองค์กรแห่งหนึ่ง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3268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9D032B6-4055-4A24-86CE-4E34C1A204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331640" y="1700808"/>
            <a:ext cx="5851525" cy="3017837"/>
            <a:chOff x="1008" y="2160"/>
            <a:chExt cx="9216" cy="4752"/>
          </a:xfrm>
        </p:grpSpPr>
        <p:sp>
          <p:nvSpPr>
            <p:cNvPr id="76803" name="Rectangle 3"/>
            <p:cNvSpPr>
              <a:spLocks noChangeArrowheads="1"/>
            </p:cNvSpPr>
            <p:nvPr/>
          </p:nvSpPr>
          <p:spPr bwMode="auto">
            <a:xfrm>
              <a:off x="1008" y="2160"/>
              <a:ext cx="9216" cy="47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804" name="AutoShape 4"/>
            <p:cNvSpPr>
              <a:spLocks noChangeArrowheads="1"/>
            </p:cNvSpPr>
            <p:nvPr/>
          </p:nvSpPr>
          <p:spPr bwMode="auto">
            <a:xfrm>
              <a:off x="4637" y="3634"/>
              <a:ext cx="2382" cy="1406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Work-for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1872" y="3944"/>
              <a:ext cx="1872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EMPLOYEE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7920" y="3888"/>
              <a:ext cx="1872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Department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 flipV="1">
              <a:off x="7019" y="4326"/>
              <a:ext cx="855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08" name="Oval 8"/>
            <p:cNvSpPr>
              <a:spLocks noChangeArrowheads="1"/>
            </p:cNvSpPr>
            <p:nvPr/>
          </p:nvSpPr>
          <p:spPr bwMode="auto">
            <a:xfrm>
              <a:off x="6565" y="5673"/>
              <a:ext cx="1499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DNAME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09" name="Oval 9"/>
            <p:cNvSpPr>
              <a:spLocks noChangeArrowheads="1"/>
            </p:cNvSpPr>
            <p:nvPr/>
          </p:nvSpPr>
          <p:spPr bwMode="auto">
            <a:xfrm>
              <a:off x="1584" y="2648"/>
              <a:ext cx="1296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NAME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10" name="Oval 10"/>
            <p:cNvSpPr>
              <a:spLocks noChangeArrowheads="1"/>
            </p:cNvSpPr>
            <p:nvPr/>
          </p:nvSpPr>
          <p:spPr bwMode="auto">
            <a:xfrm>
              <a:off x="3024" y="5817"/>
              <a:ext cx="1728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POSITION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11" name="Oval 11"/>
            <p:cNvSpPr>
              <a:spLocks noChangeArrowheads="1"/>
            </p:cNvSpPr>
            <p:nvPr/>
          </p:nvSpPr>
          <p:spPr bwMode="auto">
            <a:xfrm>
              <a:off x="1348" y="5961"/>
              <a:ext cx="1388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SALARY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12" name="Oval 12"/>
            <p:cNvSpPr>
              <a:spLocks noChangeArrowheads="1"/>
            </p:cNvSpPr>
            <p:nvPr/>
          </p:nvSpPr>
          <p:spPr bwMode="auto">
            <a:xfrm>
              <a:off x="8640" y="2448"/>
              <a:ext cx="1296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DepID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13" name="Oval 13"/>
            <p:cNvSpPr>
              <a:spLocks noChangeArrowheads="1"/>
            </p:cNvSpPr>
            <p:nvPr/>
          </p:nvSpPr>
          <p:spPr bwMode="auto">
            <a:xfrm>
              <a:off x="3408" y="2601"/>
              <a:ext cx="1456" cy="8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EMP_ID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14" name="Oval 14"/>
            <p:cNvSpPr>
              <a:spLocks noChangeArrowheads="1"/>
            </p:cNvSpPr>
            <p:nvPr/>
          </p:nvSpPr>
          <p:spPr bwMode="auto">
            <a:xfrm>
              <a:off x="8208" y="5673"/>
              <a:ext cx="1872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LOCATION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 flipH="1">
              <a:off x="3024" y="322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2304" y="3369"/>
              <a:ext cx="14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 flipH="1">
              <a:off x="2160" y="4808"/>
              <a:ext cx="144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 flipH="1" flipV="1">
              <a:off x="3168" y="4808"/>
              <a:ext cx="432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9" name="Line 19"/>
            <p:cNvSpPr>
              <a:spLocks noChangeShapeType="1"/>
            </p:cNvSpPr>
            <p:nvPr/>
          </p:nvSpPr>
          <p:spPr bwMode="auto">
            <a:xfrm flipH="1">
              <a:off x="7920" y="4752"/>
              <a:ext cx="576" cy="10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 flipH="1" flipV="1">
              <a:off x="9072" y="4752"/>
              <a:ext cx="432" cy="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>
              <a:off x="3744" y="316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9072" y="302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3" name="Line 23"/>
            <p:cNvSpPr>
              <a:spLocks noChangeShapeType="1"/>
            </p:cNvSpPr>
            <p:nvPr/>
          </p:nvSpPr>
          <p:spPr bwMode="auto">
            <a:xfrm flipH="1" flipV="1">
              <a:off x="3744" y="4320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 flipH="1">
              <a:off x="8784" y="3168"/>
              <a:ext cx="288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31840" y="270892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92080" y="270892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6738" y="1752600"/>
            <a:ext cx="8001000" cy="326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b="1" smtClean="0">
                <a:latin typeface="Angsana New" pitchFamily="18" charset="-34"/>
                <a:cs typeface="Angsana New" pitchFamily="18" charset="-34"/>
              </a:rPr>
              <a:t>4. </a:t>
            </a:r>
            <a:r>
              <a:rPr lang="th-TH" sz="3200" b="1" smtClean="0">
                <a:latin typeface="Angsana New" pitchFamily="18" charset="-34"/>
                <a:cs typeface="Angsana New" pitchFamily="18" charset="-34"/>
              </a:rPr>
              <a:t>การกำหนดคุณลักษณะของ </a:t>
            </a:r>
            <a:r>
              <a:rPr lang="en-US" sz="3200" b="1" smtClean="0">
                <a:latin typeface="Angsana New" pitchFamily="18" charset="-34"/>
                <a:cs typeface="Angsana New" pitchFamily="18" charset="-34"/>
              </a:rPr>
              <a:t>Entity</a:t>
            </a:r>
          </a:p>
          <a:p>
            <a:pPr eaLnBrk="1" hangingPunct="1"/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เป็นการกำหนดคุณสมบัติ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(Attributes) 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ให้กับ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ว่าควรจะประกอบไปด้วย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Attributes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 ใดบ้าง</a:t>
            </a:r>
          </a:p>
          <a:p>
            <a:pPr eaLnBrk="1" hangingPunct="1"/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พร้อมทั้งพิจารณาด้วยว่า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Attributes 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นั้นว่าเป็นชนิดใด 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200" smtClean="0">
                <a:latin typeface="Angsana New" pitchFamily="18" charset="-34"/>
                <a:cs typeface="Angsana New" pitchFamily="18" charset="-34"/>
              </a:rPr>
              <a:t>ปกติ อ่อนแอ เชิงความสัมพันธ์</a:t>
            </a:r>
            <a:r>
              <a:rPr lang="en-US" sz="320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sz="3200" smtClean="0">
              <a:latin typeface="Angsana New" pitchFamily="18" charset="-34"/>
              <a:cs typeface="Angsana New" pitchFamily="18" charset="-34"/>
            </a:endParaRPr>
          </a:p>
          <a:p>
            <a:pPr eaLnBrk="1" hangingPunct="1">
              <a:buFont typeface="Wingdings" pitchFamily="2" charset="2"/>
              <a:buNone/>
            </a:pPr>
            <a:endParaRPr lang="th-TH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การออกแบบฐานข้อมูลด้วย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F985D8-7209-4A9C-BDC3-C3E256A3F379}" type="slidenum">
              <a:rPr lang="en-US"/>
              <a:pPr>
                <a:defRPr/>
              </a:pPr>
              <a:t>50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6738" y="1752600"/>
            <a:ext cx="8001000" cy="3390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b="1" smtClean="0"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3600" b="1" smtClean="0">
                <a:latin typeface="Angsana New" pitchFamily="18" charset="-34"/>
                <a:cs typeface="Angsana New" pitchFamily="18" charset="-34"/>
              </a:rPr>
              <a:t>การกำหนด </a:t>
            </a:r>
            <a:r>
              <a:rPr lang="en-US" sz="3600" b="1" smtClean="0">
                <a:latin typeface="Angsana New" pitchFamily="18" charset="-34"/>
                <a:cs typeface="Angsana New" pitchFamily="18" charset="-34"/>
              </a:rPr>
              <a:t>key attribute </a:t>
            </a:r>
            <a:r>
              <a:rPr lang="th-TH" sz="3600" b="1" smtClean="0">
                <a:latin typeface="Angsana New" pitchFamily="18" charset="-34"/>
                <a:cs typeface="Angsana New" pitchFamily="18" charset="-34"/>
              </a:rPr>
              <a:t>ของแต่ละ </a:t>
            </a:r>
            <a:r>
              <a:rPr lang="en-US" sz="3600" b="1" smtClean="0">
                <a:latin typeface="Angsana New" pitchFamily="18" charset="-34"/>
                <a:cs typeface="Angsana New" pitchFamily="18" charset="-34"/>
              </a:rPr>
              <a:t>Entity</a:t>
            </a:r>
          </a:p>
          <a:p>
            <a:pPr eaLnBrk="1" hangingPunct="1"/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เป็นการกำหนดให้ </a:t>
            </a:r>
            <a:r>
              <a:rPr lang="en-US" sz="360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แต่ละ </a:t>
            </a:r>
            <a:r>
              <a:rPr lang="en-US" sz="360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มีเอกลักษณ์เฉพาะที่สามารถอ้างอิงได้อย่างไม่ซ้ำซ้อน </a:t>
            </a:r>
          </a:p>
          <a:p>
            <a:pPr eaLnBrk="1" hangingPunct="1"/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โดย แอททริบิวต์ทีเป็น </a:t>
            </a:r>
            <a:r>
              <a:rPr lang="en-US" sz="3600" smtClean="0">
                <a:latin typeface="Angsana New" pitchFamily="18" charset="-34"/>
                <a:cs typeface="Angsana New" pitchFamily="18" charset="-34"/>
              </a:rPr>
              <a:t>Key Attribute </a:t>
            </a:r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จะต้องขัดเส้นใต้ที่ชื่อของ แอททริบิวต์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การออกแบบฐานข้อมูลด้วย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5A26459-F873-4691-911C-5AEE4982E5BD}" type="slidenum">
              <a:rPr lang="en-US"/>
              <a:pPr>
                <a:defRPr/>
              </a:pPr>
              <a:t>51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ตัวอย่างการออกแบบ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ER-Model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31F14DC-769E-4A01-871F-F47DDEB01966}" type="slidenum">
              <a:rPr lang="en-US"/>
              <a:pPr>
                <a:defRPr/>
              </a:pPr>
              <a:t>52</a:t>
            </a:fld>
            <a:endParaRPr lang="th-TH"/>
          </a:p>
        </p:txBody>
      </p:sp>
      <p:sp>
        <p:nvSpPr>
          <p:cNvPr id="46084" name="Content Placeholder 3"/>
          <p:cNvSpPr>
            <a:spLocks noGrp="1"/>
          </p:cNvSpPr>
          <p:nvPr>
            <p:ph sz="quarter" idx="1"/>
          </p:nvPr>
        </p:nvSpPr>
        <p:spPr>
          <a:xfrm>
            <a:off x="500063" y="1857375"/>
            <a:ext cx="8153400" cy="3857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h-TH" sz="2800" smtClean="0">
                <a:latin typeface="Angsana New" pitchFamily="18" charset="-34"/>
                <a:cs typeface="Angsana New" pitchFamily="18" charset="-34"/>
              </a:rPr>
              <a:t>           มหาวิทยาลัยแห่งหนึ่ง เปิดสอนหลักสูตรปริญญาตรีหลายคณะ แต่ละคณะเปิดสอนหลายรายวิชา แต่จะเปิดรายวิชาซ้ำกันกับคณะอื่นไม่ได้ อาจารย์ </a:t>
            </a:r>
            <a:r>
              <a:rPr lang="en-US" sz="2800" smtClean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2800" smtClean="0">
                <a:latin typeface="Angsana New" pitchFamily="18" charset="-34"/>
                <a:cs typeface="Angsana New" pitchFamily="18" charset="-34"/>
              </a:rPr>
              <a:t>ท่านสอนได้หลายวิชา แต่ละวิชาจะเปิดสอนได้ก็ต่อเมื่อมีนักศึกษาลงทะเบียนในรายวิชานั้นอย่างน้อย </a:t>
            </a:r>
            <a:r>
              <a:rPr lang="en-US" sz="2800" smtClean="0">
                <a:latin typeface="Angsana New" pitchFamily="18" charset="-34"/>
                <a:cs typeface="Angsana New" pitchFamily="18" charset="-34"/>
              </a:rPr>
              <a:t>20 </a:t>
            </a:r>
            <a:r>
              <a:rPr lang="th-TH" sz="2800" smtClean="0">
                <a:latin typeface="Angsana New" pitchFamily="18" charset="-34"/>
                <a:cs typeface="Angsana New" pitchFamily="18" charset="-34"/>
              </a:rPr>
              <a:t>คน และห้องเรียนแต่ละห้องสามารถใช้สอนวิชาต่าง ๆ ได้หลายวิชา</a:t>
            </a:r>
            <a:endParaRPr lang="en-US" sz="2800" smtClean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ขั้นที่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กำหนด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ทั้งหมดในระบบ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CC27E69-E294-4FCA-AB64-D4B7BD980D89}" type="slidenum">
              <a:rPr lang="en-US"/>
              <a:pPr>
                <a:defRPr/>
              </a:pPr>
              <a:t>53</a:t>
            </a:fld>
            <a:endParaRPr lang="th-TH"/>
          </a:p>
        </p:txBody>
      </p:sp>
      <p:sp>
        <p:nvSpPr>
          <p:cNvPr id="47108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43488"/>
          </a:xfrm>
        </p:spPr>
        <p:txBody>
          <a:bodyPr/>
          <a:lstStyle/>
          <a:p>
            <a:pPr eaLnBrk="1" hangingPunct="1"/>
            <a:r>
              <a:rPr lang="th-TH" smtClean="0">
                <a:latin typeface="Angsana New" pitchFamily="18" charset="-34"/>
                <a:cs typeface="Angsana New" pitchFamily="18" charset="-34"/>
              </a:rPr>
              <a:t>โดยค้นหาคำนามจากข้อมูลความต้องการของระบบ พบคำนามดังนี้คือ คณะ รายวิชา อาจารย์ นักเรียน ห้องเรียน กำหนดเป็น </a:t>
            </a:r>
            <a:r>
              <a:rPr lang="en-US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mtClean="0">
                <a:latin typeface="Angsana New" pitchFamily="18" charset="-34"/>
                <a:cs typeface="Angsana New" pitchFamily="18" charset="-34"/>
              </a:rPr>
              <a:t>ดังนี้</a:t>
            </a:r>
          </a:p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smtClean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b="1" smtClean="0">
                <a:latin typeface="Angsana New" pitchFamily="18" charset="-34"/>
                <a:cs typeface="Angsana New" pitchFamily="18" charset="-34"/>
              </a:rPr>
              <a:t>คณะ </a:t>
            </a:r>
            <a:r>
              <a:rPr lang="en-US" b="1" smtClean="0">
                <a:latin typeface="Angsana New" pitchFamily="18" charset="-34"/>
                <a:cs typeface="Angsana New" pitchFamily="18" charset="-34"/>
              </a:rPr>
              <a:t>(FACULTY)</a:t>
            </a:r>
          </a:p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smtClean="0">
                <a:latin typeface="Angsana New" pitchFamily="18" charset="-34"/>
                <a:cs typeface="Angsana New" pitchFamily="18" charset="-34"/>
              </a:rPr>
              <a:t>2 </a:t>
            </a:r>
            <a:r>
              <a:rPr lang="th-TH" b="1" smtClean="0">
                <a:latin typeface="Angsana New" pitchFamily="18" charset="-34"/>
                <a:cs typeface="Angsana New" pitchFamily="18" charset="-34"/>
              </a:rPr>
              <a:t>รายวิชา </a:t>
            </a:r>
            <a:r>
              <a:rPr lang="en-US" b="1" smtClean="0">
                <a:latin typeface="Angsana New" pitchFamily="18" charset="-34"/>
                <a:cs typeface="Angsana New" pitchFamily="18" charset="-34"/>
              </a:rPr>
              <a:t>(SUBJECT)</a:t>
            </a:r>
          </a:p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smtClean="0">
                <a:latin typeface="Angsana New" pitchFamily="18" charset="-34"/>
                <a:cs typeface="Angsana New" pitchFamily="18" charset="-34"/>
              </a:rPr>
              <a:t>3 </a:t>
            </a:r>
            <a:r>
              <a:rPr lang="th-TH" b="1" smtClean="0">
                <a:latin typeface="Angsana New" pitchFamily="18" charset="-34"/>
                <a:cs typeface="Angsana New" pitchFamily="18" charset="-34"/>
              </a:rPr>
              <a:t>อาจารย์ </a:t>
            </a:r>
            <a:r>
              <a:rPr lang="en-US" b="1" smtClean="0">
                <a:latin typeface="Angsana New" pitchFamily="18" charset="-34"/>
                <a:cs typeface="Angsana New" pitchFamily="18" charset="-34"/>
              </a:rPr>
              <a:t>(TEACHER)</a:t>
            </a:r>
          </a:p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smtClean="0">
                <a:latin typeface="Angsana New" pitchFamily="18" charset="-34"/>
                <a:cs typeface="Angsana New" pitchFamily="18" charset="-34"/>
              </a:rPr>
              <a:t>4 </a:t>
            </a:r>
            <a:r>
              <a:rPr lang="th-TH" b="1" smtClean="0">
                <a:latin typeface="Angsana New" pitchFamily="18" charset="-34"/>
                <a:cs typeface="Angsana New" pitchFamily="18" charset="-34"/>
              </a:rPr>
              <a:t>นักเรียน </a:t>
            </a:r>
            <a:r>
              <a:rPr lang="en-US" b="1" smtClean="0">
                <a:latin typeface="Angsana New" pitchFamily="18" charset="-34"/>
                <a:cs typeface="Angsana New" pitchFamily="18" charset="-34"/>
              </a:rPr>
              <a:t>(STUDENT)</a:t>
            </a:r>
          </a:p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smtClean="0">
                <a:latin typeface="Angsana New" pitchFamily="18" charset="-34"/>
                <a:cs typeface="Angsana New" pitchFamily="18" charset="-34"/>
              </a:rPr>
              <a:t>5 </a:t>
            </a:r>
            <a:r>
              <a:rPr lang="th-TH" b="1" smtClean="0">
                <a:latin typeface="Angsana New" pitchFamily="18" charset="-34"/>
                <a:cs typeface="Angsana New" pitchFamily="18" charset="-34"/>
              </a:rPr>
              <a:t>ห้องเรียน </a:t>
            </a:r>
            <a:r>
              <a:rPr lang="en-US" b="1" smtClean="0">
                <a:latin typeface="Angsana New" pitchFamily="18" charset="-34"/>
                <a:cs typeface="Angsana New" pitchFamily="18" charset="-34"/>
              </a:rPr>
              <a:t>(ROOM)</a:t>
            </a:r>
          </a:p>
        </p:txBody>
      </p:sp>
      <p:sp>
        <p:nvSpPr>
          <p:cNvPr id="47109" name="Rectangle 14"/>
          <p:cNvSpPr>
            <a:spLocks noChangeArrowheads="1"/>
          </p:cNvSpPr>
          <p:nvPr/>
        </p:nvSpPr>
        <p:spPr bwMode="auto">
          <a:xfrm>
            <a:off x="4357688" y="2571750"/>
            <a:ext cx="1944687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FACULTY</a:t>
            </a:r>
            <a:endParaRPr lang="th-TH"/>
          </a:p>
        </p:txBody>
      </p:sp>
      <p:sp>
        <p:nvSpPr>
          <p:cNvPr id="47110" name="Rectangle 14"/>
          <p:cNvSpPr>
            <a:spLocks noChangeArrowheads="1"/>
          </p:cNvSpPr>
          <p:nvPr/>
        </p:nvSpPr>
        <p:spPr bwMode="auto">
          <a:xfrm>
            <a:off x="4357688" y="3429000"/>
            <a:ext cx="1944687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SUBJECT</a:t>
            </a:r>
            <a:endParaRPr lang="th-TH"/>
          </a:p>
        </p:txBody>
      </p:sp>
      <p:sp>
        <p:nvSpPr>
          <p:cNvPr id="47111" name="Rectangle 14"/>
          <p:cNvSpPr>
            <a:spLocks noChangeArrowheads="1"/>
          </p:cNvSpPr>
          <p:nvPr/>
        </p:nvSpPr>
        <p:spPr bwMode="auto">
          <a:xfrm>
            <a:off x="4357688" y="4286250"/>
            <a:ext cx="1944687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TEACHER</a:t>
            </a:r>
            <a:endParaRPr lang="th-TH"/>
          </a:p>
        </p:txBody>
      </p:sp>
      <p:sp>
        <p:nvSpPr>
          <p:cNvPr id="47112" name="Rectangle 14"/>
          <p:cNvSpPr>
            <a:spLocks noChangeArrowheads="1"/>
          </p:cNvSpPr>
          <p:nvPr/>
        </p:nvSpPr>
        <p:spPr bwMode="auto">
          <a:xfrm>
            <a:off x="4357688" y="5143500"/>
            <a:ext cx="1944687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STUDENT</a:t>
            </a:r>
            <a:endParaRPr lang="th-TH"/>
          </a:p>
        </p:txBody>
      </p:sp>
      <p:sp>
        <p:nvSpPr>
          <p:cNvPr id="47113" name="Rectangle 14"/>
          <p:cNvSpPr>
            <a:spLocks noChangeArrowheads="1"/>
          </p:cNvSpPr>
          <p:nvPr/>
        </p:nvSpPr>
        <p:spPr bwMode="auto">
          <a:xfrm>
            <a:off x="4357688" y="6000750"/>
            <a:ext cx="1944687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ROOM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ขั้นที่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2 </a:t>
            </a: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สร้างความสัมพันธ์ให้กับ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Entity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8639490-15DE-4D94-864C-8E1789569697}" type="slidenum">
              <a:rPr lang="en-US"/>
              <a:pPr>
                <a:defRPr/>
              </a:pPr>
              <a:t>54</a:t>
            </a:fld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4313" y="1600200"/>
            <a:ext cx="8551862" cy="4614863"/>
          </a:xfrm>
        </p:spPr>
        <p:txBody>
          <a:bodyPr>
            <a:normAutofit/>
          </a:bodyPr>
          <a:lstStyle/>
          <a:p>
            <a:pPr marL="834390" lvl="1" indent="-51435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จาก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และข้อมูลข้างต้น นำมาเขียนเป็นความสัมพันธ์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(Relationship) 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ระหว่าง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ดังรายละเอียดต่อไปนี้</a:t>
            </a:r>
          </a:p>
          <a:p>
            <a:pPr marL="834390" lvl="1" indent="-514350" eaLnBrk="1" fontAlgn="auto" hangingPunct="1"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แต่ละคณะเปิดสอนหลายรายวิชาและซ้ำกับคณะอื่นไม่ได้</a:t>
            </a:r>
          </a:p>
          <a:p>
            <a:pPr marL="834390" lvl="1" indent="-514350" eaLnBrk="1" fontAlgn="auto" hangingPunct="1"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อาจารย์สอนได้หลายวิชา</a:t>
            </a:r>
          </a:p>
          <a:p>
            <a:pPr marL="834390" lvl="1" indent="-514350" eaLnBrk="1" fontAlgn="auto" hangingPunct="1"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ห้องเรียน เปิดทำการเรียนการสอนทุกรายวิชา</a:t>
            </a:r>
          </a:p>
          <a:p>
            <a:pPr marL="834390" lvl="1" indent="-514350" eaLnBrk="1" fontAlgn="auto" hangingPunct="1"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รายวิชาจะเปิดสอนได้ก็ต่อเมื่อมีนักเรียนลงทะเบียนเรียนอย่างน้อย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20 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คน</a:t>
            </a:r>
            <a:endParaRPr lang="en-US" sz="3600" b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57313" y="4214813"/>
            <a:ext cx="2484437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9161" idx="2"/>
            <a:endCxn id="49163" idx="0"/>
          </p:cNvCxnSpPr>
          <p:nvPr/>
        </p:nvCxnSpPr>
        <p:spPr>
          <a:xfrm rot="5400000">
            <a:off x="3615531" y="5287169"/>
            <a:ext cx="157162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9161" idx="3"/>
            <a:endCxn id="49162" idx="1"/>
          </p:cNvCxnSpPr>
          <p:nvPr/>
        </p:nvCxnSpPr>
        <p:spPr>
          <a:xfrm>
            <a:off x="5016500" y="4214813"/>
            <a:ext cx="2484438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9160" idx="2"/>
            <a:endCxn id="49161" idx="0"/>
          </p:cNvCxnSpPr>
          <p:nvPr/>
        </p:nvCxnSpPr>
        <p:spPr>
          <a:xfrm rot="16200000" flipH="1">
            <a:off x="3490119" y="3018631"/>
            <a:ext cx="1785938" cy="34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ขั้นที่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2 </a:t>
            </a: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กำหนดความสัมพันธ์ให้กับ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Entity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CEC2B2D-2E38-4546-AA93-F7AAC9C2949C}" type="slidenum">
              <a:rPr lang="en-US"/>
              <a:pPr>
                <a:defRPr/>
              </a:pPr>
              <a:t>55</a:t>
            </a:fld>
            <a:endParaRPr lang="th-TH"/>
          </a:p>
        </p:txBody>
      </p:sp>
      <p:sp>
        <p:nvSpPr>
          <p:cNvPr id="49160" name="Rectangle 14"/>
          <p:cNvSpPr>
            <a:spLocks noChangeArrowheads="1"/>
          </p:cNvSpPr>
          <p:nvPr/>
        </p:nvSpPr>
        <p:spPr bwMode="auto">
          <a:xfrm>
            <a:off x="3714750" y="1571625"/>
            <a:ext cx="130175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FACULTY</a:t>
            </a:r>
            <a:endParaRPr lang="th-TH"/>
          </a:p>
        </p:txBody>
      </p:sp>
      <p:sp>
        <p:nvSpPr>
          <p:cNvPr id="49161" name="Rectangle 14"/>
          <p:cNvSpPr>
            <a:spLocks noChangeArrowheads="1"/>
          </p:cNvSpPr>
          <p:nvPr/>
        </p:nvSpPr>
        <p:spPr bwMode="auto">
          <a:xfrm>
            <a:off x="3786188" y="3929063"/>
            <a:ext cx="1230312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SUBJECT</a:t>
            </a:r>
            <a:endParaRPr lang="th-TH"/>
          </a:p>
        </p:txBody>
      </p:sp>
      <p:sp>
        <p:nvSpPr>
          <p:cNvPr id="49162" name="Rectangle 14"/>
          <p:cNvSpPr>
            <a:spLocks noChangeArrowheads="1"/>
          </p:cNvSpPr>
          <p:nvPr/>
        </p:nvSpPr>
        <p:spPr bwMode="auto">
          <a:xfrm>
            <a:off x="7500938" y="3929063"/>
            <a:ext cx="130175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TEACHER</a:t>
            </a:r>
            <a:endParaRPr lang="th-TH"/>
          </a:p>
        </p:txBody>
      </p:sp>
      <p:sp>
        <p:nvSpPr>
          <p:cNvPr id="49163" name="Rectangle 14"/>
          <p:cNvSpPr>
            <a:spLocks noChangeArrowheads="1"/>
          </p:cNvSpPr>
          <p:nvPr/>
        </p:nvSpPr>
        <p:spPr bwMode="auto">
          <a:xfrm>
            <a:off x="3786188" y="6072188"/>
            <a:ext cx="1230312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STUDENT</a:t>
            </a:r>
            <a:endParaRPr lang="th-TH"/>
          </a:p>
        </p:txBody>
      </p:sp>
      <p:sp>
        <p:nvSpPr>
          <p:cNvPr id="49164" name="Rectangle 14"/>
          <p:cNvSpPr>
            <a:spLocks noChangeArrowheads="1"/>
          </p:cNvSpPr>
          <p:nvPr/>
        </p:nvSpPr>
        <p:spPr bwMode="auto">
          <a:xfrm>
            <a:off x="71438" y="3929063"/>
            <a:ext cx="1285875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ROOM</a:t>
            </a:r>
            <a:endParaRPr lang="th-TH"/>
          </a:p>
        </p:txBody>
      </p:sp>
      <p:sp>
        <p:nvSpPr>
          <p:cNvPr id="49165" name="AutoShape 15"/>
          <p:cNvSpPr>
            <a:spLocks noChangeArrowheads="1"/>
          </p:cNvSpPr>
          <p:nvPr/>
        </p:nvSpPr>
        <p:spPr bwMode="auto">
          <a:xfrm>
            <a:off x="3714750" y="2714625"/>
            <a:ext cx="1357313" cy="6429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have</a:t>
            </a:r>
            <a:endParaRPr lang="th-TH"/>
          </a:p>
        </p:txBody>
      </p:sp>
      <p:sp>
        <p:nvSpPr>
          <p:cNvPr id="49166" name="AutoShape 15"/>
          <p:cNvSpPr>
            <a:spLocks noChangeArrowheads="1"/>
          </p:cNvSpPr>
          <p:nvPr/>
        </p:nvSpPr>
        <p:spPr bwMode="auto">
          <a:xfrm>
            <a:off x="5643563" y="3857625"/>
            <a:ext cx="1357312" cy="7143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teach</a:t>
            </a:r>
            <a:endParaRPr lang="th-TH"/>
          </a:p>
        </p:txBody>
      </p:sp>
      <p:sp>
        <p:nvSpPr>
          <p:cNvPr id="49167" name="AutoShape 15"/>
          <p:cNvSpPr>
            <a:spLocks noChangeArrowheads="1"/>
          </p:cNvSpPr>
          <p:nvPr/>
        </p:nvSpPr>
        <p:spPr bwMode="auto">
          <a:xfrm>
            <a:off x="3714750" y="4929188"/>
            <a:ext cx="1357313" cy="7143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register</a:t>
            </a:r>
            <a:endParaRPr lang="th-TH"/>
          </a:p>
        </p:txBody>
      </p:sp>
      <p:sp>
        <p:nvSpPr>
          <p:cNvPr id="49168" name="AutoShape 15"/>
          <p:cNvSpPr>
            <a:spLocks noChangeArrowheads="1"/>
          </p:cNvSpPr>
          <p:nvPr/>
        </p:nvSpPr>
        <p:spPr bwMode="auto">
          <a:xfrm>
            <a:off x="2000250" y="3857625"/>
            <a:ext cx="1357313" cy="7143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use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357313" y="4214813"/>
            <a:ext cx="2484437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0185" idx="2"/>
            <a:endCxn id="50187" idx="0"/>
          </p:cNvCxnSpPr>
          <p:nvPr/>
        </p:nvCxnSpPr>
        <p:spPr>
          <a:xfrm rot="5400000">
            <a:off x="3615531" y="5287169"/>
            <a:ext cx="157162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0185" idx="3"/>
            <a:endCxn id="50186" idx="1"/>
          </p:cNvCxnSpPr>
          <p:nvPr/>
        </p:nvCxnSpPr>
        <p:spPr>
          <a:xfrm>
            <a:off x="5016500" y="4214813"/>
            <a:ext cx="2484438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0184" idx="2"/>
            <a:endCxn id="50185" idx="0"/>
          </p:cNvCxnSpPr>
          <p:nvPr/>
        </p:nvCxnSpPr>
        <p:spPr>
          <a:xfrm rot="16200000" flipH="1">
            <a:off x="3490119" y="3018631"/>
            <a:ext cx="1785938" cy="34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นำเงื่อนไขความสัมพันธ์ระหว่าง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มากำหนดประเภทของความสัมพันธ์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B2398D-3F7B-44FE-8CFA-9F0553455042}" type="slidenum">
              <a:rPr lang="en-US"/>
              <a:pPr>
                <a:defRPr/>
              </a:pPr>
              <a:t>56</a:t>
            </a:fld>
            <a:endParaRPr lang="th-TH"/>
          </a:p>
        </p:txBody>
      </p:sp>
      <p:sp>
        <p:nvSpPr>
          <p:cNvPr id="50184" name="Rectangle 14"/>
          <p:cNvSpPr>
            <a:spLocks noChangeArrowheads="1"/>
          </p:cNvSpPr>
          <p:nvPr/>
        </p:nvSpPr>
        <p:spPr bwMode="auto">
          <a:xfrm>
            <a:off x="3714750" y="1571625"/>
            <a:ext cx="130175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FACULTY</a:t>
            </a:r>
            <a:endParaRPr lang="th-TH"/>
          </a:p>
        </p:txBody>
      </p:sp>
      <p:sp>
        <p:nvSpPr>
          <p:cNvPr id="50185" name="Rectangle 14"/>
          <p:cNvSpPr>
            <a:spLocks noChangeArrowheads="1"/>
          </p:cNvSpPr>
          <p:nvPr/>
        </p:nvSpPr>
        <p:spPr bwMode="auto">
          <a:xfrm>
            <a:off x="3786188" y="3929063"/>
            <a:ext cx="1230312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SUBJECT</a:t>
            </a:r>
            <a:endParaRPr lang="th-TH"/>
          </a:p>
        </p:txBody>
      </p:sp>
      <p:sp>
        <p:nvSpPr>
          <p:cNvPr id="50186" name="Rectangle 14"/>
          <p:cNvSpPr>
            <a:spLocks noChangeArrowheads="1"/>
          </p:cNvSpPr>
          <p:nvPr/>
        </p:nvSpPr>
        <p:spPr bwMode="auto">
          <a:xfrm>
            <a:off x="7500938" y="3929063"/>
            <a:ext cx="130175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TEACHER</a:t>
            </a:r>
            <a:endParaRPr lang="th-TH"/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3786188" y="6072188"/>
            <a:ext cx="1230312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STUDENT</a:t>
            </a:r>
            <a:endParaRPr lang="th-TH"/>
          </a:p>
        </p:txBody>
      </p:sp>
      <p:sp>
        <p:nvSpPr>
          <p:cNvPr id="50188" name="Rectangle 14"/>
          <p:cNvSpPr>
            <a:spLocks noChangeArrowheads="1"/>
          </p:cNvSpPr>
          <p:nvPr/>
        </p:nvSpPr>
        <p:spPr bwMode="auto">
          <a:xfrm>
            <a:off x="71438" y="3929063"/>
            <a:ext cx="1285875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ngsana New" pitchFamily="18" charset="-34"/>
              </a:rPr>
              <a:t>ROOM</a:t>
            </a:r>
            <a:endParaRPr lang="th-TH"/>
          </a:p>
        </p:txBody>
      </p:sp>
      <p:sp>
        <p:nvSpPr>
          <p:cNvPr id="50189" name="AutoShape 15"/>
          <p:cNvSpPr>
            <a:spLocks noChangeArrowheads="1"/>
          </p:cNvSpPr>
          <p:nvPr/>
        </p:nvSpPr>
        <p:spPr bwMode="auto">
          <a:xfrm>
            <a:off x="3714750" y="2714625"/>
            <a:ext cx="1357313" cy="6429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have</a:t>
            </a:r>
            <a:endParaRPr lang="th-TH"/>
          </a:p>
        </p:txBody>
      </p:sp>
      <p:sp>
        <p:nvSpPr>
          <p:cNvPr id="50190" name="AutoShape 15"/>
          <p:cNvSpPr>
            <a:spLocks noChangeArrowheads="1"/>
          </p:cNvSpPr>
          <p:nvPr/>
        </p:nvSpPr>
        <p:spPr bwMode="auto">
          <a:xfrm>
            <a:off x="5643563" y="3857625"/>
            <a:ext cx="1357312" cy="7143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teach</a:t>
            </a:r>
            <a:endParaRPr lang="th-TH"/>
          </a:p>
        </p:txBody>
      </p:sp>
      <p:sp>
        <p:nvSpPr>
          <p:cNvPr id="50191" name="AutoShape 15"/>
          <p:cNvSpPr>
            <a:spLocks noChangeArrowheads="1"/>
          </p:cNvSpPr>
          <p:nvPr/>
        </p:nvSpPr>
        <p:spPr bwMode="auto">
          <a:xfrm>
            <a:off x="3714750" y="4929188"/>
            <a:ext cx="1357313" cy="7143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register</a:t>
            </a:r>
            <a:endParaRPr lang="th-TH"/>
          </a:p>
        </p:txBody>
      </p:sp>
      <p:sp>
        <p:nvSpPr>
          <p:cNvPr id="50192" name="AutoShape 15"/>
          <p:cNvSpPr>
            <a:spLocks noChangeArrowheads="1"/>
          </p:cNvSpPr>
          <p:nvPr/>
        </p:nvSpPr>
        <p:spPr bwMode="auto">
          <a:xfrm>
            <a:off x="2000250" y="3857625"/>
            <a:ext cx="1357313" cy="7143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use</a:t>
            </a:r>
            <a:endParaRPr lang="th-TH"/>
          </a:p>
        </p:txBody>
      </p:sp>
      <p:sp>
        <p:nvSpPr>
          <p:cNvPr id="50193" name="TextBox 16"/>
          <p:cNvSpPr txBox="1">
            <a:spLocks noChangeArrowheads="1"/>
          </p:cNvSpPr>
          <p:nvPr/>
        </p:nvSpPr>
        <p:spPr bwMode="auto">
          <a:xfrm>
            <a:off x="4357688" y="3571875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0194" name="TextBox 20"/>
          <p:cNvSpPr txBox="1">
            <a:spLocks noChangeArrowheads="1"/>
          </p:cNvSpPr>
          <p:nvPr/>
        </p:nvSpPr>
        <p:spPr bwMode="auto">
          <a:xfrm>
            <a:off x="4357688" y="214312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0195" name="TextBox 21"/>
          <p:cNvSpPr txBox="1">
            <a:spLocks noChangeArrowheads="1"/>
          </p:cNvSpPr>
          <p:nvPr/>
        </p:nvSpPr>
        <p:spPr bwMode="auto">
          <a:xfrm>
            <a:off x="5000625" y="39163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0196" name="TextBox 22"/>
          <p:cNvSpPr txBox="1">
            <a:spLocks noChangeArrowheads="1"/>
          </p:cNvSpPr>
          <p:nvPr/>
        </p:nvSpPr>
        <p:spPr bwMode="auto">
          <a:xfrm>
            <a:off x="7143750" y="385762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0197" name="TextBox 23"/>
          <p:cNvSpPr txBox="1">
            <a:spLocks noChangeArrowheads="1"/>
          </p:cNvSpPr>
          <p:nvPr/>
        </p:nvSpPr>
        <p:spPr bwMode="auto">
          <a:xfrm>
            <a:off x="1285875" y="385762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0198" name="TextBox 24"/>
          <p:cNvSpPr txBox="1">
            <a:spLocks noChangeArrowheads="1"/>
          </p:cNvSpPr>
          <p:nvPr/>
        </p:nvSpPr>
        <p:spPr bwMode="auto">
          <a:xfrm>
            <a:off x="3429000" y="385762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0199" name="TextBox 25"/>
          <p:cNvSpPr txBox="1">
            <a:spLocks noChangeArrowheads="1"/>
          </p:cNvSpPr>
          <p:nvPr/>
        </p:nvSpPr>
        <p:spPr bwMode="auto">
          <a:xfrm>
            <a:off x="4357688" y="4429125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0200" name="TextBox 26"/>
          <p:cNvSpPr txBox="1">
            <a:spLocks noChangeArrowheads="1"/>
          </p:cNvSpPr>
          <p:nvPr/>
        </p:nvSpPr>
        <p:spPr bwMode="auto">
          <a:xfrm>
            <a:off x="4429125" y="5702300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กำหนด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Attribute </a:t>
            </a: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และ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Primary Key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D8761DA-3BA1-48E3-AD08-A6BFB8D2ED81}" type="slidenum">
              <a:rPr lang="en-US"/>
              <a:pPr>
                <a:defRPr/>
              </a:pPr>
              <a:t>57</a:t>
            </a:fld>
            <a:endParaRPr lang="th-TH"/>
          </a:p>
        </p:txBody>
      </p:sp>
      <p:sp>
        <p:nvSpPr>
          <p:cNvPr id="51204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1. FACULTY (</a:t>
            </a:r>
            <a:r>
              <a:rPr lang="en-US" b="1" u="sng" dirty="0" err="1" smtClean="0">
                <a:latin typeface="Angsana New" pitchFamily="18" charset="-34"/>
                <a:cs typeface="Angsana New" pitchFamily="18" charset="-34"/>
              </a:rPr>
              <a:t>FacId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,FacName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2. SUBJECT (</a:t>
            </a:r>
            <a:r>
              <a:rPr lang="en-US" b="1" u="sng" dirty="0" err="1" smtClean="0">
                <a:latin typeface="Angsana New" pitchFamily="18" charset="-34"/>
                <a:cs typeface="Angsana New" pitchFamily="18" charset="-34"/>
              </a:rPr>
              <a:t>Subid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,SubName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3 .TEACHER (</a:t>
            </a:r>
            <a:r>
              <a:rPr lang="en-US" b="1" u="sng" dirty="0" err="1" smtClean="0">
                <a:latin typeface="Angsana New" pitchFamily="18" charset="-34"/>
                <a:cs typeface="Angsana New" pitchFamily="18" charset="-34"/>
              </a:rPr>
              <a:t>TeacherId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,TeacherName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4. STUDENT (</a:t>
            </a:r>
            <a:r>
              <a:rPr lang="en-US" b="1" u="sng" dirty="0" err="1" smtClean="0">
                <a:latin typeface="Angsana New" pitchFamily="18" charset="-34"/>
                <a:cs typeface="Angsana New" pitchFamily="18" charset="-34"/>
              </a:rPr>
              <a:t>Stdid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,StdName,Major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marL="833438" lvl="1" indent="-514350" eaLnBrk="1" hangingPunct="1">
              <a:buFont typeface="Wingdings 2" pitchFamily="18" charset="2"/>
              <a:buNone/>
            </a:pP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5. ROOM (</a:t>
            </a:r>
            <a:r>
              <a:rPr lang="en-US" b="1" u="sng" dirty="0" err="1" smtClean="0">
                <a:latin typeface="Angsana New" pitchFamily="18" charset="-34"/>
                <a:cs typeface="Angsana New" pitchFamily="18" charset="-34"/>
              </a:rPr>
              <a:t>RoomNo,RoomDetail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eaLnBrk="1" hangingPunct="1"/>
            <a:endParaRPr lang="en-US" dirty="0" smtClean="0"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703B1A0-8C81-49D4-9568-41D3A4852997}" type="slidenum">
              <a:rPr lang="en-US" smtClean="0"/>
              <a:pPr/>
              <a:t>58</a:t>
            </a:fld>
            <a:endParaRPr lang="th-TH" smtClean="0"/>
          </a:p>
        </p:txBody>
      </p:sp>
      <p:grpSp>
        <p:nvGrpSpPr>
          <p:cNvPr id="52227" name="Group 61"/>
          <p:cNvGrpSpPr>
            <a:grpSpLocks/>
          </p:cNvGrpSpPr>
          <p:nvPr/>
        </p:nvGrpSpPr>
        <p:grpSpPr bwMode="auto">
          <a:xfrm>
            <a:off x="71438" y="214313"/>
            <a:ext cx="9001125" cy="6357937"/>
            <a:chOff x="71406" y="357166"/>
            <a:chExt cx="9001156" cy="635798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357285" y="4214818"/>
              <a:ext cx="2484446" cy="1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2233" idx="2"/>
              <a:endCxn id="52235" idx="0"/>
            </p:cNvCxnSpPr>
            <p:nvPr/>
          </p:nvCxnSpPr>
          <p:spPr>
            <a:xfrm rot="5400000">
              <a:off x="3615508" y="5287182"/>
              <a:ext cx="1571636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2233" idx="3"/>
              <a:endCxn id="52234" idx="1"/>
            </p:cNvCxnSpPr>
            <p:nvPr/>
          </p:nvCxnSpPr>
          <p:spPr>
            <a:xfrm>
              <a:off x="5016485" y="4214818"/>
              <a:ext cx="2484447" cy="1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2232" idx="2"/>
              <a:endCxn id="52233" idx="0"/>
            </p:cNvCxnSpPr>
            <p:nvPr/>
          </p:nvCxnSpPr>
          <p:spPr>
            <a:xfrm rot="16200000" flipH="1">
              <a:off x="3490890" y="3017834"/>
              <a:ext cx="1785951" cy="365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232" name="Rectangle 14"/>
            <p:cNvSpPr>
              <a:spLocks noChangeArrowheads="1"/>
            </p:cNvSpPr>
            <p:nvPr/>
          </p:nvSpPr>
          <p:spPr bwMode="auto">
            <a:xfrm>
              <a:off x="3714744" y="1571612"/>
              <a:ext cx="1301745" cy="5715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ngsana New" pitchFamily="18" charset="-34"/>
                </a:rPr>
                <a:t>FACULTY</a:t>
              </a:r>
              <a:endParaRPr lang="th-TH"/>
            </a:p>
          </p:txBody>
        </p:sp>
        <p:sp>
          <p:nvSpPr>
            <p:cNvPr id="52233" name="Rectangle 14"/>
            <p:cNvSpPr>
              <a:spLocks noChangeArrowheads="1"/>
            </p:cNvSpPr>
            <p:nvPr/>
          </p:nvSpPr>
          <p:spPr bwMode="auto">
            <a:xfrm>
              <a:off x="3786182" y="3929066"/>
              <a:ext cx="1230307" cy="5715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ngsana New" pitchFamily="18" charset="-34"/>
                </a:rPr>
                <a:t>SUBJECT</a:t>
              </a:r>
              <a:endParaRPr lang="th-TH"/>
            </a:p>
          </p:txBody>
        </p:sp>
        <p:sp>
          <p:nvSpPr>
            <p:cNvPr id="52234" name="Rectangle 14"/>
            <p:cNvSpPr>
              <a:spLocks noChangeArrowheads="1"/>
            </p:cNvSpPr>
            <p:nvPr/>
          </p:nvSpPr>
          <p:spPr bwMode="auto">
            <a:xfrm>
              <a:off x="7500958" y="3929066"/>
              <a:ext cx="1301745" cy="5715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ngsana New" pitchFamily="18" charset="-34"/>
                </a:rPr>
                <a:t>TEACHER</a:t>
              </a:r>
              <a:endParaRPr lang="th-TH"/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3786182" y="6072206"/>
              <a:ext cx="1230307" cy="5715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ngsana New" pitchFamily="18" charset="-34"/>
                </a:rPr>
                <a:t>STUDENT</a:t>
              </a:r>
              <a:endParaRPr lang="th-TH"/>
            </a:p>
          </p:txBody>
        </p:sp>
        <p:sp>
          <p:nvSpPr>
            <p:cNvPr id="52236" name="Rectangle 14"/>
            <p:cNvSpPr>
              <a:spLocks noChangeArrowheads="1"/>
            </p:cNvSpPr>
            <p:nvPr/>
          </p:nvSpPr>
          <p:spPr bwMode="auto">
            <a:xfrm>
              <a:off x="142844" y="3929066"/>
              <a:ext cx="1285884" cy="5715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ngsana New" pitchFamily="18" charset="-34"/>
                </a:rPr>
                <a:t>ROOM</a:t>
              </a:r>
              <a:endParaRPr lang="th-TH"/>
            </a:p>
          </p:txBody>
        </p:sp>
        <p:sp>
          <p:nvSpPr>
            <p:cNvPr id="52237" name="AutoShape 15"/>
            <p:cNvSpPr>
              <a:spLocks noChangeArrowheads="1"/>
            </p:cNvSpPr>
            <p:nvPr/>
          </p:nvSpPr>
          <p:spPr bwMode="auto">
            <a:xfrm>
              <a:off x="3714744" y="2714620"/>
              <a:ext cx="1357322" cy="642943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Angsana New" pitchFamily="18" charset="-34"/>
                </a:rPr>
                <a:t>have</a:t>
              </a:r>
              <a:endParaRPr lang="th-TH" sz="2400" b="1">
                <a:latin typeface="Angsana New" pitchFamily="18" charset="-34"/>
              </a:endParaRPr>
            </a:p>
          </p:txBody>
        </p:sp>
        <p:sp>
          <p:nvSpPr>
            <p:cNvPr id="52238" name="AutoShape 15"/>
            <p:cNvSpPr>
              <a:spLocks noChangeArrowheads="1"/>
            </p:cNvSpPr>
            <p:nvPr/>
          </p:nvSpPr>
          <p:spPr bwMode="auto">
            <a:xfrm>
              <a:off x="5643570" y="3857628"/>
              <a:ext cx="1357322" cy="71438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Angsana New" pitchFamily="18" charset="-34"/>
                </a:rPr>
                <a:t>teach</a:t>
              </a:r>
              <a:endParaRPr lang="th-TH" sz="2400" b="1">
                <a:latin typeface="Angsana New" pitchFamily="18" charset="-34"/>
              </a:endParaRPr>
            </a:p>
          </p:txBody>
        </p:sp>
        <p:sp>
          <p:nvSpPr>
            <p:cNvPr id="52239" name="AutoShape 15"/>
            <p:cNvSpPr>
              <a:spLocks noChangeArrowheads="1"/>
            </p:cNvSpPr>
            <p:nvPr/>
          </p:nvSpPr>
          <p:spPr bwMode="auto">
            <a:xfrm>
              <a:off x="3714744" y="4929198"/>
              <a:ext cx="1357322" cy="71438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Angsana New" pitchFamily="18" charset="-34"/>
                </a:rPr>
                <a:t>register</a:t>
              </a:r>
              <a:endParaRPr lang="th-TH" sz="2000" b="1">
                <a:latin typeface="Angsana New" pitchFamily="18" charset="-34"/>
              </a:endParaRPr>
            </a:p>
          </p:txBody>
        </p:sp>
        <p:sp>
          <p:nvSpPr>
            <p:cNvPr id="52240" name="AutoShape 15"/>
            <p:cNvSpPr>
              <a:spLocks noChangeArrowheads="1"/>
            </p:cNvSpPr>
            <p:nvPr/>
          </p:nvSpPr>
          <p:spPr bwMode="auto">
            <a:xfrm>
              <a:off x="2000232" y="3857628"/>
              <a:ext cx="1357322" cy="71438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Angsana New" pitchFamily="18" charset="-34"/>
                </a:rPr>
                <a:t>use</a:t>
              </a:r>
              <a:endParaRPr lang="th-TH" sz="2400" b="1">
                <a:latin typeface="Angsana New" pitchFamily="18" charset="-34"/>
              </a:endParaRPr>
            </a:p>
          </p:txBody>
        </p:sp>
        <p:sp>
          <p:nvSpPr>
            <p:cNvPr id="52241" name="TextBox 16"/>
            <p:cNvSpPr txBox="1">
              <a:spLocks noChangeArrowheads="1"/>
            </p:cNvSpPr>
            <p:nvPr/>
          </p:nvSpPr>
          <p:spPr bwMode="auto">
            <a:xfrm>
              <a:off x="4357686" y="3571876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52242" name="TextBox 20"/>
            <p:cNvSpPr txBox="1">
              <a:spLocks noChangeArrowheads="1"/>
            </p:cNvSpPr>
            <p:nvPr/>
          </p:nvSpPr>
          <p:spPr bwMode="auto">
            <a:xfrm>
              <a:off x="4357686" y="2143116"/>
              <a:ext cx="2857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2243" name="TextBox 21"/>
            <p:cNvSpPr txBox="1">
              <a:spLocks noChangeArrowheads="1"/>
            </p:cNvSpPr>
            <p:nvPr/>
          </p:nvSpPr>
          <p:spPr bwMode="auto">
            <a:xfrm>
              <a:off x="5000628" y="3916924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52244" name="TextBox 22"/>
            <p:cNvSpPr txBox="1">
              <a:spLocks noChangeArrowheads="1"/>
            </p:cNvSpPr>
            <p:nvPr/>
          </p:nvSpPr>
          <p:spPr bwMode="auto">
            <a:xfrm>
              <a:off x="7143768" y="3857628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52245" name="TextBox 23"/>
            <p:cNvSpPr txBox="1">
              <a:spLocks noChangeArrowheads="1"/>
            </p:cNvSpPr>
            <p:nvPr/>
          </p:nvSpPr>
          <p:spPr bwMode="auto">
            <a:xfrm>
              <a:off x="1357290" y="3857628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52246" name="TextBox 24"/>
            <p:cNvSpPr txBox="1">
              <a:spLocks noChangeArrowheads="1"/>
            </p:cNvSpPr>
            <p:nvPr/>
          </p:nvSpPr>
          <p:spPr bwMode="auto">
            <a:xfrm>
              <a:off x="3428992" y="3857628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52247" name="TextBox 25"/>
            <p:cNvSpPr txBox="1">
              <a:spLocks noChangeArrowheads="1"/>
            </p:cNvSpPr>
            <p:nvPr/>
          </p:nvSpPr>
          <p:spPr bwMode="auto">
            <a:xfrm>
              <a:off x="4357686" y="4429132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52248" name="TextBox 26"/>
            <p:cNvSpPr txBox="1">
              <a:spLocks noChangeArrowheads="1"/>
            </p:cNvSpPr>
            <p:nvPr/>
          </p:nvSpPr>
          <p:spPr bwMode="auto">
            <a:xfrm>
              <a:off x="4429124" y="5702874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57478" y="357166"/>
              <a:ext cx="1357318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u="sng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Facid</a:t>
              </a:r>
              <a:endPara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571983" y="357166"/>
              <a:ext cx="1571630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FacName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1406" y="2643182"/>
              <a:ext cx="1357317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u="sng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RoomNo</a:t>
              </a:r>
              <a:endPara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428851" y="3000372"/>
              <a:ext cx="1357318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u="sng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Subid</a:t>
              </a:r>
              <a:endPara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929173" y="3000372"/>
              <a:ext cx="1500192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SubName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cxnSp>
          <p:nvCxnSpPr>
            <p:cNvPr id="35" name="Straight Connector 34"/>
            <p:cNvCxnSpPr>
              <a:stCxn id="29" idx="4"/>
            </p:cNvCxnSpPr>
            <p:nvPr/>
          </p:nvCxnSpPr>
          <p:spPr>
            <a:xfrm rot="16200000" flipH="1">
              <a:off x="3482954" y="982646"/>
              <a:ext cx="642942" cy="53499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4"/>
            </p:cNvCxnSpPr>
            <p:nvPr/>
          </p:nvCxnSpPr>
          <p:spPr>
            <a:xfrm rot="5400000">
              <a:off x="4679140" y="892952"/>
              <a:ext cx="642942" cy="71437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</p:cNvCxnSpPr>
            <p:nvPr/>
          </p:nvCxnSpPr>
          <p:spPr>
            <a:xfrm rot="16200000" flipH="1">
              <a:off x="3411517" y="3268662"/>
              <a:ext cx="357191" cy="96361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3"/>
            </p:cNvCxnSpPr>
            <p:nvPr/>
          </p:nvCxnSpPr>
          <p:spPr>
            <a:xfrm rot="5400000">
              <a:off x="4746608" y="3527427"/>
              <a:ext cx="441328" cy="3619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000867" y="2786058"/>
              <a:ext cx="1643069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u="sng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TeacherId</a:t>
              </a:r>
              <a:endPara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000867" y="4857760"/>
              <a:ext cx="2071695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TeacherName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cxnSp>
          <p:nvCxnSpPr>
            <p:cNvPr id="45" name="Straight Connector 44"/>
            <p:cNvCxnSpPr>
              <a:stCxn id="42" idx="4"/>
            </p:cNvCxnSpPr>
            <p:nvPr/>
          </p:nvCxnSpPr>
          <p:spPr>
            <a:xfrm rot="16200000" flipH="1">
              <a:off x="7626343" y="3554414"/>
              <a:ext cx="571504" cy="1778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0"/>
              <a:endCxn id="52234" idx="2"/>
            </p:cNvCxnSpPr>
            <p:nvPr/>
          </p:nvCxnSpPr>
          <p:spPr>
            <a:xfrm rot="5400000" flipH="1" flipV="1">
              <a:off x="7916063" y="4622015"/>
              <a:ext cx="357190" cy="1143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928787" y="5429264"/>
              <a:ext cx="1357317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u="sng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Stdid</a:t>
              </a:r>
              <a:endPara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785912" y="6143644"/>
              <a:ext cx="1571630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Stdname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43550" y="6000768"/>
              <a:ext cx="1500192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ngsana New" pitchFamily="18" charset="-34"/>
                  <a:cs typeface="Angsana New" pitchFamily="18" charset="-34"/>
                </a:rPr>
                <a:t>Major</a:t>
              </a:r>
            </a:p>
          </p:txBody>
        </p:sp>
        <p:cxnSp>
          <p:nvCxnSpPr>
            <p:cNvPr id="52" name="Straight Connector 51"/>
            <p:cNvCxnSpPr>
              <a:stCxn id="48" idx="5"/>
            </p:cNvCxnSpPr>
            <p:nvPr/>
          </p:nvCxnSpPr>
          <p:spPr>
            <a:xfrm rot="16200000" flipH="1">
              <a:off x="3287692" y="5716605"/>
              <a:ext cx="298452" cy="69850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9" idx="6"/>
            </p:cNvCxnSpPr>
            <p:nvPr/>
          </p:nvCxnSpPr>
          <p:spPr>
            <a:xfrm>
              <a:off x="3357542" y="6429396"/>
              <a:ext cx="428626" cy="7143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2"/>
              <a:endCxn id="52235" idx="3"/>
            </p:cNvCxnSpPr>
            <p:nvPr/>
          </p:nvCxnSpPr>
          <p:spPr>
            <a:xfrm rot="10800000" flipV="1">
              <a:off x="5016485" y="6286520"/>
              <a:ext cx="627065" cy="7143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1" idx="4"/>
              <a:endCxn id="52236" idx="0"/>
            </p:cNvCxnSpPr>
            <p:nvPr/>
          </p:nvCxnSpPr>
          <p:spPr>
            <a:xfrm rot="16200000" flipH="1">
              <a:off x="411131" y="3554414"/>
              <a:ext cx="714380" cy="3492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 bwMode="auto">
          <a:xfrm>
            <a:off x="0" y="4869160"/>
            <a:ext cx="17636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RoomDetai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97" name="Straight Connector 96"/>
          <p:cNvCxnSpPr>
            <a:stCxn id="46" idx="0"/>
            <a:endCxn id="52236" idx="2"/>
          </p:cNvCxnSpPr>
          <p:nvPr/>
        </p:nvCxnSpPr>
        <p:spPr bwMode="auto">
          <a:xfrm flipH="1" flipV="1">
            <a:off x="785816" y="4357688"/>
            <a:ext cx="96028" cy="5114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D7FC01D7-6F62-4AFF-B65D-5BFCB2800CF8}" type="slidenum">
              <a:rPr lang="en-US"/>
              <a:pPr/>
              <a:t>59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5700" b="1" smtClean="0">
                <a:solidFill>
                  <a:srgbClr val="663300"/>
                </a:solidFill>
                <a:latin typeface="Angsana New" pitchFamily="18" charset="-34"/>
              </a:rPr>
              <a:t>การเปลี่ยน </a:t>
            </a:r>
            <a:r>
              <a:rPr lang="en-US" sz="5700" b="1" smtClean="0">
                <a:solidFill>
                  <a:srgbClr val="663300"/>
                </a:solidFill>
                <a:latin typeface="Angsana New" pitchFamily="18" charset="-34"/>
              </a:rPr>
              <a:t>E-R diagram </a:t>
            </a:r>
            <a:r>
              <a:rPr lang="th-TH" sz="5700" b="1" smtClean="0">
                <a:solidFill>
                  <a:srgbClr val="663300"/>
                </a:solidFill>
                <a:latin typeface="Angsana New" pitchFamily="18" charset="-34"/>
              </a:rPr>
              <a:t>เป็น </a:t>
            </a:r>
            <a:r>
              <a:rPr lang="en-US" sz="5700" b="1" smtClean="0">
                <a:solidFill>
                  <a:srgbClr val="663300"/>
                </a:solidFill>
                <a:latin typeface="Angsana New" pitchFamily="18" charset="-34"/>
              </a:rPr>
              <a:t>Table</a:t>
            </a:r>
            <a:endParaRPr lang="th-TH" sz="5700" b="1" smtClean="0">
              <a:solidFill>
                <a:srgbClr val="663300"/>
              </a:solidFill>
              <a:latin typeface="Angsana New" pitchFamily="18" charset="-34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3814763" cy="4530725"/>
          </a:xfrm>
        </p:spPr>
        <p:txBody>
          <a:bodyPr/>
          <a:lstStyle/>
          <a:p>
            <a:pPr eaLnBrk="1" hangingPunct="1"/>
            <a:r>
              <a:rPr lang="en-US" sz="3600" b="1" smtClean="0">
                <a:latin typeface="Angsana New" pitchFamily="18" charset="-34"/>
              </a:rPr>
              <a:t> Strong Entity</a:t>
            </a:r>
            <a:endParaRPr lang="th-TH" sz="3600" b="1" smtClean="0">
              <a:latin typeface="Angsana New" pitchFamily="18" charset="-34"/>
            </a:endParaRPr>
          </a:p>
        </p:txBody>
      </p:sp>
      <p:pic>
        <p:nvPicPr>
          <p:cNvPr id="3891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22600" y="2420938"/>
            <a:ext cx="3568700" cy="1914525"/>
          </a:xfrm>
          <a:noFill/>
        </p:spPr>
      </p:pic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625850" y="5045075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0850">
              <a:tabLst>
                <a:tab pos="457200" algn="l"/>
                <a:tab pos="609600" algn="l"/>
                <a:tab pos="685800" algn="l"/>
                <a:tab pos="838200" algn="l"/>
                <a:tab pos="914400" algn="l"/>
              </a:tabLst>
            </a:pPr>
            <a:r>
              <a:rPr lang="th-TH" altLang="zh-CN" sz="2000" b="1">
                <a:solidFill>
                  <a:srgbClr val="000000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ตาราง Student</a:t>
            </a:r>
            <a:endParaRPr lang="th-TH" altLang="zh-CN" sz="4000" b="1">
              <a:latin typeface="Angsana New" pitchFamily="18" charset="-34"/>
              <a:ea typeface="SimSun" pitchFamily="2" charset="-122"/>
              <a:cs typeface="Angsana New" pitchFamily="18" charset="-34"/>
            </a:endParaRPr>
          </a:p>
        </p:txBody>
      </p:sp>
      <p:pic>
        <p:nvPicPr>
          <p:cNvPr id="389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1638" y="5443538"/>
            <a:ext cx="35274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0" y="4084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cs typeface="Angsana New" pitchFamily="18" charset="-34"/>
            </a:endParaRPr>
          </a:p>
        </p:txBody>
      </p:sp>
      <p:sp>
        <p:nvSpPr>
          <p:cNvPr id="38921" name="AutoShape 8"/>
          <p:cNvSpPr>
            <a:spLocks noChangeArrowheads="1"/>
          </p:cNvSpPr>
          <p:nvPr/>
        </p:nvSpPr>
        <p:spPr bwMode="auto">
          <a:xfrm>
            <a:off x="4343400" y="4449763"/>
            <a:ext cx="59372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9D032B6-4055-4A24-86CE-4E34C1A204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827584" y="260648"/>
            <a:ext cx="7642217" cy="6165465"/>
            <a:chOff x="1614" y="5052"/>
            <a:chExt cx="9888" cy="5546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1614" y="5052"/>
              <a:ext cx="9888" cy="5546"/>
              <a:chOff x="1127" y="168"/>
              <a:chExt cx="10431" cy="5948"/>
            </a:xfrm>
          </p:grpSpPr>
          <p:pic>
            <p:nvPicPr>
              <p:cNvPr id="11059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096" t="19534" r="6950" b="11928"/>
              <a:stretch>
                <a:fillRect/>
              </a:stretch>
            </p:blipFill>
            <p:spPr bwMode="auto">
              <a:xfrm>
                <a:off x="1127" y="168"/>
                <a:ext cx="10431" cy="5948"/>
              </a:xfrm>
              <a:prstGeom prst="rect">
                <a:avLst/>
              </a:prstGeom>
              <a:noFill/>
            </p:spPr>
          </p:pic>
          <p:sp>
            <p:nvSpPr>
              <p:cNvPr id="110596" name="Rectangle 4"/>
              <p:cNvSpPr>
                <a:spLocks noChangeArrowheads="1"/>
              </p:cNvSpPr>
              <p:nvPr/>
            </p:nvSpPr>
            <p:spPr bwMode="auto">
              <a:xfrm>
                <a:off x="10458" y="293"/>
                <a:ext cx="800" cy="58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74295" tIns="8890" rIns="74295" bIns="88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0594" name="Line 2"/>
            <p:cNvSpPr>
              <a:spLocks noChangeShapeType="1"/>
            </p:cNvSpPr>
            <p:nvPr/>
          </p:nvSpPr>
          <p:spPr bwMode="auto">
            <a:xfrm>
              <a:off x="8298" y="793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7CB45508-4653-48AD-8DB6-AEEE46AB97A5}" type="slidenum">
              <a:rPr lang="en-US"/>
              <a:pPr/>
              <a:t>60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5700" b="1" smtClean="0">
                <a:solidFill>
                  <a:srgbClr val="663300"/>
                </a:solidFill>
                <a:latin typeface="Angsana New" pitchFamily="18" charset="-34"/>
              </a:rPr>
              <a:t>การเปลี่ยน </a:t>
            </a:r>
            <a:r>
              <a:rPr lang="en-US" sz="5700" b="1" smtClean="0">
                <a:solidFill>
                  <a:srgbClr val="663300"/>
                </a:solidFill>
                <a:latin typeface="Angsana New" pitchFamily="18" charset="-34"/>
              </a:rPr>
              <a:t>E-R diagram </a:t>
            </a:r>
            <a:r>
              <a:rPr lang="th-TH" sz="5700" b="1" smtClean="0">
                <a:solidFill>
                  <a:srgbClr val="663300"/>
                </a:solidFill>
                <a:latin typeface="Angsana New" pitchFamily="18" charset="-34"/>
              </a:rPr>
              <a:t>เป็น </a:t>
            </a:r>
            <a:r>
              <a:rPr lang="en-US" sz="5700" b="1" smtClean="0">
                <a:solidFill>
                  <a:srgbClr val="663300"/>
                </a:solidFill>
                <a:latin typeface="Angsana New" pitchFamily="18" charset="-34"/>
              </a:rPr>
              <a:t>Table</a:t>
            </a:r>
            <a:endParaRPr lang="th-TH" sz="5700" b="1" smtClean="0">
              <a:solidFill>
                <a:srgbClr val="663300"/>
              </a:solidFill>
              <a:latin typeface="Angsana New" pitchFamily="18" charset="-34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167563" cy="1147763"/>
          </a:xfrm>
        </p:spPr>
        <p:txBody>
          <a:bodyPr/>
          <a:lstStyle/>
          <a:p>
            <a:pPr eaLnBrk="1" hangingPunct="1"/>
            <a:r>
              <a:rPr lang="en-US" sz="3600" b="1" smtClean="0">
                <a:latin typeface="Angsana New" pitchFamily="18" charset="-34"/>
              </a:rPr>
              <a:t> Entity </a:t>
            </a:r>
            <a:r>
              <a:rPr lang="th-TH" sz="3600" b="1" smtClean="0">
                <a:latin typeface="Angsana New" pitchFamily="18" charset="-34"/>
              </a:rPr>
              <a:t>ที่มี </a:t>
            </a:r>
            <a:r>
              <a:rPr lang="en-US" sz="3600" b="1" smtClean="0">
                <a:latin typeface="Angsana New" pitchFamily="18" charset="-34"/>
              </a:rPr>
              <a:t>Composite Attribute</a:t>
            </a:r>
            <a:endParaRPr lang="th-TH" sz="3600" b="1" smtClean="0">
              <a:latin typeface="Angsana New" pitchFamily="18" charset="-34"/>
            </a:endParaRPr>
          </a:p>
        </p:txBody>
      </p:sp>
      <p:pic>
        <p:nvPicPr>
          <p:cNvPr id="39941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67100" y="2255838"/>
            <a:ext cx="2995613" cy="2419350"/>
          </a:xfrm>
          <a:noFill/>
        </p:spPr>
      </p:pic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3711575" y="5354638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0850">
              <a:tabLst>
                <a:tab pos="457200" algn="l"/>
                <a:tab pos="609600" algn="l"/>
                <a:tab pos="685800" algn="l"/>
                <a:tab pos="838200" algn="l"/>
                <a:tab pos="914400" algn="l"/>
              </a:tabLst>
            </a:pPr>
            <a:r>
              <a:rPr lang="th-TH" altLang="zh-CN" sz="2000" b="1">
                <a:solidFill>
                  <a:srgbClr val="000000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ตาราง Student</a:t>
            </a:r>
            <a:endParaRPr lang="th-TH" altLang="zh-CN" sz="4000" b="1">
              <a:latin typeface="Angsana New" pitchFamily="18" charset="-34"/>
              <a:ea typeface="SimSun" pitchFamily="2" charset="-122"/>
              <a:cs typeface="Angsana New" pitchFamily="18" charset="-34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4084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cs typeface="Angsana New" pitchFamily="18" charset="-34"/>
            </a:endParaRPr>
          </a:p>
        </p:txBody>
      </p:sp>
      <p:pic>
        <p:nvPicPr>
          <p:cNvPr id="39944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74938" y="5691188"/>
            <a:ext cx="4140200" cy="884237"/>
          </a:xfrm>
          <a:noFill/>
        </p:spPr>
      </p:pic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4476750" y="4830763"/>
            <a:ext cx="563563" cy="4270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95713FFC-BD72-4C1D-8761-8CA88448B020}" type="slidenum">
              <a:rPr lang="en-US"/>
              <a:pPr/>
              <a:t>61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5700" b="1" smtClean="0">
                <a:solidFill>
                  <a:srgbClr val="663300"/>
                </a:solidFill>
                <a:latin typeface="Angsana New" pitchFamily="18" charset="-34"/>
              </a:rPr>
              <a:t>การเปลี่ยน </a:t>
            </a:r>
            <a:r>
              <a:rPr lang="en-US" sz="5700" b="1" smtClean="0">
                <a:solidFill>
                  <a:srgbClr val="663300"/>
                </a:solidFill>
                <a:latin typeface="Angsana New" pitchFamily="18" charset="-34"/>
              </a:rPr>
              <a:t>E-R diagram </a:t>
            </a:r>
            <a:r>
              <a:rPr lang="th-TH" sz="5700" b="1" smtClean="0">
                <a:solidFill>
                  <a:srgbClr val="663300"/>
                </a:solidFill>
                <a:latin typeface="Angsana New" pitchFamily="18" charset="-34"/>
              </a:rPr>
              <a:t>เป็น </a:t>
            </a:r>
            <a:r>
              <a:rPr lang="en-US" sz="5700" b="1" smtClean="0">
                <a:solidFill>
                  <a:srgbClr val="663300"/>
                </a:solidFill>
                <a:latin typeface="Angsana New" pitchFamily="18" charset="-34"/>
              </a:rPr>
              <a:t>Table</a:t>
            </a:r>
            <a:endParaRPr lang="th-TH" sz="5700" b="1" smtClean="0">
              <a:solidFill>
                <a:srgbClr val="663300"/>
              </a:solidFill>
              <a:latin typeface="Angsana New" pitchFamily="18" charset="-34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167563" cy="600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smtClean="0">
                <a:latin typeface="Angsana New" pitchFamily="18" charset="-34"/>
              </a:rPr>
              <a:t> Weak Entity</a:t>
            </a:r>
            <a:endParaRPr lang="th-TH" sz="3600" b="1" smtClean="0">
              <a:latin typeface="Angsana New" pitchFamily="18" charset="-34"/>
            </a:endParaRPr>
          </a:p>
        </p:txBody>
      </p:sp>
      <p:pic>
        <p:nvPicPr>
          <p:cNvPr id="40965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9188" y="2392363"/>
            <a:ext cx="6251575" cy="1739900"/>
          </a:xfrm>
          <a:noFill/>
        </p:spPr>
      </p:pic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810125" y="5073650"/>
            <a:ext cx="211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0850">
              <a:tabLst>
                <a:tab pos="457200" algn="l"/>
                <a:tab pos="609600" algn="l"/>
                <a:tab pos="685800" algn="l"/>
                <a:tab pos="838200" algn="l"/>
                <a:tab pos="914400" algn="l"/>
              </a:tabLst>
            </a:pPr>
            <a:r>
              <a:rPr lang="th-TH" altLang="zh-CN" sz="2000" b="1">
                <a:solidFill>
                  <a:srgbClr val="000000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ตาราง </a:t>
            </a:r>
            <a:r>
              <a:rPr lang="en-US" altLang="zh-CN" sz="2000" b="1">
                <a:solidFill>
                  <a:srgbClr val="000000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Timestamp</a:t>
            </a:r>
            <a:endParaRPr lang="th-TH" altLang="zh-CN" sz="4000" b="1">
              <a:latin typeface="Angsana New" pitchFamily="18" charset="-34"/>
              <a:ea typeface="SimSun" pitchFamily="2" charset="-122"/>
              <a:cs typeface="Angsana New" pitchFamily="18" charset="-34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4084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cs typeface="Angsana New" pitchFamily="18" charset="-34"/>
            </a:endParaRPr>
          </a:p>
        </p:txBody>
      </p:sp>
      <p:sp>
        <p:nvSpPr>
          <p:cNvPr id="40968" name="AutoShape 7"/>
          <p:cNvSpPr>
            <a:spLocks noChangeArrowheads="1"/>
          </p:cNvSpPr>
          <p:nvPr/>
        </p:nvSpPr>
        <p:spPr bwMode="auto">
          <a:xfrm>
            <a:off x="5572125" y="4211638"/>
            <a:ext cx="563563" cy="4270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0969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08450" y="5589588"/>
            <a:ext cx="3540125" cy="7350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7E412023-8D47-4549-B535-090B1FB994A1}" type="slidenum">
              <a:rPr lang="en-US"/>
              <a:pPr/>
              <a:t>62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th-TH" sz="4000" b="1" dirty="0" smtClean="0">
                <a:solidFill>
                  <a:srgbClr val="663300"/>
                </a:solidFill>
                <a:latin typeface="Angsana New" pitchFamily="18" charset="-34"/>
              </a:rPr>
              <a:t>การเปลี่ยน </a:t>
            </a:r>
            <a:r>
              <a:rPr lang="en-US" sz="4000" b="1" dirty="0" smtClean="0">
                <a:solidFill>
                  <a:srgbClr val="663300"/>
                </a:solidFill>
                <a:latin typeface="Angsana New" pitchFamily="18" charset="-34"/>
              </a:rPr>
              <a:t>E-R diagram </a:t>
            </a:r>
            <a:r>
              <a:rPr lang="th-TH" sz="4000" b="1" dirty="0" smtClean="0">
                <a:solidFill>
                  <a:srgbClr val="663300"/>
                </a:solidFill>
                <a:latin typeface="Angsana New" pitchFamily="18" charset="-34"/>
              </a:rPr>
              <a:t>เป็น </a:t>
            </a:r>
            <a:r>
              <a:rPr lang="en-US" sz="4000" b="1" dirty="0" smtClean="0">
                <a:solidFill>
                  <a:srgbClr val="663300"/>
                </a:solidFill>
                <a:latin typeface="Angsana New" pitchFamily="18" charset="-34"/>
              </a:rPr>
              <a:t>Table</a:t>
            </a:r>
            <a:r>
              <a:rPr lang="th-TH" sz="4000" b="1" dirty="0" smtClean="0">
                <a:solidFill>
                  <a:srgbClr val="663300"/>
                </a:solidFill>
                <a:latin typeface="Angsana New" pitchFamily="18" charset="-34"/>
              </a:rPr>
              <a:t> แบบมีความสัมพันธ์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84313"/>
            <a:ext cx="7545387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3200" b="1" smtClean="0">
                <a:latin typeface="Angsana New" pitchFamily="18" charset="-34"/>
              </a:rPr>
              <a:t> ความสัมพันธ์แบบหนึ่งต่อหนึ่ง (</a:t>
            </a:r>
            <a:r>
              <a:rPr lang="en-US" sz="3200" b="1" smtClean="0">
                <a:latin typeface="Angsana New" pitchFamily="18" charset="-34"/>
              </a:rPr>
              <a:t>One to One, 1:1)</a:t>
            </a:r>
            <a:endParaRPr lang="th-TH" sz="3200" b="1" smtClean="0">
              <a:latin typeface="Angsana New" pitchFamily="18" charset="-34"/>
            </a:endParaRPr>
          </a:p>
        </p:txBody>
      </p:sp>
      <p:graphicFrame>
        <p:nvGraphicFramePr>
          <p:cNvPr id="266372" name="Group 132"/>
          <p:cNvGraphicFramePr>
            <a:graphicFrameLocks noGrp="1"/>
          </p:cNvGraphicFramePr>
          <p:nvPr>
            <p:ph sz="quarter" idx="2"/>
          </p:nvPr>
        </p:nvGraphicFramePr>
        <p:xfrm>
          <a:off x="1116013" y="5445125"/>
          <a:ext cx="1906587" cy="655638"/>
        </p:xfrm>
        <a:graphic>
          <a:graphicData uri="http://schemas.openxmlformats.org/drawingml/2006/table">
            <a:tbl>
              <a:tblPr/>
              <a:tblGrid>
                <a:gridCol w="952500"/>
                <a:gridCol w="954087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รหัสลูกค้า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ชื่อลูกค้า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00" name="AutoShape 5"/>
          <p:cNvSpPr>
            <a:spLocks noChangeArrowheads="1"/>
          </p:cNvSpPr>
          <p:nvPr/>
        </p:nvSpPr>
        <p:spPr bwMode="auto">
          <a:xfrm>
            <a:off x="3851275" y="3933825"/>
            <a:ext cx="563563" cy="4270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Text Box 8"/>
          <p:cNvSpPr txBox="1">
            <a:spLocks noChangeArrowheads="1"/>
          </p:cNvSpPr>
          <p:nvPr/>
        </p:nvSpPr>
        <p:spPr bwMode="auto">
          <a:xfrm>
            <a:off x="3419475" y="5300663"/>
            <a:ext cx="730250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3600" b="1">
                <a:cs typeface="Angsana New" pitchFamily="18" charset="-34"/>
              </a:rPr>
              <a:t>หรือ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9388" y="2133600"/>
            <a:ext cx="8497887" cy="1800225"/>
            <a:chOff x="204" y="1480"/>
            <a:chExt cx="5312" cy="1529"/>
          </a:xfrm>
        </p:grpSpPr>
        <p:sp>
          <p:nvSpPr>
            <p:cNvPr id="42052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95" y="1570"/>
              <a:ext cx="5221" cy="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3" name="Rectangle 12"/>
            <p:cNvSpPr>
              <a:spLocks noChangeArrowheads="1"/>
            </p:cNvSpPr>
            <p:nvPr/>
          </p:nvSpPr>
          <p:spPr bwMode="auto">
            <a:xfrm>
              <a:off x="1111" y="2429"/>
              <a:ext cx="1018" cy="5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Rectangle 13"/>
            <p:cNvSpPr>
              <a:spLocks noChangeArrowheads="1"/>
            </p:cNvSpPr>
            <p:nvPr/>
          </p:nvSpPr>
          <p:spPr bwMode="auto">
            <a:xfrm>
              <a:off x="1111" y="2429"/>
              <a:ext cx="1018" cy="53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5" name="Rectangle 14"/>
            <p:cNvSpPr>
              <a:spLocks noChangeArrowheads="1"/>
            </p:cNvSpPr>
            <p:nvPr/>
          </p:nvSpPr>
          <p:spPr bwMode="auto">
            <a:xfrm>
              <a:off x="1251" y="2467"/>
              <a:ext cx="568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500" b="1">
                  <a:solidFill>
                    <a:srgbClr val="000000"/>
                  </a:solidFill>
                  <a:cs typeface="AngsanaUPC" pitchFamily="18" charset="-34"/>
                </a:rPr>
                <a:t>ตัวแทน</a:t>
              </a:r>
              <a:endParaRPr lang="en-US"/>
            </a:p>
          </p:txBody>
        </p:sp>
        <p:sp>
          <p:nvSpPr>
            <p:cNvPr id="42056" name="Freeform 15"/>
            <p:cNvSpPr>
              <a:spLocks/>
            </p:cNvSpPr>
            <p:nvPr/>
          </p:nvSpPr>
          <p:spPr bwMode="auto">
            <a:xfrm>
              <a:off x="204" y="1480"/>
              <a:ext cx="874" cy="503"/>
            </a:xfrm>
            <a:custGeom>
              <a:avLst/>
              <a:gdLst>
                <a:gd name="T0" fmla="*/ 598 w 598"/>
                <a:gd name="T1" fmla="*/ 136 h 286"/>
                <a:gd name="T2" fmla="*/ 594 w 598"/>
                <a:gd name="T3" fmla="*/ 121 h 286"/>
                <a:gd name="T4" fmla="*/ 588 w 598"/>
                <a:gd name="T5" fmla="*/ 107 h 286"/>
                <a:gd name="T6" fmla="*/ 579 w 598"/>
                <a:gd name="T7" fmla="*/ 94 h 286"/>
                <a:gd name="T8" fmla="*/ 567 w 598"/>
                <a:gd name="T9" fmla="*/ 82 h 286"/>
                <a:gd name="T10" fmla="*/ 554 w 598"/>
                <a:gd name="T11" fmla="*/ 69 h 286"/>
                <a:gd name="T12" fmla="*/ 538 w 598"/>
                <a:gd name="T13" fmla="*/ 59 h 286"/>
                <a:gd name="T14" fmla="*/ 520 w 598"/>
                <a:gd name="T15" fmla="*/ 48 h 286"/>
                <a:gd name="T16" fmla="*/ 499 w 598"/>
                <a:gd name="T17" fmla="*/ 37 h 286"/>
                <a:gd name="T18" fmla="*/ 477 w 598"/>
                <a:gd name="T19" fmla="*/ 28 h 286"/>
                <a:gd name="T20" fmla="*/ 442 w 598"/>
                <a:gd name="T21" fmla="*/ 18 h 286"/>
                <a:gd name="T22" fmla="*/ 387 w 598"/>
                <a:gd name="T23" fmla="*/ 7 h 286"/>
                <a:gd name="T24" fmla="*/ 329 w 598"/>
                <a:gd name="T25" fmla="*/ 1 h 286"/>
                <a:gd name="T26" fmla="*/ 268 w 598"/>
                <a:gd name="T27" fmla="*/ 1 h 286"/>
                <a:gd name="T28" fmla="*/ 209 w 598"/>
                <a:gd name="T29" fmla="*/ 7 h 286"/>
                <a:gd name="T30" fmla="*/ 156 w 598"/>
                <a:gd name="T31" fmla="*/ 18 h 286"/>
                <a:gd name="T32" fmla="*/ 120 w 598"/>
                <a:gd name="T33" fmla="*/ 28 h 286"/>
                <a:gd name="T34" fmla="*/ 97 w 598"/>
                <a:gd name="T35" fmla="*/ 37 h 286"/>
                <a:gd name="T36" fmla="*/ 78 w 598"/>
                <a:gd name="T37" fmla="*/ 48 h 286"/>
                <a:gd name="T38" fmla="*/ 59 w 598"/>
                <a:gd name="T39" fmla="*/ 59 h 286"/>
                <a:gd name="T40" fmla="*/ 42 w 598"/>
                <a:gd name="T41" fmla="*/ 69 h 286"/>
                <a:gd name="T42" fmla="*/ 29 w 598"/>
                <a:gd name="T43" fmla="*/ 82 h 286"/>
                <a:gd name="T44" fmla="*/ 19 w 598"/>
                <a:gd name="T45" fmla="*/ 94 h 286"/>
                <a:gd name="T46" fmla="*/ 8 w 598"/>
                <a:gd name="T47" fmla="*/ 107 h 286"/>
                <a:gd name="T48" fmla="*/ 3 w 598"/>
                <a:gd name="T49" fmla="*/ 121 h 286"/>
                <a:gd name="T50" fmla="*/ 0 w 598"/>
                <a:gd name="T51" fmla="*/ 136 h 286"/>
                <a:gd name="T52" fmla="*/ 0 w 598"/>
                <a:gd name="T53" fmla="*/ 152 h 286"/>
                <a:gd name="T54" fmla="*/ 3 w 598"/>
                <a:gd name="T55" fmla="*/ 166 h 286"/>
                <a:gd name="T56" fmla="*/ 8 w 598"/>
                <a:gd name="T57" fmla="*/ 178 h 286"/>
                <a:gd name="T58" fmla="*/ 19 w 598"/>
                <a:gd name="T59" fmla="*/ 193 h 286"/>
                <a:gd name="T60" fmla="*/ 29 w 598"/>
                <a:gd name="T61" fmla="*/ 205 h 286"/>
                <a:gd name="T62" fmla="*/ 42 w 598"/>
                <a:gd name="T63" fmla="*/ 218 h 286"/>
                <a:gd name="T64" fmla="*/ 59 w 598"/>
                <a:gd name="T65" fmla="*/ 229 h 286"/>
                <a:gd name="T66" fmla="*/ 78 w 598"/>
                <a:gd name="T67" fmla="*/ 239 h 286"/>
                <a:gd name="T68" fmla="*/ 97 w 598"/>
                <a:gd name="T69" fmla="*/ 250 h 286"/>
                <a:gd name="T70" fmla="*/ 120 w 598"/>
                <a:gd name="T71" fmla="*/ 259 h 286"/>
                <a:gd name="T72" fmla="*/ 156 w 598"/>
                <a:gd name="T73" fmla="*/ 270 h 286"/>
                <a:gd name="T74" fmla="*/ 209 w 598"/>
                <a:gd name="T75" fmla="*/ 280 h 286"/>
                <a:gd name="T76" fmla="*/ 268 w 598"/>
                <a:gd name="T77" fmla="*/ 286 h 286"/>
                <a:gd name="T78" fmla="*/ 329 w 598"/>
                <a:gd name="T79" fmla="*/ 286 h 286"/>
                <a:gd name="T80" fmla="*/ 387 w 598"/>
                <a:gd name="T81" fmla="*/ 280 h 286"/>
                <a:gd name="T82" fmla="*/ 442 w 598"/>
                <a:gd name="T83" fmla="*/ 270 h 286"/>
                <a:gd name="T84" fmla="*/ 477 w 598"/>
                <a:gd name="T85" fmla="*/ 259 h 286"/>
                <a:gd name="T86" fmla="*/ 499 w 598"/>
                <a:gd name="T87" fmla="*/ 250 h 286"/>
                <a:gd name="T88" fmla="*/ 520 w 598"/>
                <a:gd name="T89" fmla="*/ 239 h 286"/>
                <a:gd name="T90" fmla="*/ 538 w 598"/>
                <a:gd name="T91" fmla="*/ 229 h 286"/>
                <a:gd name="T92" fmla="*/ 554 w 598"/>
                <a:gd name="T93" fmla="*/ 218 h 286"/>
                <a:gd name="T94" fmla="*/ 567 w 598"/>
                <a:gd name="T95" fmla="*/ 205 h 286"/>
                <a:gd name="T96" fmla="*/ 579 w 598"/>
                <a:gd name="T97" fmla="*/ 193 h 286"/>
                <a:gd name="T98" fmla="*/ 588 w 598"/>
                <a:gd name="T99" fmla="*/ 178 h 286"/>
                <a:gd name="T100" fmla="*/ 594 w 598"/>
                <a:gd name="T101" fmla="*/ 166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6" y="128"/>
                  </a:lnTo>
                  <a:lnTo>
                    <a:pt x="594" y="121"/>
                  </a:lnTo>
                  <a:lnTo>
                    <a:pt x="591" y="114"/>
                  </a:lnTo>
                  <a:lnTo>
                    <a:pt x="588" y="107"/>
                  </a:lnTo>
                  <a:lnTo>
                    <a:pt x="584" y="102"/>
                  </a:lnTo>
                  <a:lnTo>
                    <a:pt x="579" y="94"/>
                  </a:lnTo>
                  <a:lnTo>
                    <a:pt x="574" y="87"/>
                  </a:lnTo>
                  <a:lnTo>
                    <a:pt x="567" y="82"/>
                  </a:lnTo>
                  <a:lnTo>
                    <a:pt x="562" y="75"/>
                  </a:lnTo>
                  <a:lnTo>
                    <a:pt x="554" y="69"/>
                  </a:lnTo>
                  <a:lnTo>
                    <a:pt x="547" y="64"/>
                  </a:lnTo>
                  <a:lnTo>
                    <a:pt x="538" y="59"/>
                  </a:lnTo>
                  <a:lnTo>
                    <a:pt x="530" y="53"/>
                  </a:lnTo>
                  <a:lnTo>
                    <a:pt x="520" y="48"/>
                  </a:lnTo>
                  <a:lnTo>
                    <a:pt x="510" y="43"/>
                  </a:lnTo>
                  <a:lnTo>
                    <a:pt x="499" y="37"/>
                  </a:lnTo>
                  <a:lnTo>
                    <a:pt x="489" y="34"/>
                  </a:lnTo>
                  <a:lnTo>
                    <a:pt x="477" y="28"/>
                  </a:lnTo>
                  <a:lnTo>
                    <a:pt x="465" y="25"/>
                  </a:lnTo>
                  <a:lnTo>
                    <a:pt x="442" y="18"/>
                  </a:lnTo>
                  <a:lnTo>
                    <a:pt x="414" y="12"/>
                  </a:lnTo>
                  <a:lnTo>
                    <a:pt x="387" y="7"/>
                  </a:lnTo>
                  <a:lnTo>
                    <a:pt x="358" y="3"/>
                  </a:lnTo>
                  <a:lnTo>
                    <a:pt x="329" y="1"/>
                  </a:lnTo>
                  <a:lnTo>
                    <a:pt x="299" y="0"/>
                  </a:lnTo>
                  <a:lnTo>
                    <a:pt x="268" y="1"/>
                  </a:lnTo>
                  <a:lnTo>
                    <a:pt x="238" y="3"/>
                  </a:lnTo>
                  <a:lnTo>
                    <a:pt x="209" y="7"/>
                  </a:lnTo>
                  <a:lnTo>
                    <a:pt x="182" y="12"/>
                  </a:lnTo>
                  <a:lnTo>
                    <a:pt x="156" y="18"/>
                  </a:lnTo>
                  <a:lnTo>
                    <a:pt x="131" y="25"/>
                  </a:lnTo>
                  <a:lnTo>
                    <a:pt x="120" y="28"/>
                  </a:lnTo>
                  <a:lnTo>
                    <a:pt x="109" y="34"/>
                  </a:lnTo>
                  <a:lnTo>
                    <a:pt x="97" y="37"/>
                  </a:lnTo>
                  <a:lnTo>
                    <a:pt x="87" y="43"/>
                  </a:lnTo>
                  <a:lnTo>
                    <a:pt x="78" y="48"/>
                  </a:lnTo>
                  <a:lnTo>
                    <a:pt x="68" y="53"/>
                  </a:lnTo>
                  <a:lnTo>
                    <a:pt x="59" y="59"/>
                  </a:lnTo>
                  <a:lnTo>
                    <a:pt x="51" y="64"/>
                  </a:lnTo>
                  <a:lnTo>
                    <a:pt x="42" y="69"/>
                  </a:lnTo>
                  <a:lnTo>
                    <a:pt x="36" y="75"/>
                  </a:lnTo>
                  <a:lnTo>
                    <a:pt x="29" y="82"/>
                  </a:lnTo>
                  <a:lnTo>
                    <a:pt x="24" y="87"/>
                  </a:lnTo>
                  <a:lnTo>
                    <a:pt x="19" y="94"/>
                  </a:lnTo>
                  <a:lnTo>
                    <a:pt x="13" y="102"/>
                  </a:lnTo>
                  <a:lnTo>
                    <a:pt x="8" y="107"/>
                  </a:lnTo>
                  <a:lnTo>
                    <a:pt x="5" y="114"/>
                  </a:lnTo>
                  <a:lnTo>
                    <a:pt x="3" y="121"/>
                  </a:lnTo>
                  <a:lnTo>
                    <a:pt x="2" y="128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2" y="159"/>
                  </a:lnTo>
                  <a:lnTo>
                    <a:pt x="3" y="166"/>
                  </a:lnTo>
                  <a:lnTo>
                    <a:pt x="5" y="173"/>
                  </a:lnTo>
                  <a:lnTo>
                    <a:pt x="8" y="178"/>
                  </a:lnTo>
                  <a:lnTo>
                    <a:pt x="13" y="186"/>
                  </a:lnTo>
                  <a:lnTo>
                    <a:pt x="19" y="193"/>
                  </a:lnTo>
                  <a:lnTo>
                    <a:pt x="24" y="200"/>
                  </a:lnTo>
                  <a:lnTo>
                    <a:pt x="29" y="205"/>
                  </a:lnTo>
                  <a:lnTo>
                    <a:pt x="36" y="212"/>
                  </a:lnTo>
                  <a:lnTo>
                    <a:pt x="42" y="218"/>
                  </a:lnTo>
                  <a:lnTo>
                    <a:pt x="51" y="223"/>
                  </a:lnTo>
                  <a:lnTo>
                    <a:pt x="59" y="229"/>
                  </a:lnTo>
                  <a:lnTo>
                    <a:pt x="68" y="234"/>
                  </a:lnTo>
                  <a:lnTo>
                    <a:pt x="78" y="239"/>
                  </a:lnTo>
                  <a:lnTo>
                    <a:pt x="87" y="245"/>
                  </a:lnTo>
                  <a:lnTo>
                    <a:pt x="97" y="250"/>
                  </a:lnTo>
                  <a:lnTo>
                    <a:pt x="109" y="254"/>
                  </a:lnTo>
                  <a:lnTo>
                    <a:pt x="120" y="259"/>
                  </a:lnTo>
                  <a:lnTo>
                    <a:pt x="131" y="263"/>
                  </a:lnTo>
                  <a:lnTo>
                    <a:pt x="156" y="270"/>
                  </a:lnTo>
                  <a:lnTo>
                    <a:pt x="182" y="275"/>
                  </a:lnTo>
                  <a:lnTo>
                    <a:pt x="209" y="280"/>
                  </a:lnTo>
                  <a:lnTo>
                    <a:pt x="238" y="284"/>
                  </a:lnTo>
                  <a:lnTo>
                    <a:pt x="268" y="286"/>
                  </a:lnTo>
                  <a:lnTo>
                    <a:pt x="299" y="286"/>
                  </a:lnTo>
                  <a:lnTo>
                    <a:pt x="329" y="286"/>
                  </a:lnTo>
                  <a:lnTo>
                    <a:pt x="358" y="284"/>
                  </a:lnTo>
                  <a:lnTo>
                    <a:pt x="387" y="280"/>
                  </a:lnTo>
                  <a:lnTo>
                    <a:pt x="414" y="275"/>
                  </a:lnTo>
                  <a:lnTo>
                    <a:pt x="442" y="270"/>
                  </a:lnTo>
                  <a:lnTo>
                    <a:pt x="465" y="263"/>
                  </a:lnTo>
                  <a:lnTo>
                    <a:pt x="477" y="259"/>
                  </a:lnTo>
                  <a:lnTo>
                    <a:pt x="489" y="254"/>
                  </a:lnTo>
                  <a:lnTo>
                    <a:pt x="499" y="250"/>
                  </a:lnTo>
                  <a:lnTo>
                    <a:pt x="510" y="245"/>
                  </a:lnTo>
                  <a:lnTo>
                    <a:pt x="520" y="239"/>
                  </a:lnTo>
                  <a:lnTo>
                    <a:pt x="530" y="234"/>
                  </a:lnTo>
                  <a:lnTo>
                    <a:pt x="538" y="229"/>
                  </a:lnTo>
                  <a:lnTo>
                    <a:pt x="547" y="223"/>
                  </a:lnTo>
                  <a:lnTo>
                    <a:pt x="554" y="218"/>
                  </a:lnTo>
                  <a:lnTo>
                    <a:pt x="562" y="212"/>
                  </a:lnTo>
                  <a:lnTo>
                    <a:pt x="567" y="205"/>
                  </a:lnTo>
                  <a:lnTo>
                    <a:pt x="574" y="200"/>
                  </a:lnTo>
                  <a:lnTo>
                    <a:pt x="579" y="193"/>
                  </a:lnTo>
                  <a:lnTo>
                    <a:pt x="584" y="186"/>
                  </a:lnTo>
                  <a:lnTo>
                    <a:pt x="588" y="178"/>
                  </a:lnTo>
                  <a:lnTo>
                    <a:pt x="591" y="173"/>
                  </a:lnTo>
                  <a:lnTo>
                    <a:pt x="594" y="166"/>
                  </a:lnTo>
                  <a:lnTo>
                    <a:pt x="596" y="159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solidFill>
              <a:srgbClr val="66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Rectangle 16"/>
            <p:cNvSpPr>
              <a:spLocks noChangeArrowheads="1"/>
            </p:cNvSpPr>
            <p:nvPr/>
          </p:nvSpPr>
          <p:spPr bwMode="auto">
            <a:xfrm>
              <a:off x="249" y="1616"/>
              <a:ext cx="771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h-TH" sz="2800" b="1" u="sng">
                  <a:solidFill>
                    <a:srgbClr val="000000"/>
                  </a:solidFill>
                  <a:cs typeface="AngsanaUPC" pitchFamily="18" charset="-34"/>
                </a:rPr>
                <a:t>รหัสตัวแทน</a:t>
              </a:r>
              <a:endParaRPr lang="en-US" sz="2800" u="sng"/>
            </a:p>
          </p:txBody>
        </p:sp>
        <p:sp>
          <p:nvSpPr>
            <p:cNvPr id="42058" name="Freeform 17"/>
            <p:cNvSpPr>
              <a:spLocks/>
            </p:cNvSpPr>
            <p:nvPr/>
          </p:nvSpPr>
          <p:spPr bwMode="auto">
            <a:xfrm>
              <a:off x="1111" y="1525"/>
              <a:ext cx="1043" cy="458"/>
            </a:xfrm>
            <a:custGeom>
              <a:avLst/>
              <a:gdLst>
                <a:gd name="T0" fmla="*/ 598 w 598"/>
                <a:gd name="T1" fmla="*/ 136 h 286"/>
                <a:gd name="T2" fmla="*/ 594 w 598"/>
                <a:gd name="T3" fmla="*/ 121 h 286"/>
                <a:gd name="T4" fmla="*/ 588 w 598"/>
                <a:gd name="T5" fmla="*/ 107 h 286"/>
                <a:gd name="T6" fmla="*/ 579 w 598"/>
                <a:gd name="T7" fmla="*/ 94 h 286"/>
                <a:gd name="T8" fmla="*/ 567 w 598"/>
                <a:gd name="T9" fmla="*/ 82 h 286"/>
                <a:gd name="T10" fmla="*/ 554 w 598"/>
                <a:gd name="T11" fmla="*/ 69 h 286"/>
                <a:gd name="T12" fmla="*/ 538 w 598"/>
                <a:gd name="T13" fmla="*/ 59 h 286"/>
                <a:gd name="T14" fmla="*/ 520 w 598"/>
                <a:gd name="T15" fmla="*/ 48 h 286"/>
                <a:gd name="T16" fmla="*/ 499 w 598"/>
                <a:gd name="T17" fmla="*/ 37 h 286"/>
                <a:gd name="T18" fmla="*/ 477 w 598"/>
                <a:gd name="T19" fmla="*/ 28 h 286"/>
                <a:gd name="T20" fmla="*/ 441 w 598"/>
                <a:gd name="T21" fmla="*/ 18 h 286"/>
                <a:gd name="T22" fmla="*/ 387 w 598"/>
                <a:gd name="T23" fmla="*/ 7 h 286"/>
                <a:gd name="T24" fmla="*/ 329 w 598"/>
                <a:gd name="T25" fmla="*/ 1 h 286"/>
                <a:gd name="T26" fmla="*/ 268 w 598"/>
                <a:gd name="T27" fmla="*/ 1 h 286"/>
                <a:gd name="T28" fmla="*/ 209 w 598"/>
                <a:gd name="T29" fmla="*/ 7 h 286"/>
                <a:gd name="T30" fmla="*/ 156 w 598"/>
                <a:gd name="T31" fmla="*/ 18 h 286"/>
                <a:gd name="T32" fmla="*/ 120 w 598"/>
                <a:gd name="T33" fmla="*/ 28 h 286"/>
                <a:gd name="T34" fmla="*/ 97 w 598"/>
                <a:gd name="T35" fmla="*/ 37 h 286"/>
                <a:gd name="T36" fmla="*/ 78 w 598"/>
                <a:gd name="T37" fmla="*/ 48 h 286"/>
                <a:gd name="T38" fmla="*/ 59 w 598"/>
                <a:gd name="T39" fmla="*/ 59 h 286"/>
                <a:gd name="T40" fmla="*/ 42 w 598"/>
                <a:gd name="T41" fmla="*/ 69 h 286"/>
                <a:gd name="T42" fmla="*/ 29 w 598"/>
                <a:gd name="T43" fmla="*/ 82 h 286"/>
                <a:gd name="T44" fmla="*/ 18 w 598"/>
                <a:gd name="T45" fmla="*/ 94 h 286"/>
                <a:gd name="T46" fmla="*/ 8 w 598"/>
                <a:gd name="T47" fmla="*/ 107 h 286"/>
                <a:gd name="T48" fmla="*/ 3 w 598"/>
                <a:gd name="T49" fmla="*/ 121 h 286"/>
                <a:gd name="T50" fmla="*/ 0 w 598"/>
                <a:gd name="T51" fmla="*/ 136 h 286"/>
                <a:gd name="T52" fmla="*/ 0 w 598"/>
                <a:gd name="T53" fmla="*/ 152 h 286"/>
                <a:gd name="T54" fmla="*/ 3 w 598"/>
                <a:gd name="T55" fmla="*/ 166 h 286"/>
                <a:gd name="T56" fmla="*/ 8 w 598"/>
                <a:gd name="T57" fmla="*/ 178 h 286"/>
                <a:gd name="T58" fmla="*/ 18 w 598"/>
                <a:gd name="T59" fmla="*/ 193 h 286"/>
                <a:gd name="T60" fmla="*/ 29 w 598"/>
                <a:gd name="T61" fmla="*/ 205 h 286"/>
                <a:gd name="T62" fmla="*/ 42 w 598"/>
                <a:gd name="T63" fmla="*/ 218 h 286"/>
                <a:gd name="T64" fmla="*/ 59 w 598"/>
                <a:gd name="T65" fmla="*/ 229 h 286"/>
                <a:gd name="T66" fmla="*/ 78 w 598"/>
                <a:gd name="T67" fmla="*/ 239 h 286"/>
                <a:gd name="T68" fmla="*/ 97 w 598"/>
                <a:gd name="T69" fmla="*/ 250 h 286"/>
                <a:gd name="T70" fmla="*/ 120 w 598"/>
                <a:gd name="T71" fmla="*/ 259 h 286"/>
                <a:gd name="T72" fmla="*/ 156 w 598"/>
                <a:gd name="T73" fmla="*/ 270 h 286"/>
                <a:gd name="T74" fmla="*/ 209 w 598"/>
                <a:gd name="T75" fmla="*/ 280 h 286"/>
                <a:gd name="T76" fmla="*/ 268 w 598"/>
                <a:gd name="T77" fmla="*/ 286 h 286"/>
                <a:gd name="T78" fmla="*/ 329 w 598"/>
                <a:gd name="T79" fmla="*/ 286 h 286"/>
                <a:gd name="T80" fmla="*/ 387 w 598"/>
                <a:gd name="T81" fmla="*/ 280 h 286"/>
                <a:gd name="T82" fmla="*/ 441 w 598"/>
                <a:gd name="T83" fmla="*/ 270 h 286"/>
                <a:gd name="T84" fmla="*/ 477 w 598"/>
                <a:gd name="T85" fmla="*/ 259 h 286"/>
                <a:gd name="T86" fmla="*/ 499 w 598"/>
                <a:gd name="T87" fmla="*/ 250 h 286"/>
                <a:gd name="T88" fmla="*/ 520 w 598"/>
                <a:gd name="T89" fmla="*/ 239 h 286"/>
                <a:gd name="T90" fmla="*/ 538 w 598"/>
                <a:gd name="T91" fmla="*/ 229 h 286"/>
                <a:gd name="T92" fmla="*/ 554 w 598"/>
                <a:gd name="T93" fmla="*/ 218 h 286"/>
                <a:gd name="T94" fmla="*/ 567 w 598"/>
                <a:gd name="T95" fmla="*/ 205 h 286"/>
                <a:gd name="T96" fmla="*/ 579 w 598"/>
                <a:gd name="T97" fmla="*/ 193 h 286"/>
                <a:gd name="T98" fmla="*/ 588 w 598"/>
                <a:gd name="T99" fmla="*/ 178 h 286"/>
                <a:gd name="T100" fmla="*/ 594 w 598"/>
                <a:gd name="T101" fmla="*/ 166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6" y="128"/>
                  </a:lnTo>
                  <a:lnTo>
                    <a:pt x="594" y="121"/>
                  </a:lnTo>
                  <a:lnTo>
                    <a:pt x="591" y="114"/>
                  </a:lnTo>
                  <a:lnTo>
                    <a:pt x="588" y="107"/>
                  </a:lnTo>
                  <a:lnTo>
                    <a:pt x="584" y="102"/>
                  </a:lnTo>
                  <a:lnTo>
                    <a:pt x="579" y="94"/>
                  </a:lnTo>
                  <a:lnTo>
                    <a:pt x="574" y="87"/>
                  </a:lnTo>
                  <a:lnTo>
                    <a:pt x="567" y="82"/>
                  </a:lnTo>
                  <a:lnTo>
                    <a:pt x="562" y="75"/>
                  </a:lnTo>
                  <a:lnTo>
                    <a:pt x="554" y="69"/>
                  </a:lnTo>
                  <a:lnTo>
                    <a:pt x="547" y="64"/>
                  </a:lnTo>
                  <a:lnTo>
                    <a:pt x="538" y="59"/>
                  </a:lnTo>
                  <a:lnTo>
                    <a:pt x="530" y="53"/>
                  </a:lnTo>
                  <a:lnTo>
                    <a:pt x="520" y="48"/>
                  </a:lnTo>
                  <a:lnTo>
                    <a:pt x="509" y="43"/>
                  </a:lnTo>
                  <a:lnTo>
                    <a:pt x="499" y="37"/>
                  </a:lnTo>
                  <a:lnTo>
                    <a:pt x="489" y="34"/>
                  </a:lnTo>
                  <a:lnTo>
                    <a:pt x="477" y="28"/>
                  </a:lnTo>
                  <a:lnTo>
                    <a:pt x="465" y="25"/>
                  </a:lnTo>
                  <a:lnTo>
                    <a:pt x="441" y="18"/>
                  </a:lnTo>
                  <a:lnTo>
                    <a:pt x="414" y="12"/>
                  </a:lnTo>
                  <a:lnTo>
                    <a:pt x="387" y="7"/>
                  </a:lnTo>
                  <a:lnTo>
                    <a:pt x="358" y="3"/>
                  </a:lnTo>
                  <a:lnTo>
                    <a:pt x="329" y="1"/>
                  </a:lnTo>
                  <a:lnTo>
                    <a:pt x="299" y="0"/>
                  </a:lnTo>
                  <a:lnTo>
                    <a:pt x="268" y="1"/>
                  </a:lnTo>
                  <a:lnTo>
                    <a:pt x="238" y="3"/>
                  </a:lnTo>
                  <a:lnTo>
                    <a:pt x="209" y="7"/>
                  </a:lnTo>
                  <a:lnTo>
                    <a:pt x="182" y="12"/>
                  </a:lnTo>
                  <a:lnTo>
                    <a:pt x="156" y="18"/>
                  </a:lnTo>
                  <a:lnTo>
                    <a:pt x="131" y="25"/>
                  </a:lnTo>
                  <a:lnTo>
                    <a:pt x="120" y="28"/>
                  </a:lnTo>
                  <a:lnTo>
                    <a:pt x="108" y="34"/>
                  </a:lnTo>
                  <a:lnTo>
                    <a:pt x="97" y="37"/>
                  </a:lnTo>
                  <a:lnTo>
                    <a:pt x="86" y="43"/>
                  </a:lnTo>
                  <a:lnTo>
                    <a:pt x="78" y="48"/>
                  </a:lnTo>
                  <a:lnTo>
                    <a:pt x="68" y="53"/>
                  </a:lnTo>
                  <a:lnTo>
                    <a:pt x="59" y="59"/>
                  </a:lnTo>
                  <a:lnTo>
                    <a:pt x="51" y="64"/>
                  </a:lnTo>
                  <a:lnTo>
                    <a:pt x="42" y="69"/>
                  </a:lnTo>
                  <a:lnTo>
                    <a:pt x="35" y="75"/>
                  </a:lnTo>
                  <a:lnTo>
                    <a:pt x="29" y="82"/>
                  </a:lnTo>
                  <a:lnTo>
                    <a:pt x="24" y="87"/>
                  </a:lnTo>
                  <a:lnTo>
                    <a:pt x="18" y="94"/>
                  </a:lnTo>
                  <a:lnTo>
                    <a:pt x="13" y="102"/>
                  </a:lnTo>
                  <a:lnTo>
                    <a:pt x="8" y="107"/>
                  </a:lnTo>
                  <a:lnTo>
                    <a:pt x="5" y="114"/>
                  </a:lnTo>
                  <a:lnTo>
                    <a:pt x="3" y="121"/>
                  </a:lnTo>
                  <a:lnTo>
                    <a:pt x="1" y="128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1" y="159"/>
                  </a:lnTo>
                  <a:lnTo>
                    <a:pt x="3" y="166"/>
                  </a:lnTo>
                  <a:lnTo>
                    <a:pt x="5" y="173"/>
                  </a:lnTo>
                  <a:lnTo>
                    <a:pt x="8" y="178"/>
                  </a:lnTo>
                  <a:lnTo>
                    <a:pt x="13" y="186"/>
                  </a:lnTo>
                  <a:lnTo>
                    <a:pt x="18" y="193"/>
                  </a:lnTo>
                  <a:lnTo>
                    <a:pt x="24" y="200"/>
                  </a:lnTo>
                  <a:lnTo>
                    <a:pt x="29" y="205"/>
                  </a:lnTo>
                  <a:lnTo>
                    <a:pt x="35" y="212"/>
                  </a:lnTo>
                  <a:lnTo>
                    <a:pt x="42" y="218"/>
                  </a:lnTo>
                  <a:lnTo>
                    <a:pt x="51" y="223"/>
                  </a:lnTo>
                  <a:lnTo>
                    <a:pt x="59" y="229"/>
                  </a:lnTo>
                  <a:lnTo>
                    <a:pt x="68" y="234"/>
                  </a:lnTo>
                  <a:lnTo>
                    <a:pt x="78" y="239"/>
                  </a:lnTo>
                  <a:lnTo>
                    <a:pt x="86" y="245"/>
                  </a:lnTo>
                  <a:lnTo>
                    <a:pt x="97" y="250"/>
                  </a:lnTo>
                  <a:lnTo>
                    <a:pt x="108" y="254"/>
                  </a:lnTo>
                  <a:lnTo>
                    <a:pt x="120" y="259"/>
                  </a:lnTo>
                  <a:lnTo>
                    <a:pt x="131" y="263"/>
                  </a:lnTo>
                  <a:lnTo>
                    <a:pt x="156" y="270"/>
                  </a:lnTo>
                  <a:lnTo>
                    <a:pt x="182" y="275"/>
                  </a:lnTo>
                  <a:lnTo>
                    <a:pt x="209" y="280"/>
                  </a:lnTo>
                  <a:lnTo>
                    <a:pt x="238" y="284"/>
                  </a:lnTo>
                  <a:lnTo>
                    <a:pt x="268" y="286"/>
                  </a:lnTo>
                  <a:lnTo>
                    <a:pt x="299" y="286"/>
                  </a:lnTo>
                  <a:lnTo>
                    <a:pt x="329" y="286"/>
                  </a:lnTo>
                  <a:lnTo>
                    <a:pt x="358" y="284"/>
                  </a:lnTo>
                  <a:lnTo>
                    <a:pt x="387" y="280"/>
                  </a:lnTo>
                  <a:lnTo>
                    <a:pt x="414" y="275"/>
                  </a:lnTo>
                  <a:lnTo>
                    <a:pt x="441" y="270"/>
                  </a:lnTo>
                  <a:lnTo>
                    <a:pt x="465" y="263"/>
                  </a:lnTo>
                  <a:lnTo>
                    <a:pt x="477" y="259"/>
                  </a:lnTo>
                  <a:lnTo>
                    <a:pt x="489" y="254"/>
                  </a:lnTo>
                  <a:lnTo>
                    <a:pt x="499" y="250"/>
                  </a:lnTo>
                  <a:lnTo>
                    <a:pt x="509" y="245"/>
                  </a:lnTo>
                  <a:lnTo>
                    <a:pt x="520" y="239"/>
                  </a:lnTo>
                  <a:lnTo>
                    <a:pt x="530" y="234"/>
                  </a:lnTo>
                  <a:lnTo>
                    <a:pt x="538" y="229"/>
                  </a:lnTo>
                  <a:lnTo>
                    <a:pt x="547" y="223"/>
                  </a:lnTo>
                  <a:lnTo>
                    <a:pt x="554" y="218"/>
                  </a:lnTo>
                  <a:lnTo>
                    <a:pt x="562" y="212"/>
                  </a:lnTo>
                  <a:lnTo>
                    <a:pt x="567" y="205"/>
                  </a:lnTo>
                  <a:lnTo>
                    <a:pt x="574" y="200"/>
                  </a:lnTo>
                  <a:lnTo>
                    <a:pt x="579" y="193"/>
                  </a:lnTo>
                  <a:lnTo>
                    <a:pt x="584" y="186"/>
                  </a:lnTo>
                  <a:lnTo>
                    <a:pt x="588" y="178"/>
                  </a:lnTo>
                  <a:lnTo>
                    <a:pt x="591" y="173"/>
                  </a:lnTo>
                  <a:lnTo>
                    <a:pt x="594" y="166"/>
                  </a:lnTo>
                  <a:lnTo>
                    <a:pt x="596" y="159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Rectangle 18"/>
            <p:cNvSpPr>
              <a:spLocks noChangeArrowheads="1"/>
            </p:cNvSpPr>
            <p:nvPr/>
          </p:nvSpPr>
          <p:spPr bwMode="auto">
            <a:xfrm>
              <a:off x="1292" y="1644"/>
              <a:ext cx="72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h-TH" sz="2800" b="1">
                  <a:solidFill>
                    <a:srgbClr val="000000"/>
                  </a:solidFill>
                  <a:cs typeface="AngsanaUPC" pitchFamily="18" charset="-34"/>
                </a:rPr>
                <a:t>ชื่อตัวแทน</a:t>
              </a:r>
              <a:endParaRPr lang="en-US" sz="2800" b="1"/>
            </a:p>
          </p:txBody>
        </p:sp>
        <p:sp>
          <p:nvSpPr>
            <p:cNvPr id="42060" name="Freeform 19"/>
            <p:cNvSpPr>
              <a:spLocks/>
            </p:cNvSpPr>
            <p:nvPr/>
          </p:nvSpPr>
          <p:spPr bwMode="auto">
            <a:xfrm>
              <a:off x="2163" y="1626"/>
              <a:ext cx="989" cy="357"/>
            </a:xfrm>
            <a:custGeom>
              <a:avLst/>
              <a:gdLst>
                <a:gd name="T0" fmla="*/ 598 w 598"/>
                <a:gd name="T1" fmla="*/ 136 h 286"/>
                <a:gd name="T2" fmla="*/ 594 w 598"/>
                <a:gd name="T3" fmla="*/ 121 h 286"/>
                <a:gd name="T4" fmla="*/ 587 w 598"/>
                <a:gd name="T5" fmla="*/ 107 h 286"/>
                <a:gd name="T6" fmla="*/ 579 w 598"/>
                <a:gd name="T7" fmla="*/ 94 h 286"/>
                <a:gd name="T8" fmla="*/ 567 w 598"/>
                <a:gd name="T9" fmla="*/ 82 h 286"/>
                <a:gd name="T10" fmla="*/ 553 w 598"/>
                <a:gd name="T11" fmla="*/ 69 h 286"/>
                <a:gd name="T12" fmla="*/ 538 w 598"/>
                <a:gd name="T13" fmla="*/ 59 h 286"/>
                <a:gd name="T14" fmla="*/ 520 w 598"/>
                <a:gd name="T15" fmla="*/ 48 h 286"/>
                <a:gd name="T16" fmla="*/ 499 w 598"/>
                <a:gd name="T17" fmla="*/ 37 h 286"/>
                <a:gd name="T18" fmla="*/ 477 w 598"/>
                <a:gd name="T19" fmla="*/ 28 h 286"/>
                <a:gd name="T20" fmla="*/ 441 w 598"/>
                <a:gd name="T21" fmla="*/ 18 h 286"/>
                <a:gd name="T22" fmla="*/ 387 w 598"/>
                <a:gd name="T23" fmla="*/ 7 h 286"/>
                <a:gd name="T24" fmla="*/ 329 w 598"/>
                <a:gd name="T25" fmla="*/ 1 h 286"/>
                <a:gd name="T26" fmla="*/ 268 w 598"/>
                <a:gd name="T27" fmla="*/ 1 h 286"/>
                <a:gd name="T28" fmla="*/ 209 w 598"/>
                <a:gd name="T29" fmla="*/ 7 h 286"/>
                <a:gd name="T30" fmla="*/ 156 w 598"/>
                <a:gd name="T31" fmla="*/ 18 h 286"/>
                <a:gd name="T32" fmla="*/ 120 w 598"/>
                <a:gd name="T33" fmla="*/ 28 h 286"/>
                <a:gd name="T34" fmla="*/ 97 w 598"/>
                <a:gd name="T35" fmla="*/ 37 h 286"/>
                <a:gd name="T36" fmla="*/ 78 w 598"/>
                <a:gd name="T37" fmla="*/ 48 h 286"/>
                <a:gd name="T38" fmla="*/ 59 w 598"/>
                <a:gd name="T39" fmla="*/ 59 h 286"/>
                <a:gd name="T40" fmla="*/ 42 w 598"/>
                <a:gd name="T41" fmla="*/ 69 h 286"/>
                <a:gd name="T42" fmla="*/ 29 w 598"/>
                <a:gd name="T43" fmla="*/ 82 h 286"/>
                <a:gd name="T44" fmla="*/ 18 w 598"/>
                <a:gd name="T45" fmla="*/ 94 h 286"/>
                <a:gd name="T46" fmla="*/ 8 w 598"/>
                <a:gd name="T47" fmla="*/ 107 h 286"/>
                <a:gd name="T48" fmla="*/ 3 w 598"/>
                <a:gd name="T49" fmla="*/ 121 h 286"/>
                <a:gd name="T50" fmla="*/ 0 w 598"/>
                <a:gd name="T51" fmla="*/ 136 h 286"/>
                <a:gd name="T52" fmla="*/ 0 w 598"/>
                <a:gd name="T53" fmla="*/ 152 h 286"/>
                <a:gd name="T54" fmla="*/ 3 w 598"/>
                <a:gd name="T55" fmla="*/ 166 h 286"/>
                <a:gd name="T56" fmla="*/ 8 w 598"/>
                <a:gd name="T57" fmla="*/ 178 h 286"/>
                <a:gd name="T58" fmla="*/ 18 w 598"/>
                <a:gd name="T59" fmla="*/ 193 h 286"/>
                <a:gd name="T60" fmla="*/ 29 w 598"/>
                <a:gd name="T61" fmla="*/ 205 h 286"/>
                <a:gd name="T62" fmla="*/ 42 w 598"/>
                <a:gd name="T63" fmla="*/ 218 h 286"/>
                <a:gd name="T64" fmla="*/ 59 w 598"/>
                <a:gd name="T65" fmla="*/ 229 h 286"/>
                <a:gd name="T66" fmla="*/ 78 w 598"/>
                <a:gd name="T67" fmla="*/ 239 h 286"/>
                <a:gd name="T68" fmla="*/ 97 w 598"/>
                <a:gd name="T69" fmla="*/ 250 h 286"/>
                <a:gd name="T70" fmla="*/ 120 w 598"/>
                <a:gd name="T71" fmla="*/ 259 h 286"/>
                <a:gd name="T72" fmla="*/ 156 w 598"/>
                <a:gd name="T73" fmla="*/ 270 h 286"/>
                <a:gd name="T74" fmla="*/ 209 w 598"/>
                <a:gd name="T75" fmla="*/ 280 h 286"/>
                <a:gd name="T76" fmla="*/ 268 w 598"/>
                <a:gd name="T77" fmla="*/ 286 h 286"/>
                <a:gd name="T78" fmla="*/ 329 w 598"/>
                <a:gd name="T79" fmla="*/ 286 h 286"/>
                <a:gd name="T80" fmla="*/ 387 w 598"/>
                <a:gd name="T81" fmla="*/ 280 h 286"/>
                <a:gd name="T82" fmla="*/ 441 w 598"/>
                <a:gd name="T83" fmla="*/ 270 h 286"/>
                <a:gd name="T84" fmla="*/ 477 w 598"/>
                <a:gd name="T85" fmla="*/ 259 h 286"/>
                <a:gd name="T86" fmla="*/ 499 w 598"/>
                <a:gd name="T87" fmla="*/ 250 h 286"/>
                <a:gd name="T88" fmla="*/ 520 w 598"/>
                <a:gd name="T89" fmla="*/ 239 h 286"/>
                <a:gd name="T90" fmla="*/ 538 w 598"/>
                <a:gd name="T91" fmla="*/ 229 h 286"/>
                <a:gd name="T92" fmla="*/ 553 w 598"/>
                <a:gd name="T93" fmla="*/ 218 h 286"/>
                <a:gd name="T94" fmla="*/ 567 w 598"/>
                <a:gd name="T95" fmla="*/ 205 h 286"/>
                <a:gd name="T96" fmla="*/ 579 w 598"/>
                <a:gd name="T97" fmla="*/ 193 h 286"/>
                <a:gd name="T98" fmla="*/ 587 w 598"/>
                <a:gd name="T99" fmla="*/ 178 h 286"/>
                <a:gd name="T100" fmla="*/ 594 w 598"/>
                <a:gd name="T101" fmla="*/ 166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6" y="128"/>
                  </a:lnTo>
                  <a:lnTo>
                    <a:pt x="594" y="121"/>
                  </a:lnTo>
                  <a:lnTo>
                    <a:pt x="591" y="114"/>
                  </a:lnTo>
                  <a:lnTo>
                    <a:pt x="587" y="107"/>
                  </a:lnTo>
                  <a:lnTo>
                    <a:pt x="584" y="102"/>
                  </a:lnTo>
                  <a:lnTo>
                    <a:pt x="579" y="94"/>
                  </a:lnTo>
                  <a:lnTo>
                    <a:pt x="574" y="87"/>
                  </a:lnTo>
                  <a:lnTo>
                    <a:pt x="567" y="82"/>
                  </a:lnTo>
                  <a:lnTo>
                    <a:pt x="562" y="75"/>
                  </a:lnTo>
                  <a:lnTo>
                    <a:pt x="553" y="69"/>
                  </a:lnTo>
                  <a:lnTo>
                    <a:pt x="547" y="64"/>
                  </a:lnTo>
                  <a:lnTo>
                    <a:pt x="538" y="59"/>
                  </a:lnTo>
                  <a:lnTo>
                    <a:pt x="530" y="53"/>
                  </a:lnTo>
                  <a:lnTo>
                    <a:pt x="520" y="48"/>
                  </a:lnTo>
                  <a:lnTo>
                    <a:pt x="509" y="43"/>
                  </a:lnTo>
                  <a:lnTo>
                    <a:pt x="499" y="37"/>
                  </a:lnTo>
                  <a:lnTo>
                    <a:pt x="489" y="34"/>
                  </a:lnTo>
                  <a:lnTo>
                    <a:pt x="477" y="28"/>
                  </a:lnTo>
                  <a:lnTo>
                    <a:pt x="465" y="25"/>
                  </a:lnTo>
                  <a:lnTo>
                    <a:pt x="441" y="18"/>
                  </a:lnTo>
                  <a:lnTo>
                    <a:pt x="414" y="12"/>
                  </a:lnTo>
                  <a:lnTo>
                    <a:pt x="387" y="7"/>
                  </a:lnTo>
                  <a:lnTo>
                    <a:pt x="358" y="3"/>
                  </a:lnTo>
                  <a:lnTo>
                    <a:pt x="329" y="1"/>
                  </a:lnTo>
                  <a:lnTo>
                    <a:pt x="299" y="0"/>
                  </a:lnTo>
                  <a:lnTo>
                    <a:pt x="268" y="1"/>
                  </a:lnTo>
                  <a:lnTo>
                    <a:pt x="238" y="3"/>
                  </a:lnTo>
                  <a:lnTo>
                    <a:pt x="209" y="7"/>
                  </a:lnTo>
                  <a:lnTo>
                    <a:pt x="181" y="12"/>
                  </a:lnTo>
                  <a:lnTo>
                    <a:pt x="156" y="18"/>
                  </a:lnTo>
                  <a:lnTo>
                    <a:pt x="130" y="25"/>
                  </a:lnTo>
                  <a:lnTo>
                    <a:pt x="120" y="28"/>
                  </a:lnTo>
                  <a:lnTo>
                    <a:pt x="108" y="34"/>
                  </a:lnTo>
                  <a:lnTo>
                    <a:pt x="97" y="37"/>
                  </a:lnTo>
                  <a:lnTo>
                    <a:pt x="86" y="43"/>
                  </a:lnTo>
                  <a:lnTo>
                    <a:pt x="78" y="48"/>
                  </a:lnTo>
                  <a:lnTo>
                    <a:pt x="68" y="53"/>
                  </a:lnTo>
                  <a:lnTo>
                    <a:pt x="59" y="59"/>
                  </a:lnTo>
                  <a:lnTo>
                    <a:pt x="51" y="64"/>
                  </a:lnTo>
                  <a:lnTo>
                    <a:pt x="42" y="69"/>
                  </a:lnTo>
                  <a:lnTo>
                    <a:pt x="35" y="75"/>
                  </a:lnTo>
                  <a:lnTo>
                    <a:pt x="29" y="82"/>
                  </a:lnTo>
                  <a:lnTo>
                    <a:pt x="23" y="87"/>
                  </a:lnTo>
                  <a:lnTo>
                    <a:pt x="18" y="94"/>
                  </a:lnTo>
                  <a:lnTo>
                    <a:pt x="13" y="102"/>
                  </a:lnTo>
                  <a:lnTo>
                    <a:pt x="8" y="107"/>
                  </a:lnTo>
                  <a:lnTo>
                    <a:pt x="5" y="114"/>
                  </a:lnTo>
                  <a:lnTo>
                    <a:pt x="3" y="121"/>
                  </a:lnTo>
                  <a:lnTo>
                    <a:pt x="1" y="128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1" y="159"/>
                  </a:lnTo>
                  <a:lnTo>
                    <a:pt x="3" y="166"/>
                  </a:lnTo>
                  <a:lnTo>
                    <a:pt x="5" y="173"/>
                  </a:lnTo>
                  <a:lnTo>
                    <a:pt x="8" y="178"/>
                  </a:lnTo>
                  <a:lnTo>
                    <a:pt x="13" y="186"/>
                  </a:lnTo>
                  <a:lnTo>
                    <a:pt x="18" y="193"/>
                  </a:lnTo>
                  <a:lnTo>
                    <a:pt x="23" y="200"/>
                  </a:lnTo>
                  <a:lnTo>
                    <a:pt x="29" y="205"/>
                  </a:lnTo>
                  <a:lnTo>
                    <a:pt x="35" y="212"/>
                  </a:lnTo>
                  <a:lnTo>
                    <a:pt x="42" y="218"/>
                  </a:lnTo>
                  <a:lnTo>
                    <a:pt x="51" y="223"/>
                  </a:lnTo>
                  <a:lnTo>
                    <a:pt x="59" y="229"/>
                  </a:lnTo>
                  <a:lnTo>
                    <a:pt x="68" y="234"/>
                  </a:lnTo>
                  <a:lnTo>
                    <a:pt x="78" y="239"/>
                  </a:lnTo>
                  <a:lnTo>
                    <a:pt x="86" y="245"/>
                  </a:lnTo>
                  <a:lnTo>
                    <a:pt x="97" y="250"/>
                  </a:lnTo>
                  <a:lnTo>
                    <a:pt x="108" y="254"/>
                  </a:lnTo>
                  <a:lnTo>
                    <a:pt x="120" y="259"/>
                  </a:lnTo>
                  <a:lnTo>
                    <a:pt x="130" y="263"/>
                  </a:lnTo>
                  <a:lnTo>
                    <a:pt x="156" y="270"/>
                  </a:lnTo>
                  <a:lnTo>
                    <a:pt x="181" y="275"/>
                  </a:lnTo>
                  <a:lnTo>
                    <a:pt x="209" y="280"/>
                  </a:lnTo>
                  <a:lnTo>
                    <a:pt x="238" y="284"/>
                  </a:lnTo>
                  <a:lnTo>
                    <a:pt x="268" y="286"/>
                  </a:lnTo>
                  <a:lnTo>
                    <a:pt x="299" y="286"/>
                  </a:lnTo>
                  <a:lnTo>
                    <a:pt x="329" y="286"/>
                  </a:lnTo>
                  <a:lnTo>
                    <a:pt x="358" y="284"/>
                  </a:lnTo>
                  <a:lnTo>
                    <a:pt x="387" y="280"/>
                  </a:lnTo>
                  <a:lnTo>
                    <a:pt x="414" y="275"/>
                  </a:lnTo>
                  <a:lnTo>
                    <a:pt x="441" y="270"/>
                  </a:lnTo>
                  <a:lnTo>
                    <a:pt x="465" y="263"/>
                  </a:lnTo>
                  <a:lnTo>
                    <a:pt x="477" y="259"/>
                  </a:lnTo>
                  <a:lnTo>
                    <a:pt x="489" y="254"/>
                  </a:lnTo>
                  <a:lnTo>
                    <a:pt x="499" y="250"/>
                  </a:lnTo>
                  <a:lnTo>
                    <a:pt x="509" y="245"/>
                  </a:lnTo>
                  <a:lnTo>
                    <a:pt x="520" y="239"/>
                  </a:lnTo>
                  <a:lnTo>
                    <a:pt x="530" y="234"/>
                  </a:lnTo>
                  <a:lnTo>
                    <a:pt x="538" y="229"/>
                  </a:lnTo>
                  <a:lnTo>
                    <a:pt x="547" y="223"/>
                  </a:lnTo>
                  <a:lnTo>
                    <a:pt x="553" y="218"/>
                  </a:lnTo>
                  <a:lnTo>
                    <a:pt x="562" y="212"/>
                  </a:lnTo>
                  <a:lnTo>
                    <a:pt x="567" y="205"/>
                  </a:lnTo>
                  <a:lnTo>
                    <a:pt x="574" y="200"/>
                  </a:lnTo>
                  <a:lnTo>
                    <a:pt x="579" y="193"/>
                  </a:lnTo>
                  <a:lnTo>
                    <a:pt x="584" y="186"/>
                  </a:lnTo>
                  <a:lnTo>
                    <a:pt x="587" y="178"/>
                  </a:lnTo>
                  <a:lnTo>
                    <a:pt x="591" y="173"/>
                  </a:lnTo>
                  <a:lnTo>
                    <a:pt x="594" y="166"/>
                  </a:lnTo>
                  <a:lnTo>
                    <a:pt x="596" y="159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1" name="Rectangle 20"/>
            <p:cNvSpPr>
              <a:spLocks noChangeArrowheads="1"/>
            </p:cNvSpPr>
            <p:nvPr/>
          </p:nvSpPr>
          <p:spPr bwMode="auto">
            <a:xfrm>
              <a:off x="2377" y="1644"/>
              <a:ext cx="594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h-TH" sz="3200" b="1">
                  <a:solidFill>
                    <a:srgbClr val="000000"/>
                  </a:solidFill>
                  <a:cs typeface="AngsanaUPC" pitchFamily="18" charset="-34"/>
                </a:rPr>
                <a:t>ที่อยู่</a:t>
              </a:r>
              <a:endParaRPr lang="en-US" sz="3200" b="1"/>
            </a:p>
          </p:txBody>
        </p:sp>
        <p:sp>
          <p:nvSpPr>
            <p:cNvPr id="42062" name="Line 21"/>
            <p:cNvSpPr>
              <a:spLocks noChangeShapeType="1"/>
            </p:cNvSpPr>
            <p:nvPr/>
          </p:nvSpPr>
          <p:spPr bwMode="auto">
            <a:xfrm>
              <a:off x="738" y="1983"/>
              <a:ext cx="610" cy="4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3" name="Line 22"/>
            <p:cNvSpPr>
              <a:spLocks noChangeShapeType="1"/>
            </p:cNvSpPr>
            <p:nvPr/>
          </p:nvSpPr>
          <p:spPr bwMode="auto">
            <a:xfrm>
              <a:off x="1654" y="1983"/>
              <a:ext cx="1" cy="4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4" name="Line 23"/>
            <p:cNvSpPr>
              <a:spLocks noChangeShapeType="1"/>
            </p:cNvSpPr>
            <p:nvPr/>
          </p:nvSpPr>
          <p:spPr bwMode="auto">
            <a:xfrm flipV="1">
              <a:off x="1925" y="1992"/>
              <a:ext cx="543" cy="4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5" name="Freeform 24"/>
            <p:cNvSpPr>
              <a:spLocks/>
            </p:cNvSpPr>
            <p:nvPr/>
          </p:nvSpPr>
          <p:spPr bwMode="auto">
            <a:xfrm>
              <a:off x="2570" y="2429"/>
              <a:ext cx="1018" cy="535"/>
            </a:xfrm>
            <a:custGeom>
              <a:avLst/>
              <a:gdLst>
                <a:gd name="T0" fmla="*/ 0 w 815"/>
                <a:gd name="T1" fmla="*/ 215 h 429"/>
                <a:gd name="T2" fmla="*/ 408 w 815"/>
                <a:gd name="T3" fmla="*/ 0 h 429"/>
                <a:gd name="T4" fmla="*/ 815 w 815"/>
                <a:gd name="T5" fmla="*/ 215 h 429"/>
                <a:gd name="T6" fmla="*/ 408 w 815"/>
                <a:gd name="T7" fmla="*/ 429 h 429"/>
                <a:gd name="T8" fmla="*/ 0 w 815"/>
                <a:gd name="T9" fmla="*/ 215 h 4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5"/>
                <a:gd name="T16" fmla="*/ 0 h 429"/>
                <a:gd name="T17" fmla="*/ 815 w 815"/>
                <a:gd name="T18" fmla="*/ 429 h 4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5" h="429">
                  <a:moveTo>
                    <a:pt x="0" y="215"/>
                  </a:moveTo>
                  <a:lnTo>
                    <a:pt x="408" y="0"/>
                  </a:lnTo>
                  <a:lnTo>
                    <a:pt x="815" y="215"/>
                  </a:lnTo>
                  <a:lnTo>
                    <a:pt x="408" y="429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6" name="Freeform 25"/>
            <p:cNvSpPr>
              <a:spLocks/>
            </p:cNvSpPr>
            <p:nvPr/>
          </p:nvSpPr>
          <p:spPr bwMode="auto">
            <a:xfrm>
              <a:off x="2570" y="2429"/>
              <a:ext cx="1018" cy="535"/>
            </a:xfrm>
            <a:custGeom>
              <a:avLst/>
              <a:gdLst>
                <a:gd name="T0" fmla="*/ 0 w 815"/>
                <a:gd name="T1" fmla="*/ 215 h 429"/>
                <a:gd name="T2" fmla="*/ 408 w 815"/>
                <a:gd name="T3" fmla="*/ 0 h 429"/>
                <a:gd name="T4" fmla="*/ 815 w 815"/>
                <a:gd name="T5" fmla="*/ 215 h 429"/>
                <a:gd name="T6" fmla="*/ 408 w 815"/>
                <a:gd name="T7" fmla="*/ 429 h 429"/>
                <a:gd name="T8" fmla="*/ 0 w 815"/>
                <a:gd name="T9" fmla="*/ 215 h 4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5"/>
                <a:gd name="T16" fmla="*/ 0 h 429"/>
                <a:gd name="T17" fmla="*/ 815 w 815"/>
                <a:gd name="T18" fmla="*/ 429 h 4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5" h="429">
                  <a:moveTo>
                    <a:pt x="0" y="215"/>
                  </a:moveTo>
                  <a:lnTo>
                    <a:pt x="408" y="0"/>
                  </a:lnTo>
                  <a:lnTo>
                    <a:pt x="815" y="215"/>
                  </a:lnTo>
                  <a:lnTo>
                    <a:pt x="408" y="429"/>
                  </a:lnTo>
                  <a:lnTo>
                    <a:pt x="0" y="21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7" name="Rectangle 26"/>
            <p:cNvSpPr>
              <a:spLocks noChangeArrowheads="1"/>
            </p:cNvSpPr>
            <p:nvPr/>
          </p:nvSpPr>
          <p:spPr bwMode="auto">
            <a:xfrm>
              <a:off x="2816" y="2503"/>
              <a:ext cx="412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000">
                  <a:solidFill>
                    <a:srgbClr val="000000"/>
                  </a:solidFill>
                  <a:cs typeface="AngsanaUPC" pitchFamily="18" charset="-34"/>
                </a:rPr>
                <a:t>  ดูแล</a:t>
              </a:r>
              <a:endParaRPr lang="en-US"/>
            </a:p>
          </p:txBody>
        </p:sp>
        <p:sp>
          <p:nvSpPr>
            <p:cNvPr id="42068" name="Rectangle 27"/>
            <p:cNvSpPr>
              <a:spLocks noChangeArrowheads="1"/>
            </p:cNvSpPr>
            <p:nvPr/>
          </p:nvSpPr>
          <p:spPr bwMode="auto">
            <a:xfrm>
              <a:off x="4097" y="2411"/>
              <a:ext cx="1017" cy="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9" name="Rectangle 28"/>
            <p:cNvSpPr>
              <a:spLocks noChangeArrowheads="1"/>
            </p:cNvSpPr>
            <p:nvPr/>
          </p:nvSpPr>
          <p:spPr bwMode="auto">
            <a:xfrm>
              <a:off x="4097" y="2411"/>
              <a:ext cx="1017" cy="53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0" name="Rectangle 29"/>
            <p:cNvSpPr>
              <a:spLocks noChangeArrowheads="1"/>
            </p:cNvSpPr>
            <p:nvPr/>
          </p:nvSpPr>
          <p:spPr bwMode="auto">
            <a:xfrm>
              <a:off x="4304" y="2445"/>
              <a:ext cx="404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500" b="1">
                  <a:solidFill>
                    <a:srgbClr val="000000"/>
                  </a:solidFill>
                  <a:cs typeface="AngsanaUPC" pitchFamily="18" charset="-34"/>
                </a:rPr>
                <a:t>ลูกค้า</a:t>
              </a:r>
              <a:endParaRPr lang="en-US"/>
            </a:p>
          </p:txBody>
        </p:sp>
        <p:sp>
          <p:nvSpPr>
            <p:cNvPr id="42071" name="Freeform 30"/>
            <p:cNvSpPr>
              <a:spLocks/>
            </p:cNvSpPr>
            <p:nvPr/>
          </p:nvSpPr>
          <p:spPr bwMode="auto">
            <a:xfrm>
              <a:off x="3424" y="1607"/>
              <a:ext cx="944" cy="357"/>
            </a:xfrm>
            <a:custGeom>
              <a:avLst/>
              <a:gdLst>
                <a:gd name="T0" fmla="*/ 598 w 598"/>
                <a:gd name="T1" fmla="*/ 136 h 286"/>
                <a:gd name="T2" fmla="*/ 595 w 598"/>
                <a:gd name="T3" fmla="*/ 122 h 286"/>
                <a:gd name="T4" fmla="*/ 588 w 598"/>
                <a:gd name="T5" fmla="*/ 108 h 286"/>
                <a:gd name="T6" fmla="*/ 580 w 598"/>
                <a:gd name="T7" fmla="*/ 95 h 286"/>
                <a:gd name="T8" fmla="*/ 568 w 598"/>
                <a:gd name="T9" fmla="*/ 83 h 286"/>
                <a:gd name="T10" fmla="*/ 554 w 598"/>
                <a:gd name="T11" fmla="*/ 70 h 286"/>
                <a:gd name="T12" fmla="*/ 539 w 598"/>
                <a:gd name="T13" fmla="*/ 59 h 286"/>
                <a:gd name="T14" fmla="*/ 520 w 598"/>
                <a:gd name="T15" fmla="*/ 49 h 286"/>
                <a:gd name="T16" fmla="*/ 500 w 598"/>
                <a:gd name="T17" fmla="*/ 38 h 286"/>
                <a:gd name="T18" fmla="*/ 478 w 598"/>
                <a:gd name="T19" fmla="*/ 29 h 286"/>
                <a:gd name="T20" fmla="*/ 442 w 598"/>
                <a:gd name="T21" fmla="*/ 18 h 286"/>
                <a:gd name="T22" fmla="*/ 388 w 598"/>
                <a:gd name="T23" fmla="*/ 8 h 286"/>
                <a:gd name="T24" fmla="*/ 330 w 598"/>
                <a:gd name="T25" fmla="*/ 2 h 286"/>
                <a:gd name="T26" fmla="*/ 269 w 598"/>
                <a:gd name="T27" fmla="*/ 2 h 286"/>
                <a:gd name="T28" fmla="*/ 209 w 598"/>
                <a:gd name="T29" fmla="*/ 8 h 286"/>
                <a:gd name="T30" fmla="*/ 157 w 598"/>
                <a:gd name="T31" fmla="*/ 18 h 286"/>
                <a:gd name="T32" fmla="*/ 121 w 598"/>
                <a:gd name="T33" fmla="*/ 29 h 286"/>
                <a:gd name="T34" fmla="*/ 97 w 598"/>
                <a:gd name="T35" fmla="*/ 38 h 286"/>
                <a:gd name="T36" fmla="*/ 79 w 598"/>
                <a:gd name="T37" fmla="*/ 49 h 286"/>
                <a:gd name="T38" fmla="*/ 60 w 598"/>
                <a:gd name="T39" fmla="*/ 59 h 286"/>
                <a:gd name="T40" fmla="*/ 43 w 598"/>
                <a:gd name="T41" fmla="*/ 70 h 286"/>
                <a:gd name="T42" fmla="*/ 29 w 598"/>
                <a:gd name="T43" fmla="*/ 83 h 286"/>
                <a:gd name="T44" fmla="*/ 19 w 598"/>
                <a:gd name="T45" fmla="*/ 95 h 286"/>
                <a:gd name="T46" fmla="*/ 9 w 598"/>
                <a:gd name="T47" fmla="*/ 108 h 286"/>
                <a:gd name="T48" fmla="*/ 4 w 598"/>
                <a:gd name="T49" fmla="*/ 122 h 286"/>
                <a:gd name="T50" fmla="*/ 0 w 598"/>
                <a:gd name="T51" fmla="*/ 136 h 286"/>
                <a:gd name="T52" fmla="*/ 0 w 598"/>
                <a:gd name="T53" fmla="*/ 152 h 286"/>
                <a:gd name="T54" fmla="*/ 4 w 598"/>
                <a:gd name="T55" fmla="*/ 167 h 286"/>
                <a:gd name="T56" fmla="*/ 9 w 598"/>
                <a:gd name="T57" fmla="*/ 179 h 286"/>
                <a:gd name="T58" fmla="*/ 19 w 598"/>
                <a:gd name="T59" fmla="*/ 193 h 286"/>
                <a:gd name="T60" fmla="*/ 29 w 598"/>
                <a:gd name="T61" fmla="*/ 206 h 286"/>
                <a:gd name="T62" fmla="*/ 43 w 598"/>
                <a:gd name="T63" fmla="*/ 219 h 286"/>
                <a:gd name="T64" fmla="*/ 60 w 598"/>
                <a:gd name="T65" fmla="*/ 229 h 286"/>
                <a:gd name="T66" fmla="*/ 79 w 598"/>
                <a:gd name="T67" fmla="*/ 240 h 286"/>
                <a:gd name="T68" fmla="*/ 97 w 598"/>
                <a:gd name="T69" fmla="*/ 251 h 286"/>
                <a:gd name="T70" fmla="*/ 121 w 598"/>
                <a:gd name="T71" fmla="*/ 260 h 286"/>
                <a:gd name="T72" fmla="*/ 157 w 598"/>
                <a:gd name="T73" fmla="*/ 270 h 286"/>
                <a:gd name="T74" fmla="*/ 209 w 598"/>
                <a:gd name="T75" fmla="*/ 281 h 286"/>
                <a:gd name="T76" fmla="*/ 269 w 598"/>
                <a:gd name="T77" fmla="*/ 286 h 286"/>
                <a:gd name="T78" fmla="*/ 330 w 598"/>
                <a:gd name="T79" fmla="*/ 286 h 286"/>
                <a:gd name="T80" fmla="*/ 388 w 598"/>
                <a:gd name="T81" fmla="*/ 281 h 286"/>
                <a:gd name="T82" fmla="*/ 442 w 598"/>
                <a:gd name="T83" fmla="*/ 270 h 286"/>
                <a:gd name="T84" fmla="*/ 478 w 598"/>
                <a:gd name="T85" fmla="*/ 260 h 286"/>
                <a:gd name="T86" fmla="*/ 500 w 598"/>
                <a:gd name="T87" fmla="*/ 251 h 286"/>
                <a:gd name="T88" fmla="*/ 520 w 598"/>
                <a:gd name="T89" fmla="*/ 240 h 286"/>
                <a:gd name="T90" fmla="*/ 539 w 598"/>
                <a:gd name="T91" fmla="*/ 229 h 286"/>
                <a:gd name="T92" fmla="*/ 554 w 598"/>
                <a:gd name="T93" fmla="*/ 219 h 286"/>
                <a:gd name="T94" fmla="*/ 568 w 598"/>
                <a:gd name="T95" fmla="*/ 206 h 286"/>
                <a:gd name="T96" fmla="*/ 580 w 598"/>
                <a:gd name="T97" fmla="*/ 193 h 286"/>
                <a:gd name="T98" fmla="*/ 588 w 598"/>
                <a:gd name="T99" fmla="*/ 179 h 286"/>
                <a:gd name="T100" fmla="*/ 595 w 598"/>
                <a:gd name="T101" fmla="*/ 167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7" y="129"/>
                  </a:lnTo>
                  <a:lnTo>
                    <a:pt x="595" y="122"/>
                  </a:lnTo>
                  <a:lnTo>
                    <a:pt x="592" y="115"/>
                  </a:lnTo>
                  <a:lnTo>
                    <a:pt x="588" y="108"/>
                  </a:lnTo>
                  <a:lnTo>
                    <a:pt x="585" y="102"/>
                  </a:lnTo>
                  <a:lnTo>
                    <a:pt x="580" y="95"/>
                  </a:lnTo>
                  <a:lnTo>
                    <a:pt x="575" y="88"/>
                  </a:lnTo>
                  <a:lnTo>
                    <a:pt x="568" y="83"/>
                  </a:lnTo>
                  <a:lnTo>
                    <a:pt x="563" y="75"/>
                  </a:lnTo>
                  <a:lnTo>
                    <a:pt x="554" y="70"/>
                  </a:lnTo>
                  <a:lnTo>
                    <a:pt x="547" y="65"/>
                  </a:lnTo>
                  <a:lnTo>
                    <a:pt x="539" y="59"/>
                  </a:lnTo>
                  <a:lnTo>
                    <a:pt x="530" y="54"/>
                  </a:lnTo>
                  <a:lnTo>
                    <a:pt x="520" y="49"/>
                  </a:lnTo>
                  <a:lnTo>
                    <a:pt x="510" y="43"/>
                  </a:lnTo>
                  <a:lnTo>
                    <a:pt x="500" y="38"/>
                  </a:lnTo>
                  <a:lnTo>
                    <a:pt x="490" y="34"/>
                  </a:lnTo>
                  <a:lnTo>
                    <a:pt x="478" y="29"/>
                  </a:lnTo>
                  <a:lnTo>
                    <a:pt x="466" y="25"/>
                  </a:lnTo>
                  <a:lnTo>
                    <a:pt x="442" y="18"/>
                  </a:lnTo>
                  <a:lnTo>
                    <a:pt x="415" y="13"/>
                  </a:lnTo>
                  <a:lnTo>
                    <a:pt x="388" y="8"/>
                  </a:lnTo>
                  <a:lnTo>
                    <a:pt x="359" y="4"/>
                  </a:lnTo>
                  <a:lnTo>
                    <a:pt x="330" y="2"/>
                  </a:lnTo>
                  <a:lnTo>
                    <a:pt x="299" y="0"/>
                  </a:lnTo>
                  <a:lnTo>
                    <a:pt x="269" y="2"/>
                  </a:lnTo>
                  <a:lnTo>
                    <a:pt x="238" y="4"/>
                  </a:lnTo>
                  <a:lnTo>
                    <a:pt x="209" y="8"/>
                  </a:lnTo>
                  <a:lnTo>
                    <a:pt x="182" y="13"/>
                  </a:lnTo>
                  <a:lnTo>
                    <a:pt x="157" y="18"/>
                  </a:lnTo>
                  <a:lnTo>
                    <a:pt x="131" y="25"/>
                  </a:lnTo>
                  <a:lnTo>
                    <a:pt x="121" y="29"/>
                  </a:lnTo>
                  <a:lnTo>
                    <a:pt x="109" y="34"/>
                  </a:lnTo>
                  <a:lnTo>
                    <a:pt x="97" y="38"/>
                  </a:lnTo>
                  <a:lnTo>
                    <a:pt x="87" y="43"/>
                  </a:lnTo>
                  <a:lnTo>
                    <a:pt x="79" y="49"/>
                  </a:lnTo>
                  <a:lnTo>
                    <a:pt x="68" y="54"/>
                  </a:lnTo>
                  <a:lnTo>
                    <a:pt x="60" y="59"/>
                  </a:lnTo>
                  <a:lnTo>
                    <a:pt x="51" y="65"/>
                  </a:lnTo>
                  <a:lnTo>
                    <a:pt x="43" y="70"/>
                  </a:lnTo>
                  <a:lnTo>
                    <a:pt x="36" y="75"/>
                  </a:lnTo>
                  <a:lnTo>
                    <a:pt x="29" y="83"/>
                  </a:lnTo>
                  <a:lnTo>
                    <a:pt x="24" y="88"/>
                  </a:lnTo>
                  <a:lnTo>
                    <a:pt x="19" y="95"/>
                  </a:lnTo>
                  <a:lnTo>
                    <a:pt x="14" y="102"/>
                  </a:lnTo>
                  <a:lnTo>
                    <a:pt x="9" y="108"/>
                  </a:lnTo>
                  <a:lnTo>
                    <a:pt x="6" y="115"/>
                  </a:lnTo>
                  <a:lnTo>
                    <a:pt x="4" y="122"/>
                  </a:lnTo>
                  <a:lnTo>
                    <a:pt x="2" y="129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2" y="160"/>
                  </a:lnTo>
                  <a:lnTo>
                    <a:pt x="4" y="167"/>
                  </a:lnTo>
                  <a:lnTo>
                    <a:pt x="6" y="174"/>
                  </a:lnTo>
                  <a:lnTo>
                    <a:pt x="9" y="179"/>
                  </a:lnTo>
                  <a:lnTo>
                    <a:pt x="14" y="186"/>
                  </a:lnTo>
                  <a:lnTo>
                    <a:pt x="19" y="193"/>
                  </a:lnTo>
                  <a:lnTo>
                    <a:pt x="24" y="201"/>
                  </a:lnTo>
                  <a:lnTo>
                    <a:pt x="29" y="206"/>
                  </a:lnTo>
                  <a:lnTo>
                    <a:pt x="36" y="213"/>
                  </a:lnTo>
                  <a:lnTo>
                    <a:pt x="43" y="219"/>
                  </a:lnTo>
                  <a:lnTo>
                    <a:pt x="51" y="224"/>
                  </a:lnTo>
                  <a:lnTo>
                    <a:pt x="60" y="229"/>
                  </a:lnTo>
                  <a:lnTo>
                    <a:pt x="68" y="235"/>
                  </a:lnTo>
                  <a:lnTo>
                    <a:pt x="79" y="240"/>
                  </a:lnTo>
                  <a:lnTo>
                    <a:pt x="87" y="245"/>
                  </a:lnTo>
                  <a:lnTo>
                    <a:pt x="97" y="251"/>
                  </a:lnTo>
                  <a:lnTo>
                    <a:pt x="109" y="254"/>
                  </a:lnTo>
                  <a:lnTo>
                    <a:pt x="121" y="260"/>
                  </a:lnTo>
                  <a:lnTo>
                    <a:pt x="131" y="263"/>
                  </a:lnTo>
                  <a:lnTo>
                    <a:pt x="157" y="270"/>
                  </a:lnTo>
                  <a:lnTo>
                    <a:pt x="182" y="276"/>
                  </a:lnTo>
                  <a:lnTo>
                    <a:pt x="209" y="281"/>
                  </a:lnTo>
                  <a:lnTo>
                    <a:pt x="238" y="285"/>
                  </a:lnTo>
                  <a:lnTo>
                    <a:pt x="269" y="286"/>
                  </a:lnTo>
                  <a:lnTo>
                    <a:pt x="299" y="286"/>
                  </a:lnTo>
                  <a:lnTo>
                    <a:pt x="330" y="286"/>
                  </a:lnTo>
                  <a:lnTo>
                    <a:pt x="359" y="285"/>
                  </a:lnTo>
                  <a:lnTo>
                    <a:pt x="388" y="281"/>
                  </a:lnTo>
                  <a:lnTo>
                    <a:pt x="415" y="276"/>
                  </a:lnTo>
                  <a:lnTo>
                    <a:pt x="442" y="270"/>
                  </a:lnTo>
                  <a:lnTo>
                    <a:pt x="466" y="263"/>
                  </a:lnTo>
                  <a:lnTo>
                    <a:pt x="478" y="260"/>
                  </a:lnTo>
                  <a:lnTo>
                    <a:pt x="490" y="254"/>
                  </a:lnTo>
                  <a:lnTo>
                    <a:pt x="500" y="251"/>
                  </a:lnTo>
                  <a:lnTo>
                    <a:pt x="510" y="245"/>
                  </a:lnTo>
                  <a:lnTo>
                    <a:pt x="520" y="240"/>
                  </a:lnTo>
                  <a:lnTo>
                    <a:pt x="530" y="235"/>
                  </a:lnTo>
                  <a:lnTo>
                    <a:pt x="539" y="229"/>
                  </a:lnTo>
                  <a:lnTo>
                    <a:pt x="547" y="224"/>
                  </a:lnTo>
                  <a:lnTo>
                    <a:pt x="554" y="219"/>
                  </a:lnTo>
                  <a:lnTo>
                    <a:pt x="563" y="213"/>
                  </a:lnTo>
                  <a:lnTo>
                    <a:pt x="568" y="206"/>
                  </a:lnTo>
                  <a:lnTo>
                    <a:pt x="575" y="201"/>
                  </a:lnTo>
                  <a:lnTo>
                    <a:pt x="580" y="193"/>
                  </a:lnTo>
                  <a:lnTo>
                    <a:pt x="585" y="186"/>
                  </a:lnTo>
                  <a:lnTo>
                    <a:pt x="588" y="179"/>
                  </a:lnTo>
                  <a:lnTo>
                    <a:pt x="592" y="174"/>
                  </a:lnTo>
                  <a:lnTo>
                    <a:pt x="595" y="167"/>
                  </a:lnTo>
                  <a:lnTo>
                    <a:pt x="597" y="160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solidFill>
              <a:srgbClr val="66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2" name="Rectangle 31"/>
            <p:cNvSpPr>
              <a:spLocks noChangeArrowheads="1"/>
            </p:cNvSpPr>
            <p:nvPr/>
          </p:nvSpPr>
          <p:spPr bwMode="auto">
            <a:xfrm>
              <a:off x="3651" y="1661"/>
              <a:ext cx="72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h-TH" sz="2800" b="1" u="sng">
                  <a:solidFill>
                    <a:srgbClr val="000000"/>
                  </a:solidFill>
                  <a:cs typeface="AngsanaUPC" pitchFamily="18" charset="-34"/>
                </a:rPr>
                <a:t>รหัสลูกค้า</a:t>
              </a:r>
              <a:endParaRPr lang="en-US" sz="2800" u="sng"/>
            </a:p>
          </p:txBody>
        </p:sp>
        <p:sp>
          <p:nvSpPr>
            <p:cNvPr id="42073" name="Freeform 32"/>
            <p:cNvSpPr>
              <a:spLocks/>
            </p:cNvSpPr>
            <p:nvPr/>
          </p:nvSpPr>
          <p:spPr bwMode="auto">
            <a:xfrm>
              <a:off x="4741" y="1607"/>
              <a:ext cx="746" cy="357"/>
            </a:xfrm>
            <a:custGeom>
              <a:avLst/>
              <a:gdLst>
                <a:gd name="T0" fmla="*/ 598 w 598"/>
                <a:gd name="T1" fmla="*/ 136 h 286"/>
                <a:gd name="T2" fmla="*/ 595 w 598"/>
                <a:gd name="T3" fmla="*/ 122 h 286"/>
                <a:gd name="T4" fmla="*/ 588 w 598"/>
                <a:gd name="T5" fmla="*/ 108 h 286"/>
                <a:gd name="T6" fmla="*/ 580 w 598"/>
                <a:gd name="T7" fmla="*/ 95 h 286"/>
                <a:gd name="T8" fmla="*/ 570 w 598"/>
                <a:gd name="T9" fmla="*/ 83 h 286"/>
                <a:gd name="T10" fmla="*/ 554 w 598"/>
                <a:gd name="T11" fmla="*/ 70 h 286"/>
                <a:gd name="T12" fmla="*/ 539 w 598"/>
                <a:gd name="T13" fmla="*/ 59 h 286"/>
                <a:gd name="T14" fmla="*/ 520 w 598"/>
                <a:gd name="T15" fmla="*/ 49 h 286"/>
                <a:gd name="T16" fmla="*/ 500 w 598"/>
                <a:gd name="T17" fmla="*/ 38 h 286"/>
                <a:gd name="T18" fmla="*/ 478 w 598"/>
                <a:gd name="T19" fmla="*/ 29 h 286"/>
                <a:gd name="T20" fmla="*/ 442 w 598"/>
                <a:gd name="T21" fmla="*/ 18 h 286"/>
                <a:gd name="T22" fmla="*/ 388 w 598"/>
                <a:gd name="T23" fmla="*/ 8 h 286"/>
                <a:gd name="T24" fmla="*/ 330 w 598"/>
                <a:gd name="T25" fmla="*/ 2 h 286"/>
                <a:gd name="T26" fmla="*/ 269 w 598"/>
                <a:gd name="T27" fmla="*/ 2 h 286"/>
                <a:gd name="T28" fmla="*/ 211 w 598"/>
                <a:gd name="T29" fmla="*/ 8 h 286"/>
                <a:gd name="T30" fmla="*/ 157 w 598"/>
                <a:gd name="T31" fmla="*/ 18 h 286"/>
                <a:gd name="T32" fmla="*/ 121 w 598"/>
                <a:gd name="T33" fmla="*/ 29 h 286"/>
                <a:gd name="T34" fmla="*/ 99 w 598"/>
                <a:gd name="T35" fmla="*/ 38 h 286"/>
                <a:gd name="T36" fmla="*/ 79 w 598"/>
                <a:gd name="T37" fmla="*/ 49 h 286"/>
                <a:gd name="T38" fmla="*/ 60 w 598"/>
                <a:gd name="T39" fmla="*/ 59 h 286"/>
                <a:gd name="T40" fmla="*/ 43 w 598"/>
                <a:gd name="T41" fmla="*/ 70 h 286"/>
                <a:gd name="T42" fmla="*/ 29 w 598"/>
                <a:gd name="T43" fmla="*/ 83 h 286"/>
                <a:gd name="T44" fmla="*/ 19 w 598"/>
                <a:gd name="T45" fmla="*/ 95 h 286"/>
                <a:gd name="T46" fmla="*/ 9 w 598"/>
                <a:gd name="T47" fmla="*/ 108 h 286"/>
                <a:gd name="T48" fmla="*/ 4 w 598"/>
                <a:gd name="T49" fmla="*/ 122 h 286"/>
                <a:gd name="T50" fmla="*/ 0 w 598"/>
                <a:gd name="T51" fmla="*/ 136 h 286"/>
                <a:gd name="T52" fmla="*/ 0 w 598"/>
                <a:gd name="T53" fmla="*/ 152 h 286"/>
                <a:gd name="T54" fmla="*/ 4 w 598"/>
                <a:gd name="T55" fmla="*/ 167 h 286"/>
                <a:gd name="T56" fmla="*/ 9 w 598"/>
                <a:gd name="T57" fmla="*/ 179 h 286"/>
                <a:gd name="T58" fmla="*/ 19 w 598"/>
                <a:gd name="T59" fmla="*/ 193 h 286"/>
                <a:gd name="T60" fmla="*/ 29 w 598"/>
                <a:gd name="T61" fmla="*/ 206 h 286"/>
                <a:gd name="T62" fmla="*/ 43 w 598"/>
                <a:gd name="T63" fmla="*/ 219 h 286"/>
                <a:gd name="T64" fmla="*/ 60 w 598"/>
                <a:gd name="T65" fmla="*/ 229 h 286"/>
                <a:gd name="T66" fmla="*/ 79 w 598"/>
                <a:gd name="T67" fmla="*/ 240 h 286"/>
                <a:gd name="T68" fmla="*/ 99 w 598"/>
                <a:gd name="T69" fmla="*/ 251 h 286"/>
                <a:gd name="T70" fmla="*/ 121 w 598"/>
                <a:gd name="T71" fmla="*/ 260 h 286"/>
                <a:gd name="T72" fmla="*/ 157 w 598"/>
                <a:gd name="T73" fmla="*/ 270 h 286"/>
                <a:gd name="T74" fmla="*/ 211 w 598"/>
                <a:gd name="T75" fmla="*/ 281 h 286"/>
                <a:gd name="T76" fmla="*/ 269 w 598"/>
                <a:gd name="T77" fmla="*/ 286 h 286"/>
                <a:gd name="T78" fmla="*/ 330 w 598"/>
                <a:gd name="T79" fmla="*/ 286 h 286"/>
                <a:gd name="T80" fmla="*/ 388 w 598"/>
                <a:gd name="T81" fmla="*/ 281 h 286"/>
                <a:gd name="T82" fmla="*/ 442 w 598"/>
                <a:gd name="T83" fmla="*/ 270 h 286"/>
                <a:gd name="T84" fmla="*/ 478 w 598"/>
                <a:gd name="T85" fmla="*/ 260 h 286"/>
                <a:gd name="T86" fmla="*/ 500 w 598"/>
                <a:gd name="T87" fmla="*/ 251 h 286"/>
                <a:gd name="T88" fmla="*/ 520 w 598"/>
                <a:gd name="T89" fmla="*/ 240 h 286"/>
                <a:gd name="T90" fmla="*/ 539 w 598"/>
                <a:gd name="T91" fmla="*/ 229 h 286"/>
                <a:gd name="T92" fmla="*/ 554 w 598"/>
                <a:gd name="T93" fmla="*/ 219 h 286"/>
                <a:gd name="T94" fmla="*/ 570 w 598"/>
                <a:gd name="T95" fmla="*/ 206 h 286"/>
                <a:gd name="T96" fmla="*/ 580 w 598"/>
                <a:gd name="T97" fmla="*/ 193 h 286"/>
                <a:gd name="T98" fmla="*/ 588 w 598"/>
                <a:gd name="T99" fmla="*/ 179 h 286"/>
                <a:gd name="T100" fmla="*/ 595 w 598"/>
                <a:gd name="T101" fmla="*/ 167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7" y="129"/>
                  </a:lnTo>
                  <a:lnTo>
                    <a:pt x="595" y="122"/>
                  </a:lnTo>
                  <a:lnTo>
                    <a:pt x="592" y="115"/>
                  </a:lnTo>
                  <a:lnTo>
                    <a:pt x="588" y="108"/>
                  </a:lnTo>
                  <a:lnTo>
                    <a:pt x="585" y="102"/>
                  </a:lnTo>
                  <a:lnTo>
                    <a:pt x="580" y="95"/>
                  </a:lnTo>
                  <a:lnTo>
                    <a:pt x="575" y="88"/>
                  </a:lnTo>
                  <a:lnTo>
                    <a:pt x="570" y="83"/>
                  </a:lnTo>
                  <a:lnTo>
                    <a:pt x="563" y="75"/>
                  </a:lnTo>
                  <a:lnTo>
                    <a:pt x="554" y="70"/>
                  </a:lnTo>
                  <a:lnTo>
                    <a:pt x="547" y="65"/>
                  </a:lnTo>
                  <a:lnTo>
                    <a:pt x="539" y="59"/>
                  </a:lnTo>
                  <a:lnTo>
                    <a:pt x="530" y="54"/>
                  </a:lnTo>
                  <a:lnTo>
                    <a:pt x="520" y="49"/>
                  </a:lnTo>
                  <a:lnTo>
                    <a:pt x="510" y="43"/>
                  </a:lnTo>
                  <a:lnTo>
                    <a:pt x="500" y="38"/>
                  </a:lnTo>
                  <a:lnTo>
                    <a:pt x="490" y="34"/>
                  </a:lnTo>
                  <a:lnTo>
                    <a:pt x="478" y="29"/>
                  </a:lnTo>
                  <a:lnTo>
                    <a:pt x="466" y="25"/>
                  </a:lnTo>
                  <a:lnTo>
                    <a:pt x="442" y="18"/>
                  </a:lnTo>
                  <a:lnTo>
                    <a:pt x="415" y="13"/>
                  </a:lnTo>
                  <a:lnTo>
                    <a:pt x="388" y="8"/>
                  </a:lnTo>
                  <a:lnTo>
                    <a:pt x="359" y="4"/>
                  </a:lnTo>
                  <a:lnTo>
                    <a:pt x="330" y="2"/>
                  </a:lnTo>
                  <a:lnTo>
                    <a:pt x="299" y="0"/>
                  </a:lnTo>
                  <a:lnTo>
                    <a:pt x="269" y="2"/>
                  </a:lnTo>
                  <a:lnTo>
                    <a:pt x="238" y="4"/>
                  </a:lnTo>
                  <a:lnTo>
                    <a:pt x="211" y="8"/>
                  </a:lnTo>
                  <a:lnTo>
                    <a:pt x="182" y="13"/>
                  </a:lnTo>
                  <a:lnTo>
                    <a:pt x="157" y="18"/>
                  </a:lnTo>
                  <a:lnTo>
                    <a:pt x="131" y="25"/>
                  </a:lnTo>
                  <a:lnTo>
                    <a:pt x="121" y="29"/>
                  </a:lnTo>
                  <a:lnTo>
                    <a:pt x="109" y="34"/>
                  </a:lnTo>
                  <a:lnTo>
                    <a:pt x="99" y="38"/>
                  </a:lnTo>
                  <a:lnTo>
                    <a:pt x="87" y="43"/>
                  </a:lnTo>
                  <a:lnTo>
                    <a:pt x="79" y="49"/>
                  </a:lnTo>
                  <a:lnTo>
                    <a:pt x="68" y="54"/>
                  </a:lnTo>
                  <a:lnTo>
                    <a:pt x="60" y="59"/>
                  </a:lnTo>
                  <a:lnTo>
                    <a:pt x="51" y="65"/>
                  </a:lnTo>
                  <a:lnTo>
                    <a:pt x="43" y="70"/>
                  </a:lnTo>
                  <a:lnTo>
                    <a:pt x="36" y="75"/>
                  </a:lnTo>
                  <a:lnTo>
                    <a:pt x="29" y="83"/>
                  </a:lnTo>
                  <a:lnTo>
                    <a:pt x="24" y="88"/>
                  </a:lnTo>
                  <a:lnTo>
                    <a:pt x="19" y="95"/>
                  </a:lnTo>
                  <a:lnTo>
                    <a:pt x="14" y="102"/>
                  </a:lnTo>
                  <a:lnTo>
                    <a:pt x="9" y="108"/>
                  </a:lnTo>
                  <a:lnTo>
                    <a:pt x="6" y="115"/>
                  </a:lnTo>
                  <a:lnTo>
                    <a:pt x="4" y="122"/>
                  </a:lnTo>
                  <a:lnTo>
                    <a:pt x="2" y="129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2" y="160"/>
                  </a:lnTo>
                  <a:lnTo>
                    <a:pt x="4" y="167"/>
                  </a:lnTo>
                  <a:lnTo>
                    <a:pt x="6" y="174"/>
                  </a:lnTo>
                  <a:lnTo>
                    <a:pt x="9" y="179"/>
                  </a:lnTo>
                  <a:lnTo>
                    <a:pt x="14" y="186"/>
                  </a:lnTo>
                  <a:lnTo>
                    <a:pt x="19" y="193"/>
                  </a:lnTo>
                  <a:lnTo>
                    <a:pt x="24" y="201"/>
                  </a:lnTo>
                  <a:lnTo>
                    <a:pt x="29" y="206"/>
                  </a:lnTo>
                  <a:lnTo>
                    <a:pt x="36" y="213"/>
                  </a:lnTo>
                  <a:lnTo>
                    <a:pt x="43" y="219"/>
                  </a:lnTo>
                  <a:lnTo>
                    <a:pt x="51" y="224"/>
                  </a:lnTo>
                  <a:lnTo>
                    <a:pt x="60" y="229"/>
                  </a:lnTo>
                  <a:lnTo>
                    <a:pt x="68" y="235"/>
                  </a:lnTo>
                  <a:lnTo>
                    <a:pt x="79" y="240"/>
                  </a:lnTo>
                  <a:lnTo>
                    <a:pt x="87" y="245"/>
                  </a:lnTo>
                  <a:lnTo>
                    <a:pt x="99" y="251"/>
                  </a:lnTo>
                  <a:lnTo>
                    <a:pt x="109" y="254"/>
                  </a:lnTo>
                  <a:lnTo>
                    <a:pt x="121" y="260"/>
                  </a:lnTo>
                  <a:lnTo>
                    <a:pt x="131" y="263"/>
                  </a:lnTo>
                  <a:lnTo>
                    <a:pt x="157" y="270"/>
                  </a:lnTo>
                  <a:lnTo>
                    <a:pt x="182" y="276"/>
                  </a:lnTo>
                  <a:lnTo>
                    <a:pt x="211" y="281"/>
                  </a:lnTo>
                  <a:lnTo>
                    <a:pt x="238" y="285"/>
                  </a:lnTo>
                  <a:lnTo>
                    <a:pt x="269" y="286"/>
                  </a:lnTo>
                  <a:lnTo>
                    <a:pt x="299" y="286"/>
                  </a:lnTo>
                  <a:lnTo>
                    <a:pt x="330" y="286"/>
                  </a:lnTo>
                  <a:lnTo>
                    <a:pt x="359" y="285"/>
                  </a:lnTo>
                  <a:lnTo>
                    <a:pt x="388" y="281"/>
                  </a:lnTo>
                  <a:lnTo>
                    <a:pt x="415" y="276"/>
                  </a:lnTo>
                  <a:lnTo>
                    <a:pt x="442" y="270"/>
                  </a:lnTo>
                  <a:lnTo>
                    <a:pt x="466" y="263"/>
                  </a:lnTo>
                  <a:lnTo>
                    <a:pt x="478" y="260"/>
                  </a:lnTo>
                  <a:lnTo>
                    <a:pt x="490" y="254"/>
                  </a:lnTo>
                  <a:lnTo>
                    <a:pt x="500" y="251"/>
                  </a:lnTo>
                  <a:lnTo>
                    <a:pt x="510" y="245"/>
                  </a:lnTo>
                  <a:lnTo>
                    <a:pt x="520" y="240"/>
                  </a:lnTo>
                  <a:lnTo>
                    <a:pt x="530" y="235"/>
                  </a:lnTo>
                  <a:lnTo>
                    <a:pt x="539" y="229"/>
                  </a:lnTo>
                  <a:lnTo>
                    <a:pt x="547" y="224"/>
                  </a:lnTo>
                  <a:lnTo>
                    <a:pt x="554" y="219"/>
                  </a:lnTo>
                  <a:lnTo>
                    <a:pt x="563" y="213"/>
                  </a:lnTo>
                  <a:lnTo>
                    <a:pt x="570" y="206"/>
                  </a:lnTo>
                  <a:lnTo>
                    <a:pt x="575" y="201"/>
                  </a:lnTo>
                  <a:lnTo>
                    <a:pt x="580" y="193"/>
                  </a:lnTo>
                  <a:lnTo>
                    <a:pt x="585" y="186"/>
                  </a:lnTo>
                  <a:lnTo>
                    <a:pt x="588" y="179"/>
                  </a:lnTo>
                  <a:lnTo>
                    <a:pt x="592" y="174"/>
                  </a:lnTo>
                  <a:lnTo>
                    <a:pt x="595" y="167"/>
                  </a:lnTo>
                  <a:lnTo>
                    <a:pt x="597" y="160"/>
                  </a:lnTo>
                  <a:lnTo>
                    <a:pt x="598" y="152"/>
                  </a:lnTo>
                  <a:lnTo>
                    <a:pt x="598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4" name="Freeform 33"/>
            <p:cNvSpPr>
              <a:spLocks/>
            </p:cNvSpPr>
            <p:nvPr/>
          </p:nvSpPr>
          <p:spPr bwMode="auto">
            <a:xfrm>
              <a:off x="4741" y="1607"/>
              <a:ext cx="746" cy="357"/>
            </a:xfrm>
            <a:custGeom>
              <a:avLst/>
              <a:gdLst>
                <a:gd name="T0" fmla="*/ 598 w 598"/>
                <a:gd name="T1" fmla="*/ 136 h 286"/>
                <a:gd name="T2" fmla="*/ 595 w 598"/>
                <a:gd name="T3" fmla="*/ 122 h 286"/>
                <a:gd name="T4" fmla="*/ 588 w 598"/>
                <a:gd name="T5" fmla="*/ 108 h 286"/>
                <a:gd name="T6" fmla="*/ 580 w 598"/>
                <a:gd name="T7" fmla="*/ 95 h 286"/>
                <a:gd name="T8" fmla="*/ 570 w 598"/>
                <a:gd name="T9" fmla="*/ 83 h 286"/>
                <a:gd name="T10" fmla="*/ 554 w 598"/>
                <a:gd name="T11" fmla="*/ 70 h 286"/>
                <a:gd name="T12" fmla="*/ 539 w 598"/>
                <a:gd name="T13" fmla="*/ 59 h 286"/>
                <a:gd name="T14" fmla="*/ 520 w 598"/>
                <a:gd name="T15" fmla="*/ 49 h 286"/>
                <a:gd name="T16" fmla="*/ 500 w 598"/>
                <a:gd name="T17" fmla="*/ 38 h 286"/>
                <a:gd name="T18" fmla="*/ 478 w 598"/>
                <a:gd name="T19" fmla="*/ 29 h 286"/>
                <a:gd name="T20" fmla="*/ 442 w 598"/>
                <a:gd name="T21" fmla="*/ 18 h 286"/>
                <a:gd name="T22" fmla="*/ 388 w 598"/>
                <a:gd name="T23" fmla="*/ 8 h 286"/>
                <a:gd name="T24" fmla="*/ 330 w 598"/>
                <a:gd name="T25" fmla="*/ 2 h 286"/>
                <a:gd name="T26" fmla="*/ 269 w 598"/>
                <a:gd name="T27" fmla="*/ 2 h 286"/>
                <a:gd name="T28" fmla="*/ 211 w 598"/>
                <a:gd name="T29" fmla="*/ 8 h 286"/>
                <a:gd name="T30" fmla="*/ 157 w 598"/>
                <a:gd name="T31" fmla="*/ 18 h 286"/>
                <a:gd name="T32" fmla="*/ 121 w 598"/>
                <a:gd name="T33" fmla="*/ 29 h 286"/>
                <a:gd name="T34" fmla="*/ 99 w 598"/>
                <a:gd name="T35" fmla="*/ 38 h 286"/>
                <a:gd name="T36" fmla="*/ 79 w 598"/>
                <a:gd name="T37" fmla="*/ 49 h 286"/>
                <a:gd name="T38" fmla="*/ 60 w 598"/>
                <a:gd name="T39" fmla="*/ 59 h 286"/>
                <a:gd name="T40" fmla="*/ 43 w 598"/>
                <a:gd name="T41" fmla="*/ 70 h 286"/>
                <a:gd name="T42" fmla="*/ 29 w 598"/>
                <a:gd name="T43" fmla="*/ 83 h 286"/>
                <a:gd name="T44" fmla="*/ 19 w 598"/>
                <a:gd name="T45" fmla="*/ 95 h 286"/>
                <a:gd name="T46" fmla="*/ 9 w 598"/>
                <a:gd name="T47" fmla="*/ 108 h 286"/>
                <a:gd name="T48" fmla="*/ 4 w 598"/>
                <a:gd name="T49" fmla="*/ 122 h 286"/>
                <a:gd name="T50" fmla="*/ 0 w 598"/>
                <a:gd name="T51" fmla="*/ 136 h 286"/>
                <a:gd name="T52" fmla="*/ 0 w 598"/>
                <a:gd name="T53" fmla="*/ 152 h 286"/>
                <a:gd name="T54" fmla="*/ 4 w 598"/>
                <a:gd name="T55" fmla="*/ 167 h 286"/>
                <a:gd name="T56" fmla="*/ 9 w 598"/>
                <a:gd name="T57" fmla="*/ 179 h 286"/>
                <a:gd name="T58" fmla="*/ 19 w 598"/>
                <a:gd name="T59" fmla="*/ 193 h 286"/>
                <a:gd name="T60" fmla="*/ 29 w 598"/>
                <a:gd name="T61" fmla="*/ 206 h 286"/>
                <a:gd name="T62" fmla="*/ 43 w 598"/>
                <a:gd name="T63" fmla="*/ 219 h 286"/>
                <a:gd name="T64" fmla="*/ 60 w 598"/>
                <a:gd name="T65" fmla="*/ 229 h 286"/>
                <a:gd name="T66" fmla="*/ 79 w 598"/>
                <a:gd name="T67" fmla="*/ 240 h 286"/>
                <a:gd name="T68" fmla="*/ 99 w 598"/>
                <a:gd name="T69" fmla="*/ 251 h 286"/>
                <a:gd name="T70" fmla="*/ 121 w 598"/>
                <a:gd name="T71" fmla="*/ 260 h 286"/>
                <a:gd name="T72" fmla="*/ 157 w 598"/>
                <a:gd name="T73" fmla="*/ 270 h 286"/>
                <a:gd name="T74" fmla="*/ 211 w 598"/>
                <a:gd name="T75" fmla="*/ 281 h 286"/>
                <a:gd name="T76" fmla="*/ 269 w 598"/>
                <a:gd name="T77" fmla="*/ 286 h 286"/>
                <a:gd name="T78" fmla="*/ 330 w 598"/>
                <a:gd name="T79" fmla="*/ 286 h 286"/>
                <a:gd name="T80" fmla="*/ 388 w 598"/>
                <a:gd name="T81" fmla="*/ 281 h 286"/>
                <a:gd name="T82" fmla="*/ 442 w 598"/>
                <a:gd name="T83" fmla="*/ 270 h 286"/>
                <a:gd name="T84" fmla="*/ 478 w 598"/>
                <a:gd name="T85" fmla="*/ 260 h 286"/>
                <a:gd name="T86" fmla="*/ 500 w 598"/>
                <a:gd name="T87" fmla="*/ 251 h 286"/>
                <a:gd name="T88" fmla="*/ 520 w 598"/>
                <a:gd name="T89" fmla="*/ 240 h 286"/>
                <a:gd name="T90" fmla="*/ 539 w 598"/>
                <a:gd name="T91" fmla="*/ 229 h 286"/>
                <a:gd name="T92" fmla="*/ 554 w 598"/>
                <a:gd name="T93" fmla="*/ 219 h 286"/>
                <a:gd name="T94" fmla="*/ 570 w 598"/>
                <a:gd name="T95" fmla="*/ 206 h 286"/>
                <a:gd name="T96" fmla="*/ 580 w 598"/>
                <a:gd name="T97" fmla="*/ 193 h 286"/>
                <a:gd name="T98" fmla="*/ 588 w 598"/>
                <a:gd name="T99" fmla="*/ 179 h 286"/>
                <a:gd name="T100" fmla="*/ 595 w 598"/>
                <a:gd name="T101" fmla="*/ 167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7" y="129"/>
                  </a:lnTo>
                  <a:lnTo>
                    <a:pt x="595" y="122"/>
                  </a:lnTo>
                  <a:lnTo>
                    <a:pt x="592" y="115"/>
                  </a:lnTo>
                  <a:lnTo>
                    <a:pt x="588" y="108"/>
                  </a:lnTo>
                  <a:lnTo>
                    <a:pt x="585" y="102"/>
                  </a:lnTo>
                  <a:lnTo>
                    <a:pt x="580" y="95"/>
                  </a:lnTo>
                  <a:lnTo>
                    <a:pt x="575" y="88"/>
                  </a:lnTo>
                  <a:lnTo>
                    <a:pt x="570" y="83"/>
                  </a:lnTo>
                  <a:lnTo>
                    <a:pt x="563" y="75"/>
                  </a:lnTo>
                  <a:lnTo>
                    <a:pt x="554" y="70"/>
                  </a:lnTo>
                  <a:lnTo>
                    <a:pt x="547" y="65"/>
                  </a:lnTo>
                  <a:lnTo>
                    <a:pt x="539" y="59"/>
                  </a:lnTo>
                  <a:lnTo>
                    <a:pt x="530" y="54"/>
                  </a:lnTo>
                  <a:lnTo>
                    <a:pt x="520" y="49"/>
                  </a:lnTo>
                  <a:lnTo>
                    <a:pt x="510" y="43"/>
                  </a:lnTo>
                  <a:lnTo>
                    <a:pt x="500" y="38"/>
                  </a:lnTo>
                  <a:lnTo>
                    <a:pt x="490" y="34"/>
                  </a:lnTo>
                  <a:lnTo>
                    <a:pt x="478" y="29"/>
                  </a:lnTo>
                  <a:lnTo>
                    <a:pt x="466" y="25"/>
                  </a:lnTo>
                  <a:lnTo>
                    <a:pt x="442" y="18"/>
                  </a:lnTo>
                  <a:lnTo>
                    <a:pt x="415" y="13"/>
                  </a:lnTo>
                  <a:lnTo>
                    <a:pt x="388" y="8"/>
                  </a:lnTo>
                  <a:lnTo>
                    <a:pt x="359" y="4"/>
                  </a:lnTo>
                  <a:lnTo>
                    <a:pt x="330" y="2"/>
                  </a:lnTo>
                  <a:lnTo>
                    <a:pt x="299" y="0"/>
                  </a:lnTo>
                  <a:lnTo>
                    <a:pt x="269" y="2"/>
                  </a:lnTo>
                  <a:lnTo>
                    <a:pt x="238" y="4"/>
                  </a:lnTo>
                  <a:lnTo>
                    <a:pt x="211" y="8"/>
                  </a:lnTo>
                  <a:lnTo>
                    <a:pt x="182" y="13"/>
                  </a:lnTo>
                  <a:lnTo>
                    <a:pt x="157" y="18"/>
                  </a:lnTo>
                  <a:lnTo>
                    <a:pt x="131" y="25"/>
                  </a:lnTo>
                  <a:lnTo>
                    <a:pt x="121" y="29"/>
                  </a:lnTo>
                  <a:lnTo>
                    <a:pt x="109" y="34"/>
                  </a:lnTo>
                  <a:lnTo>
                    <a:pt x="99" y="38"/>
                  </a:lnTo>
                  <a:lnTo>
                    <a:pt x="87" y="43"/>
                  </a:lnTo>
                  <a:lnTo>
                    <a:pt x="79" y="49"/>
                  </a:lnTo>
                  <a:lnTo>
                    <a:pt x="68" y="54"/>
                  </a:lnTo>
                  <a:lnTo>
                    <a:pt x="60" y="59"/>
                  </a:lnTo>
                  <a:lnTo>
                    <a:pt x="51" y="65"/>
                  </a:lnTo>
                  <a:lnTo>
                    <a:pt x="43" y="70"/>
                  </a:lnTo>
                  <a:lnTo>
                    <a:pt x="36" y="75"/>
                  </a:lnTo>
                  <a:lnTo>
                    <a:pt x="29" y="83"/>
                  </a:lnTo>
                  <a:lnTo>
                    <a:pt x="24" y="88"/>
                  </a:lnTo>
                  <a:lnTo>
                    <a:pt x="19" y="95"/>
                  </a:lnTo>
                  <a:lnTo>
                    <a:pt x="14" y="102"/>
                  </a:lnTo>
                  <a:lnTo>
                    <a:pt x="9" y="108"/>
                  </a:lnTo>
                  <a:lnTo>
                    <a:pt x="6" y="115"/>
                  </a:lnTo>
                  <a:lnTo>
                    <a:pt x="4" y="122"/>
                  </a:lnTo>
                  <a:lnTo>
                    <a:pt x="2" y="129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2" y="160"/>
                  </a:lnTo>
                  <a:lnTo>
                    <a:pt x="4" y="167"/>
                  </a:lnTo>
                  <a:lnTo>
                    <a:pt x="6" y="174"/>
                  </a:lnTo>
                  <a:lnTo>
                    <a:pt x="9" y="179"/>
                  </a:lnTo>
                  <a:lnTo>
                    <a:pt x="14" y="186"/>
                  </a:lnTo>
                  <a:lnTo>
                    <a:pt x="19" y="193"/>
                  </a:lnTo>
                  <a:lnTo>
                    <a:pt x="24" y="201"/>
                  </a:lnTo>
                  <a:lnTo>
                    <a:pt x="29" y="206"/>
                  </a:lnTo>
                  <a:lnTo>
                    <a:pt x="36" y="213"/>
                  </a:lnTo>
                  <a:lnTo>
                    <a:pt x="43" y="219"/>
                  </a:lnTo>
                  <a:lnTo>
                    <a:pt x="51" y="224"/>
                  </a:lnTo>
                  <a:lnTo>
                    <a:pt x="60" y="229"/>
                  </a:lnTo>
                  <a:lnTo>
                    <a:pt x="68" y="235"/>
                  </a:lnTo>
                  <a:lnTo>
                    <a:pt x="79" y="240"/>
                  </a:lnTo>
                  <a:lnTo>
                    <a:pt x="87" y="245"/>
                  </a:lnTo>
                  <a:lnTo>
                    <a:pt x="99" y="251"/>
                  </a:lnTo>
                  <a:lnTo>
                    <a:pt x="109" y="254"/>
                  </a:lnTo>
                  <a:lnTo>
                    <a:pt x="121" y="260"/>
                  </a:lnTo>
                  <a:lnTo>
                    <a:pt x="131" y="263"/>
                  </a:lnTo>
                  <a:lnTo>
                    <a:pt x="157" y="270"/>
                  </a:lnTo>
                  <a:lnTo>
                    <a:pt x="182" y="276"/>
                  </a:lnTo>
                  <a:lnTo>
                    <a:pt x="211" y="281"/>
                  </a:lnTo>
                  <a:lnTo>
                    <a:pt x="238" y="285"/>
                  </a:lnTo>
                  <a:lnTo>
                    <a:pt x="269" y="286"/>
                  </a:lnTo>
                  <a:lnTo>
                    <a:pt x="299" y="286"/>
                  </a:lnTo>
                  <a:lnTo>
                    <a:pt x="330" y="286"/>
                  </a:lnTo>
                  <a:lnTo>
                    <a:pt x="359" y="285"/>
                  </a:lnTo>
                  <a:lnTo>
                    <a:pt x="388" y="281"/>
                  </a:lnTo>
                  <a:lnTo>
                    <a:pt x="415" y="276"/>
                  </a:lnTo>
                  <a:lnTo>
                    <a:pt x="442" y="270"/>
                  </a:lnTo>
                  <a:lnTo>
                    <a:pt x="466" y="263"/>
                  </a:lnTo>
                  <a:lnTo>
                    <a:pt x="478" y="260"/>
                  </a:lnTo>
                  <a:lnTo>
                    <a:pt x="490" y="254"/>
                  </a:lnTo>
                  <a:lnTo>
                    <a:pt x="500" y="251"/>
                  </a:lnTo>
                  <a:lnTo>
                    <a:pt x="510" y="245"/>
                  </a:lnTo>
                  <a:lnTo>
                    <a:pt x="520" y="240"/>
                  </a:lnTo>
                  <a:lnTo>
                    <a:pt x="530" y="235"/>
                  </a:lnTo>
                  <a:lnTo>
                    <a:pt x="539" y="229"/>
                  </a:lnTo>
                  <a:lnTo>
                    <a:pt x="547" y="224"/>
                  </a:lnTo>
                  <a:lnTo>
                    <a:pt x="554" y="219"/>
                  </a:lnTo>
                  <a:lnTo>
                    <a:pt x="563" y="213"/>
                  </a:lnTo>
                  <a:lnTo>
                    <a:pt x="570" y="206"/>
                  </a:lnTo>
                  <a:lnTo>
                    <a:pt x="575" y="201"/>
                  </a:lnTo>
                  <a:lnTo>
                    <a:pt x="580" y="193"/>
                  </a:lnTo>
                  <a:lnTo>
                    <a:pt x="585" y="186"/>
                  </a:lnTo>
                  <a:lnTo>
                    <a:pt x="588" y="179"/>
                  </a:lnTo>
                  <a:lnTo>
                    <a:pt x="592" y="174"/>
                  </a:lnTo>
                  <a:lnTo>
                    <a:pt x="595" y="167"/>
                  </a:lnTo>
                  <a:lnTo>
                    <a:pt x="597" y="160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5" name="Rectangle 34"/>
            <p:cNvSpPr>
              <a:spLocks noChangeArrowheads="1"/>
            </p:cNvSpPr>
            <p:nvPr/>
          </p:nvSpPr>
          <p:spPr bwMode="auto">
            <a:xfrm>
              <a:off x="4856" y="1626"/>
              <a:ext cx="50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800">
                  <a:solidFill>
                    <a:srgbClr val="000000"/>
                  </a:solidFill>
                  <a:cs typeface="AngsanaUPC" pitchFamily="18" charset="-34"/>
                </a:rPr>
                <a:t>ชื่อลูกค้า</a:t>
              </a:r>
              <a:endParaRPr lang="en-US" sz="2800"/>
            </a:p>
          </p:txBody>
        </p:sp>
        <p:sp>
          <p:nvSpPr>
            <p:cNvPr id="42076" name="Line 35"/>
            <p:cNvSpPr>
              <a:spLocks noChangeShapeType="1"/>
            </p:cNvSpPr>
            <p:nvPr/>
          </p:nvSpPr>
          <p:spPr bwMode="auto">
            <a:xfrm>
              <a:off x="4023" y="1964"/>
              <a:ext cx="413" cy="43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7" name="Line 36"/>
            <p:cNvSpPr>
              <a:spLocks noChangeShapeType="1"/>
            </p:cNvSpPr>
            <p:nvPr/>
          </p:nvSpPr>
          <p:spPr bwMode="auto">
            <a:xfrm flipH="1">
              <a:off x="4741" y="1964"/>
              <a:ext cx="408" cy="4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8" name="Line 37"/>
            <p:cNvSpPr>
              <a:spLocks noChangeShapeType="1"/>
            </p:cNvSpPr>
            <p:nvPr/>
          </p:nvSpPr>
          <p:spPr bwMode="auto">
            <a:xfrm flipH="1">
              <a:off x="2129" y="2697"/>
              <a:ext cx="44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9" name="Line 38"/>
            <p:cNvSpPr>
              <a:spLocks noChangeShapeType="1"/>
            </p:cNvSpPr>
            <p:nvPr/>
          </p:nvSpPr>
          <p:spPr bwMode="auto">
            <a:xfrm>
              <a:off x="3600" y="2694"/>
              <a:ext cx="476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0" name="Rectangle 39"/>
            <p:cNvSpPr>
              <a:spLocks noChangeArrowheads="1"/>
            </p:cNvSpPr>
            <p:nvPr/>
          </p:nvSpPr>
          <p:spPr bwMode="auto">
            <a:xfrm>
              <a:off x="2326" y="2200"/>
              <a:ext cx="124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cs typeface="AngsanaUPC" pitchFamily="18" charset="-34"/>
                </a:rPr>
                <a:t>1</a:t>
              </a:r>
              <a:endParaRPr lang="en-US" sz="2800"/>
            </a:p>
          </p:txBody>
        </p:sp>
        <p:sp>
          <p:nvSpPr>
            <p:cNvPr id="42081" name="Rectangle 40"/>
            <p:cNvSpPr>
              <a:spLocks noChangeArrowheads="1"/>
            </p:cNvSpPr>
            <p:nvPr/>
          </p:nvSpPr>
          <p:spPr bwMode="auto">
            <a:xfrm>
              <a:off x="3717" y="2200"/>
              <a:ext cx="124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cs typeface="AngsanaUPC" pitchFamily="18" charset="-34"/>
                </a:rPr>
                <a:t>1</a:t>
              </a:r>
              <a:endParaRPr lang="en-US" sz="2800"/>
            </a:p>
          </p:txBody>
        </p:sp>
      </p:grpSp>
      <p:sp>
        <p:nvSpPr>
          <p:cNvPr id="42003" name="Rectangle 55"/>
          <p:cNvSpPr>
            <a:spLocks noChangeArrowheads="1"/>
          </p:cNvSpPr>
          <p:nvPr/>
        </p:nvSpPr>
        <p:spPr bwMode="auto">
          <a:xfrm>
            <a:off x="323850" y="4437063"/>
            <a:ext cx="595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300" b="1">
                <a:solidFill>
                  <a:srgbClr val="000000"/>
                </a:solidFill>
                <a:cs typeface="AngsanaUPC" pitchFamily="18" charset="-34"/>
              </a:rPr>
              <a:t>ตัวแทน</a:t>
            </a:r>
            <a:endParaRPr lang="en-US"/>
          </a:p>
        </p:txBody>
      </p:sp>
      <p:sp>
        <p:nvSpPr>
          <p:cNvPr id="42004" name="Rectangle 56"/>
          <p:cNvSpPr>
            <a:spLocks noChangeArrowheads="1"/>
          </p:cNvSpPr>
          <p:nvPr/>
        </p:nvSpPr>
        <p:spPr bwMode="auto">
          <a:xfrm>
            <a:off x="250825" y="5445125"/>
            <a:ext cx="4222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300" b="1">
                <a:solidFill>
                  <a:srgbClr val="000000"/>
                </a:solidFill>
                <a:cs typeface="AngsanaUPC" pitchFamily="18" charset="-34"/>
              </a:rPr>
              <a:t>ลูกค้า</a:t>
            </a:r>
            <a:endParaRPr lang="en-US"/>
          </a:p>
        </p:txBody>
      </p:sp>
      <p:graphicFrame>
        <p:nvGraphicFramePr>
          <p:cNvPr id="266371" name="Group 131"/>
          <p:cNvGraphicFramePr>
            <a:graphicFrameLocks noGrp="1"/>
          </p:cNvGraphicFramePr>
          <p:nvPr>
            <p:ph sz="quarter" idx="3"/>
          </p:nvPr>
        </p:nvGraphicFramePr>
        <p:xfrm>
          <a:off x="1187450" y="4508500"/>
          <a:ext cx="3671888" cy="640080"/>
        </p:xfrm>
        <a:graphic>
          <a:graphicData uri="http://schemas.openxmlformats.org/drawingml/2006/table">
            <a:tbl>
              <a:tblPr/>
              <a:tblGrid>
                <a:gridCol w="917575"/>
                <a:gridCol w="919163"/>
                <a:gridCol w="917575"/>
                <a:gridCol w="9175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รหัสตัวแทน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ชื่อตัวแทน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ที่อยู่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รหัสลูกค้า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391" name="Group 151"/>
          <p:cNvGraphicFramePr>
            <a:graphicFrameLocks noGrp="1"/>
          </p:cNvGraphicFramePr>
          <p:nvPr/>
        </p:nvGraphicFramePr>
        <p:xfrm>
          <a:off x="5940425" y="4941888"/>
          <a:ext cx="2754313" cy="640080"/>
        </p:xfrm>
        <a:graphic>
          <a:graphicData uri="http://schemas.openxmlformats.org/drawingml/2006/table">
            <a:tbl>
              <a:tblPr/>
              <a:tblGrid>
                <a:gridCol w="917575"/>
                <a:gridCol w="919163"/>
                <a:gridCol w="917575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รหัสตัวแทน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ชื่อตัวแทน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ที่อยู่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36" name="Rectangle 152"/>
          <p:cNvSpPr>
            <a:spLocks noChangeArrowheads="1"/>
          </p:cNvSpPr>
          <p:nvPr/>
        </p:nvSpPr>
        <p:spPr bwMode="auto">
          <a:xfrm>
            <a:off x="5003800" y="5229225"/>
            <a:ext cx="595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300" b="1">
                <a:solidFill>
                  <a:srgbClr val="000000"/>
                </a:solidFill>
                <a:cs typeface="AngsanaUPC" pitchFamily="18" charset="-34"/>
              </a:rPr>
              <a:t>ตัวแทน</a:t>
            </a:r>
            <a:endParaRPr lang="en-US"/>
          </a:p>
        </p:txBody>
      </p:sp>
      <p:sp>
        <p:nvSpPr>
          <p:cNvPr id="42037" name="Rectangle 153"/>
          <p:cNvSpPr>
            <a:spLocks noChangeArrowheads="1"/>
          </p:cNvSpPr>
          <p:nvPr/>
        </p:nvSpPr>
        <p:spPr bwMode="auto">
          <a:xfrm>
            <a:off x="4859338" y="5734050"/>
            <a:ext cx="4222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300" b="1">
                <a:solidFill>
                  <a:srgbClr val="000000"/>
                </a:solidFill>
                <a:cs typeface="AngsanaUPC" pitchFamily="18" charset="-34"/>
              </a:rPr>
              <a:t>ลูกค้า</a:t>
            </a:r>
            <a:endParaRPr lang="en-US"/>
          </a:p>
        </p:txBody>
      </p:sp>
      <p:graphicFrame>
        <p:nvGraphicFramePr>
          <p:cNvPr id="266409" name="Group 169"/>
          <p:cNvGraphicFramePr>
            <a:graphicFrameLocks noGrp="1"/>
          </p:cNvGraphicFramePr>
          <p:nvPr/>
        </p:nvGraphicFramePr>
        <p:xfrm>
          <a:off x="5724525" y="5661025"/>
          <a:ext cx="3095625" cy="657225"/>
        </p:xfrm>
        <a:graphic>
          <a:graphicData uri="http://schemas.openxmlformats.org/drawingml/2006/table">
            <a:tbl>
              <a:tblPr/>
              <a:tblGrid>
                <a:gridCol w="1031875"/>
                <a:gridCol w="1031875"/>
                <a:gridCol w="1031875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รหัสลูกค้า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ชื่อลูกค้า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รหัสตัวแทน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9D85F7C5-AE49-45AB-85AE-589E34964D9F}" type="slidenum">
              <a:rPr lang="en-US"/>
              <a:pPr/>
              <a:t>63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928992" cy="11398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th-TH" sz="4000" b="1" dirty="0" smtClean="0">
                <a:solidFill>
                  <a:srgbClr val="663300"/>
                </a:solidFill>
                <a:latin typeface="Angsana New" pitchFamily="18" charset="-34"/>
              </a:rPr>
              <a:t>การเปลี่ยน </a:t>
            </a:r>
            <a:r>
              <a:rPr lang="en-US" sz="4000" b="1" dirty="0" smtClean="0">
                <a:solidFill>
                  <a:srgbClr val="663300"/>
                </a:solidFill>
                <a:latin typeface="Angsana New" pitchFamily="18" charset="-34"/>
              </a:rPr>
              <a:t>E-R diagram </a:t>
            </a:r>
            <a:r>
              <a:rPr lang="th-TH" sz="4000" b="1" dirty="0" smtClean="0">
                <a:solidFill>
                  <a:srgbClr val="663300"/>
                </a:solidFill>
                <a:latin typeface="Angsana New" pitchFamily="18" charset="-34"/>
              </a:rPr>
              <a:t>เป็น </a:t>
            </a:r>
            <a:r>
              <a:rPr lang="en-US" sz="4000" b="1" dirty="0" smtClean="0">
                <a:solidFill>
                  <a:srgbClr val="663300"/>
                </a:solidFill>
                <a:latin typeface="Angsana New" pitchFamily="18" charset="-34"/>
              </a:rPr>
              <a:t>Table</a:t>
            </a:r>
            <a:r>
              <a:rPr lang="th-TH" sz="4000" b="1" dirty="0" smtClean="0">
                <a:solidFill>
                  <a:srgbClr val="663300"/>
                </a:solidFill>
                <a:latin typeface="Angsana New" pitchFamily="18" charset="-34"/>
              </a:rPr>
              <a:t> แบบมีความสัมพันธ์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556500" cy="919163"/>
          </a:xfrm>
        </p:spPr>
        <p:txBody>
          <a:bodyPr/>
          <a:lstStyle/>
          <a:p>
            <a:pPr eaLnBrk="1" hangingPunct="1"/>
            <a:r>
              <a:rPr lang="th-TH" sz="3600" b="1" smtClean="0">
                <a:latin typeface="Angsana New" pitchFamily="18" charset="-34"/>
              </a:rPr>
              <a:t> ความสัมพันธ์แบบหนึ่งต่อกลุ่ม (</a:t>
            </a:r>
            <a:r>
              <a:rPr lang="en-US" sz="3600" b="1" smtClean="0">
                <a:latin typeface="Angsana New" pitchFamily="18" charset="-34"/>
              </a:rPr>
              <a:t>One to Many, 1:M)</a:t>
            </a:r>
            <a:endParaRPr lang="th-TH" sz="3600" b="1" smtClean="0">
              <a:latin typeface="Angsana New" pitchFamily="18" charset="-34"/>
            </a:endParaRPr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4002088" y="4167188"/>
            <a:ext cx="563562" cy="4270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3850" y="2133600"/>
            <a:ext cx="8424863" cy="2232025"/>
            <a:chOff x="204" y="1480"/>
            <a:chExt cx="5312" cy="1529"/>
          </a:xfrm>
        </p:grpSpPr>
        <p:sp>
          <p:nvSpPr>
            <p:cNvPr id="43045" name="AutoShape 9"/>
            <p:cNvSpPr>
              <a:spLocks noChangeAspect="1" noChangeArrowheads="1" noTextEdit="1"/>
            </p:cNvSpPr>
            <p:nvPr/>
          </p:nvSpPr>
          <p:spPr bwMode="auto">
            <a:xfrm>
              <a:off x="295" y="1570"/>
              <a:ext cx="5221" cy="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Rectangle 10"/>
            <p:cNvSpPr>
              <a:spLocks noChangeArrowheads="1"/>
            </p:cNvSpPr>
            <p:nvPr/>
          </p:nvSpPr>
          <p:spPr bwMode="auto">
            <a:xfrm>
              <a:off x="1111" y="2429"/>
              <a:ext cx="1018" cy="5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Rectangle 11"/>
            <p:cNvSpPr>
              <a:spLocks noChangeArrowheads="1"/>
            </p:cNvSpPr>
            <p:nvPr/>
          </p:nvSpPr>
          <p:spPr bwMode="auto">
            <a:xfrm>
              <a:off x="1111" y="2429"/>
              <a:ext cx="1018" cy="53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Rectangle 12"/>
            <p:cNvSpPr>
              <a:spLocks noChangeArrowheads="1"/>
            </p:cNvSpPr>
            <p:nvPr/>
          </p:nvSpPr>
          <p:spPr bwMode="auto">
            <a:xfrm>
              <a:off x="1251" y="2465"/>
              <a:ext cx="57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500" b="1">
                  <a:solidFill>
                    <a:srgbClr val="000000"/>
                  </a:solidFill>
                  <a:cs typeface="AngsanaUPC" pitchFamily="18" charset="-34"/>
                </a:rPr>
                <a:t>ตัวแทน</a:t>
              </a:r>
              <a:endParaRPr lang="en-US"/>
            </a:p>
          </p:txBody>
        </p:sp>
        <p:sp>
          <p:nvSpPr>
            <p:cNvPr id="43049" name="Freeform 13"/>
            <p:cNvSpPr>
              <a:spLocks/>
            </p:cNvSpPr>
            <p:nvPr/>
          </p:nvSpPr>
          <p:spPr bwMode="auto">
            <a:xfrm>
              <a:off x="204" y="1480"/>
              <a:ext cx="874" cy="503"/>
            </a:xfrm>
            <a:custGeom>
              <a:avLst/>
              <a:gdLst>
                <a:gd name="T0" fmla="*/ 598 w 598"/>
                <a:gd name="T1" fmla="*/ 136 h 286"/>
                <a:gd name="T2" fmla="*/ 594 w 598"/>
                <a:gd name="T3" fmla="*/ 121 h 286"/>
                <a:gd name="T4" fmla="*/ 588 w 598"/>
                <a:gd name="T5" fmla="*/ 107 h 286"/>
                <a:gd name="T6" fmla="*/ 579 w 598"/>
                <a:gd name="T7" fmla="*/ 94 h 286"/>
                <a:gd name="T8" fmla="*/ 567 w 598"/>
                <a:gd name="T9" fmla="*/ 82 h 286"/>
                <a:gd name="T10" fmla="*/ 554 w 598"/>
                <a:gd name="T11" fmla="*/ 69 h 286"/>
                <a:gd name="T12" fmla="*/ 538 w 598"/>
                <a:gd name="T13" fmla="*/ 59 h 286"/>
                <a:gd name="T14" fmla="*/ 520 w 598"/>
                <a:gd name="T15" fmla="*/ 48 h 286"/>
                <a:gd name="T16" fmla="*/ 499 w 598"/>
                <a:gd name="T17" fmla="*/ 37 h 286"/>
                <a:gd name="T18" fmla="*/ 477 w 598"/>
                <a:gd name="T19" fmla="*/ 28 h 286"/>
                <a:gd name="T20" fmla="*/ 442 w 598"/>
                <a:gd name="T21" fmla="*/ 18 h 286"/>
                <a:gd name="T22" fmla="*/ 387 w 598"/>
                <a:gd name="T23" fmla="*/ 7 h 286"/>
                <a:gd name="T24" fmla="*/ 329 w 598"/>
                <a:gd name="T25" fmla="*/ 1 h 286"/>
                <a:gd name="T26" fmla="*/ 268 w 598"/>
                <a:gd name="T27" fmla="*/ 1 h 286"/>
                <a:gd name="T28" fmla="*/ 209 w 598"/>
                <a:gd name="T29" fmla="*/ 7 h 286"/>
                <a:gd name="T30" fmla="*/ 156 w 598"/>
                <a:gd name="T31" fmla="*/ 18 h 286"/>
                <a:gd name="T32" fmla="*/ 120 w 598"/>
                <a:gd name="T33" fmla="*/ 28 h 286"/>
                <a:gd name="T34" fmla="*/ 97 w 598"/>
                <a:gd name="T35" fmla="*/ 37 h 286"/>
                <a:gd name="T36" fmla="*/ 78 w 598"/>
                <a:gd name="T37" fmla="*/ 48 h 286"/>
                <a:gd name="T38" fmla="*/ 59 w 598"/>
                <a:gd name="T39" fmla="*/ 59 h 286"/>
                <a:gd name="T40" fmla="*/ 42 w 598"/>
                <a:gd name="T41" fmla="*/ 69 h 286"/>
                <a:gd name="T42" fmla="*/ 29 w 598"/>
                <a:gd name="T43" fmla="*/ 82 h 286"/>
                <a:gd name="T44" fmla="*/ 19 w 598"/>
                <a:gd name="T45" fmla="*/ 94 h 286"/>
                <a:gd name="T46" fmla="*/ 8 w 598"/>
                <a:gd name="T47" fmla="*/ 107 h 286"/>
                <a:gd name="T48" fmla="*/ 3 w 598"/>
                <a:gd name="T49" fmla="*/ 121 h 286"/>
                <a:gd name="T50" fmla="*/ 0 w 598"/>
                <a:gd name="T51" fmla="*/ 136 h 286"/>
                <a:gd name="T52" fmla="*/ 0 w 598"/>
                <a:gd name="T53" fmla="*/ 152 h 286"/>
                <a:gd name="T54" fmla="*/ 3 w 598"/>
                <a:gd name="T55" fmla="*/ 166 h 286"/>
                <a:gd name="T56" fmla="*/ 8 w 598"/>
                <a:gd name="T57" fmla="*/ 178 h 286"/>
                <a:gd name="T58" fmla="*/ 19 w 598"/>
                <a:gd name="T59" fmla="*/ 193 h 286"/>
                <a:gd name="T60" fmla="*/ 29 w 598"/>
                <a:gd name="T61" fmla="*/ 205 h 286"/>
                <a:gd name="T62" fmla="*/ 42 w 598"/>
                <a:gd name="T63" fmla="*/ 218 h 286"/>
                <a:gd name="T64" fmla="*/ 59 w 598"/>
                <a:gd name="T65" fmla="*/ 229 h 286"/>
                <a:gd name="T66" fmla="*/ 78 w 598"/>
                <a:gd name="T67" fmla="*/ 239 h 286"/>
                <a:gd name="T68" fmla="*/ 97 w 598"/>
                <a:gd name="T69" fmla="*/ 250 h 286"/>
                <a:gd name="T70" fmla="*/ 120 w 598"/>
                <a:gd name="T71" fmla="*/ 259 h 286"/>
                <a:gd name="T72" fmla="*/ 156 w 598"/>
                <a:gd name="T73" fmla="*/ 270 h 286"/>
                <a:gd name="T74" fmla="*/ 209 w 598"/>
                <a:gd name="T75" fmla="*/ 280 h 286"/>
                <a:gd name="T76" fmla="*/ 268 w 598"/>
                <a:gd name="T77" fmla="*/ 286 h 286"/>
                <a:gd name="T78" fmla="*/ 329 w 598"/>
                <a:gd name="T79" fmla="*/ 286 h 286"/>
                <a:gd name="T80" fmla="*/ 387 w 598"/>
                <a:gd name="T81" fmla="*/ 280 h 286"/>
                <a:gd name="T82" fmla="*/ 442 w 598"/>
                <a:gd name="T83" fmla="*/ 270 h 286"/>
                <a:gd name="T84" fmla="*/ 477 w 598"/>
                <a:gd name="T85" fmla="*/ 259 h 286"/>
                <a:gd name="T86" fmla="*/ 499 w 598"/>
                <a:gd name="T87" fmla="*/ 250 h 286"/>
                <a:gd name="T88" fmla="*/ 520 w 598"/>
                <a:gd name="T89" fmla="*/ 239 h 286"/>
                <a:gd name="T90" fmla="*/ 538 w 598"/>
                <a:gd name="T91" fmla="*/ 229 h 286"/>
                <a:gd name="T92" fmla="*/ 554 w 598"/>
                <a:gd name="T93" fmla="*/ 218 h 286"/>
                <a:gd name="T94" fmla="*/ 567 w 598"/>
                <a:gd name="T95" fmla="*/ 205 h 286"/>
                <a:gd name="T96" fmla="*/ 579 w 598"/>
                <a:gd name="T97" fmla="*/ 193 h 286"/>
                <a:gd name="T98" fmla="*/ 588 w 598"/>
                <a:gd name="T99" fmla="*/ 178 h 286"/>
                <a:gd name="T100" fmla="*/ 594 w 598"/>
                <a:gd name="T101" fmla="*/ 166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6" y="128"/>
                  </a:lnTo>
                  <a:lnTo>
                    <a:pt x="594" y="121"/>
                  </a:lnTo>
                  <a:lnTo>
                    <a:pt x="591" y="114"/>
                  </a:lnTo>
                  <a:lnTo>
                    <a:pt x="588" y="107"/>
                  </a:lnTo>
                  <a:lnTo>
                    <a:pt x="584" y="102"/>
                  </a:lnTo>
                  <a:lnTo>
                    <a:pt x="579" y="94"/>
                  </a:lnTo>
                  <a:lnTo>
                    <a:pt x="574" y="87"/>
                  </a:lnTo>
                  <a:lnTo>
                    <a:pt x="567" y="82"/>
                  </a:lnTo>
                  <a:lnTo>
                    <a:pt x="562" y="75"/>
                  </a:lnTo>
                  <a:lnTo>
                    <a:pt x="554" y="69"/>
                  </a:lnTo>
                  <a:lnTo>
                    <a:pt x="547" y="64"/>
                  </a:lnTo>
                  <a:lnTo>
                    <a:pt x="538" y="59"/>
                  </a:lnTo>
                  <a:lnTo>
                    <a:pt x="530" y="53"/>
                  </a:lnTo>
                  <a:lnTo>
                    <a:pt x="520" y="48"/>
                  </a:lnTo>
                  <a:lnTo>
                    <a:pt x="510" y="43"/>
                  </a:lnTo>
                  <a:lnTo>
                    <a:pt x="499" y="37"/>
                  </a:lnTo>
                  <a:lnTo>
                    <a:pt x="489" y="34"/>
                  </a:lnTo>
                  <a:lnTo>
                    <a:pt x="477" y="28"/>
                  </a:lnTo>
                  <a:lnTo>
                    <a:pt x="465" y="25"/>
                  </a:lnTo>
                  <a:lnTo>
                    <a:pt x="442" y="18"/>
                  </a:lnTo>
                  <a:lnTo>
                    <a:pt x="414" y="12"/>
                  </a:lnTo>
                  <a:lnTo>
                    <a:pt x="387" y="7"/>
                  </a:lnTo>
                  <a:lnTo>
                    <a:pt x="358" y="3"/>
                  </a:lnTo>
                  <a:lnTo>
                    <a:pt x="329" y="1"/>
                  </a:lnTo>
                  <a:lnTo>
                    <a:pt x="299" y="0"/>
                  </a:lnTo>
                  <a:lnTo>
                    <a:pt x="268" y="1"/>
                  </a:lnTo>
                  <a:lnTo>
                    <a:pt x="238" y="3"/>
                  </a:lnTo>
                  <a:lnTo>
                    <a:pt x="209" y="7"/>
                  </a:lnTo>
                  <a:lnTo>
                    <a:pt x="182" y="12"/>
                  </a:lnTo>
                  <a:lnTo>
                    <a:pt x="156" y="18"/>
                  </a:lnTo>
                  <a:lnTo>
                    <a:pt x="131" y="25"/>
                  </a:lnTo>
                  <a:lnTo>
                    <a:pt x="120" y="28"/>
                  </a:lnTo>
                  <a:lnTo>
                    <a:pt x="109" y="34"/>
                  </a:lnTo>
                  <a:lnTo>
                    <a:pt x="97" y="37"/>
                  </a:lnTo>
                  <a:lnTo>
                    <a:pt x="87" y="43"/>
                  </a:lnTo>
                  <a:lnTo>
                    <a:pt x="78" y="48"/>
                  </a:lnTo>
                  <a:lnTo>
                    <a:pt x="68" y="53"/>
                  </a:lnTo>
                  <a:lnTo>
                    <a:pt x="59" y="59"/>
                  </a:lnTo>
                  <a:lnTo>
                    <a:pt x="51" y="64"/>
                  </a:lnTo>
                  <a:lnTo>
                    <a:pt x="42" y="69"/>
                  </a:lnTo>
                  <a:lnTo>
                    <a:pt x="36" y="75"/>
                  </a:lnTo>
                  <a:lnTo>
                    <a:pt x="29" y="82"/>
                  </a:lnTo>
                  <a:lnTo>
                    <a:pt x="24" y="87"/>
                  </a:lnTo>
                  <a:lnTo>
                    <a:pt x="19" y="94"/>
                  </a:lnTo>
                  <a:lnTo>
                    <a:pt x="13" y="102"/>
                  </a:lnTo>
                  <a:lnTo>
                    <a:pt x="8" y="107"/>
                  </a:lnTo>
                  <a:lnTo>
                    <a:pt x="5" y="114"/>
                  </a:lnTo>
                  <a:lnTo>
                    <a:pt x="3" y="121"/>
                  </a:lnTo>
                  <a:lnTo>
                    <a:pt x="2" y="128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2" y="159"/>
                  </a:lnTo>
                  <a:lnTo>
                    <a:pt x="3" y="166"/>
                  </a:lnTo>
                  <a:lnTo>
                    <a:pt x="5" y="173"/>
                  </a:lnTo>
                  <a:lnTo>
                    <a:pt x="8" y="178"/>
                  </a:lnTo>
                  <a:lnTo>
                    <a:pt x="13" y="186"/>
                  </a:lnTo>
                  <a:lnTo>
                    <a:pt x="19" y="193"/>
                  </a:lnTo>
                  <a:lnTo>
                    <a:pt x="24" y="200"/>
                  </a:lnTo>
                  <a:lnTo>
                    <a:pt x="29" y="205"/>
                  </a:lnTo>
                  <a:lnTo>
                    <a:pt x="36" y="212"/>
                  </a:lnTo>
                  <a:lnTo>
                    <a:pt x="42" y="218"/>
                  </a:lnTo>
                  <a:lnTo>
                    <a:pt x="51" y="223"/>
                  </a:lnTo>
                  <a:lnTo>
                    <a:pt x="59" y="229"/>
                  </a:lnTo>
                  <a:lnTo>
                    <a:pt x="68" y="234"/>
                  </a:lnTo>
                  <a:lnTo>
                    <a:pt x="78" y="239"/>
                  </a:lnTo>
                  <a:lnTo>
                    <a:pt x="87" y="245"/>
                  </a:lnTo>
                  <a:lnTo>
                    <a:pt x="97" y="250"/>
                  </a:lnTo>
                  <a:lnTo>
                    <a:pt x="109" y="254"/>
                  </a:lnTo>
                  <a:lnTo>
                    <a:pt x="120" y="259"/>
                  </a:lnTo>
                  <a:lnTo>
                    <a:pt x="131" y="263"/>
                  </a:lnTo>
                  <a:lnTo>
                    <a:pt x="156" y="270"/>
                  </a:lnTo>
                  <a:lnTo>
                    <a:pt x="182" y="275"/>
                  </a:lnTo>
                  <a:lnTo>
                    <a:pt x="209" y="280"/>
                  </a:lnTo>
                  <a:lnTo>
                    <a:pt x="238" y="284"/>
                  </a:lnTo>
                  <a:lnTo>
                    <a:pt x="268" y="286"/>
                  </a:lnTo>
                  <a:lnTo>
                    <a:pt x="299" y="286"/>
                  </a:lnTo>
                  <a:lnTo>
                    <a:pt x="329" y="286"/>
                  </a:lnTo>
                  <a:lnTo>
                    <a:pt x="358" y="284"/>
                  </a:lnTo>
                  <a:lnTo>
                    <a:pt x="387" y="280"/>
                  </a:lnTo>
                  <a:lnTo>
                    <a:pt x="414" y="275"/>
                  </a:lnTo>
                  <a:lnTo>
                    <a:pt x="442" y="270"/>
                  </a:lnTo>
                  <a:lnTo>
                    <a:pt x="465" y="263"/>
                  </a:lnTo>
                  <a:lnTo>
                    <a:pt x="477" y="259"/>
                  </a:lnTo>
                  <a:lnTo>
                    <a:pt x="489" y="254"/>
                  </a:lnTo>
                  <a:lnTo>
                    <a:pt x="499" y="250"/>
                  </a:lnTo>
                  <a:lnTo>
                    <a:pt x="510" y="245"/>
                  </a:lnTo>
                  <a:lnTo>
                    <a:pt x="520" y="239"/>
                  </a:lnTo>
                  <a:lnTo>
                    <a:pt x="530" y="234"/>
                  </a:lnTo>
                  <a:lnTo>
                    <a:pt x="538" y="229"/>
                  </a:lnTo>
                  <a:lnTo>
                    <a:pt x="547" y="223"/>
                  </a:lnTo>
                  <a:lnTo>
                    <a:pt x="554" y="218"/>
                  </a:lnTo>
                  <a:lnTo>
                    <a:pt x="562" y="212"/>
                  </a:lnTo>
                  <a:lnTo>
                    <a:pt x="567" y="205"/>
                  </a:lnTo>
                  <a:lnTo>
                    <a:pt x="574" y="200"/>
                  </a:lnTo>
                  <a:lnTo>
                    <a:pt x="579" y="193"/>
                  </a:lnTo>
                  <a:lnTo>
                    <a:pt x="584" y="186"/>
                  </a:lnTo>
                  <a:lnTo>
                    <a:pt x="588" y="178"/>
                  </a:lnTo>
                  <a:lnTo>
                    <a:pt x="591" y="173"/>
                  </a:lnTo>
                  <a:lnTo>
                    <a:pt x="594" y="166"/>
                  </a:lnTo>
                  <a:lnTo>
                    <a:pt x="596" y="159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solidFill>
              <a:srgbClr val="66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Rectangle 14"/>
            <p:cNvSpPr>
              <a:spLocks noChangeArrowheads="1"/>
            </p:cNvSpPr>
            <p:nvPr/>
          </p:nvSpPr>
          <p:spPr bwMode="auto">
            <a:xfrm>
              <a:off x="249" y="1616"/>
              <a:ext cx="771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th-TH" sz="2800" b="1" u="sng">
                  <a:solidFill>
                    <a:srgbClr val="000000"/>
                  </a:solidFill>
                  <a:cs typeface="AngsanaUPC" pitchFamily="18" charset="-34"/>
                </a:rPr>
                <a:t>รหัสตัวแทน</a:t>
              </a:r>
              <a:endParaRPr lang="en-US" sz="2800" u="sng"/>
            </a:p>
          </p:txBody>
        </p:sp>
        <p:sp>
          <p:nvSpPr>
            <p:cNvPr id="43051" name="Freeform 15"/>
            <p:cNvSpPr>
              <a:spLocks/>
            </p:cNvSpPr>
            <p:nvPr/>
          </p:nvSpPr>
          <p:spPr bwMode="auto">
            <a:xfrm>
              <a:off x="1111" y="1525"/>
              <a:ext cx="1043" cy="458"/>
            </a:xfrm>
            <a:custGeom>
              <a:avLst/>
              <a:gdLst>
                <a:gd name="T0" fmla="*/ 598 w 598"/>
                <a:gd name="T1" fmla="*/ 136 h 286"/>
                <a:gd name="T2" fmla="*/ 594 w 598"/>
                <a:gd name="T3" fmla="*/ 121 h 286"/>
                <a:gd name="T4" fmla="*/ 588 w 598"/>
                <a:gd name="T5" fmla="*/ 107 h 286"/>
                <a:gd name="T6" fmla="*/ 579 w 598"/>
                <a:gd name="T7" fmla="*/ 94 h 286"/>
                <a:gd name="T8" fmla="*/ 567 w 598"/>
                <a:gd name="T9" fmla="*/ 82 h 286"/>
                <a:gd name="T10" fmla="*/ 554 w 598"/>
                <a:gd name="T11" fmla="*/ 69 h 286"/>
                <a:gd name="T12" fmla="*/ 538 w 598"/>
                <a:gd name="T13" fmla="*/ 59 h 286"/>
                <a:gd name="T14" fmla="*/ 520 w 598"/>
                <a:gd name="T15" fmla="*/ 48 h 286"/>
                <a:gd name="T16" fmla="*/ 499 w 598"/>
                <a:gd name="T17" fmla="*/ 37 h 286"/>
                <a:gd name="T18" fmla="*/ 477 w 598"/>
                <a:gd name="T19" fmla="*/ 28 h 286"/>
                <a:gd name="T20" fmla="*/ 441 w 598"/>
                <a:gd name="T21" fmla="*/ 18 h 286"/>
                <a:gd name="T22" fmla="*/ 387 w 598"/>
                <a:gd name="T23" fmla="*/ 7 h 286"/>
                <a:gd name="T24" fmla="*/ 329 w 598"/>
                <a:gd name="T25" fmla="*/ 1 h 286"/>
                <a:gd name="T26" fmla="*/ 268 w 598"/>
                <a:gd name="T27" fmla="*/ 1 h 286"/>
                <a:gd name="T28" fmla="*/ 209 w 598"/>
                <a:gd name="T29" fmla="*/ 7 h 286"/>
                <a:gd name="T30" fmla="*/ 156 w 598"/>
                <a:gd name="T31" fmla="*/ 18 h 286"/>
                <a:gd name="T32" fmla="*/ 120 w 598"/>
                <a:gd name="T33" fmla="*/ 28 h 286"/>
                <a:gd name="T34" fmla="*/ 97 w 598"/>
                <a:gd name="T35" fmla="*/ 37 h 286"/>
                <a:gd name="T36" fmla="*/ 78 w 598"/>
                <a:gd name="T37" fmla="*/ 48 h 286"/>
                <a:gd name="T38" fmla="*/ 59 w 598"/>
                <a:gd name="T39" fmla="*/ 59 h 286"/>
                <a:gd name="T40" fmla="*/ 42 w 598"/>
                <a:gd name="T41" fmla="*/ 69 h 286"/>
                <a:gd name="T42" fmla="*/ 29 w 598"/>
                <a:gd name="T43" fmla="*/ 82 h 286"/>
                <a:gd name="T44" fmla="*/ 18 w 598"/>
                <a:gd name="T45" fmla="*/ 94 h 286"/>
                <a:gd name="T46" fmla="*/ 8 w 598"/>
                <a:gd name="T47" fmla="*/ 107 h 286"/>
                <a:gd name="T48" fmla="*/ 3 w 598"/>
                <a:gd name="T49" fmla="*/ 121 h 286"/>
                <a:gd name="T50" fmla="*/ 0 w 598"/>
                <a:gd name="T51" fmla="*/ 136 h 286"/>
                <a:gd name="T52" fmla="*/ 0 w 598"/>
                <a:gd name="T53" fmla="*/ 152 h 286"/>
                <a:gd name="T54" fmla="*/ 3 w 598"/>
                <a:gd name="T55" fmla="*/ 166 h 286"/>
                <a:gd name="T56" fmla="*/ 8 w 598"/>
                <a:gd name="T57" fmla="*/ 178 h 286"/>
                <a:gd name="T58" fmla="*/ 18 w 598"/>
                <a:gd name="T59" fmla="*/ 193 h 286"/>
                <a:gd name="T60" fmla="*/ 29 w 598"/>
                <a:gd name="T61" fmla="*/ 205 h 286"/>
                <a:gd name="T62" fmla="*/ 42 w 598"/>
                <a:gd name="T63" fmla="*/ 218 h 286"/>
                <a:gd name="T64" fmla="*/ 59 w 598"/>
                <a:gd name="T65" fmla="*/ 229 h 286"/>
                <a:gd name="T66" fmla="*/ 78 w 598"/>
                <a:gd name="T67" fmla="*/ 239 h 286"/>
                <a:gd name="T68" fmla="*/ 97 w 598"/>
                <a:gd name="T69" fmla="*/ 250 h 286"/>
                <a:gd name="T70" fmla="*/ 120 w 598"/>
                <a:gd name="T71" fmla="*/ 259 h 286"/>
                <a:gd name="T72" fmla="*/ 156 w 598"/>
                <a:gd name="T73" fmla="*/ 270 h 286"/>
                <a:gd name="T74" fmla="*/ 209 w 598"/>
                <a:gd name="T75" fmla="*/ 280 h 286"/>
                <a:gd name="T76" fmla="*/ 268 w 598"/>
                <a:gd name="T77" fmla="*/ 286 h 286"/>
                <a:gd name="T78" fmla="*/ 329 w 598"/>
                <a:gd name="T79" fmla="*/ 286 h 286"/>
                <a:gd name="T80" fmla="*/ 387 w 598"/>
                <a:gd name="T81" fmla="*/ 280 h 286"/>
                <a:gd name="T82" fmla="*/ 441 w 598"/>
                <a:gd name="T83" fmla="*/ 270 h 286"/>
                <a:gd name="T84" fmla="*/ 477 w 598"/>
                <a:gd name="T85" fmla="*/ 259 h 286"/>
                <a:gd name="T86" fmla="*/ 499 w 598"/>
                <a:gd name="T87" fmla="*/ 250 h 286"/>
                <a:gd name="T88" fmla="*/ 520 w 598"/>
                <a:gd name="T89" fmla="*/ 239 h 286"/>
                <a:gd name="T90" fmla="*/ 538 w 598"/>
                <a:gd name="T91" fmla="*/ 229 h 286"/>
                <a:gd name="T92" fmla="*/ 554 w 598"/>
                <a:gd name="T93" fmla="*/ 218 h 286"/>
                <a:gd name="T94" fmla="*/ 567 w 598"/>
                <a:gd name="T95" fmla="*/ 205 h 286"/>
                <a:gd name="T96" fmla="*/ 579 w 598"/>
                <a:gd name="T97" fmla="*/ 193 h 286"/>
                <a:gd name="T98" fmla="*/ 588 w 598"/>
                <a:gd name="T99" fmla="*/ 178 h 286"/>
                <a:gd name="T100" fmla="*/ 594 w 598"/>
                <a:gd name="T101" fmla="*/ 166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6" y="128"/>
                  </a:lnTo>
                  <a:lnTo>
                    <a:pt x="594" y="121"/>
                  </a:lnTo>
                  <a:lnTo>
                    <a:pt x="591" y="114"/>
                  </a:lnTo>
                  <a:lnTo>
                    <a:pt x="588" y="107"/>
                  </a:lnTo>
                  <a:lnTo>
                    <a:pt x="584" y="102"/>
                  </a:lnTo>
                  <a:lnTo>
                    <a:pt x="579" y="94"/>
                  </a:lnTo>
                  <a:lnTo>
                    <a:pt x="574" y="87"/>
                  </a:lnTo>
                  <a:lnTo>
                    <a:pt x="567" y="82"/>
                  </a:lnTo>
                  <a:lnTo>
                    <a:pt x="562" y="75"/>
                  </a:lnTo>
                  <a:lnTo>
                    <a:pt x="554" y="69"/>
                  </a:lnTo>
                  <a:lnTo>
                    <a:pt x="547" y="64"/>
                  </a:lnTo>
                  <a:lnTo>
                    <a:pt x="538" y="59"/>
                  </a:lnTo>
                  <a:lnTo>
                    <a:pt x="530" y="53"/>
                  </a:lnTo>
                  <a:lnTo>
                    <a:pt x="520" y="48"/>
                  </a:lnTo>
                  <a:lnTo>
                    <a:pt x="509" y="43"/>
                  </a:lnTo>
                  <a:lnTo>
                    <a:pt x="499" y="37"/>
                  </a:lnTo>
                  <a:lnTo>
                    <a:pt x="489" y="34"/>
                  </a:lnTo>
                  <a:lnTo>
                    <a:pt x="477" y="28"/>
                  </a:lnTo>
                  <a:lnTo>
                    <a:pt x="465" y="25"/>
                  </a:lnTo>
                  <a:lnTo>
                    <a:pt x="441" y="18"/>
                  </a:lnTo>
                  <a:lnTo>
                    <a:pt x="414" y="12"/>
                  </a:lnTo>
                  <a:lnTo>
                    <a:pt x="387" y="7"/>
                  </a:lnTo>
                  <a:lnTo>
                    <a:pt x="358" y="3"/>
                  </a:lnTo>
                  <a:lnTo>
                    <a:pt x="329" y="1"/>
                  </a:lnTo>
                  <a:lnTo>
                    <a:pt x="299" y="0"/>
                  </a:lnTo>
                  <a:lnTo>
                    <a:pt x="268" y="1"/>
                  </a:lnTo>
                  <a:lnTo>
                    <a:pt x="238" y="3"/>
                  </a:lnTo>
                  <a:lnTo>
                    <a:pt x="209" y="7"/>
                  </a:lnTo>
                  <a:lnTo>
                    <a:pt x="182" y="12"/>
                  </a:lnTo>
                  <a:lnTo>
                    <a:pt x="156" y="18"/>
                  </a:lnTo>
                  <a:lnTo>
                    <a:pt x="131" y="25"/>
                  </a:lnTo>
                  <a:lnTo>
                    <a:pt x="120" y="28"/>
                  </a:lnTo>
                  <a:lnTo>
                    <a:pt x="108" y="34"/>
                  </a:lnTo>
                  <a:lnTo>
                    <a:pt x="97" y="37"/>
                  </a:lnTo>
                  <a:lnTo>
                    <a:pt x="86" y="43"/>
                  </a:lnTo>
                  <a:lnTo>
                    <a:pt x="78" y="48"/>
                  </a:lnTo>
                  <a:lnTo>
                    <a:pt x="68" y="53"/>
                  </a:lnTo>
                  <a:lnTo>
                    <a:pt x="59" y="59"/>
                  </a:lnTo>
                  <a:lnTo>
                    <a:pt x="51" y="64"/>
                  </a:lnTo>
                  <a:lnTo>
                    <a:pt x="42" y="69"/>
                  </a:lnTo>
                  <a:lnTo>
                    <a:pt x="35" y="75"/>
                  </a:lnTo>
                  <a:lnTo>
                    <a:pt x="29" y="82"/>
                  </a:lnTo>
                  <a:lnTo>
                    <a:pt x="24" y="87"/>
                  </a:lnTo>
                  <a:lnTo>
                    <a:pt x="18" y="94"/>
                  </a:lnTo>
                  <a:lnTo>
                    <a:pt x="13" y="102"/>
                  </a:lnTo>
                  <a:lnTo>
                    <a:pt x="8" y="107"/>
                  </a:lnTo>
                  <a:lnTo>
                    <a:pt x="5" y="114"/>
                  </a:lnTo>
                  <a:lnTo>
                    <a:pt x="3" y="121"/>
                  </a:lnTo>
                  <a:lnTo>
                    <a:pt x="1" y="128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1" y="159"/>
                  </a:lnTo>
                  <a:lnTo>
                    <a:pt x="3" y="166"/>
                  </a:lnTo>
                  <a:lnTo>
                    <a:pt x="5" y="173"/>
                  </a:lnTo>
                  <a:lnTo>
                    <a:pt x="8" y="178"/>
                  </a:lnTo>
                  <a:lnTo>
                    <a:pt x="13" y="186"/>
                  </a:lnTo>
                  <a:lnTo>
                    <a:pt x="18" y="193"/>
                  </a:lnTo>
                  <a:lnTo>
                    <a:pt x="24" y="200"/>
                  </a:lnTo>
                  <a:lnTo>
                    <a:pt x="29" y="205"/>
                  </a:lnTo>
                  <a:lnTo>
                    <a:pt x="35" y="212"/>
                  </a:lnTo>
                  <a:lnTo>
                    <a:pt x="42" y="218"/>
                  </a:lnTo>
                  <a:lnTo>
                    <a:pt x="51" y="223"/>
                  </a:lnTo>
                  <a:lnTo>
                    <a:pt x="59" y="229"/>
                  </a:lnTo>
                  <a:lnTo>
                    <a:pt x="68" y="234"/>
                  </a:lnTo>
                  <a:lnTo>
                    <a:pt x="78" y="239"/>
                  </a:lnTo>
                  <a:lnTo>
                    <a:pt x="86" y="245"/>
                  </a:lnTo>
                  <a:lnTo>
                    <a:pt x="97" y="250"/>
                  </a:lnTo>
                  <a:lnTo>
                    <a:pt x="108" y="254"/>
                  </a:lnTo>
                  <a:lnTo>
                    <a:pt x="120" y="259"/>
                  </a:lnTo>
                  <a:lnTo>
                    <a:pt x="131" y="263"/>
                  </a:lnTo>
                  <a:lnTo>
                    <a:pt x="156" y="270"/>
                  </a:lnTo>
                  <a:lnTo>
                    <a:pt x="182" y="275"/>
                  </a:lnTo>
                  <a:lnTo>
                    <a:pt x="209" y="280"/>
                  </a:lnTo>
                  <a:lnTo>
                    <a:pt x="238" y="284"/>
                  </a:lnTo>
                  <a:lnTo>
                    <a:pt x="268" y="286"/>
                  </a:lnTo>
                  <a:lnTo>
                    <a:pt x="299" y="286"/>
                  </a:lnTo>
                  <a:lnTo>
                    <a:pt x="329" y="286"/>
                  </a:lnTo>
                  <a:lnTo>
                    <a:pt x="358" y="284"/>
                  </a:lnTo>
                  <a:lnTo>
                    <a:pt x="387" y="280"/>
                  </a:lnTo>
                  <a:lnTo>
                    <a:pt x="414" y="275"/>
                  </a:lnTo>
                  <a:lnTo>
                    <a:pt x="441" y="270"/>
                  </a:lnTo>
                  <a:lnTo>
                    <a:pt x="465" y="263"/>
                  </a:lnTo>
                  <a:lnTo>
                    <a:pt x="477" y="259"/>
                  </a:lnTo>
                  <a:lnTo>
                    <a:pt x="489" y="254"/>
                  </a:lnTo>
                  <a:lnTo>
                    <a:pt x="499" y="250"/>
                  </a:lnTo>
                  <a:lnTo>
                    <a:pt x="509" y="245"/>
                  </a:lnTo>
                  <a:lnTo>
                    <a:pt x="520" y="239"/>
                  </a:lnTo>
                  <a:lnTo>
                    <a:pt x="530" y="234"/>
                  </a:lnTo>
                  <a:lnTo>
                    <a:pt x="538" y="229"/>
                  </a:lnTo>
                  <a:lnTo>
                    <a:pt x="547" y="223"/>
                  </a:lnTo>
                  <a:lnTo>
                    <a:pt x="554" y="218"/>
                  </a:lnTo>
                  <a:lnTo>
                    <a:pt x="562" y="212"/>
                  </a:lnTo>
                  <a:lnTo>
                    <a:pt x="567" y="205"/>
                  </a:lnTo>
                  <a:lnTo>
                    <a:pt x="574" y="200"/>
                  </a:lnTo>
                  <a:lnTo>
                    <a:pt x="579" y="193"/>
                  </a:lnTo>
                  <a:lnTo>
                    <a:pt x="584" y="186"/>
                  </a:lnTo>
                  <a:lnTo>
                    <a:pt x="588" y="178"/>
                  </a:lnTo>
                  <a:lnTo>
                    <a:pt x="591" y="173"/>
                  </a:lnTo>
                  <a:lnTo>
                    <a:pt x="594" y="166"/>
                  </a:lnTo>
                  <a:lnTo>
                    <a:pt x="596" y="159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Rectangle 16"/>
            <p:cNvSpPr>
              <a:spLocks noChangeArrowheads="1"/>
            </p:cNvSpPr>
            <p:nvPr/>
          </p:nvSpPr>
          <p:spPr bwMode="auto">
            <a:xfrm>
              <a:off x="1292" y="1644"/>
              <a:ext cx="726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h-TH" sz="2800" b="1">
                  <a:solidFill>
                    <a:srgbClr val="000000"/>
                  </a:solidFill>
                  <a:cs typeface="AngsanaUPC" pitchFamily="18" charset="-34"/>
                </a:rPr>
                <a:t>ชื่อตัวแทน</a:t>
              </a:r>
              <a:endParaRPr lang="en-US" sz="2800" b="1"/>
            </a:p>
          </p:txBody>
        </p:sp>
        <p:sp>
          <p:nvSpPr>
            <p:cNvPr id="43053" name="Freeform 17"/>
            <p:cNvSpPr>
              <a:spLocks/>
            </p:cNvSpPr>
            <p:nvPr/>
          </p:nvSpPr>
          <p:spPr bwMode="auto">
            <a:xfrm>
              <a:off x="2163" y="1626"/>
              <a:ext cx="989" cy="357"/>
            </a:xfrm>
            <a:custGeom>
              <a:avLst/>
              <a:gdLst>
                <a:gd name="T0" fmla="*/ 598 w 598"/>
                <a:gd name="T1" fmla="*/ 136 h 286"/>
                <a:gd name="T2" fmla="*/ 594 w 598"/>
                <a:gd name="T3" fmla="*/ 121 h 286"/>
                <a:gd name="T4" fmla="*/ 587 w 598"/>
                <a:gd name="T5" fmla="*/ 107 h 286"/>
                <a:gd name="T6" fmla="*/ 579 w 598"/>
                <a:gd name="T7" fmla="*/ 94 h 286"/>
                <a:gd name="T8" fmla="*/ 567 w 598"/>
                <a:gd name="T9" fmla="*/ 82 h 286"/>
                <a:gd name="T10" fmla="*/ 553 w 598"/>
                <a:gd name="T11" fmla="*/ 69 h 286"/>
                <a:gd name="T12" fmla="*/ 538 w 598"/>
                <a:gd name="T13" fmla="*/ 59 h 286"/>
                <a:gd name="T14" fmla="*/ 520 w 598"/>
                <a:gd name="T15" fmla="*/ 48 h 286"/>
                <a:gd name="T16" fmla="*/ 499 w 598"/>
                <a:gd name="T17" fmla="*/ 37 h 286"/>
                <a:gd name="T18" fmla="*/ 477 w 598"/>
                <a:gd name="T19" fmla="*/ 28 h 286"/>
                <a:gd name="T20" fmla="*/ 441 w 598"/>
                <a:gd name="T21" fmla="*/ 18 h 286"/>
                <a:gd name="T22" fmla="*/ 387 w 598"/>
                <a:gd name="T23" fmla="*/ 7 h 286"/>
                <a:gd name="T24" fmla="*/ 329 w 598"/>
                <a:gd name="T25" fmla="*/ 1 h 286"/>
                <a:gd name="T26" fmla="*/ 268 w 598"/>
                <a:gd name="T27" fmla="*/ 1 h 286"/>
                <a:gd name="T28" fmla="*/ 209 w 598"/>
                <a:gd name="T29" fmla="*/ 7 h 286"/>
                <a:gd name="T30" fmla="*/ 156 w 598"/>
                <a:gd name="T31" fmla="*/ 18 h 286"/>
                <a:gd name="T32" fmla="*/ 120 w 598"/>
                <a:gd name="T33" fmla="*/ 28 h 286"/>
                <a:gd name="T34" fmla="*/ 97 w 598"/>
                <a:gd name="T35" fmla="*/ 37 h 286"/>
                <a:gd name="T36" fmla="*/ 78 w 598"/>
                <a:gd name="T37" fmla="*/ 48 h 286"/>
                <a:gd name="T38" fmla="*/ 59 w 598"/>
                <a:gd name="T39" fmla="*/ 59 h 286"/>
                <a:gd name="T40" fmla="*/ 42 w 598"/>
                <a:gd name="T41" fmla="*/ 69 h 286"/>
                <a:gd name="T42" fmla="*/ 29 w 598"/>
                <a:gd name="T43" fmla="*/ 82 h 286"/>
                <a:gd name="T44" fmla="*/ 18 w 598"/>
                <a:gd name="T45" fmla="*/ 94 h 286"/>
                <a:gd name="T46" fmla="*/ 8 w 598"/>
                <a:gd name="T47" fmla="*/ 107 h 286"/>
                <a:gd name="T48" fmla="*/ 3 w 598"/>
                <a:gd name="T49" fmla="*/ 121 h 286"/>
                <a:gd name="T50" fmla="*/ 0 w 598"/>
                <a:gd name="T51" fmla="*/ 136 h 286"/>
                <a:gd name="T52" fmla="*/ 0 w 598"/>
                <a:gd name="T53" fmla="*/ 152 h 286"/>
                <a:gd name="T54" fmla="*/ 3 w 598"/>
                <a:gd name="T55" fmla="*/ 166 h 286"/>
                <a:gd name="T56" fmla="*/ 8 w 598"/>
                <a:gd name="T57" fmla="*/ 178 h 286"/>
                <a:gd name="T58" fmla="*/ 18 w 598"/>
                <a:gd name="T59" fmla="*/ 193 h 286"/>
                <a:gd name="T60" fmla="*/ 29 w 598"/>
                <a:gd name="T61" fmla="*/ 205 h 286"/>
                <a:gd name="T62" fmla="*/ 42 w 598"/>
                <a:gd name="T63" fmla="*/ 218 h 286"/>
                <a:gd name="T64" fmla="*/ 59 w 598"/>
                <a:gd name="T65" fmla="*/ 229 h 286"/>
                <a:gd name="T66" fmla="*/ 78 w 598"/>
                <a:gd name="T67" fmla="*/ 239 h 286"/>
                <a:gd name="T68" fmla="*/ 97 w 598"/>
                <a:gd name="T69" fmla="*/ 250 h 286"/>
                <a:gd name="T70" fmla="*/ 120 w 598"/>
                <a:gd name="T71" fmla="*/ 259 h 286"/>
                <a:gd name="T72" fmla="*/ 156 w 598"/>
                <a:gd name="T73" fmla="*/ 270 h 286"/>
                <a:gd name="T74" fmla="*/ 209 w 598"/>
                <a:gd name="T75" fmla="*/ 280 h 286"/>
                <a:gd name="T76" fmla="*/ 268 w 598"/>
                <a:gd name="T77" fmla="*/ 286 h 286"/>
                <a:gd name="T78" fmla="*/ 329 w 598"/>
                <a:gd name="T79" fmla="*/ 286 h 286"/>
                <a:gd name="T80" fmla="*/ 387 w 598"/>
                <a:gd name="T81" fmla="*/ 280 h 286"/>
                <a:gd name="T82" fmla="*/ 441 w 598"/>
                <a:gd name="T83" fmla="*/ 270 h 286"/>
                <a:gd name="T84" fmla="*/ 477 w 598"/>
                <a:gd name="T85" fmla="*/ 259 h 286"/>
                <a:gd name="T86" fmla="*/ 499 w 598"/>
                <a:gd name="T87" fmla="*/ 250 h 286"/>
                <a:gd name="T88" fmla="*/ 520 w 598"/>
                <a:gd name="T89" fmla="*/ 239 h 286"/>
                <a:gd name="T90" fmla="*/ 538 w 598"/>
                <a:gd name="T91" fmla="*/ 229 h 286"/>
                <a:gd name="T92" fmla="*/ 553 w 598"/>
                <a:gd name="T93" fmla="*/ 218 h 286"/>
                <a:gd name="T94" fmla="*/ 567 w 598"/>
                <a:gd name="T95" fmla="*/ 205 h 286"/>
                <a:gd name="T96" fmla="*/ 579 w 598"/>
                <a:gd name="T97" fmla="*/ 193 h 286"/>
                <a:gd name="T98" fmla="*/ 587 w 598"/>
                <a:gd name="T99" fmla="*/ 178 h 286"/>
                <a:gd name="T100" fmla="*/ 594 w 598"/>
                <a:gd name="T101" fmla="*/ 166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6" y="128"/>
                  </a:lnTo>
                  <a:lnTo>
                    <a:pt x="594" y="121"/>
                  </a:lnTo>
                  <a:lnTo>
                    <a:pt x="591" y="114"/>
                  </a:lnTo>
                  <a:lnTo>
                    <a:pt x="587" y="107"/>
                  </a:lnTo>
                  <a:lnTo>
                    <a:pt x="584" y="102"/>
                  </a:lnTo>
                  <a:lnTo>
                    <a:pt x="579" y="94"/>
                  </a:lnTo>
                  <a:lnTo>
                    <a:pt x="574" y="87"/>
                  </a:lnTo>
                  <a:lnTo>
                    <a:pt x="567" y="82"/>
                  </a:lnTo>
                  <a:lnTo>
                    <a:pt x="562" y="75"/>
                  </a:lnTo>
                  <a:lnTo>
                    <a:pt x="553" y="69"/>
                  </a:lnTo>
                  <a:lnTo>
                    <a:pt x="547" y="64"/>
                  </a:lnTo>
                  <a:lnTo>
                    <a:pt x="538" y="59"/>
                  </a:lnTo>
                  <a:lnTo>
                    <a:pt x="530" y="53"/>
                  </a:lnTo>
                  <a:lnTo>
                    <a:pt x="520" y="48"/>
                  </a:lnTo>
                  <a:lnTo>
                    <a:pt x="509" y="43"/>
                  </a:lnTo>
                  <a:lnTo>
                    <a:pt x="499" y="37"/>
                  </a:lnTo>
                  <a:lnTo>
                    <a:pt x="489" y="34"/>
                  </a:lnTo>
                  <a:lnTo>
                    <a:pt x="477" y="28"/>
                  </a:lnTo>
                  <a:lnTo>
                    <a:pt x="465" y="25"/>
                  </a:lnTo>
                  <a:lnTo>
                    <a:pt x="441" y="18"/>
                  </a:lnTo>
                  <a:lnTo>
                    <a:pt x="414" y="12"/>
                  </a:lnTo>
                  <a:lnTo>
                    <a:pt x="387" y="7"/>
                  </a:lnTo>
                  <a:lnTo>
                    <a:pt x="358" y="3"/>
                  </a:lnTo>
                  <a:lnTo>
                    <a:pt x="329" y="1"/>
                  </a:lnTo>
                  <a:lnTo>
                    <a:pt x="299" y="0"/>
                  </a:lnTo>
                  <a:lnTo>
                    <a:pt x="268" y="1"/>
                  </a:lnTo>
                  <a:lnTo>
                    <a:pt x="238" y="3"/>
                  </a:lnTo>
                  <a:lnTo>
                    <a:pt x="209" y="7"/>
                  </a:lnTo>
                  <a:lnTo>
                    <a:pt x="181" y="12"/>
                  </a:lnTo>
                  <a:lnTo>
                    <a:pt x="156" y="18"/>
                  </a:lnTo>
                  <a:lnTo>
                    <a:pt x="130" y="25"/>
                  </a:lnTo>
                  <a:lnTo>
                    <a:pt x="120" y="28"/>
                  </a:lnTo>
                  <a:lnTo>
                    <a:pt x="108" y="34"/>
                  </a:lnTo>
                  <a:lnTo>
                    <a:pt x="97" y="37"/>
                  </a:lnTo>
                  <a:lnTo>
                    <a:pt x="86" y="43"/>
                  </a:lnTo>
                  <a:lnTo>
                    <a:pt x="78" y="48"/>
                  </a:lnTo>
                  <a:lnTo>
                    <a:pt x="68" y="53"/>
                  </a:lnTo>
                  <a:lnTo>
                    <a:pt x="59" y="59"/>
                  </a:lnTo>
                  <a:lnTo>
                    <a:pt x="51" y="64"/>
                  </a:lnTo>
                  <a:lnTo>
                    <a:pt x="42" y="69"/>
                  </a:lnTo>
                  <a:lnTo>
                    <a:pt x="35" y="75"/>
                  </a:lnTo>
                  <a:lnTo>
                    <a:pt x="29" y="82"/>
                  </a:lnTo>
                  <a:lnTo>
                    <a:pt x="23" y="87"/>
                  </a:lnTo>
                  <a:lnTo>
                    <a:pt x="18" y="94"/>
                  </a:lnTo>
                  <a:lnTo>
                    <a:pt x="13" y="102"/>
                  </a:lnTo>
                  <a:lnTo>
                    <a:pt x="8" y="107"/>
                  </a:lnTo>
                  <a:lnTo>
                    <a:pt x="5" y="114"/>
                  </a:lnTo>
                  <a:lnTo>
                    <a:pt x="3" y="121"/>
                  </a:lnTo>
                  <a:lnTo>
                    <a:pt x="1" y="128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1" y="159"/>
                  </a:lnTo>
                  <a:lnTo>
                    <a:pt x="3" y="166"/>
                  </a:lnTo>
                  <a:lnTo>
                    <a:pt x="5" y="173"/>
                  </a:lnTo>
                  <a:lnTo>
                    <a:pt x="8" y="178"/>
                  </a:lnTo>
                  <a:lnTo>
                    <a:pt x="13" y="186"/>
                  </a:lnTo>
                  <a:lnTo>
                    <a:pt x="18" y="193"/>
                  </a:lnTo>
                  <a:lnTo>
                    <a:pt x="23" y="200"/>
                  </a:lnTo>
                  <a:lnTo>
                    <a:pt x="29" y="205"/>
                  </a:lnTo>
                  <a:lnTo>
                    <a:pt x="35" y="212"/>
                  </a:lnTo>
                  <a:lnTo>
                    <a:pt x="42" y="218"/>
                  </a:lnTo>
                  <a:lnTo>
                    <a:pt x="51" y="223"/>
                  </a:lnTo>
                  <a:lnTo>
                    <a:pt x="59" y="229"/>
                  </a:lnTo>
                  <a:lnTo>
                    <a:pt x="68" y="234"/>
                  </a:lnTo>
                  <a:lnTo>
                    <a:pt x="78" y="239"/>
                  </a:lnTo>
                  <a:lnTo>
                    <a:pt x="86" y="245"/>
                  </a:lnTo>
                  <a:lnTo>
                    <a:pt x="97" y="250"/>
                  </a:lnTo>
                  <a:lnTo>
                    <a:pt x="108" y="254"/>
                  </a:lnTo>
                  <a:lnTo>
                    <a:pt x="120" y="259"/>
                  </a:lnTo>
                  <a:lnTo>
                    <a:pt x="130" y="263"/>
                  </a:lnTo>
                  <a:lnTo>
                    <a:pt x="156" y="270"/>
                  </a:lnTo>
                  <a:lnTo>
                    <a:pt x="181" y="275"/>
                  </a:lnTo>
                  <a:lnTo>
                    <a:pt x="209" y="280"/>
                  </a:lnTo>
                  <a:lnTo>
                    <a:pt x="238" y="284"/>
                  </a:lnTo>
                  <a:lnTo>
                    <a:pt x="268" y="286"/>
                  </a:lnTo>
                  <a:lnTo>
                    <a:pt x="299" y="286"/>
                  </a:lnTo>
                  <a:lnTo>
                    <a:pt x="329" y="286"/>
                  </a:lnTo>
                  <a:lnTo>
                    <a:pt x="358" y="284"/>
                  </a:lnTo>
                  <a:lnTo>
                    <a:pt x="387" y="280"/>
                  </a:lnTo>
                  <a:lnTo>
                    <a:pt x="414" y="275"/>
                  </a:lnTo>
                  <a:lnTo>
                    <a:pt x="441" y="270"/>
                  </a:lnTo>
                  <a:lnTo>
                    <a:pt x="465" y="263"/>
                  </a:lnTo>
                  <a:lnTo>
                    <a:pt x="477" y="259"/>
                  </a:lnTo>
                  <a:lnTo>
                    <a:pt x="489" y="254"/>
                  </a:lnTo>
                  <a:lnTo>
                    <a:pt x="499" y="250"/>
                  </a:lnTo>
                  <a:lnTo>
                    <a:pt x="509" y="245"/>
                  </a:lnTo>
                  <a:lnTo>
                    <a:pt x="520" y="239"/>
                  </a:lnTo>
                  <a:lnTo>
                    <a:pt x="530" y="234"/>
                  </a:lnTo>
                  <a:lnTo>
                    <a:pt x="538" y="229"/>
                  </a:lnTo>
                  <a:lnTo>
                    <a:pt x="547" y="223"/>
                  </a:lnTo>
                  <a:lnTo>
                    <a:pt x="553" y="218"/>
                  </a:lnTo>
                  <a:lnTo>
                    <a:pt x="562" y="212"/>
                  </a:lnTo>
                  <a:lnTo>
                    <a:pt x="567" y="205"/>
                  </a:lnTo>
                  <a:lnTo>
                    <a:pt x="574" y="200"/>
                  </a:lnTo>
                  <a:lnTo>
                    <a:pt x="579" y="193"/>
                  </a:lnTo>
                  <a:lnTo>
                    <a:pt x="584" y="186"/>
                  </a:lnTo>
                  <a:lnTo>
                    <a:pt x="587" y="178"/>
                  </a:lnTo>
                  <a:lnTo>
                    <a:pt x="591" y="173"/>
                  </a:lnTo>
                  <a:lnTo>
                    <a:pt x="594" y="166"/>
                  </a:lnTo>
                  <a:lnTo>
                    <a:pt x="596" y="159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Rectangle 18"/>
            <p:cNvSpPr>
              <a:spLocks noChangeArrowheads="1"/>
            </p:cNvSpPr>
            <p:nvPr/>
          </p:nvSpPr>
          <p:spPr bwMode="auto">
            <a:xfrm>
              <a:off x="2377" y="1644"/>
              <a:ext cx="59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h-TH" sz="3200" b="1">
                  <a:solidFill>
                    <a:srgbClr val="000000"/>
                  </a:solidFill>
                  <a:cs typeface="AngsanaUPC" pitchFamily="18" charset="-34"/>
                </a:rPr>
                <a:t>ที่อยู่</a:t>
              </a:r>
              <a:endParaRPr lang="en-US" sz="3200" b="1"/>
            </a:p>
          </p:txBody>
        </p:sp>
        <p:sp>
          <p:nvSpPr>
            <p:cNvPr id="43055" name="Line 19"/>
            <p:cNvSpPr>
              <a:spLocks noChangeShapeType="1"/>
            </p:cNvSpPr>
            <p:nvPr/>
          </p:nvSpPr>
          <p:spPr bwMode="auto">
            <a:xfrm>
              <a:off x="738" y="1983"/>
              <a:ext cx="610" cy="4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Line 20"/>
            <p:cNvSpPr>
              <a:spLocks noChangeShapeType="1"/>
            </p:cNvSpPr>
            <p:nvPr/>
          </p:nvSpPr>
          <p:spPr bwMode="auto">
            <a:xfrm>
              <a:off x="1654" y="1983"/>
              <a:ext cx="1" cy="4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Line 21"/>
            <p:cNvSpPr>
              <a:spLocks noChangeShapeType="1"/>
            </p:cNvSpPr>
            <p:nvPr/>
          </p:nvSpPr>
          <p:spPr bwMode="auto">
            <a:xfrm flipV="1">
              <a:off x="1925" y="1992"/>
              <a:ext cx="543" cy="4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Freeform 22"/>
            <p:cNvSpPr>
              <a:spLocks/>
            </p:cNvSpPr>
            <p:nvPr/>
          </p:nvSpPr>
          <p:spPr bwMode="auto">
            <a:xfrm>
              <a:off x="2570" y="2429"/>
              <a:ext cx="1018" cy="535"/>
            </a:xfrm>
            <a:custGeom>
              <a:avLst/>
              <a:gdLst>
                <a:gd name="T0" fmla="*/ 0 w 815"/>
                <a:gd name="T1" fmla="*/ 215 h 429"/>
                <a:gd name="T2" fmla="*/ 408 w 815"/>
                <a:gd name="T3" fmla="*/ 0 h 429"/>
                <a:gd name="T4" fmla="*/ 815 w 815"/>
                <a:gd name="T5" fmla="*/ 215 h 429"/>
                <a:gd name="T6" fmla="*/ 408 w 815"/>
                <a:gd name="T7" fmla="*/ 429 h 429"/>
                <a:gd name="T8" fmla="*/ 0 w 815"/>
                <a:gd name="T9" fmla="*/ 215 h 4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5"/>
                <a:gd name="T16" fmla="*/ 0 h 429"/>
                <a:gd name="T17" fmla="*/ 815 w 815"/>
                <a:gd name="T18" fmla="*/ 429 h 4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5" h="429">
                  <a:moveTo>
                    <a:pt x="0" y="215"/>
                  </a:moveTo>
                  <a:lnTo>
                    <a:pt x="408" y="0"/>
                  </a:lnTo>
                  <a:lnTo>
                    <a:pt x="815" y="215"/>
                  </a:lnTo>
                  <a:lnTo>
                    <a:pt x="408" y="429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Freeform 23"/>
            <p:cNvSpPr>
              <a:spLocks/>
            </p:cNvSpPr>
            <p:nvPr/>
          </p:nvSpPr>
          <p:spPr bwMode="auto">
            <a:xfrm>
              <a:off x="2570" y="2429"/>
              <a:ext cx="1018" cy="535"/>
            </a:xfrm>
            <a:custGeom>
              <a:avLst/>
              <a:gdLst>
                <a:gd name="T0" fmla="*/ 0 w 815"/>
                <a:gd name="T1" fmla="*/ 215 h 429"/>
                <a:gd name="T2" fmla="*/ 408 w 815"/>
                <a:gd name="T3" fmla="*/ 0 h 429"/>
                <a:gd name="T4" fmla="*/ 815 w 815"/>
                <a:gd name="T5" fmla="*/ 215 h 429"/>
                <a:gd name="T6" fmla="*/ 408 w 815"/>
                <a:gd name="T7" fmla="*/ 429 h 429"/>
                <a:gd name="T8" fmla="*/ 0 w 815"/>
                <a:gd name="T9" fmla="*/ 215 h 4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5"/>
                <a:gd name="T16" fmla="*/ 0 h 429"/>
                <a:gd name="T17" fmla="*/ 815 w 815"/>
                <a:gd name="T18" fmla="*/ 429 h 4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5" h="429">
                  <a:moveTo>
                    <a:pt x="0" y="215"/>
                  </a:moveTo>
                  <a:lnTo>
                    <a:pt x="408" y="0"/>
                  </a:lnTo>
                  <a:lnTo>
                    <a:pt x="815" y="215"/>
                  </a:lnTo>
                  <a:lnTo>
                    <a:pt x="408" y="429"/>
                  </a:lnTo>
                  <a:lnTo>
                    <a:pt x="0" y="21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Rectangle 24"/>
            <p:cNvSpPr>
              <a:spLocks noChangeArrowheads="1"/>
            </p:cNvSpPr>
            <p:nvPr/>
          </p:nvSpPr>
          <p:spPr bwMode="auto">
            <a:xfrm>
              <a:off x="2816" y="2505"/>
              <a:ext cx="41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000">
                  <a:solidFill>
                    <a:srgbClr val="000000"/>
                  </a:solidFill>
                  <a:cs typeface="AngsanaUPC" pitchFamily="18" charset="-34"/>
                </a:rPr>
                <a:t>  ดูแล</a:t>
              </a:r>
              <a:endParaRPr lang="en-US"/>
            </a:p>
          </p:txBody>
        </p:sp>
        <p:sp>
          <p:nvSpPr>
            <p:cNvPr id="43061" name="Rectangle 25"/>
            <p:cNvSpPr>
              <a:spLocks noChangeArrowheads="1"/>
            </p:cNvSpPr>
            <p:nvPr/>
          </p:nvSpPr>
          <p:spPr bwMode="auto">
            <a:xfrm>
              <a:off x="4097" y="2411"/>
              <a:ext cx="1017" cy="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Rectangle 26"/>
            <p:cNvSpPr>
              <a:spLocks noChangeArrowheads="1"/>
            </p:cNvSpPr>
            <p:nvPr/>
          </p:nvSpPr>
          <p:spPr bwMode="auto">
            <a:xfrm>
              <a:off x="4097" y="2411"/>
              <a:ext cx="1017" cy="53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Rectangle 27"/>
            <p:cNvSpPr>
              <a:spLocks noChangeArrowheads="1"/>
            </p:cNvSpPr>
            <p:nvPr/>
          </p:nvSpPr>
          <p:spPr bwMode="auto">
            <a:xfrm>
              <a:off x="4304" y="2446"/>
              <a:ext cx="40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500" b="1">
                  <a:solidFill>
                    <a:srgbClr val="000000"/>
                  </a:solidFill>
                  <a:cs typeface="AngsanaUPC" pitchFamily="18" charset="-34"/>
                </a:rPr>
                <a:t>ลูกค้า</a:t>
              </a:r>
              <a:endParaRPr lang="en-US"/>
            </a:p>
          </p:txBody>
        </p:sp>
        <p:sp>
          <p:nvSpPr>
            <p:cNvPr id="43064" name="Freeform 28"/>
            <p:cNvSpPr>
              <a:spLocks/>
            </p:cNvSpPr>
            <p:nvPr/>
          </p:nvSpPr>
          <p:spPr bwMode="auto">
            <a:xfrm>
              <a:off x="3424" y="1607"/>
              <a:ext cx="944" cy="357"/>
            </a:xfrm>
            <a:custGeom>
              <a:avLst/>
              <a:gdLst>
                <a:gd name="T0" fmla="*/ 598 w 598"/>
                <a:gd name="T1" fmla="*/ 136 h 286"/>
                <a:gd name="T2" fmla="*/ 595 w 598"/>
                <a:gd name="T3" fmla="*/ 122 h 286"/>
                <a:gd name="T4" fmla="*/ 588 w 598"/>
                <a:gd name="T5" fmla="*/ 108 h 286"/>
                <a:gd name="T6" fmla="*/ 580 w 598"/>
                <a:gd name="T7" fmla="*/ 95 h 286"/>
                <a:gd name="T8" fmla="*/ 568 w 598"/>
                <a:gd name="T9" fmla="*/ 83 h 286"/>
                <a:gd name="T10" fmla="*/ 554 w 598"/>
                <a:gd name="T11" fmla="*/ 70 h 286"/>
                <a:gd name="T12" fmla="*/ 539 w 598"/>
                <a:gd name="T13" fmla="*/ 59 h 286"/>
                <a:gd name="T14" fmla="*/ 520 w 598"/>
                <a:gd name="T15" fmla="*/ 49 h 286"/>
                <a:gd name="T16" fmla="*/ 500 w 598"/>
                <a:gd name="T17" fmla="*/ 38 h 286"/>
                <a:gd name="T18" fmla="*/ 478 w 598"/>
                <a:gd name="T19" fmla="*/ 29 h 286"/>
                <a:gd name="T20" fmla="*/ 442 w 598"/>
                <a:gd name="T21" fmla="*/ 18 h 286"/>
                <a:gd name="T22" fmla="*/ 388 w 598"/>
                <a:gd name="T23" fmla="*/ 8 h 286"/>
                <a:gd name="T24" fmla="*/ 330 w 598"/>
                <a:gd name="T25" fmla="*/ 2 h 286"/>
                <a:gd name="T26" fmla="*/ 269 w 598"/>
                <a:gd name="T27" fmla="*/ 2 h 286"/>
                <a:gd name="T28" fmla="*/ 209 w 598"/>
                <a:gd name="T29" fmla="*/ 8 h 286"/>
                <a:gd name="T30" fmla="*/ 157 w 598"/>
                <a:gd name="T31" fmla="*/ 18 h 286"/>
                <a:gd name="T32" fmla="*/ 121 w 598"/>
                <a:gd name="T33" fmla="*/ 29 h 286"/>
                <a:gd name="T34" fmla="*/ 97 w 598"/>
                <a:gd name="T35" fmla="*/ 38 h 286"/>
                <a:gd name="T36" fmla="*/ 79 w 598"/>
                <a:gd name="T37" fmla="*/ 49 h 286"/>
                <a:gd name="T38" fmla="*/ 60 w 598"/>
                <a:gd name="T39" fmla="*/ 59 h 286"/>
                <a:gd name="T40" fmla="*/ 43 w 598"/>
                <a:gd name="T41" fmla="*/ 70 h 286"/>
                <a:gd name="T42" fmla="*/ 29 w 598"/>
                <a:gd name="T43" fmla="*/ 83 h 286"/>
                <a:gd name="T44" fmla="*/ 19 w 598"/>
                <a:gd name="T45" fmla="*/ 95 h 286"/>
                <a:gd name="T46" fmla="*/ 9 w 598"/>
                <a:gd name="T47" fmla="*/ 108 h 286"/>
                <a:gd name="T48" fmla="*/ 4 w 598"/>
                <a:gd name="T49" fmla="*/ 122 h 286"/>
                <a:gd name="T50" fmla="*/ 0 w 598"/>
                <a:gd name="T51" fmla="*/ 136 h 286"/>
                <a:gd name="T52" fmla="*/ 0 w 598"/>
                <a:gd name="T53" fmla="*/ 152 h 286"/>
                <a:gd name="T54" fmla="*/ 4 w 598"/>
                <a:gd name="T55" fmla="*/ 167 h 286"/>
                <a:gd name="T56" fmla="*/ 9 w 598"/>
                <a:gd name="T57" fmla="*/ 179 h 286"/>
                <a:gd name="T58" fmla="*/ 19 w 598"/>
                <a:gd name="T59" fmla="*/ 193 h 286"/>
                <a:gd name="T60" fmla="*/ 29 w 598"/>
                <a:gd name="T61" fmla="*/ 206 h 286"/>
                <a:gd name="T62" fmla="*/ 43 w 598"/>
                <a:gd name="T63" fmla="*/ 219 h 286"/>
                <a:gd name="T64" fmla="*/ 60 w 598"/>
                <a:gd name="T65" fmla="*/ 229 h 286"/>
                <a:gd name="T66" fmla="*/ 79 w 598"/>
                <a:gd name="T67" fmla="*/ 240 h 286"/>
                <a:gd name="T68" fmla="*/ 97 w 598"/>
                <a:gd name="T69" fmla="*/ 251 h 286"/>
                <a:gd name="T70" fmla="*/ 121 w 598"/>
                <a:gd name="T71" fmla="*/ 260 h 286"/>
                <a:gd name="T72" fmla="*/ 157 w 598"/>
                <a:gd name="T73" fmla="*/ 270 h 286"/>
                <a:gd name="T74" fmla="*/ 209 w 598"/>
                <a:gd name="T75" fmla="*/ 281 h 286"/>
                <a:gd name="T76" fmla="*/ 269 w 598"/>
                <a:gd name="T77" fmla="*/ 286 h 286"/>
                <a:gd name="T78" fmla="*/ 330 w 598"/>
                <a:gd name="T79" fmla="*/ 286 h 286"/>
                <a:gd name="T80" fmla="*/ 388 w 598"/>
                <a:gd name="T81" fmla="*/ 281 h 286"/>
                <a:gd name="T82" fmla="*/ 442 w 598"/>
                <a:gd name="T83" fmla="*/ 270 h 286"/>
                <a:gd name="T84" fmla="*/ 478 w 598"/>
                <a:gd name="T85" fmla="*/ 260 h 286"/>
                <a:gd name="T86" fmla="*/ 500 w 598"/>
                <a:gd name="T87" fmla="*/ 251 h 286"/>
                <a:gd name="T88" fmla="*/ 520 w 598"/>
                <a:gd name="T89" fmla="*/ 240 h 286"/>
                <a:gd name="T90" fmla="*/ 539 w 598"/>
                <a:gd name="T91" fmla="*/ 229 h 286"/>
                <a:gd name="T92" fmla="*/ 554 w 598"/>
                <a:gd name="T93" fmla="*/ 219 h 286"/>
                <a:gd name="T94" fmla="*/ 568 w 598"/>
                <a:gd name="T95" fmla="*/ 206 h 286"/>
                <a:gd name="T96" fmla="*/ 580 w 598"/>
                <a:gd name="T97" fmla="*/ 193 h 286"/>
                <a:gd name="T98" fmla="*/ 588 w 598"/>
                <a:gd name="T99" fmla="*/ 179 h 286"/>
                <a:gd name="T100" fmla="*/ 595 w 598"/>
                <a:gd name="T101" fmla="*/ 167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7" y="129"/>
                  </a:lnTo>
                  <a:lnTo>
                    <a:pt x="595" y="122"/>
                  </a:lnTo>
                  <a:lnTo>
                    <a:pt x="592" y="115"/>
                  </a:lnTo>
                  <a:lnTo>
                    <a:pt x="588" y="108"/>
                  </a:lnTo>
                  <a:lnTo>
                    <a:pt x="585" y="102"/>
                  </a:lnTo>
                  <a:lnTo>
                    <a:pt x="580" y="95"/>
                  </a:lnTo>
                  <a:lnTo>
                    <a:pt x="575" y="88"/>
                  </a:lnTo>
                  <a:lnTo>
                    <a:pt x="568" y="83"/>
                  </a:lnTo>
                  <a:lnTo>
                    <a:pt x="563" y="75"/>
                  </a:lnTo>
                  <a:lnTo>
                    <a:pt x="554" y="70"/>
                  </a:lnTo>
                  <a:lnTo>
                    <a:pt x="547" y="65"/>
                  </a:lnTo>
                  <a:lnTo>
                    <a:pt x="539" y="59"/>
                  </a:lnTo>
                  <a:lnTo>
                    <a:pt x="530" y="54"/>
                  </a:lnTo>
                  <a:lnTo>
                    <a:pt x="520" y="49"/>
                  </a:lnTo>
                  <a:lnTo>
                    <a:pt x="510" y="43"/>
                  </a:lnTo>
                  <a:lnTo>
                    <a:pt x="500" y="38"/>
                  </a:lnTo>
                  <a:lnTo>
                    <a:pt x="490" y="34"/>
                  </a:lnTo>
                  <a:lnTo>
                    <a:pt x="478" y="29"/>
                  </a:lnTo>
                  <a:lnTo>
                    <a:pt x="466" y="25"/>
                  </a:lnTo>
                  <a:lnTo>
                    <a:pt x="442" y="18"/>
                  </a:lnTo>
                  <a:lnTo>
                    <a:pt x="415" y="13"/>
                  </a:lnTo>
                  <a:lnTo>
                    <a:pt x="388" y="8"/>
                  </a:lnTo>
                  <a:lnTo>
                    <a:pt x="359" y="4"/>
                  </a:lnTo>
                  <a:lnTo>
                    <a:pt x="330" y="2"/>
                  </a:lnTo>
                  <a:lnTo>
                    <a:pt x="299" y="0"/>
                  </a:lnTo>
                  <a:lnTo>
                    <a:pt x="269" y="2"/>
                  </a:lnTo>
                  <a:lnTo>
                    <a:pt x="238" y="4"/>
                  </a:lnTo>
                  <a:lnTo>
                    <a:pt x="209" y="8"/>
                  </a:lnTo>
                  <a:lnTo>
                    <a:pt x="182" y="13"/>
                  </a:lnTo>
                  <a:lnTo>
                    <a:pt x="157" y="18"/>
                  </a:lnTo>
                  <a:lnTo>
                    <a:pt x="131" y="25"/>
                  </a:lnTo>
                  <a:lnTo>
                    <a:pt x="121" y="29"/>
                  </a:lnTo>
                  <a:lnTo>
                    <a:pt x="109" y="34"/>
                  </a:lnTo>
                  <a:lnTo>
                    <a:pt x="97" y="38"/>
                  </a:lnTo>
                  <a:lnTo>
                    <a:pt x="87" y="43"/>
                  </a:lnTo>
                  <a:lnTo>
                    <a:pt x="79" y="49"/>
                  </a:lnTo>
                  <a:lnTo>
                    <a:pt x="68" y="54"/>
                  </a:lnTo>
                  <a:lnTo>
                    <a:pt x="60" y="59"/>
                  </a:lnTo>
                  <a:lnTo>
                    <a:pt x="51" y="65"/>
                  </a:lnTo>
                  <a:lnTo>
                    <a:pt x="43" y="70"/>
                  </a:lnTo>
                  <a:lnTo>
                    <a:pt x="36" y="75"/>
                  </a:lnTo>
                  <a:lnTo>
                    <a:pt x="29" y="83"/>
                  </a:lnTo>
                  <a:lnTo>
                    <a:pt x="24" y="88"/>
                  </a:lnTo>
                  <a:lnTo>
                    <a:pt x="19" y="95"/>
                  </a:lnTo>
                  <a:lnTo>
                    <a:pt x="14" y="102"/>
                  </a:lnTo>
                  <a:lnTo>
                    <a:pt x="9" y="108"/>
                  </a:lnTo>
                  <a:lnTo>
                    <a:pt x="6" y="115"/>
                  </a:lnTo>
                  <a:lnTo>
                    <a:pt x="4" y="122"/>
                  </a:lnTo>
                  <a:lnTo>
                    <a:pt x="2" y="129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2" y="160"/>
                  </a:lnTo>
                  <a:lnTo>
                    <a:pt x="4" y="167"/>
                  </a:lnTo>
                  <a:lnTo>
                    <a:pt x="6" y="174"/>
                  </a:lnTo>
                  <a:lnTo>
                    <a:pt x="9" y="179"/>
                  </a:lnTo>
                  <a:lnTo>
                    <a:pt x="14" y="186"/>
                  </a:lnTo>
                  <a:lnTo>
                    <a:pt x="19" y="193"/>
                  </a:lnTo>
                  <a:lnTo>
                    <a:pt x="24" y="201"/>
                  </a:lnTo>
                  <a:lnTo>
                    <a:pt x="29" y="206"/>
                  </a:lnTo>
                  <a:lnTo>
                    <a:pt x="36" y="213"/>
                  </a:lnTo>
                  <a:lnTo>
                    <a:pt x="43" y="219"/>
                  </a:lnTo>
                  <a:lnTo>
                    <a:pt x="51" y="224"/>
                  </a:lnTo>
                  <a:lnTo>
                    <a:pt x="60" y="229"/>
                  </a:lnTo>
                  <a:lnTo>
                    <a:pt x="68" y="235"/>
                  </a:lnTo>
                  <a:lnTo>
                    <a:pt x="79" y="240"/>
                  </a:lnTo>
                  <a:lnTo>
                    <a:pt x="87" y="245"/>
                  </a:lnTo>
                  <a:lnTo>
                    <a:pt x="97" y="251"/>
                  </a:lnTo>
                  <a:lnTo>
                    <a:pt x="109" y="254"/>
                  </a:lnTo>
                  <a:lnTo>
                    <a:pt x="121" y="260"/>
                  </a:lnTo>
                  <a:lnTo>
                    <a:pt x="131" y="263"/>
                  </a:lnTo>
                  <a:lnTo>
                    <a:pt x="157" y="270"/>
                  </a:lnTo>
                  <a:lnTo>
                    <a:pt x="182" y="276"/>
                  </a:lnTo>
                  <a:lnTo>
                    <a:pt x="209" y="281"/>
                  </a:lnTo>
                  <a:lnTo>
                    <a:pt x="238" y="285"/>
                  </a:lnTo>
                  <a:lnTo>
                    <a:pt x="269" y="286"/>
                  </a:lnTo>
                  <a:lnTo>
                    <a:pt x="299" y="286"/>
                  </a:lnTo>
                  <a:lnTo>
                    <a:pt x="330" y="286"/>
                  </a:lnTo>
                  <a:lnTo>
                    <a:pt x="359" y="285"/>
                  </a:lnTo>
                  <a:lnTo>
                    <a:pt x="388" y="281"/>
                  </a:lnTo>
                  <a:lnTo>
                    <a:pt x="415" y="276"/>
                  </a:lnTo>
                  <a:lnTo>
                    <a:pt x="442" y="270"/>
                  </a:lnTo>
                  <a:lnTo>
                    <a:pt x="466" y="263"/>
                  </a:lnTo>
                  <a:lnTo>
                    <a:pt x="478" y="260"/>
                  </a:lnTo>
                  <a:lnTo>
                    <a:pt x="490" y="254"/>
                  </a:lnTo>
                  <a:lnTo>
                    <a:pt x="500" y="251"/>
                  </a:lnTo>
                  <a:lnTo>
                    <a:pt x="510" y="245"/>
                  </a:lnTo>
                  <a:lnTo>
                    <a:pt x="520" y="240"/>
                  </a:lnTo>
                  <a:lnTo>
                    <a:pt x="530" y="235"/>
                  </a:lnTo>
                  <a:lnTo>
                    <a:pt x="539" y="229"/>
                  </a:lnTo>
                  <a:lnTo>
                    <a:pt x="547" y="224"/>
                  </a:lnTo>
                  <a:lnTo>
                    <a:pt x="554" y="219"/>
                  </a:lnTo>
                  <a:lnTo>
                    <a:pt x="563" y="213"/>
                  </a:lnTo>
                  <a:lnTo>
                    <a:pt x="568" y="206"/>
                  </a:lnTo>
                  <a:lnTo>
                    <a:pt x="575" y="201"/>
                  </a:lnTo>
                  <a:lnTo>
                    <a:pt x="580" y="193"/>
                  </a:lnTo>
                  <a:lnTo>
                    <a:pt x="585" y="186"/>
                  </a:lnTo>
                  <a:lnTo>
                    <a:pt x="588" y="179"/>
                  </a:lnTo>
                  <a:lnTo>
                    <a:pt x="592" y="174"/>
                  </a:lnTo>
                  <a:lnTo>
                    <a:pt x="595" y="167"/>
                  </a:lnTo>
                  <a:lnTo>
                    <a:pt x="597" y="160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solidFill>
              <a:srgbClr val="66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Rectangle 29"/>
            <p:cNvSpPr>
              <a:spLocks noChangeArrowheads="1"/>
            </p:cNvSpPr>
            <p:nvPr/>
          </p:nvSpPr>
          <p:spPr bwMode="auto">
            <a:xfrm>
              <a:off x="3651" y="1661"/>
              <a:ext cx="726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h-TH" sz="2800" b="1" u="sng">
                  <a:solidFill>
                    <a:srgbClr val="000000"/>
                  </a:solidFill>
                  <a:cs typeface="AngsanaUPC" pitchFamily="18" charset="-34"/>
                </a:rPr>
                <a:t>รหัสลูกค้า</a:t>
              </a:r>
              <a:endParaRPr lang="en-US" sz="2800" u="sng"/>
            </a:p>
          </p:txBody>
        </p:sp>
        <p:sp>
          <p:nvSpPr>
            <p:cNvPr id="43066" name="Freeform 30"/>
            <p:cNvSpPr>
              <a:spLocks/>
            </p:cNvSpPr>
            <p:nvPr/>
          </p:nvSpPr>
          <p:spPr bwMode="auto">
            <a:xfrm>
              <a:off x="4741" y="1607"/>
              <a:ext cx="746" cy="357"/>
            </a:xfrm>
            <a:custGeom>
              <a:avLst/>
              <a:gdLst>
                <a:gd name="T0" fmla="*/ 598 w 598"/>
                <a:gd name="T1" fmla="*/ 136 h 286"/>
                <a:gd name="T2" fmla="*/ 595 w 598"/>
                <a:gd name="T3" fmla="*/ 122 h 286"/>
                <a:gd name="T4" fmla="*/ 588 w 598"/>
                <a:gd name="T5" fmla="*/ 108 h 286"/>
                <a:gd name="T6" fmla="*/ 580 w 598"/>
                <a:gd name="T7" fmla="*/ 95 h 286"/>
                <a:gd name="T8" fmla="*/ 570 w 598"/>
                <a:gd name="T9" fmla="*/ 83 h 286"/>
                <a:gd name="T10" fmla="*/ 554 w 598"/>
                <a:gd name="T11" fmla="*/ 70 h 286"/>
                <a:gd name="T12" fmla="*/ 539 w 598"/>
                <a:gd name="T13" fmla="*/ 59 h 286"/>
                <a:gd name="T14" fmla="*/ 520 w 598"/>
                <a:gd name="T15" fmla="*/ 49 h 286"/>
                <a:gd name="T16" fmla="*/ 500 w 598"/>
                <a:gd name="T17" fmla="*/ 38 h 286"/>
                <a:gd name="T18" fmla="*/ 478 w 598"/>
                <a:gd name="T19" fmla="*/ 29 h 286"/>
                <a:gd name="T20" fmla="*/ 442 w 598"/>
                <a:gd name="T21" fmla="*/ 18 h 286"/>
                <a:gd name="T22" fmla="*/ 388 w 598"/>
                <a:gd name="T23" fmla="*/ 8 h 286"/>
                <a:gd name="T24" fmla="*/ 330 w 598"/>
                <a:gd name="T25" fmla="*/ 2 h 286"/>
                <a:gd name="T26" fmla="*/ 269 w 598"/>
                <a:gd name="T27" fmla="*/ 2 h 286"/>
                <a:gd name="T28" fmla="*/ 211 w 598"/>
                <a:gd name="T29" fmla="*/ 8 h 286"/>
                <a:gd name="T30" fmla="*/ 157 w 598"/>
                <a:gd name="T31" fmla="*/ 18 h 286"/>
                <a:gd name="T32" fmla="*/ 121 w 598"/>
                <a:gd name="T33" fmla="*/ 29 h 286"/>
                <a:gd name="T34" fmla="*/ 99 w 598"/>
                <a:gd name="T35" fmla="*/ 38 h 286"/>
                <a:gd name="T36" fmla="*/ 79 w 598"/>
                <a:gd name="T37" fmla="*/ 49 h 286"/>
                <a:gd name="T38" fmla="*/ 60 w 598"/>
                <a:gd name="T39" fmla="*/ 59 h 286"/>
                <a:gd name="T40" fmla="*/ 43 w 598"/>
                <a:gd name="T41" fmla="*/ 70 h 286"/>
                <a:gd name="T42" fmla="*/ 29 w 598"/>
                <a:gd name="T43" fmla="*/ 83 h 286"/>
                <a:gd name="T44" fmla="*/ 19 w 598"/>
                <a:gd name="T45" fmla="*/ 95 h 286"/>
                <a:gd name="T46" fmla="*/ 9 w 598"/>
                <a:gd name="T47" fmla="*/ 108 h 286"/>
                <a:gd name="T48" fmla="*/ 4 w 598"/>
                <a:gd name="T49" fmla="*/ 122 h 286"/>
                <a:gd name="T50" fmla="*/ 0 w 598"/>
                <a:gd name="T51" fmla="*/ 136 h 286"/>
                <a:gd name="T52" fmla="*/ 0 w 598"/>
                <a:gd name="T53" fmla="*/ 152 h 286"/>
                <a:gd name="T54" fmla="*/ 4 w 598"/>
                <a:gd name="T55" fmla="*/ 167 h 286"/>
                <a:gd name="T56" fmla="*/ 9 w 598"/>
                <a:gd name="T57" fmla="*/ 179 h 286"/>
                <a:gd name="T58" fmla="*/ 19 w 598"/>
                <a:gd name="T59" fmla="*/ 193 h 286"/>
                <a:gd name="T60" fmla="*/ 29 w 598"/>
                <a:gd name="T61" fmla="*/ 206 h 286"/>
                <a:gd name="T62" fmla="*/ 43 w 598"/>
                <a:gd name="T63" fmla="*/ 219 h 286"/>
                <a:gd name="T64" fmla="*/ 60 w 598"/>
                <a:gd name="T65" fmla="*/ 229 h 286"/>
                <a:gd name="T66" fmla="*/ 79 w 598"/>
                <a:gd name="T67" fmla="*/ 240 h 286"/>
                <a:gd name="T68" fmla="*/ 99 w 598"/>
                <a:gd name="T69" fmla="*/ 251 h 286"/>
                <a:gd name="T70" fmla="*/ 121 w 598"/>
                <a:gd name="T71" fmla="*/ 260 h 286"/>
                <a:gd name="T72" fmla="*/ 157 w 598"/>
                <a:gd name="T73" fmla="*/ 270 h 286"/>
                <a:gd name="T74" fmla="*/ 211 w 598"/>
                <a:gd name="T75" fmla="*/ 281 h 286"/>
                <a:gd name="T76" fmla="*/ 269 w 598"/>
                <a:gd name="T77" fmla="*/ 286 h 286"/>
                <a:gd name="T78" fmla="*/ 330 w 598"/>
                <a:gd name="T79" fmla="*/ 286 h 286"/>
                <a:gd name="T80" fmla="*/ 388 w 598"/>
                <a:gd name="T81" fmla="*/ 281 h 286"/>
                <a:gd name="T82" fmla="*/ 442 w 598"/>
                <a:gd name="T83" fmla="*/ 270 h 286"/>
                <a:gd name="T84" fmla="*/ 478 w 598"/>
                <a:gd name="T85" fmla="*/ 260 h 286"/>
                <a:gd name="T86" fmla="*/ 500 w 598"/>
                <a:gd name="T87" fmla="*/ 251 h 286"/>
                <a:gd name="T88" fmla="*/ 520 w 598"/>
                <a:gd name="T89" fmla="*/ 240 h 286"/>
                <a:gd name="T90" fmla="*/ 539 w 598"/>
                <a:gd name="T91" fmla="*/ 229 h 286"/>
                <a:gd name="T92" fmla="*/ 554 w 598"/>
                <a:gd name="T93" fmla="*/ 219 h 286"/>
                <a:gd name="T94" fmla="*/ 570 w 598"/>
                <a:gd name="T95" fmla="*/ 206 h 286"/>
                <a:gd name="T96" fmla="*/ 580 w 598"/>
                <a:gd name="T97" fmla="*/ 193 h 286"/>
                <a:gd name="T98" fmla="*/ 588 w 598"/>
                <a:gd name="T99" fmla="*/ 179 h 286"/>
                <a:gd name="T100" fmla="*/ 595 w 598"/>
                <a:gd name="T101" fmla="*/ 167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7" y="129"/>
                  </a:lnTo>
                  <a:lnTo>
                    <a:pt x="595" y="122"/>
                  </a:lnTo>
                  <a:lnTo>
                    <a:pt x="592" y="115"/>
                  </a:lnTo>
                  <a:lnTo>
                    <a:pt x="588" y="108"/>
                  </a:lnTo>
                  <a:lnTo>
                    <a:pt x="585" y="102"/>
                  </a:lnTo>
                  <a:lnTo>
                    <a:pt x="580" y="95"/>
                  </a:lnTo>
                  <a:lnTo>
                    <a:pt x="575" y="88"/>
                  </a:lnTo>
                  <a:lnTo>
                    <a:pt x="570" y="83"/>
                  </a:lnTo>
                  <a:lnTo>
                    <a:pt x="563" y="75"/>
                  </a:lnTo>
                  <a:lnTo>
                    <a:pt x="554" y="70"/>
                  </a:lnTo>
                  <a:lnTo>
                    <a:pt x="547" y="65"/>
                  </a:lnTo>
                  <a:lnTo>
                    <a:pt x="539" y="59"/>
                  </a:lnTo>
                  <a:lnTo>
                    <a:pt x="530" y="54"/>
                  </a:lnTo>
                  <a:lnTo>
                    <a:pt x="520" y="49"/>
                  </a:lnTo>
                  <a:lnTo>
                    <a:pt x="510" y="43"/>
                  </a:lnTo>
                  <a:lnTo>
                    <a:pt x="500" y="38"/>
                  </a:lnTo>
                  <a:lnTo>
                    <a:pt x="490" y="34"/>
                  </a:lnTo>
                  <a:lnTo>
                    <a:pt x="478" y="29"/>
                  </a:lnTo>
                  <a:lnTo>
                    <a:pt x="466" y="25"/>
                  </a:lnTo>
                  <a:lnTo>
                    <a:pt x="442" y="18"/>
                  </a:lnTo>
                  <a:lnTo>
                    <a:pt x="415" y="13"/>
                  </a:lnTo>
                  <a:lnTo>
                    <a:pt x="388" y="8"/>
                  </a:lnTo>
                  <a:lnTo>
                    <a:pt x="359" y="4"/>
                  </a:lnTo>
                  <a:lnTo>
                    <a:pt x="330" y="2"/>
                  </a:lnTo>
                  <a:lnTo>
                    <a:pt x="299" y="0"/>
                  </a:lnTo>
                  <a:lnTo>
                    <a:pt x="269" y="2"/>
                  </a:lnTo>
                  <a:lnTo>
                    <a:pt x="238" y="4"/>
                  </a:lnTo>
                  <a:lnTo>
                    <a:pt x="211" y="8"/>
                  </a:lnTo>
                  <a:lnTo>
                    <a:pt x="182" y="13"/>
                  </a:lnTo>
                  <a:lnTo>
                    <a:pt x="157" y="18"/>
                  </a:lnTo>
                  <a:lnTo>
                    <a:pt x="131" y="25"/>
                  </a:lnTo>
                  <a:lnTo>
                    <a:pt x="121" y="29"/>
                  </a:lnTo>
                  <a:lnTo>
                    <a:pt x="109" y="34"/>
                  </a:lnTo>
                  <a:lnTo>
                    <a:pt x="99" y="38"/>
                  </a:lnTo>
                  <a:lnTo>
                    <a:pt x="87" y="43"/>
                  </a:lnTo>
                  <a:lnTo>
                    <a:pt x="79" y="49"/>
                  </a:lnTo>
                  <a:lnTo>
                    <a:pt x="68" y="54"/>
                  </a:lnTo>
                  <a:lnTo>
                    <a:pt x="60" y="59"/>
                  </a:lnTo>
                  <a:lnTo>
                    <a:pt x="51" y="65"/>
                  </a:lnTo>
                  <a:lnTo>
                    <a:pt x="43" y="70"/>
                  </a:lnTo>
                  <a:lnTo>
                    <a:pt x="36" y="75"/>
                  </a:lnTo>
                  <a:lnTo>
                    <a:pt x="29" y="83"/>
                  </a:lnTo>
                  <a:lnTo>
                    <a:pt x="24" y="88"/>
                  </a:lnTo>
                  <a:lnTo>
                    <a:pt x="19" y="95"/>
                  </a:lnTo>
                  <a:lnTo>
                    <a:pt x="14" y="102"/>
                  </a:lnTo>
                  <a:lnTo>
                    <a:pt x="9" y="108"/>
                  </a:lnTo>
                  <a:lnTo>
                    <a:pt x="6" y="115"/>
                  </a:lnTo>
                  <a:lnTo>
                    <a:pt x="4" y="122"/>
                  </a:lnTo>
                  <a:lnTo>
                    <a:pt x="2" y="129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2" y="160"/>
                  </a:lnTo>
                  <a:lnTo>
                    <a:pt x="4" y="167"/>
                  </a:lnTo>
                  <a:lnTo>
                    <a:pt x="6" y="174"/>
                  </a:lnTo>
                  <a:lnTo>
                    <a:pt x="9" y="179"/>
                  </a:lnTo>
                  <a:lnTo>
                    <a:pt x="14" y="186"/>
                  </a:lnTo>
                  <a:lnTo>
                    <a:pt x="19" y="193"/>
                  </a:lnTo>
                  <a:lnTo>
                    <a:pt x="24" y="201"/>
                  </a:lnTo>
                  <a:lnTo>
                    <a:pt x="29" y="206"/>
                  </a:lnTo>
                  <a:lnTo>
                    <a:pt x="36" y="213"/>
                  </a:lnTo>
                  <a:lnTo>
                    <a:pt x="43" y="219"/>
                  </a:lnTo>
                  <a:lnTo>
                    <a:pt x="51" y="224"/>
                  </a:lnTo>
                  <a:lnTo>
                    <a:pt x="60" y="229"/>
                  </a:lnTo>
                  <a:lnTo>
                    <a:pt x="68" y="235"/>
                  </a:lnTo>
                  <a:lnTo>
                    <a:pt x="79" y="240"/>
                  </a:lnTo>
                  <a:lnTo>
                    <a:pt x="87" y="245"/>
                  </a:lnTo>
                  <a:lnTo>
                    <a:pt x="99" y="251"/>
                  </a:lnTo>
                  <a:lnTo>
                    <a:pt x="109" y="254"/>
                  </a:lnTo>
                  <a:lnTo>
                    <a:pt x="121" y="260"/>
                  </a:lnTo>
                  <a:lnTo>
                    <a:pt x="131" y="263"/>
                  </a:lnTo>
                  <a:lnTo>
                    <a:pt x="157" y="270"/>
                  </a:lnTo>
                  <a:lnTo>
                    <a:pt x="182" y="276"/>
                  </a:lnTo>
                  <a:lnTo>
                    <a:pt x="211" y="281"/>
                  </a:lnTo>
                  <a:lnTo>
                    <a:pt x="238" y="285"/>
                  </a:lnTo>
                  <a:lnTo>
                    <a:pt x="269" y="286"/>
                  </a:lnTo>
                  <a:lnTo>
                    <a:pt x="299" y="286"/>
                  </a:lnTo>
                  <a:lnTo>
                    <a:pt x="330" y="286"/>
                  </a:lnTo>
                  <a:lnTo>
                    <a:pt x="359" y="285"/>
                  </a:lnTo>
                  <a:lnTo>
                    <a:pt x="388" y="281"/>
                  </a:lnTo>
                  <a:lnTo>
                    <a:pt x="415" y="276"/>
                  </a:lnTo>
                  <a:lnTo>
                    <a:pt x="442" y="270"/>
                  </a:lnTo>
                  <a:lnTo>
                    <a:pt x="466" y="263"/>
                  </a:lnTo>
                  <a:lnTo>
                    <a:pt x="478" y="260"/>
                  </a:lnTo>
                  <a:lnTo>
                    <a:pt x="490" y="254"/>
                  </a:lnTo>
                  <a:lnTo>
                    <a:pt x="500" y="251"/>
                  </a:lnTo>
                  <a:lnTo>
                    <a:pt x="510" y="245"/>
                  </a:lnTo>
                  <a:lnTo>
                    <a:pt x="520" y="240"/>
                  </a:lnTo>
                  <a:lnTo>
                    <a:pt x="530" y="235"/>
                  </a:lnTo>
                  <a:lnTo>
                    <a:pt x="539" y="229"/>
                  </a:lnTo>
                  <a:lnTo>
                    <a:pt x="547" y="224"/>
                  </a:lnTo>
                  <a:lnTo>
                    <a:pt x="554" y="219"/>
                  </a:lnTo>
                  <a:lnTo>
                    <a:pt x="563" y="213"/>
                  </a:lnTo>
                  <a:lnTo>
                    <a:pt x="570" y="206"/>
                  </a:lnTo>
                  <a:lnTo>
                    <a:pt x="575" y="201"/>
                  </a:lnTo>
                  <a:lnTo>
                    <a:pt x="580" y="193"/>
                  </a:lnTo>
                  <a:lnTo>
                    <a:pt x="585" y="186"/>
                  </a:lnTo>
                  <a:lnTo>
                    <a:pt x="588" y="179"/>
                  </a:lnTo>
                  <a:lnTo>
                    <a:pt x="592" y="174"/>
                  </a:lnTo>
                  <a:lnTo>
                    <a:pt x="595" y="167"/>
                  </a:lnTo>
                  <a:lnTo>
                    <a:pt x="597" y="160"/>
                  </a:lnTo>
                  <a:lnTo>
                    <a:pt x="598" y="152"/>
                  </a:lnTo>
                  <a:lnTo>
                    <a:pt x="598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7" name="Freeform 31"/>
            <p:cNvSpPr>
              <a:spLocks/>
            </p:cNvSpPr>
            <p:nvPr/>
          </p:nvSpPr>
          <p:spPr bwMode="auto">
            <a:xfrm>
              <a:off x="4741" y="1607"/>
              <a:ext cx="746" cy="357"/>
            </a:xfrm>
            <a:custGeom>
              <a:avLst/>
              <a:gdLst>
                <a:gd name="T0" fmla="*/ 598 w 598"/>
                <a:gd name="T1" fmla="*/ 136 h 286"/>
                <a:gd name="T2" fmla="*/ 595 w 598"/>
                <a:gd name="T3" fmla="*/ 122 h 286"/>
                <a:gd name="T4" fmla="*/ 588 w 598"/>
                <a:gd name="T5" fmla="*/ 108 h 286"/>
                <a:gd name="T6" fmla="*/ 580 w 598"/>
                <a:gd name="T7" fmla="*/ 95 h 286"/>
                <a:gd name="T8" fmla="*/ 570 w 598"/>
                <a:gd name="T9" fmla="*/ 83 h 286"/>
                <a:gd name="T10" fmla="*/ 554 w 598"/>
                <a:gd name="T11" fmla="*/ 70 h 286"/>
                <a:gd name="T12" fmla="*/ 539 w 598"/>
                <a:gd name="T13" fmla="*/ 59 h 286"/>
                <a:gd name="T14" fmla="*/ 520 w 598"/>
                <a:gd name="T15" fmla="*/ 49 h 286"/>
                <a:gd name="T16" fmla="*/ 500 w 598"/>
                <a:gd name="T17" fmla="*/ 38 h 286"/>
                <a:gd name="T18" fmla="*/ 478 w 598"/>
                <a:gd name="T19" fmla="*/ 29 h 286"/>
                <a:gd name="T20" fmla="*/ 442 w 598"/>
                <a:gd name="T21" fmla="*/ 18 h 286"/>
                <a:gd name="T22" fmla="*/ 388 w 598"/>
                <a:gd name="T23" fmla="*/ 8 h 286"/>
                <a:gd name="T24" fmla="*/ 330 w 598"/>
                <a:gd name="T25" fmla="*/ 2 h 286"/>
                <a:gd name="T26" fmla="*/ 269 w 598"/>
                <a:gd name="T27" fmla="*/ 2 h 286"/>
                <a:gd name="T28" fmla="*/ 211 w 598"/>
                <a:gd name="T29" fmla="*/ 8 h 286"/>
                <a:gd name="T30" fmla="*/ 157 w 598"/>
                <a:gd name="T31" fmla="*/ 18 h 286"/>
                <a:gd name="T32" fmla="*/ 121 w 598"/>
                <a:gd name="T33" fmla="*/ 29 h 286"/>
                <a:gd name="T34" fmla="*/ 99 w 598"/>
                <a:gd name="T35" fmla="*/ 38 h 286"/>
                <a:gd name="T36" fmla="*/ 79 w 598"/>
                <a:gd name="T37" fmla="*/ 49 h 286"/>
                <a:gd name="T38" fmla="*/ 60 w 598"/>
                <a:gd name="T39" fmla="*/ 59 h 286"/>
                <a:gd name="T40" fmla="*/ 43 w 598"/>
                <a:gd name="T41" fmla="*/ 70 h 286"/>
                <a:gd name="T42" fmla="*/ 29 w 598"/>
                <a:gd name="T43" fmla="*/ 83 h 286"/>
                <a:gd name="T44" fmla="*/ 19 w 598"/>
                <a:gd name="T45" fmla="*/ 95 h 286"/>
                <a:gd name="T46" fmla="*/ 9 w 598"/>
                <a:gd name="T47" fmla="*/ 108 h 286"/>
                <a:gd name="T48" fmla="*/ 4 w 598"/>
                <a:gd name="T49" fmla="*/ 122 h 286"/>
                <a:gd name="T50" fmla="*/ 0 w 598"/>
                <a:gd name="T51" fmla="*/ 136 h 286"/>
                <a:gd name="T52" fmla="*/ 0 w 598"/>
                <a:gd name="T53" fmla="*/ 152 h 286"/>
                <a:gd name="T54" fmla="*/ 4 w 598"/>
                <a:gd name="T55" fmla="*/ 167 h 286"/>
                <a:gd name="T56" fmla="*/ 9 w 598"/>
                <a:gd name="T57" fmla="*/ 179 h 286"/>
                <a:gd name="T58" fmla="*/ 19 w 598"/>
                <a:gd name="T59" fmla="*/ 193 h 286"/>
                <a:gd name="T60" fmla="*/ 29 w 598"/>
                <a:gd name="T61" fmla="*/ 206 h 286"/>
                <a:gd name="T62" fmla="*/ 43 w 598"/>
                <a:gd name="T63" fmla="*/ 219 h 286"/>
                <a:gd name="T64" fmla="*/ 60 w 598"/>
                <a:gd name="T65" fmla="*/ 229 h 286"/>
                <a:gd name="T66" fmla="*/ 79 w 598"/>
                <a:gd name="T67" fmla="*/ 240 h 286"/>
                <a:gd name="T68" fmla="*/ 99 w 598"/>
                <a:gd name="T69" fmla="*/ 251 h 286"/>
                <a:gd name="T70" fmla="*/ 121 w 598"/>
                <a:gd name="T71" fmla="*/ 260 h 286"/>
                <a:gd name="T72" fmla="*/ 157 w 598"/>
                <a:gd name="T73" fmla="*/ 270 h 286"/>
                <a:gd name="T74" fmla="*/ 211 w 598"/>
                <a:gd name="T75" fmla="*/ 281 h 286"/>
                <a:gd name="T76" fmla="*/ 269 w 598"/>
                <a:gd name="T77" fmla="*/ 286 h 286"/>
                <a:gd name="T78" fmla="*/ 330 w 598"/>
                <a:gd name="T79" fmla="*/ 286 h 286"/>
                <a:gd name="T80" fmla="*/ 388 w 598"/>
                <a:gd name="T81" fmla="*/ 281 h 286"/>
                <a:gd name="T82" fmla="*/ 442 w 598"/>
                <a:gd name="T83" fmla="*/ 270 h 286"/>
                <a:gd name="T84" fmla="*/ 478 w 598"/>
                <a:gd name="T85" fmla="*/ 260 h 286"/>
                <a:gd name="T86" fmla="*/ 500 w 598"/>
                <a:gd name="T87" fmla="*/ 251 h 286"/>
                <a:gd name="T88" fmla="*/ 520 w 598"/>
                <a:gd name="T89" fmla="*/ 240 h 286"/>
                <a:gd name="T90" fmla="*/ 539 w 598"/>
                <a:gd name="T91" fmla="*/ 229 h 286"/>
                <a:gd name="T92" fmla="*/ 554 w 598"/>
                <a:gd name="T93" fmla="*/ 219 h 286"/>
                <a:gd name="T94" fmla="*/ 570 w 598"/>
                <a:gd name="T95" fmla="*/ 206 h 286"/>
                <a:gd name="T96" fmla="*/ 580 w 598"/>
                <a:gd name="T97" fmla="*/ 193 h 286"/>
                <a:gd name="T98" fmla="*/ 588 w 598"/>
                <a:gd name="T99" fmla="*/ 179 h 286"/>
                <a:gd name="T100" fmla="*/ 595 w 598"/>
                <a:gd name="T101" fmla="*/ 167 h 286"/>
                <a:gd name="T102" fmla="*/ 598 w 598"/>
                <a:gd name="T103" fmla="*/ 152 h 2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8"/>
                <a:gd name="T157" fmla="*/ 0 h 286"/>
                <a:gd name="T158" fmla="*/ 598 w 598"/>
                <a:gd name="T159" fmla="*/ 286 h 2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8" h="286">
                  <a:moveTo>
                    <a:pt x="598" y="143"/>
                  </a:moveTo>
                  <a:lnTo>
                    <a:pt x="598" y="136"/>
                  </a:lnTo>
                  <a:lnTo>
                    <a:pt x="597" y="129"/>
                  </a:lnTo>
                  <a:lnTo>
                    <a:pt x="595" y="122"/>
                  </a:lnTo>
                  <a:lnTo>
                    <a:pt x="592" y="115"/>
                  </a:lnTo>
                  <a:lnTo>
                    <a:pt x="588" y="108"/>
                  </a:lnTo>
                  <a:lnTo>
                    <a:pt x="585" y="102"/>
                  </a:lnTo>
                  <a:lnTo>
                    <a:pt x="580" y="95"/>
                  </a:lnTo>
                  <a:lnTo>
                    <a:pt x="575" y="88"/>
                  </a:lnTo>
                  <a:lnTo>
                    <a:pt x="570" y="83"/>
                  </a:lnTo>
                  <a:lnTo>
                    <a:pt x="563" y="75"/>
                  </a:lnTo>
                  <a:lnTo>
                    <a:pt x="554" y="70"/>
                  </a:lnTo>
                  <a:lnTo>
                    <a:pt x="547" y="65"/>
                  </a:lnTo>
                  <a:lnTo>
                    <a:pt x="539" y="59"/>
                  </a:lnTo>
                  <a:lnTo>
                    <a:pt x="530" y="54"/>
                  </a:lnTo>
                  <a:lnTo>
                    <a:pt x="520" y="49"/>
                  </a:lnTo>
                  <a:lnTo>
                    <a:pt x="510" y="43"/>
                  </a:lnTo>
                  <a:lnTo>
                    <a:pt x="500" y="38"/>
                  </a:lnTo>
                  <a:lnTo>
                    <a:pt x="490" y="34"/>
                  </a:lnTo>
                  <a:lnTo>
                    <a:pt x="478" y="29"/>
                  </a:lnTo>
                  <a:lnTo>
                    <a:pt x="466" y="25"/>
                  </a:lnTo>
                  <a:lnTo>
                    <a:pt x="442" y="18"/>
                  </a:lnTo>
                  <a:lnTo>
                    <a:pt x="415" y="13"/>
                  </a:lnTo>
                  <a:lnTo>
                    <a:pt x="388" y="8"/>
                  </a:lnTo>
                  <a:lnTo>
                    <a:pt x="359" y="4"/>
                  </a:lnTo>
                  <a:lnTo>
                    <a:pt x="330" y="2"/>
                  </a:lnTo>
                  <a:lnTo>
                    <a:pt x="299" y="0"/>
                  </a:lnTo>
                  <a:lnTo>
                    <a:pt x="269" y="2"/>
                  </a:lnTo>
                  <a:lnTo>
                    <a:pt x="238" y="4"/>
                  </a:lnTo>
                  <a:lnTo>
                    <a:pt x="211" y="8"/>
                  </a:lnTo>
                  <a:lnTo>
                    <a:pt x="182" y="13"/>
                  </a:lnTo>
                  <a:lnTo>
                    <a:pt x="157" y="18"/>
                  </a:lnTo>
                  <a:lnTo>
                    <a:pt x="131" y="25"/>
                  </a:lnTo>
                  <a:lnTo>
                    <a:pt x="121" y="29"/>
                  </a:lnTo>
                  <a:lnTo>
                    <a:pt x="109" y="34"/>
                  </a:lnTo>
                  <a:lnTo>
                    <a:pt x="99" y="38"/>
                  </a:lnTo>
                  <a:lnTo>
                    <a:pt x="87" y="43"/>
                  </a:lnTo>
                  <a:lnTo>
                    <a:pt x="79" y="49"/>
                  </a:lnTo>
                  <a:lnTo>
                    <a:pt x="68" y="54"/>
                  </a:lnTo>
                  <a:lnTo>
                    <a:pt x="60" y="59"/>
                  </a:lnTo>
                  <a:lnTo>
                    <a:pt x="51" y="65"/>
                  </a:lnTo>
                  <a:lnTo>
                    <a:pt x="43" y="70"/>
                  </a:lnTo>
                  <a:lnTo>
                    <a:pt x="36" y="75"/>
                  </a:lnTo>
                  <a:lnTo>
                    <a:pt x="29" y="83"/>
                  </a:lnTo>
                  <a:lnTo>
                    <a:pt x="24" y="88"/>
                  </a:lnTo>
                  <a:lnTo>
                    <a:pt x="19" y="95"/>
                  </a:lnTo>
                  <a:lnTo>
                    <a:pt x="14" y="102"/>
                  </a:lnTo>
                  <a:lnTo>
                    <a:pt x="9" y="108"/>
                  </a:lnTo>
                  <a:lnTo>
                    <a:pt x="6" y="115"/>
                  </a:lnTo>
                  <a:lnTo>
                    <a:pt x="4" y="122"/>
                  </a:lnTo>
                  <a:lnTo>
                    <a:pt x="2" y="129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2" y="160"/>
                  </a:lnTo>
                  <a:lnTo>
                    <a:pt x="4" y="167"/>
                  </a:lnTo>
                  <a:lnTo>
                    <a:pt x="6" y="174"/>
                  </a:lnTo>
                  <a:lnTo>
                    <a:pt x="9" y="179"/>
                  </a:lnTo>
                  <a:lnTo>
                    <a:pt x="14" y="186"/>
                  </a:lnTo>
                  <a:lnTo>
                    <a:pt x="19" y="193"/>
                  </a:lnTo>
                  <a:lnTo>
                    <a:pt x="24" y="201"/>
                  </a:lnTo>
                  <a:lnTo>
                    <a:pt x="29" y="206"/>
                  </a:lnTo>
                  <a:lnTo>
                    <a:pt x="36" y="213"/>
                  </a:lnTo>
                  <a:lnTo>
                    <a:pt x="43" y="219"/>
                  </a:lnTo>
                  <a:lnTo>
                    <a:pt x="51" y="224"/>
                  </a:lnTo>
                  <a:lnTo>
                    <a:pt x="60" y="229"/>
                  </a:lnTo>
                  <a:lnTo>
                    <a:pt x="68" y="235"/>
                  </a:lnTo>
                  <a:lnTo>
                    <a:pt x="79" y="240"/>
                  </a:lnTo>
                  <a:lnTo>
                    <a:pt x="87" y="245"/>
                  </a:lnTo>
                  <a:lnTo>
                    <a:pt x="99" y="251"/>
                  </a:lnTo>
                  <a:lnTo>
                    <a:pt x="109" y="254"/>
                  </a:lnTo>
                  <a:lnTo>
                    <a:pt x="121" y="260"/>
                  </a:lnTo>
                  <a:lnTo>
                    <a:pt x="131" y="263"/>
                  </a:lnTo>
                  <a:lnTo>
                    <a:pt x="157" y="270"/>
                  </a:lnTo>
                  <a:lnTo>
                    <a:pt x="182" y="276"/>
                  </a:lnTo>
                  <a:lnTo>
                    <a:pt x="211" y="281"/>
                  </a:lnTo>
                  <a:lnTo>
                    <a:pt x="238" y="285"/>
                  </a:lnTo>
                  <a:lnTo>
                    <a:pt x="269" y="286"/>
                  </a:lnTo>
                  <a:lnTo>
                    <a:pt x="299" y="286"/>
                  </a:lnTo>
                  <a:lnTo>
                    <a:pt x="330" y="286"/>
                  </a:lnTo>
                  <a:lnTo>
                    <a:pt x="359" y="285"/>
                  </a:lnTo>
                  <a:lnTo>
                    <a:pt x="388" y="281"/>
                  </a:lnTo>
                  <a:lnTo>
                    <a:pt x="415" y="276"/>
                  </a:lnTo>
                  <a:lnTo>
                    <a:pt x="442" y="270"/>
                  </a:lnTo>
                  <a:lnTo>
                    <a:pt x="466" y="263"/>
                  </a:lnTo>
                  <a:lnTo>
                    <a:pt x="478" y="260"/>
                  </a:lnTo>
                  <a:lnTo>
                    <a:pt x="490" y="254"/>
                  </a:lnTo>
                  <a:lnTo>
                    <a:pt x="500" y="251"/>
                  </a:lnTo>
                  <a:lnTo>
                    <a:pt x="510" y="245"/>
                  </a:lnTo>
                  <a:lnTo>
                    <a:pt x="520" y="240"/>
                  </a:lnTo>
                  <a:lnTo>
                    <a:pt x="530" y="235"/>
                  </a:lnTo>
                  <a:lnTo>
                    <a:pt x="539" y="229"/>
                  </a:lnTo>
                  <a:lnTo>
                    <a:pt x="547" y="224"/>
                  </a:lnTo>
                  <a:lnTo>
                    <a:pt x="554" y="219"/>
                  </a:lnTo>
                  <a:lnTo>
                    <a:pt x="563" y="213"/>
                  </a:lnTo>
                  <a:lnTo>
                    <a:pt x="570" y="206"/>
                  </a:lnTo>
                  <a:lnTo>
                    <a:pt x="575" y="201"/>
                  </a:lnTo>
                  <a:lnTo>
                    <a:pt x="580" y="193"/>
                  </a:lnTo>
                  <a:lnTo>
                    <a:pt x="585" y="186"/>
                  </a:lnTo>
                  <a:lnTo>
                    <a:pt x="588" y="179"/>
                  </a:lnTo>
                  <a:lnTo>
                    <a:pt x="592" y="174"/>
                  </a:lnTo>
                  <a:lnTo>
                    <a:pt x="595" y="167"/>
                  </a:lnTo>
                  <a:lnTo>
                    <a:pt x="597" y="160"/>
                  </a:lnTo>
                  <a:lnTo>
                    <a:pt x="598" y="152"/>
                  </a:lnTo>
                  <a:lnTo>
                    <a:pt x="598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Rectangle 32"/>
            <p:cNvSpPr>
              <a:spLocks noChangeArrowheads="1"/>
            </p:cNvSpPr>
            <p:nvPr/>
          </p:nvSpPr>
          <p:spPr bwMode="auto">
            <a:xfrm>
              <a:off x="4856" y="1625"/>
              <a:ext cx="51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800">
                  <a:solidFill>
                    <a:srgbClr val="000000"/>
                  </a:solidFill>
                  <a:cs typeface="AngsanaUPC" pitchFamily="18" charset="-34"/>
                </a:rPr>
                <a:t>ชื่อลูกค้า</a:t>
              </a:r>
              <a:endParaRPr lang="en-US" sz="2800"/>
            </a:p>
          </p:txBody>
        </p:sp>
        <p:sp>
          <p:nvSpPr>
            <p:cNvPr id="43069" name="Line 33"/>
            <p:cNvSpPr>
              <a:spLocks noChangeShapeType="1"/>
            </p:cNvSpPr>
            <p:nvPr/>
          </p:nvSpPr>
          <p:spPr bwMode="auto">
            <a:xfrm>
              <a:off x="4023" y="1964"/>
              <a:ext cx="413" cy="43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Line 34"/>
            <p:cNvSpPr>
              <a:spLocks noChangeShapeType="1"/>
            </p:cNvSpPr>
            <p:nvPr/>
          </p:nvSpPr>
          <p:spPr bwMode="auto">
            <a:xfrm flipH="1">
              <a:off x="4741" y="1964"/>
              <a:ext cx="408" cy="4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Line 35"/>
            <p:cNvSpPr>
              <a:spLocks noChangeShapeType="1"/>
            </p:cNvSpPr>
            <p:nvPr/>
          </p:nvSpPr>
          <p:spPr bwMode="auto">
            <a:xfrm flipH="1">
              <a:off x="2129" y="2697"/>
              <a:ext cx="44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Line 36"/>
            <p:cNvSpPr>
              <a:spLocks noChangeShapeType="1"/>
            </p:cNvSpPr>
            <p:nvPr/>
          </p:nvSpPr>
          <p:spPr bwMode="auto">
            <a:xfrm>
              <a:off x="3600" y="2694"/>
              <a:ext cx="476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Rectangle 37"/>
            <p:cNvSpPr>
              <a:spLocks noChangeArrowheads="1"/>
            </p:cNvSpPr>
            <p:nvPr/>
          </p:nvSpPr>
          <p:spPr bwMode="auto">
            <a:xfrm>
              <a:off x="2326" y="2200"/>
              <a:ext cx="259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500" b="1" dirty="0">
                  <a:cs typeface="AngsanaUPC" pitchFamily="18" charset="-34"/>
                </a:rPr>
                <a:t>1</a:t>
              </a:r>
              <a:endParaRPr lang="en-US" dirty="0"/>
            </a:p>
          </p:txBody>
        </p:sp>
        <p:sp>
          <p:nvSpPr>
            <p:cNvPr id="43074" name="Rectangle 38"/>
            <p:cNvSpPr>
              <a:spLocks noChangeArrowheads="1"/>
            </p:cNvSpPr>
            <p:nvPr/>
          </p:nvSpPr>
          <p:spPr bwMode="auto">
            <a:xfrm>
              <a:off x="3717" y="2200"/>
              <a:ext cx="345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500" b="1" dirty="0">
                  <a:solidFill>
                    <a:srgbClr val="FF0000"/>
                  </a:solidFill>
                  <a:cs typeface="AngsanaUPC" pitchFamily="18" charset="-34"/>
                </a:rPr>
                <a:t>M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015" name="Rectangle 39"/>
          <p:cNvSpPr>
            <a:spLocks noChangeArrowheads="1"/>
          </p:cNvSpPr>
          <p:nvPr/>
        </p:nvSpPr>
        <p:spPr bwMode="auto">
          <a:xfrm>
            <a:off x="1476375" y="4724400"/>
            <a:ext cx="595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300" b="1">
                <a:solidFill>
                  <a:srgbClr val="000000"/>
                </a:solidFill>
                <a:cs typeface="AngsanaUPC" pitchFamily="18" charset="-34"/>
              </a:rPr>
              <a:t>ตัวแทน</a:t>
            </a:r>
            <a:endParaRPr lang="en-US"/>
          </a:p>
        </p:txBody>
      </p:sp>
      <p:graphicFrame>
        <p:nvGraphicFramePr>
          <p:cNvPr id="265256" name="Group 4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64033605"/>
              </p:ext>
            </p:extLst>
          </p:nvPr>
        </p:nvGraphicFramePr>
        <p:xfrm>
          <a:off x="2411413" y="4724400"/>
          <a:ext cx="2754312" cy="640080"/>
        </p:xfrm>
        <a:graphic>
          <a:graphicData uri="http://schemas.openxmlformats.org/drawingml/2006/table">
            <a:tbl>
              <a:tblPr/>
              <a:tblGrid>
                <a:gridCol w="917575"/>
                <a:gridCol w="919162"/>
                <a:gridCol w="917575"/>
              </a:tblGrid>
              <a:tr h="144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รหัสตัวแทน</a:t>
                      </a:r>
                      <a:endParaRPr kumimoji="0" 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ชื่อตัวแทน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ที่อยู่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73" name="Group 57"/>
          <p:cNvGraphicFramePr>
            <a:graphicFrameLocks noGrp="1"/>
          </p:cNvGraphicFramePr>
          <p:nvPr>
            <p:ph sz="quarter" idx="2"/>
          </p:nvPr>
        </p:nvGraphicFramePr>
        <p:xfrm>
          <a:off x="2411412" y="5516563"/>
          <a:ext cx="3384723" cy="932688"/>
        </p:xfrm>
        <a:graphic>
          <a:graphicData uri="http://schemas.openxmlformats.org/drawingml/2006/table">
            <a:tbl>
              <a:tblPr/>
              <a:tblGrid>
                <a:gridCol w="1126989"/>
                <a:gridCol w="1128867"/>
                <a:gridCol w="1128867"/>
              </a:tblGrid>
              <a:tr h="360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รหัสลูกค้า</a:t>
                      </a:r>
                      <a:endParaRPr kumimoji="0" 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ชื่อลูกค้า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h-TH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รหัสตัวแทน</a:t>
                      </a:r>
                      <a:endParaRPr kumimoji="0" 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4" name="Rectangle 68"/>
          <p:cNvSpPr>
            <a:spLocks noChangeArrowheads="1"/>
          </p:cNvSpPr>
          <p:nvPr/>
        </p:nvSpPr>
        <p:spPr bwMode="auto">
          <a:xfrm>
            <a:off x="1619250" y="5445125"/>
            <a:ext cx="4222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300" b="1">
                <a:solidFill>
                  <a:srgbClr val="000000"/>
                </a:solidFill>
                <a:cs typeface="AngsanaUPC" pitchFamily="18" charset="-34"/>
              </a:rPr>
              <a:t>ลูกค้า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188FC1C4-D785-4EDB-9911-590D8232A84A}" type="slidenum">
              <a:rPr lang="en-US"/>
              <a:pPr/>
              <a:t>64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748464" cy="11398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th-TH" sz="4000" b="1" dirty="0" smtClean="0">
                <a:solidFill>
                  <a:srgbClr val="663300"/>
                </a:solidFill>
                <a:latin typeface="Angsana New" pitchFamily="18" charset="-34"/>
              </a:rPr>
              <a:t>การเปลี่ยน </a:t>
            </a:r>
            <a:r>
              <a:rPr lang="en-US" sz="4000" b="1" dirty="0" smtClean="0">
                <a:solidFill>
                  <a:srgbClr val="663300"/>
                </a:solidFill>
                <a:latin typeface="Angsana New" pitchFamily="18" charset="-34"/>
              </a:rPr>
              <a:t>E-R diagram </a:t>
            </a:r>
            <a:r>
              <a:rPr lang="th-TH" sz="4000" b="1" dirty="0" smtClean="0">
                <a:solidFill>
                  <a:srgbClr val="663300"/>
                </a:solidFill>
                <a:latin typeface="Angsana New" pitchFamily="18" charset="-34"/>
              </a:rPr>
              <a:t>เป็น </a:t>
            </a:r>
            <a:r>
              <a:rPr lang="en-US" sz="4000" b="1" dirty="0" smtClean="0">
                <a:solidFill>
                  <a:srgbClr val="663300"/>
                </a:solidFill>
                <a:latin typeface="Angsana New" pitchFamily="18" charset="-34"/>
              </a:rPr>
              <a:t>Table</a:t>
            </a:r>
            <a:r>
              <a:rPr lang="th-TH" sz="4000" b="1" dirty="0" smtClean="0">
                <a:solidFill>
                  <a:srgbClr val="663300"/>
                </a:solidFill>
                <a:latin typeface="Angsana New" pitchFamily="18" charset="-34"/>
              </a:rPr>
              <a:t> แบบมีความสัมพันธ์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556792"/>
            <a:ext cx="8496944" cy="919163"/>
          </a:xfrm>
        </p:spPr>
        <p:txBody>
          <a:bodyPr/>
          <a:lstStyle/>
          <a:p>
            <a:pPr eaLnBrk="1" hangingPunct="1"/>
            <a:r>
              <a:rPr lang="th-TH" sz="3600" b="1" dirty="0" smtClean="0">
                <a:latin typeface="Angsana New" pitchFamily="18" charset="-34"/>
              </a:rPr>
              <a:t> ความสัมพันธ์แบบกลุ่มต่อกลุ่ม (</a:t>
            </a:r>
            <a:r>
              <a:rPr lang="en-US" sz="3600" b="1" dirty="0" smtClean="0">
                <a:latin typeface="Angsana New" pitchFamily="18" charset="-34"/>
              </a:rPr>
              <a:t>Many to Many, M:N)</a:t>
            </a:r>
            <a:endParaRPr lang="th-TH" sz="3600" b="1" dirty="0" smtClean="0">
              <a:latin typeface="Angsana New" pitchFamily="18" charset="-34"/>
            </a:endParaRP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3492500" y="3933825"/>
            <a:ext cx="563563" cy="4270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5288" y="2060575"/>
            <a:ext cx="8351837" cy="2014538"/>
            <a:chOff x="295" y="1616"/>
            <a:chExt cx="5113" cy="1678"/>
          </a:xfrm>
        </p:grpSpPr>
        <p:sp>
          <p:nvSpPr>
            <p:cNvPr id="44081" name="AutoShape 9"/>
            <p:cNvSpPr>
              <a:spLocks noChangeAspect="1" noChangeArrowheads="1" noTextEdit="1"/>
            </p:cNvSpPr>
            <p:nvPr/>
          </p:nvSpPr>
          <p:spPr bwMode="auto">
            <a:xfrm>
              <a:off x="340" y="1690"/>
              <a:ext cx="5068" cy="1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Rectangle 10"/>
            <p:cNvSpPr>
              <a:spLocks noChangeArrowheads="1"/>
            </p:cNvSpPr>
            <p:nvPr/>
          </p:nvSpPr>
          <p:spPr bwMode="auto">
            <a:xfrm>
              <a:off x="1084" y="2670"/>
              <a:ext cx="928" cy="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Rectangle 11"/>
            <p:cNvSpPr>
              <a:spLocks noChangeArrowheads="1"/>
            </p:cNvSpPr>
            <p:nvPr/>
          </p:nvSpPr>
          <p:spPr bwMode="auto">
            <a:xfrm>
              <a:off x="1084" y="2670"/>
              <a:ext cx="928" cy="58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Rectangle 12"/>
            <p:cNvSpPr>
              <a:spLocks noChangeArrowheads="1"/>
            </p:cNvSpPr>
            <p:nvPr/>
          </p:nvSpPr>
          <p:spPr bwMode="auto">
            <a:xfrm>
              <a:off x="1212" y="2708"/>
              <a:ext cx="1103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h-TH" sz="3700" b="1">
                  <a:solidFill>
                    <a:srgbClr val="000000"/>
                  </a:solidFill>
                  <a:cs typeface="AngsanaUPC" pitchFamily="18" charset="-34"/>
                </a:rPr>
                <a:t>ใบสั่งซื้อ</a:t>
              </a:r>
              <a:endParaRPr lang="en-US"/>
            </a:p>
          </p:txBody>
        </p:sp>
        <p:sp>
          <p:nvSpPr>
            <p:cNvPr id="44085" name="Freeform 13"/>
            <p:cNvSpPr>
              <a:spLocks/>
            </p:cNvSpPr>
            <p:nvPr/>
          </p:nvSpPr>
          <p:spPr bwMode="auto">
            <a:xfrm>
              <a:off x="295" y="1616"/>
              <a:ext cx="758" cy="565"/>
            </a:xfrm>
            <a:custGeom>
              <a:avLst/>
              <a:gdLst>
                <a:gd name="T0" fmla="*/ 614 w 614"/>
                <a:gd name="T1" fmla="*/ 140 h 296"/>
                <a:gd name="T2" fmla="*/ 610 w 614"/>
                <a:gd name="T3" fmla="*/ 126 h 296"/>
                <a:gd name="T4" fmla="*/ 603 w 614"/>
                <a:gd name="T5" fmla="*/ 111 h 296"/>
                <a:gd name="T6" fmla="*/ 595 w 614"/>
                <a:gd name="T7" fmla="*/ 98 h 296"/>
                <a:gd name="T8" fmla="*/ 582 w 614"/>
                <a:gd name="T9" fmla="*/ 85 h 296"/>
                <a:gd name="T10" fmla="*/ 568 w 614"/>
                <a:gd name="T11" fmla="*/ 72 h 296"/>
                <a:gd name="T12" fmla="*/ 553 w 614"/>
                <a:gd name="T13" fmla="*/ 61 h 296"/>
                <a:gd name="T14" fmla="*/ 534 w 614"/>
                <a:gd name="T15" fmla="*/ 50 h 296"/>
                <a:gd name="T16" fmla="*/ 513 w 614"/>
                <a:gd name="T17" fmla="*/ 39 h 296"/>
                <a:gd name="T18" fmla="*/ 490 w 614"/>
                <a:gd name="T19" fmla="*/ 29 h 296"/>
                <a:gd name="T20" fmla="*/ 453 w 614"/>
                <a:gd name="T21" fmla="*/ 18 h 296"/>
                <a:gd name="T22" fmla="*/ 397 w 614"/>
                <a:gd name="T23" fmla="*/ 7 h 296"/>
                <a:gd name="T24" fmla="*/ 338 w 614"/>
                <a:gd name="T25" fmla="*/ 2 h 296"/>
                <a:gd name="T26" fmla="*/ 275 w 614"/>
                <a:gd name="T27" fmla="*/ 2 h 296"/>
                <a:gd name="T28" fmla="*/ 214 w 614"/>
                <a:gd name="T29" fmla="*/ 7 h 296"/>
                <a:gd name="T30" fmla="*/ 160 w 614"/>
                <a:gd name="T31" fmla="*/ 18 h 296"/>
                <a:gd name="T32" fmla="*/ 124 w 614"/>
                <a:gd name="T33" fmla="*/ 29 h 296"/>
                <a:gd name="T34" fmla="*/ 99 w 614"/>
                <a:gd name="T35" fmla="*/ 39 h 296"/>
                <a:gd name="T36" fmla="*/ 80 w 614"/>
                <a:gd name="T37" fmla="*/ 50 h 296"/>
                <a:gd name="T38" fmla="*/ 61 w 614"/>
                <a:gd name="T39" fmla="*/ 61 h 296"/>
                <a:gd name="T40" fmla="*/ 43 w 614"/>
                <a:gd name="T41" fmla="*/ 72 h 296"/>
                <a:gd name="T42" fmla="*/ 29 w 614"/>
                <a:gd name="T43" fmla="*/ 85 h 296"/>
                <a:gd name="T44" fmla="*/ 19 w 614"/>
                <a:gd name="T45" fmla="*/ 98 h 296"/>
                <a:gd name="T46" fmla="*/ 8 w 614"/>
                <a:gd name="T47" fmla="*/ 111 h 296"/>
                <a:gd name="T48" fmla="*/ 3 w 614"/>
                <a:gd name="T49" fmla="*/ 126 h 296"/>
                <a:gd name="T50" fmla="*/ 0 w 614"/>
                <a:gd name="T51" fmla="*/ 140 h 296"/>
                <a:gd name="T52" fmla="*/ 0 w 614"/>
                <a:gd name="T53" fmla="*/ 157 h 296"/>
                <a:gd name="T54" fmla="*/ 3 w 614"/>
                <a:gd name="T55" fmla="*/ 172 h 296"/>
                <a:gd name="T56" fmla="*/ 8 w 614"/>
                <a:gd name="T57" fmla="*/ 185 h 296"/>
                <a:gd name="T58" fmla="*/ 19 w 614"/>
                <a:gd name="T59" fmla="*/ 200 h 296"/>
                <a:gd name="T60" fmla="*/ 29 w 614"/>
                <a:gd name="T61" fmla="*/ 213 h 296"/>
                <a:gd name="T62" fmla="*/ 43 w 614"/>
                <a:gd name="T63" fmla="*/ 225 h 296"/>
                <a:gd name="T64" fmla="*/ 61 w 614"/>
                <a:gd name="T65" fmla="*/ 237 h 296"/>
                <a:gd name="T66" fmla="*/ 80 w 614"/>
                <a:gd name="T67" fmla="*/ 248 h 296"/>
                <a:gd name="T68" fmla="*/ 99 w 614"/>
                <a:gd name="T69" fmla="*/ 259 h 296"/>
                <a:gd name="T70" fmla="*/ 124 w 614"/>
                <a:gd name="T71" fmla="*/ 268 h 296"/>
                <a:gd name="T72" fmla="*/ 160 w 614"/>
                <a:gd name="T73" fmla="*/ 279 h 296"/>
                <a:gd name="T74" fmla="*/ 214 w 614"/>
                <a:gd name="T75" fmla="*/ 290 h 296"/>
                <a:gd name="T76" fmla="*/ 275 w 614"/>
                <a:gd name="T77" fmla="*/ 296 h 296"/>
                <a:gd name="T78" fmla="*/ 338 w 614"/>
                <a:gd name="T79" fmla="*/ 296 h 296"/>
                <a:gd name="T80" fmla="*/ 397 w 614"/>
                <a:gd name="T81" fmla="*/ 290 h 296"/>
                <a:gd name="T82" fmla="*/ 453 w 614"/>
                <a:gd name="T83" fmla="*/ 279 h 296"/>
                <a:gd name="T84" fmla="*/ 490 w 614"/>
                <a:gd name="T85" fmla="*/ 268 h 296"/>
                <a:gd name="T86" fmla="*/ 513 w 614"/>
                <a:gd name="T87" fmla="*/ 259 h 296"/>
                <a:gd name="T88" fmla="*/ 534 w 614"/>
                <a:gd name="T89" fmla="*/ 248 h 296"/>
                <a:gd name="T90" fmla="*/ 553 w 614"/>
                <a:gd name="T91" fmla="*/ 237 h 296"/>
                <a:gd name="T92" fmla="*/ 568 w 614"/>
                <a:gd name="T93" fmla="*/ 225 h 296"/>
                <a:gd name="T94" fmla="*/ 582 w 614"/>
                <a:gd name="T95" fmla="*/ 213 h 296"/>
                <a:gd name="T96" fmla="*/ 595 w 614"/>
                <a:gd name="T97" fmla="*/ 200 h 296"/>
                <a:gd name="T98" fmla="*/ 603 w 614"/>
                <a:gd name="T99" fmla="*/ 185 h 296"/>
                <a:gd name="T100" fmla="*/ 610 w 614"/>
                <a:gd name="T101" fmla="*/ 172 h 296"/>
                <a:gd name="T102" fmla="*/ 614 w 614"/>
                <a:gd name="T103" fmla="*/ 157 h 2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14"/>
                <a:gd name="T157" fmla="*/ 0 h 296"/>
                <a:gd name="T158" fmla="*/ 614 w 614"/>
                <a:gd name="T159" fmla="*/ 296 h 29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14" h="296">
                  <a:moveTo>
                    <a:pt x="614" y="148"/>
                  </a:moveTo>
                  <a:lnTo>
                    <a:pt x="614" y="140"/>
                  </a:lnTo>
                  <a:lnTo>
                    <a:pt x="612" y="133"/>
                  </a:lnTo>
                  <a:lnTo>
                    <a:pt x="610" y="126"/>
                  </a:lnTo>
                  <a:lnTo>
                    <a:pt x="607" y="118"/>
                  </a:lnTo>
                  <a:lnTo>
                    <a:pt x="603" y="111"/>
                  </a:lnTo>
                  <a:lnTo>
                    <a:pt x="600" y="105"/>
                  </a:lnTo>
                  <a:lnTo>
                    <a:pt x="595" y="98"/>
                  </a:lnTo>
                  <a:lnTo>
                    <a:pt x="589" y="90"/>
                  </a:lnTo>
                  <a:lnTo>
                    <a:pt x="582" y="85"/>
                  </a:lnTo>
                  <a:lnTo>
                    <a:pt x="577" y="78"/>
                  </a:lnTo>
                  <a:lnTo>
                    <a:pt x="568" y="72"/>
                  </a:lnTo>
                  <a:lnTo>
                    <a:pt x="561" y="66"/>
                  </a:lnTo>
                  <a:lnTo>
                    <a:pt x="553" y="61"/>
                  </a:lnTo>
                  <a:lnTo>
                    <a:pt x="544" y="55"/>
                  </a:lnTo>
                  <a:lnTo>
                    <a:pt x="534" y="50"/>
                  </a:lnTo>
                  <a:lnTo>
                    <a:pt x="523" y="44"/>
                  </a:lnTo>
                  <a:lnTo>
                    <a:pt x="513" y="39"/>
                  </a:lnTo>
                  <a:lnTo>
                    <a:pt x="502" y="35"/>
                  </a:lnTo>
                  <a:lnTo>
                    <a:pt x="490" y="29"/>
                  </a:lnTo>
                  <a:lnTo>
                    <a:pt x="478" y="26"/>
                  </a:lnTo>
                  <a:lnTo>
                    <a:pt x="453" y="18"/>
                  </a:lnTo>
                  <a:lnTo>
                    <a:pt x="425" y="13"/>
                  </a:lnTo>
                  <a:lnTo>
                    <a:pt x="397" y="7"/>
                  </a:lnTo>
                  <a:lnTo>
                    <a:pt x="368" y="4"/>
                  </a:lnTo>
                  <a:lnTo>
                    <a:pt x="338" y="2"/>
                  </a:lnTo>
                  <a:lnTo>
                    <a:pt x="307" y="0"/>
                  </a:lnTo>
                  <a:lnTo>
                    <a:pt x="275" y="2"/>
                  </a:lnTo>
                  <a:lnTo>
                    <a:pt x="244" y="4"/>
                  </a:lnTo>
                  <a:lnTo>
                    <a:pt x="214" y="7"/>
                  </a:lnTo>
                  <a:lnTo>
                    <a:pt x="186" y="13"/>
                  </a:lnTo>
                  <a:lnTo>
                    <a:pt x="160" y="18"/>
                  </a:lnTo>
                  <a:lnTo>
                    <a:pt x="134" y="26"/>
                  </a:lnTo>
                  <a:lnTo>
                    <a:pt x="124" y="29"/>
                  </a:lnTo>
                  <a:lnTo>
                    <a:pt x="111" y="35"/>
                  </a:lnTo>
                  <a:lnTo>
                    <a:pt x="99" y="39"/>
                  </a:lnTo>
                  <a:lnTo>
                    <a:pt x="89" y="44"/>
                  </a:lnTo>
                  <a:lnTo>
                    <a:pt x="80" y="50"/>
                  </a:lnTo>
                  <a:lnTo>
                    <a:pt x="69" y="55"/>
                  </a:lnTo>
                  <a:lnTo>
                    <a:pt x="61" y="61"/>
                  </a:lnTo>
                  <a:lnTo>
                    <a:pt x="52" y="66"/>
                  </a:lnTo>
                  <a:lnTo>
                    <a:pt x="43" y="72"/>
                  </a:lnTo>
                  <a:lnTo>
                    <a:pt x="36" y="78"/>
                  </a:lnTo>
                  <a:lnTo>
                    <a:pt x="29" y="85"/>
                  </a:lnTo>
                  <a:lnTo>
                    <a:pt x="24" y="90"/>
                  </a:lnTo>
                  <a:lnTo>
                    <a:pt x="19" y="98"/>
                  </a:lnTo>
                  <a:lnTo>
                    <a:pt x="14" y="105"/>
                  </a:lnTo>
                  <a:lnTo>
                    <a:pt x="8" y="111"/>
                  </a:lnTo>
                  <a:lnTo>
                    <a:pt x="5" y="118"/>
                  </a:lnTo>
                  <a:lnTo>
                    <a:pt x="3" y="126"/>
                  </a:lnTo>
                  <a:lnTo>
                    <a:pt x="1" y="133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7"/>
                  </a:lnTo>
                  <a:lnTo>
                    <a:pt x="1" y="164"/>
                  </a:lnTo>
                  <a:lnTo>
                    <a:pt x="3" y="172"/>
                  </a:lnTo>
                  <a:lnTo>
                    <a:pt x="5" y="179"/>
                  </a:lnTo>
                  <a:lnTo>
                    <a:pt x="8" y="185"/>
                  </a:lnTo>
                  <a:lnTo>
                    <a:pt x="14" y="192"/>
                  </a:lnTo>
                  <a:lnTo>
                    <a:pt x="19" y="200"/>
                  </a:lnTo>
                  <a:lnTo>
                    <a:pt x="24" y="207"/>
                  </a:lnTo>
                  <a:lnTo>
                    <a:pt x="29" y="213"/>
                  </a:lnTo>
                  <a:lnTo>
                    <a:pt x="36" y="220"/>
                  </a:lnTo>
                  <a:lnTo>
                    <a:pt x="43" y="225"/>
                  </a:lnTo>
                  <a:lnTo>
                    <a:pt x="52" y="231"/>
                  </a:lnTo>
                  <a:lnTo>
                    <a:pt x="61" y="237"/>
                  </a:lnTo>
                  <a:lnTo>
                    <a:pt x="69" y="242"/>
                  </a:lnTo>
                  <a:lnTo>
                    <a:pt x="80" y="248"/>
                  </a:lnTo>
                  <a:lnTo>
                    <a:pt x="89" y="253"/>
                  </a:lnTo>
                  <a:lnTo>
                    <a:pt x="99" y="259"/>
                  </a:lnTo>
                  <a:lnTo>
                    <a:pt x="111" y="262"/>
                  </a:lnTo>
                  <a:lnTo>
                    <a:pt x="124" y="268"/>
                  </a:lnTo>
                  <a:lnTo>
                    <a:pt x="134" y="272"/>
                  </a:lnTo>
                  <a:lnTo>
                    <a:pt x="160" y="279"/>
                  </a:lnTo>
                  <a:lnTo>
                    <a:pt x="186" y="285"/>
                  </a:lnTo>
                  <a:lnTo>
                    <a:pt x="214" y="290"/>
                  </a:lnTo>
                  <a:lnTo>
                    <a:pt x="244" y="294"/>
                  </a:lnTo>
                  <a:lnTo>
                    <a:pt x="275" y="296"/>
                  </a:lnTo>
                  <a:lnTo>
                    <a:pt x="307" y="296"/>
                  </a:lnTo>
                  <a:lnTo>
                    <a:pt x="338" y="296"/>
                  </a:lnTo>
                  <a:lnTo>
                    <a:pt x="368" y="294"/>
                  </a:lnTo>
                  <a:lnTo>
                    <a:pt x="397" y="290"/>
                  </a:lnTo>
                  <a:lnTo>
                    <a:pt x="425" y="285"/>
                  </a:lnTo>
                  <a:lnTo>
                    <a:pt x="453" y="279"/>
                  </a:lnTo>
                  <a:lnTo>
                    <a:pt x="478" y="272"/>
                  </a:lnTo>
                  <a:lnTo>
                    <a:pt x="490" y="268"/>
                  </a:lnTo>
                  <a:lnTo>
                    <a:pt x="502" y="262"/>
                  </a:lnTo>
                  <a:lnTo>
                    <a:pt x="513" y="259"/>
                  </a:lnTo>
                  <a:lnTo>
                    <a:pt x="523" y="253"/>
                  </a:lnTo>
                  <a:lnTo>
                    <a:pt x="534" y="248"/>
                  </a:lnTo>
                  <a:lnTo>
                    <a:pt x="544" y="242"/>
                  </a:lnTo>
                  <a:lnTo>
                    <a:pt x="553" y="237"/>
                  </a:lnTo>
                  <a:lnTo>
                    <a:pt x="561" y="231"/>
                  </a:lnTo>
                  <a:lnTo>
                    <a:pt x="568" y="225"/>
                  </a:lnTo>
                  <a:lnTo>
                    <a:pt x="577" y="220"/>
                  </a:lnTo>
                  <a:lnTo>
                    <a:pt x="582" y="213"/>
                  </a:lnTo>
                  <a:lnTo>
                    <a:pt x="589" y="207"/>
                  </a:lnTo>
                  <a:lnTo>
                    <a:pt x="595" y="200"/>
                  </a:lnTo>
                  <a:lnTo>
                    <a:pt x="600" y="192"/>
                  </a:lnTo>
                  <a:lnTo>
                    <a:pt x="603" y="185"/>
                  </a:lnTo>
                  <a:lnTo>
                    <a:pt x="607" y="179"/>
                  </a:lnTo>
                  <a:lnTo>
                    <a:pt x="610" y="172"/>
                  </a:lnTo>
                  <a:lnTo>
                    <a:pt x="612" y="164"/>
                  </a:lnTo>
                  <a:lnTo>
                    <a:pt x="614" y="157"/>
                  </a:lnTo>
                  <a:lnTo>
                    <a:pt x="614" y="148"/>
                  </a:lnTo>
                </a:path>
              </a:pathLst>
            </a:custGeom>
            <a:solidFill>
              <a:srgbClr val="66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Rectangle 14"/>
            <p:cNvSpPr>
              <a:spLocks noChangeArrowheads="1"/>
            </p:cNvSpPr>
            <p:nvPr/>
          </p:nvSpPr>
          <p:spPr bwMode="auto">
            <a:xfrm>
              <a:off x="385" y="1754"/>
              <a:ext cx="57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600" b="1" u="sng" dirty="0">
                  <a:solidFill>
                    <a:srgbClr val="000000"/>
                  </a:solidFill>
                  <a:cs typeface="AngsanaUPC" pitchFamily="18" charset="-34"/>
                </a:rPr>
                <a:t>เลขที่ใบสั่ง</a:t>
              </a:r>
              <a:endParaRPr lang="en-US" u="sng" dirty="0"/>
            </a:p>
          </p:txBody>
        </p:sp>
        <p:sp>
          <p:nvSpPr>
            <p:cNvPr id="44087" name="Freeform 15"/>
            <p:cNvSpPr>
              <a:spLocks/>
            </p:cNvSpPr>
            <p:nvPr/>
          </p:nvSpPr>
          <p:spPr bwMode="auto">
            <a:xfrm>
              <a:off x="1207" y="1790"/>
              <a:ext cx="681" cy="391"/>
            </a:xfrm>
            <a:custGeom>
              <a:avLst/>
              <a:gdLst>
                <a:gd name="T0" fmla="*/ 614 w 614"/>
                <a:gd name="T1" fmla="*/ 140 h 296"/>
                <a:gd name="T2" fmla="*/ 611 w 614"/>
                <a:gd name="T3" fmla="*/ 126 h 296"/>
                <a:gd name="T4" fmla="*/ 604 w 614"/>
                <a:gd name="T5" fmla="*/ 111 h 296"/>
                <a:gd name="T6" fmla="*/ 595 w 614"/>
                <a:gd name="T7" fmla="*/ 98 h 296"/>
                <a:gd name="T8" fmla="*/ 583 w 614"/>
                <a:gd name="T9" fmla="*/ 85 h 296"/>
                <a:gd name="T10" fmla="*/ 569 w 614"/>
                <a:gd name="T11" fmla="*/ 72 h 296"/>
                <a:gd name="T12" fmla="*/ 553 w 614"/>
                <a:gd name="T13" fmla="*/ 61 h 296"/>
                <a:gd name="T14" fmla="*/ 534 w 614"/>
                <a:gd name="T15" fmla="*/ 50 h 296"/>
                <a:gd name="T16" fmla="*/ 513 w 614"/>
                <a:gd name="T17" fmla="*/ 39 h 296"/>
                <a:gd name="T18" fmla="*/ 491 w 614"/>
                <a:gd name="T19" fmla="*/ 29 h 296"/>
                <a:gd name="T20" fmla="*/ 454 w 614"/>
                <a:gd name="T21" fmla="*/ 18 h 296"/>
                <a:gd name="T22" fmla="*/ 398 w 614"/>
                <a:gd name="T23" fmla="*/ 7 h 296"/>
                <a:gd name="T24" fmla="*/ 339 w 614"/>
                <a:gd name="T25" fmla="*/ 2 h 296"/>
                <a:gd name="T26" fmla="*/ 276 w 614"/>
                <a:gd name="T27" fmla="*/ 2 h 296"/>
                <a:gd name="T28" fmla="*/ 215 w 614"/>
                <a:gd name="T29" fmla="*/ 7 h 296"/>
                <a:gd name="T30" fmla="*/ 161 w 614"/>
                <a:gd name="T31" fmla="*/ 18 h 296"/>
                <a:gd name="T32" fmla="*/ 124 w 614"/>
                <a:gd name="T33" fmla="*/ 29 h 296"/>
                <a:gd name="T34" fmla="*/ 100 w 614"/>
                <a:gd name="T35" fmla="*/ 39 h 296"/>
                <a:gd name="T36" fmla="*/ 81 w 614"/>
                <a:gd name="T37" fmla="*/ 50 h 296"/>
                <a:gd name="T38" fmla="*/ 61 w 614"/>
                <a:gd name="T39" fmla="*/ 61 h 296"/>
                <a:gd name="T40" fmla="*/ 44 w 614"/>
                <a:gd name="T41" fmla="*/ 72 h 296"/>
                <a:gd name="T42" fmla="*/ 30 w 614"/>
                <a:gd name="T43" fmla="*/ 85 h 296"/>
                <a:gd name="T44" fmla="*/ 20 w 614"/>
                <a:gd name="T45" fmla="*/ 98 h 296"/>
                <a:gd name="T46" fmla="*/ 9 w 614"/>
                <a:gd name="T47" fmla="*/ 111 h 296"/>
                <a:gd name="T48" fmla="*/ 4 w 614"/>
                <a:gd name="T49" fmla="*/ 126 h 296"/>
                <a:gd name="T50" fmla="*/ 0 w 614"/>
                <a:gd name="T51" fmla="*/ 140 h 296"/>
                <a:gd name="T52" fmla="*/ 0 w 614"/>
                <a:gd name="T53" fmla="*/ 157 h 296"/>
                <a:gd name="T54" fmla="*/ 4 w 614"/>
                <a:gd name="T55" fmla="*/ 172 h 296"/>
                <a:gd name="T56" fmla="*/ 9 w 614"/>
                <a:gd name="T57" fmla="*/ 185 h 296"/>
                <a:gd name="T58" fmla="*/ 20 w 614"/>
                <a:gd name="T59" fmla="*/ 200 h 296"/>
                <a:gd name="T60" fmla="*/ 30 w 614"/>
                <a:gd name="T61" fmla="*/ 213 h 296"/>
                <a:gd name="T62" fmla="*/ 44 w 614"/>
                <a:gd name="T63" fmla="*/ 225 h 296"/>
                <a:gd name="T64" fmla="*/ 61 w 614"/>
                <a:gd name="T65" fmla="*/ 237 h 296"/>
                <a:gd name="T66" fmla="*/ 81 w 614"/>
                <a:gd name="T67" fmla="*/ 248 h 296"/>
                <a:gd name="T68" fmla="*/ 100 w 614"/>
                <a:gd name="T69" fmla="*/ 259 h 296"/>
                <a:gd name="T70" fmla="*/ 124 w 614"/>
                <a:gd name="T71" fmla="*/ 268 h 296"/>
                <a:gd name="T72" fmla="*/ 161 w 614"/>
                <a:gd name="T73" fmla="*/ 279 h 296"/>
                <a:gd name="T74" fmla="*/ 215 w 614"/>
                <a:gd name="T75" fmla="*/ 290 h 296"/>
                <a:gd name="T76" fmla="*/ 276 w 614"/>
                <a:gd name="T77" fmla="*/ 296 h 296"/>
                <a:gd name="T78" fmla="*/ 339 w 614"/>
                <a:gd name="T79" fmla="*/ 296 h 296"/>
                <a:gd name="T80" fmla="*/ 398 w 614"/>
                <a:gd name="T81" fmla="*/ 290 h 296"/>
                <a:gd name="T82" fmla="*/ 454 w 614"/>
                <a:gd name="T83" fmla="*/ 279 h 296"/>
                <a:gd name="T84" fmla="*/ 491 w 614"/>
                <a:gd name="T85" fmla="*/ 268 h 296"/>
                <a:gd name="T86" fmla="*/ 513 w 614"/>
                <a:gd name="T87" fmla="*/ 259 h 296"/>
                <a:gd name="T88" fmla="*/ 534 w 614"/>
                <a:gd name="T89" fmla="*/ 248 h 296"/>
                <a:gd name="T90" fmla="*/ 553 w 614"/>
                <a:gd name="T91" fmla="*/ 237 h 296"/>
                <a:gd name="T92" fmla="*/ 569 w 614"/>
                <a:gd name="T93" fmla="*/ 225 h 296"/>
                <a:gd name="T94" fmla="*/ 583 w 614"/>
                <a:gd name="T95" fmla="*/ 213 h 296"/>
                <a:gd name="T96" fmla="*/ 595 w 614"/>
                <a:gd name="T97" fmla="*/ 200 h 296"/>
                <a:gd name="T98" fmla="*/ 604 w 614"/>
                <a:gd name="T99" fmla="*/ 185 h 296"/>
                <a:gd name="T100" fmla="*/ 611 w 614"/>
                <a:gd name="T101" fmla="*/ 172 h 296"/>
                <a:gd name="T102" fmla="*/ 614 w 614"/>
                <a:gd name="T103" fmla="*/ 157 h 2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14"/>
                <a:gd name="T157" fmla="*/ 0 h 296"/>
                <a:gd name="T158" fmla="*/ 614 w 614"/>
                <a:gd name="T159" fmla="*/ 296 h 29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14" h="296">
                  <a:moveTo>
                    <a:pt x="614" y="148"/>
                  </a:moveTo>
                  <a:lnTo>
                    <a:pt x="614" y="140"/>
                  </a:lnTo>
                  <a:lnTo>
                    <a:pt x="613" y="133"/>
                  </a:lnTo>
                  <a:lnTo>
                    <a:pt x="611" y="126"/>
                  </a:lnTo>
                  <a:lnTo>
                    <a:pt x="607" y="118"/>
                  </a:lnTo>
                  <a:lnTo>
                    <a:pt x="604" y="111"/>
                  </a:lnTo>
                  <a:lnTo>
                    <a:pt x="601" y="105"/>
                  </a:lnTo>
                  <a:lnTo>
                    <a:pt x="595" y="98"/>
                  </a:lnTo>
                  <a:lnTo>
                    <a:pt x="590" y="90"/>
                  </a:lnTo>
                  <a:lnTo>
                    <a:pt x="583" y="85"/>
                  </a:lnTo>
                  <a:lnTo>
                    <a:pt x="578" y="78"/>
                  </a:lnTo>
                  <a:lnTo>
                    <a:pt x="569" y="72"/>
                  </a:lnTo>
                  <a:lnTo>
                    <a:pt x="562" y="66"/>
                  </a:lnTo>
                  <a:lnTo>
                    <a:pt x="553" y="61"/>
                  </a:lnTo>
                  <a:lnTo>
                    <a:pt x="545" y="55"/>
                  </a:lnTo>
                  <a:lnTo>
                    <a:pt x="534" y="50"/>
                  </a:lnTo>
                  <a:lnTo>
                    <a:pt x="524" y="44"/>
                  </a:lnTo>
                  <a:lnTo>
                    <a:pt x="513" y="39"/>
                  </a:lnTo>
                  <a:lnTo>
                    <a:pt x="503" y="35"/>
                  </a:lnTo>
                  <a:lnTo>
                    <a:pt x="491" y="29"/>
                  </a:lnTo>
                  <a:lnTo>
                    <a:pt x="478" y="26"/>
                  </a:lnTo>
                  <a:lnTo>
                    <a:pt x="454" y="18"/>
                  </a:lnTo>
                  <a:lnTo>
                    <a:pt x="426" y="13"/>
                  </a:lnTo>
                  <a:lnTo>
                    <a:pt x="398" y="7"/>
                  </a:lnTo>
                  <a:lnTo>
                    <a:pt x="368" y="4"/>
                  </a:lnTo>
                  <a:lnTo>
                    <a:pt x="339" y="2"/>
                  </a:lnTo>
                  <a:lnTo>
                    <a:pt x="307" y="0"/>
                  </a:lnTo>
                  <a:lnTo>
                    <a:pt x="276" y="2"/>
                  </a:lnTo>
                  <a:lnTo>
                    <a:pt x="245" y="4"/>
                  </a:lnTo>
                  <a:lnTo>
                    <a:pt x="215" y="7"/>
                  </a:lnTo>
                  <a:lnTo>
                    <a:pt x="187" y="13"/>
                  </a:lnTo>
                  <a:lnTo>
                    <a:pt x="161" y="18"/>
                  </a:lnTo>
                  <a:lnTo>
                    <a:pt x="135" y="26"/>
                  </a:lnTo>
                  <a:lnTo>
                    <a:pt x="124" y="29"/>
                  </a:lnTo>
                  <a:lnTo>
                    <a:pt x="112" y="35"/>
                  </a:lnTo>
                  <a:lnTo>
                    <a:pt x="100" y="39"/>
                  </a:lnTo>
                  <a:lnTo>
                    <a:pt x="89" y="44"/>
                  </a:lnTo>
                  <a:lnTo>
                    <a:pt x="81" y="50"/>
                  </a:lnTo>
                  <a:lnTo>
                    <a:pt x="70" y="55"/>
                  </a:lnTo>
                  <a:lnTo>
                    <a:pt x="61" y="61"/>
                  </a:lnTo>
                  <a:lnTo>
                    <a:pt x="53" y="66"/>
                  </a:lnTo>
                  <a:lnTo>
                    <a:pt x="44" y="72"/>
                  </a:lnTo>
                  <a:lnTo>
                    <a:pt x="37" y="78"/>
                  </a:lnTo>
                  <a:lnTo>
                    <a:pt x="30" y="85"/>
                  </a:lnTo>
                  <a:lnTo>
                    <a:pt x="25" y="90"/>
                  </a:lnTo>
                  <a:lnTo>
                    <a:pt x="20" y="98"/>
                  </a:lnTo>
                  <a:lnTo>
                    <a:pt x="14" y="105"/>
                  </a:lnTo>
                  <a:lnTo>
                    <a:pt x="9" y="111"/>
                  </a:lnTo>
                  <a:lnTo>
                    <a:pt x="6" y="118"/>
                  </a:lnTo>
                  <a:lnTo>
                    <a:pt x="4" y="126"/>
                  </a:lnTo>
                  <a:lnTo>
                    <a:pt x="2" y="133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7"/>
                  </a:lnTo>
                  <a:lnTo>
                    <a:pt x="2" y="164"/>
                  </a:lnTo>
                  <a:lnTo>
                    <a:pt x="4" y="172"/>
                  </a:lnTo>
                  <a:lnTo>
                    <a:pt x="6" y="179"/>
                  </a:lnTo>
                  <a:lnTo>
                    <a:pt x="9" y="185"/>
                  </a:lnTo>
                  <a:lnTo>
                    <a:pt x="14" y="192"/>
                  </a:lnTo>
                  <a:lnTo>
                    <a:pt x="20" y="200"/>
                  </a:lnTo>
                  <a:lnTo>
                    <a:pt x="25" y="207"/>
                  </a:lnTo>
                  <a:lnTo>
                    <a:pt x="30" y="213"/>
                  </a:lnTo>
                  <a:lnTo>
                    <a:pt x="37" y="220"/>
                  </a:lnTo>
                  <a:lnTo>
                    <a:pt x="44" y="225"/>
                  </a:lnTo>
                  <a:lnTo>
                    <a:pt x="53" y="231"/>
                  </a:lnTo>
                  <a:lnTo>
                    <a:pt x="61" y="237"/>
                  </a:lnTo>
                  <a:lnTo>
                    <a:pt x="70" y="242"/>
                  </a:lnTo>
                  <a:lnTo>
                    <a:pt x="81" y="248"/>
                  </a:lnTo>
                  <a:lnTo>
                    <a:pt x="89" y="253"/>
                  </a:lnTo>
                  <a:lnTo>
                    <a:pt x="100" y="259"/>
                  </a:lnTo>
                  <a:lnTo>
                    <a:pt x="112" y="262"/>
                  </a:lnTo>
                  <a:lnTo>
                    <a:pt x="124" y="268"/>
                  </a:lnTo>
                  <a:lnTo>
                    <a:pt x="135" y="272"/>
                  </a:lnTo>
                  <a:lnTo>
                    <a:pt x="161" y="279"/>
                  </a:lnTo>
                  <a:lnTo>
                    <a:pt x="187" y="285"/>
                  </a:lnTo>
                  <a:lnTo>
                    <a:pt x="215" y="290"/>
                  </a:lnTo>
                  <a:lnTo>
                    <a:pt x="245" y="294"/>
                  </a:lnTo>
                  <a:lnTo>
                    <a:pt x="276" y="296"/>
                  </a:lnTo>
                  <a:lnTo>
                    <a:pt x="307" y="296"/>
                  </a:lnTo>
                  <a:lnTo>
                    <a:pt x="339" y="296"/>
                  </a:lnTo>
                  <a:lnTo>
                    <a:pt x="368" y="294"/>
                  </a:lnTo>
                  <a:lnTo>
                    <a:pt x="398" y="290"/>
                  </a:lnTo>
                  <a:lnTo>
                    <a:pt x="426" y="285"/>
                  </a:lnTo>
                  <a:lnTo>
                    <a:pt x="454" y="279"/>
                  </a:lnTo>
                  <a:lnTo>
                    <a:pt x="478" y="272"/>
                  </a:lnTo>
                  <a:lnTo>
                    <a:pt x="491" y="268"/>
                  </a:lnTo>
                  <a:lnTo>
                    <a:pt x="503" y="262"/>
                  </a:lnTo>
                  <a:lnTo>
                    <a:pt x="513" y="259"/>
                  </a:lnTo>
                  <a:lnTo>
                    <a:pt x="524" y="253"/>
                  </a:lnTo>
                  <a:lnTo>
                    <a:pt x="534" y="248"/>
                  </a:lnTo>
                  <a:lnTo>
                    <a:pt x="545" y="242"/>
                  </a:lnTo>
                  <a:lnTo>
                    <a:pt x="553" y="237"/>
                  </a:lnTo>
                  <a:lnTo>
                    <a:pt x="562" y="231"/>
                  </a:lnTo>
                  <a:lnTo>
                    <a:pt x="569" y="225"/>
                  </a:lnTo>
                  <a:lnTo>
                    <a:pt x="578" y="220"/>
                  </a:lnTo>
                  <a:lnTo>
                    <a:pt x="583" y="213"/>
                  </a:lnTo>
                  <a:lnTo>
                    <a:pt x="590" y="207"/>
                  </a:lnTo>
                  <a:lnTo>
                    <a:pt x="595" y="200"/>
                  </a:lnTo>
                  <a:lnTo>
                    <a:pt x="601" y="192"/>
                  </a:lnTo>
                  <a:lnTo>
                    <a:pt x="604" y="185"/>
                  </a:lnTo>
                  <a:lnTo>
                    <a:pt x="607" y="179"/>
                  </a:lnTo>
                  <a:lnTo>
                    <a:pt x="611" y="172"/>
                  </a:lnTo>
                  <a:lnTo>
                    <a:pt x="613" y="164"/>
                  </a:lnTo>
                  <a:lnTo>
                    <a:pt x="614" y="157"/>
                  </a:lnTo>
                  <a:lnTo>
                    <a:pt x="614" y="148"/>
                  </a:lnTo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8" name="Rectangle 16"/>
            <p:cNvSpPr>
              <a:spLocks noChangeArrowheads="1"/>
            </p:cNvSpPr>
            <p:nvPr/>
          </p:nvSpPr>
          <p:spPr bwMode="auto">
            <a:xfrm>
              <a:off x="1336" y="1806"/>
              <a:ext cx="421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h-TH" sz="2600">
                  <a:solidFill>
                    <a:srgbClr val="000000"/>
                  </a:solidFill>
                  <a:cs typeface="AngsanaUPC" pitchFamily="18" charset="-34"/>
                </a:rPr>
                <a:t>วันที่สั่ง</a:t>
              </a:r>
              <a:endParaRPr lang="en-US"/>
            </a:p>
          </p:txBody>
        </p:sp>
        <p:sp>
          <p:nvSpPr>
            <p:cNvPr id="44089" name="Freeform 17"/>
            <p:cNvSpPr>
              <a:spLocks/>
            </p:cNvSpPr>
            <p:nvPr/>
          </p:nvSpPr>
          <p:spPr bwMode="auto">
            <a:xfrm>
              <a:off x="1973" y="1706"/>
              <a:ext cx="837" cy="506"/>
            </a:xfrm>
            <a:custGeom>
              <a:avLst/>
              <a:gdLst>
                <a:gd name="T0" fmla="*/ 614 w 614"/>
                <a:gd name="T1" fmla="*/ 140 h 296"/>
                <a:gd name="T2" fmla="*/ 611 w 614"/>
                <a:gd name="T3" fmla="*/ 126 h 296"/>
                <a:gd name="T4" fmla="*/ 604 w 614"/>
                <a:gd name="T5" fmla="*/ 111 h 296"/>
                <a:gd name="T6" fmla="*/ 595 w 614"/>
                <a:gd name="T7" fmla="*/ 98 h 296"/>
                <a:gd name="T8" fmla="*/ 583 w 614"/>
                <a:gd name="T9" fmla="*/ 85 h 296"/>
                <a:gd name="T10" fmla="*/ 569 w 614"/>
                <a:gd name="T11" fmla="*/ 72 h 296"/>
                <a:gd name="T12" fmla="*/ 553 w 614"/>
                <a:gd name="T13" fmla="*/ 61 h 296"/>
                <a:gd name="T14" fmla="*/ 534 w 614"/>
                <a:gd name="T15" fmla="*/ 50 h 296"/>
                <a:gd name="T16" fmla="*/ 513 w 614"/>
                <a:gd name="T17" fmla="*/ 39 h 296"/>
                <a:gd name="T18" fmla="*/ 490 w 614"/>
                <a:gd name="T19" fmla="*/ 29 h 296"/>
                <a:gd name="T20" fmla="*/ 454 w 614"/>
                <a:gd name="T21" fmla="*/ 18 h 296"/>
                <a:gd name="T22" fmla="*/ 398 w 614"/>
                <a:gd name="T23" fmla="*/ 7 h 296"/>
                <a:gd name="T24" fmla="*/ 339 w 614"/>
                <a:gd name="T25" fmla="*/ 2 h 296"/>
                <a:gd name="T26" fmla="*/ 276 w 614"/>
                <a:gd name="T27" fmla="*/ 2 h 296"/>
                <a:gd name="T28" fmla="*/ 215 w 614"/>
                <a:gd name="T29" fmla="*/ 7 h 296"/>
                <a:gd name="T30" fmla="*/ 161 w 614"/>
                <a:gd name="T31" fmla="*/ 18 h 296"/>
                <a:gd name="T32" fmla="*/ 124 w 614"/>
                <a:gd name="T33" fmla="*/ 29 h 296"/>
                <a:gd name="T34" fmla="*/ 99 w 614"/>
                <a:gd name="T35" fmla="*/ 39 h 296"/>
                <a:gd name="T36" fmla="*/ 80 w 614"/>
                <a:gd name="T37" fmla="*/ 50 h 296"/>
                <a:gd name="T38" fmla="*/ 61 w 614"/>
                <a:gd name="T39" fmla="*/ 61 h 296"/>
                <a:gd name="T40" fmla="*/ 44 w 614"/>
                <a:gd name="T41" fmla="*/ 72 h 296"/>
                <a:gd name="T42" fmla="*/ 30 w 614"/>
                <a:gd name="T43" fmla="*/ 85 h 296"/>
                <a:gd name="T44" fmla="*/ 19 w 614"/>
                <a:gd name="T45" fmla="*/ 98 h 296"/>
                <a:gd name="T46" fmla="*/ 9 w 614"/>
                <a:gd name="T47" fmla="*/ 111 h 296"/>
                <a:gd name="T48" fmla="*/ 4 w 614"/>
                <a:gd name="T49" fmla="*/ 126 h 296"/>
                <a:gd name="T50" fmla="*/ 0 w 614"/>
                <a:gd name="T51" fmla="*/ 140 h 296"/>
                <a:gd name="T52" fmla="*/ 0 w 614"/>
                <a:gd name="T53" fmla="*/ 157 h 296"/>
                <a:gd name="T54" fmla="*/ 4 w 614"/>
                <a:gd name="T55" fmla="*/ 172 h 296"/>
                <a:gd name="T56" fmla="*/ 9 w 614"/>
                <a:gd name="T57" fmla="*/ 185 h 296"/>
                <a:gd name="T58" fmla="*/ 19 w 614"/>
                <a:gd name="T59" fmla="*/ 200 h 296"/>
                <a:gd name="T60" fmla="*/ 30 w 614"/>
                <a:gd name="T61" fmla="*/ 213 h 296"/>
                <a:gd name="T62" fmla="*/ 44 w 614"/>
                <a:gd name="T63" fmla="*/ 225 h 296"/>
                <a:gd name="T64" fmla="*/ 61 w 614"/>
                <a:gd name="T65" fmla="*/ 237 h 296"/>
                <a:gd name="T66" fmla="*/ 80 w 614"/>
                <a:gd name="T67" fmla="*/ 248 h 296"/>
                <a:gd name="T68" fmla="*/ 99 w 614"/>
                <a:gd name="T69" fmla="*/ 259 h 296"/>
                <a:gd name="T70" fmla="*/ 124 w 614"/>
                <a:gd name="T71" fmla="*/ 268 h 296"/>
                <a:gd name="T72" fmla="*/ 161 w 614"/>
                <a:gd name="T73" fmla="*/ 279 h 296"/>
                <a:gd name="T74" fmla="*/ 215 w 614"/>
                <a:gd name="T75" fmla="*/ 290 h 296"/>
                <a:gd name="T76" fmla="*/ 276 w 614"/>
                <a:gd name="T77" fmla="*/ 296 h 296"/>
                <a:gd name="T78" fmla="*/ 339 w 614"/>
                <a:gd name="T79" fmla="*/ 296 h 296"/>
                <a:gd name="T80" fmla="*/ 398 w 614"/>
                <a:gd name="T81" fmla="*/ 290 h 296"/>
                <a:gd name="T82" fmla="*/ 454 w 614"/>
                <a:gd name="T83" fmla="*/ 279 h 296"/>
                <a:gd name="T84" fmla="*/ 490 w 614"/>
                <a:gd name="T85" fmla="*/ 268 h 296"/>
                <a:gd name="T86" fmla="*/ 513 w 614"/>
                <a:gd name="T87" fmla="*/ 259 h 296"/>
                <a:gd name="T88" fmla="*/ 534 w 614"/>
                <a:gd name="T89" fmla="*/ 248 h 296"/>
                <a:gd name="T90" fmla="*/ 553 w 614"/>
                <a:gd name="T91" fmla="*/ 237 h 296"/>
                <a:gd name="T92" fmla="*/ 569 w 614"/>
                <a:gd name="T93" fmla="*/ 225 h 296"/>
                <a:gd name="T94" fmla="*/ 583 w 614"/>
                <a:gd name="T95" fmla="*/ 213 h 296"/>
                <a:gd name="T96" fmla="*/ 595 w 614"/>
                <a:gd name="T97" fmla="*/ 200 h 296"/>
                <a:gd name="T98" fmla="*/ 604 w 614"/>
                <a:gd name="T99" fmla="*/ 185 h 296"/>
                <a:gd name="T100" fmla="*/ 611 w 614"/>
                <a:gd name="T101" fmla="*/ 172 h 296"/>
                <a:gd name="T102" fmla="*/ 614 w 614"/>
                <a:gd name="T103" fmla="*/ 157 h 2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14"/>
                <a:gd name="T157" fmla="*/ 0 h 296"/>
                <a:gd name="T158" fmla="*/ 614 w 614"/>
                <a:gd name="T159" fmla="*/ 296 h 29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14" h="296">
                  <a:moveTo>
                    <a:pt x="614" y="148"/>
                  </a:moveTo>
                  <a:lnTo>
                    <a:pt x="614" y="140"/>
                  </a:lnTo>
                  <a:lnTo>
                    <a:pt x="612" y="133"/>
                  </a:lnTo>
                  <a:lnTo>
                    <a:pt x="611" y="126"/>
                  </a:lnTo>
                  <a:lnTo>
                    <a:pt x="607" y="118"/>
                  </a:lnTo>
                  <a:lnTo>
                    <a:pt x="604" y="111"/>
                  </a:lnTo>
                  <a:lnTo>
                    <a:pt x="600" y="105"/>
                  </a:lnTo>
                  <a:lnTo>
                    <a:pt x="595" y="98"/>
                  </a:lnTo>
                  <a:lnTo>
                    <a:pt x="590" y="90"/>
                  </a:lnTo>
                  <a:lnTo>
                    <a:pt x="583" y="85"/>
                  </a:lnTo>
                  <a:lnTo>
                    <a:pt x="578" y="78"/>
                  </a:lnTo>
                  <a:lnTo>
                    <a:pt x="569" y="72"/>
                  </a:lnTo>
                  <a:lnTo>
                    <a:pt x="562" y="66"/>
                  </a:lnTo>
                  <a:lnTo>
                    <a:pt x="553" y="61"/>
                  </a:lnTo>
                  <a:lnTo>
                    <a:pt x="544" y="55"/>
                  </a:lnTo>
                  <a:lnTo>
                    <a:pt x="534" y="50"/>
                  </a:lnTo>
                  <a:lnTo>
                    <a:pt x="523" y="44"/>
                  </a:lnTo>
                  <a:lnTo>
                    <a:pt x="513" y="39"/>
                  </a:lnTo>
                  <a:lnTo>
                    <a:pt x="503" y="35"/>
                  </a:lnTo>
                  <a:lnTo>
                    <a:pt x="490" y="29"/>
                  </a:lnTo>
                  <a:lnTo>
                    <a:pt x="478" y="26"/>
                  </a:lnTo>
                  <a:lnTo>
                    <a:pt x="454" y="18"/>
                  </a:lnTo>
                  <a:lnTo>
                    <a:pt x="426" y="13"/>
                  </a:lnTo>
                  <a:lnTo>
                    <a:pt x="398" y="7"/>
                  </a:lnTo>
                  <a:lnTo>
                    <a:pt x="368" y="4"/>
                  </a:lnTo>
                  <a:lnTo>
                    <a:pt x="339" y="2"/>
                  </a:lnTo>
                  <a:lnTo>
                    <a:pt x="307" y="0"/>
                  </a:lnTo>
                  <a:lnTo>
                    <a:pt x="276" y="2"/>
                  </a:lnTo>
                  <a:lnTo>
                    <a:pt x="244" y="4"/>
                  </a:lnTo>
                  <a:lnTo>
                    <a:pt x="215" y="7"/>
                  </a:lnTo>
                  <a:lnTo>
                    <a:pt x="187" y="13"/>
                  </a:lnTo>
                  <a:lnTo>
                    <a:pt x="161" y="18"/>
                  </a:lnTo>
                  <a:lnTo>
                    <a:pt x="134" y="26"/>
                  </a:lnTo>
                  <a:lnTo>
                    <a:pt x="124" y="29"/>
                  </a:lnTo>
                  <a:lnTo>
                    <a:pt x="112" y="35"/>
                  </a:lnTo>
                  <a:lnTo>
                    <a:pt x="99" y="39"/>
                  </a:lnTo>
                  <a:lnTo>
                    <a:pt x="89" y="44"/>
                  </a:lnTo>
                  <a:lnTo>
                    <a:pt x="80" y="50"/>
                  </a:lnTo>
                  <a:lnTo>
                    <a:pt x="70" y="55"/>
                  </a:lnTo>
                  <a:lnTo>
                    <a:pt x="61" y="61"/>
                  </a:lnTo>
                  <a:lnTo>
                    <a:pt x="52" y="66"/>
                  </a:lnTo>
                  <a:lnTo>
                    <a:pt x="44" y="72"/>
                  </a:lnTo>
                  <a:lnTo>
                    <a:pt x="37" y="78"/>
                  </a:lnTo>
                  <a:lnTo>
                    <a:pt x="30" y="85"/>
                  </a:lnTo>
                  <a:lnTo>
                    <a:pt x="24" y="90"/>
                  </a:lnTo>
                  <a:lnTo>
                    <a:pt x="19" y="98"/>
                  </a:lnTo>
                  <a:lnTo>
                    <a:pt x="14" y="105"/>
                  </a:lnTo>
                  <a:lnTo>
                    <a:pt x="9" y="111"/>
                  </a:lnTo>
                  <a:lnTo>
                    <a:pt x="5" y="118"/>
                  </a:lnTo>
                  <a:lnTo>
                    <a:pt x="4" y="126"/>
                  </a:lnTo>
                  <a:lnTo>
                    <a:pt x="2" y="133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7"/>
                  </a:lnTo>
                  <a:lnTo>
                    <a:pt x="2" y="164"/>
                  </a:lnTo>
                  <a:lnTo>
                    <a:pt x="4" y="172"/>
                  </a:lnTo>
                  <a:lnTo>
                    <a:pt x="5" y="179"/>
                  </a:lnTo>
                  <a:lnTo>
                    <a:pt x="9" y="185"/>
                  </a:lnTo>
                  <a:lnTo>
                    <a:pt x="14" y="192"/>
                  </a:lnTo>
                  <a:lnTo>
                    <a:pt x="19" y="200"/>
                  </a:lnTo>
                  <a:lnTo>
                    <a:pt x="24" y="207"/>
                  </a:lnTo>
                  <a:lnTo>
                    <a:pt x="30" y="213"/>
                  </a:lnTo>
                  <a:lnTo>
                    <a:pt x="37" y="220"/>
                  </a:lnTo>
                  <a:lnTo>
                    <a:pt x="44" y="225"/>
                  </a:lnTo>
                  <a:lnTo>
                    <a:pt x="52" y="231"/>
                  </a:lnTo>
                  <a:lnTo>
                    <a:pt x="61" y="237"/>
                  </a:lnTo>
                  <a:lnTo>
                    <a:pt x="70" y="242"/>
                  </a:lnTo>
                  <a:lnTo>
                    <a:pt x="80" y="248"/>
                  </a:lnTo>
                  <a:lnTo>
                    <a:pt x="89" y="253"/>
                  </a:lnTo>
                  <a:lnTo>
                    <a:pt x="99" y="259"/>
                  </a:lnTo>
                  <a:lnTo>
                    <a:pt x="112" y="262"/>
                  </a:lnTo>
                  <a:lnTo>
                    <a:pt x="124" y="268"/>
                  </a:lnTo>
                  <a:lnTo>
                    <a:pt x="134" y="272"/>
                  </a:lnTo>
                  <a:lnTo>
                    <a:pt x="161" y="279"/>
                  </a:lnTo>
                  <a:lnTo>
                    <a:pt x="187" y="285"/>
                  </a:lnTo>
                  <a:lnTo>
                    <a:pt x="215" y="290"/>
                  </a:lnTo>
                  <a:lnTo>
                    <a:pt x="244" y="294"/>
                  </a:lnTo>
                  <a:lnTo>
                    <a:pt x="276" y="296"/>
                  </a:lnTo>
                  <a:lnTo>
                    <a:pt x="307" y="296"/>
                  </a:lnTo>
                  <a:lnTo>
                    <a:pt x="339" y="296"/>
                  </a:lnTo>
                  <a:lnTo>
                    <a:pt x="368" y="294"/>
                  </a:lnTo>
                  <a:lnTo>
                    <a:pt x="398" y="290"/>
                  </a:lnTo>
                  <a:lnTo>
                    <a:pt x="426" y="285"/>
                  </a:lnTo>
                  <a:lnTo>
                    <a:pt x="454" y="279"/>
                  </a:lnTo>
                  <a:lnTo>
                    <a:pt x="478" y="272"/>
                  </a:lnTo>
                  <a:lnTo>
                    <a:pt x="490" y="268"/>
                  </a:lnTo>
                  <a:lnTo>
                    <a:pt x="503" y="262"/>
                  </a:lnTo>
                  <a:lnTo>
                    <a:pt x="513" y="259"/>
                  </a:lnTo>
                  <a:lnTo>
                    <a:pt x="523" y="253"/>
                  </a:lnTo>
                  <a:lnTo>
                    <a:pt x="534" y="248"/>
                  </a:lnTo>
                  <a:lnTo>
                    <a:pt x="544" y="242"/>
                  </a:lnTo>
                  <a:lnTo>
                    <a:pt x="553" y="237"/>
                  </a:lnTo>
                  <a:lnTo>
                    <a:pt x="562" y="231"/>
                  </a:lnTo>
                  <a:lnTo>
                    <a:pt x="569" y="225"/>
                  </a:lnTo>
                  <a:lnTo>
                    <a:pt x="578" y="220"/>
                  </a:lnTo>
                  <a:lnTo>
                    <a:pt x="583" y="213"/>
                  </a:lnTo>
                  <a:lnTo>
                    <a:pt x="590" y="207"/>
                  </a:lnTo>
                  <a:lnTo>
                    <a:pt x="595" y="200"/>
                  </a:lnTo>
                  <a:lnTo>
                    <a:pt x="600" y="192"/>
                  </a:lnTo>
                  <a:lnTo>
                    <a:pt x="604" y="185"/>
                  </a:lnTo>
                  <a:lnTo>
                    <a:pt x="607" y="179"/>
                  </a:lnTo>
                  <a:lnTo>
                    <a:pt x="611" y="172"/>
                  </a:lnTo>
                  <a:lnTo>
                    <a:pt x="612" y="164"/>
                  </a:lnTo>
                  <a:lnTo>
                    <a:pt x="614" y="157"/>
                  </a:lnTo>
                  <a:lnTo>
                    <a:pt x="614" y="148"/>
                  </a:lnTo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0" name="Rectangle 18"/>
            <p:cNvSpPr>
              <a:spLocks noChangeArrowheads="1"/>
            </p:cNvSpPr>
            <p:nvPr/>
          </p:nvSpPr>
          <p:spPr bwMode="auto">
            <a:xfrm>
              <a:off x="2064" y="1842"/>
              <a:ext cx="63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600">
                  <a:solidFill>
                    <a:srgbClr val="000000"/>
                  </a:solidFill>
                  <a:cs typeface="AngsanaUPC" pitchFamily="18" charset="-34"/>
                </a:rPr>
                <a:t>วันที่ส่งของ</a:t>
              </a:r>
              <a:endParaRPr lang="en-US"/>
            </a:p>
          </p:txBody>
        </p:sp>
        <p:sp>
          <p:nvSpPr>
            <p:cNvPr id="44091" name="Line 19"/>
            <p:cNvSpPr>
              <a:spLocks noChangeShapeType="1"/>
            </p:cNvSpPr>
            <p:nvPr/>
          </p:nvSpPr>
          <p:spPr bwMode="auto">
            <a:xfrm>
              <a:off x="744" y="2181"/>
              <a:ext cx="556" cy="46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2" name="Line 20"/>
            <p:cNvSpPr>
              <a:spLocks noChangeShapeType="1"/>
            </p:cNvSpPr>
            <p:nvPr/>
          </p:nvSpPr>
          <p:spPr bwMode="auto">
            <a:xfrm>
              <a:off x="1578" y="2181"/>
              <a:ext cx="2" cy="46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3" name="Line 21"/>
            <p:cNvSpPr>
              <a:spLocks noChangeShapeType="1"/>
            </p:cNvSpPr>
            <p:nvPr/>
          </p:nvSpPr>
          <p:spPr bwMode="auto">
            <a:xfrm flipV="1">
              <a:off x="1827" y="2190"/>
              <a:ext cx="494" cy="46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Freeform 22"/>
            <p:cNvSpPr>
              <a:spLocks/>
            </p:cNvSpPr>
            <p:nvPr/>
          </p:nvSpPr>
          <p:spPr bwMode="auto">
            <a:xfrm>
              <a:off x="2414" y="2670"/>
              <a:ext cx="927" cy="586"/>
            </a:xfrm>
            <a:custGeom>
              <a:avLst/>
              <a:gdLst>
                <a:gd name="T0" fmla="*/ 0 w 837"/>
                <a:gd name="T1" fmla="*/ 222 h 444"/>
                <a:gd name="T2" fmla="*/ 419 w 837"/>
                <a:gd name="T3" fmla="*/ 0 h 444"/>
                <a:gd name="T4" fmla="*/ 837 w 837"/>
                <a:gd name="T5" fmla="*/ 222 h 444"/>
                <a:gd name="T6" fmla="*/ 419 w 837"/>
                <a:gd name="T7" fmla="*/ 444 h 444"/>
                <a:gd name="T8" fmla="*/ 0 w 837"/>
                <a:gd name="T9" fmla="*/ 2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444"/>
                <a:gd name="T17" fmla="*/ 837 w 837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444">
                  <a:moveTo>
                    <a:pt x="0" y="222"/>
                  </a:moveTo>
                  <a:lnTo>
                    <a:pt x="419" y="0"/>
                  </a:lnTo>
                  <a:lnTo>
                    <a:pt x="837" y="222"/>
                  </a:lnTo>
                  <a:lnTo>
                    <a:pt x="419" y="444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5" name="Freeform 23"/>
            <p:cNvSpPr>
              <a:spLocks/>
            </p:cNvSpPr>
            <p:nvPr/>
          </p:nvSpPr>
          <p:spPr bwMode="auto">
            <a:xfrm>
              <a:off x="2414" y="2670"/>
              <a:ext cx="927" cy="586"/>
            </a:xfrm>
            <a:custGeom>
              <a:avLst/>
              <a:gdLst>
                <a:gd name="T0" fmla="*/ 0 w 837"/>
                <a:gd name="T1" fmla="*/ 222 h 444"/>
                <a:gd name="T2" fmla="*/ 419 w 837"/>
                <a:gd name="T3" fmla="*/ 0 h 444"/>
                <a:gd name="T4" fmla="*/ 837 w 837"/>
                <a:gd name="T5" fmla="*/ 222 h 444"/>
                <a:gd name="T6" fmla="*/ 419 w 837"/>
                <a:gd name="T7" fmla="*/ 444 h 444"/>
                <a:gd name="T8" fmla="*/ 0 w 837"/>
                <a:gd name="T9" fmla="*/ 2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444"/>
                <a:gd name="T17" fmla="*/ 837 w 837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444">
                  <a:moveTo>
                    <a:pt x="0" y="222"/>
                  </a:moveTo>
                  <a:lnTo>
                    <a:pt x="419" y="0"/>
                  </a:lnTo>
                  <a:lnTo>
                    <a:pt x="837" y="222"/>
                  </a:lnTo>
                  <a:lnTo>
                    <a:pt x="419" y="444"/>
                  </a:lnTo>
                  <a:lnTo>
                    <a:pt x="0" y="22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Rectangle 24"/>
            <p:cNvSpPr>
              <a:spLocks noChangeArrowheads="1"/>
            </p:cNvSpPr>
            <p:nvPr/>
          </p:nvSpPr>
          <p:spPr bwMode="auto">
            <a:xfrm>
              <a:off x="2642" y="2808"/>
              <a:ext cx="51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 dirty="0">
                  <a:solidFill>
                    <a:srgbClr val="FF0000"/>
                  </a:solidFill>
                  <a:cs typeface="AngsanaUPC" pitchFamily="18" charset="-34"/>
                </a:rPr>
                <a:t>สั่งรายการ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097" name="Rectangle 25"/>
            <p:cNvSpPr>
              <a:spLocks noChangeArrowheads="1"/>
            </p:cNvSpPr>
            <p:nvPr/>
          </p:nvSpPr>
          <p:spPr bwMode="auto">
            <a:xfrm>
              <a:off x="3805" y="2650"/>
              <a:ext cx="928" cy="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Rectangle 26"/>
            <p:cNvSpPr>
              <a:spLocks noChangeArrowheads="1"/>
            </p:cNvSpPr>
            <p:nvPr/>
          </p:nvSpPr>
          <p:spPr bwMode="auto">
            <a:xfrm>
              <a:off x="3805" y="2650"/>
              <a:ext cx="928" cy="58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9" name="Rectangle 27"/>
            <p:cNvSpPr>
              <a:spLocks noChangeArrowheads="1"/>
            </p:cNvSpPr>
            <p:nvPr/>
          </p:nvSpPr>
          <p:spPr bwMode="auto">
            <a:xfrm>
              <a:off x="3970" y="2751"/>
              <a:ext cx="451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700" b="1">
                  <a:solidFill>
                    <a:srgbClr val="000000"/>
                  </a:solidFill>
                  <a:cs typeface="AngsanaUPC" pitchFamily="18" charset="-34"/>
                </a:rPr>
                <a:t>สินค้า</a:t>
              </a:r>
              <a:endParaRPr lang="en-US"/>
            </a:p>
          </p:txBody>
        </p:sp>
        <p:sp>
          <p:nvSpPr>
            <p:cNvPr id="44100" name="Freeform 28"/>
            <p:cNvSpPr>
              <a:spLocks/>
            </p:cNvSpPr>
            <p:nvPr/>
          </p:nvSpPr>
          <p:spPr bwMode="auto">
            <a:xfrm>
              <a:off x="2925" y="1661"/>
              <a:ext cx="818" cy="500"/>
            </a:xfrm>
            <a:custGeom>
              <a:avLst/>
              <a:gdLst>
                <a:gd name="T0" fmla="*/ 614 w 614"/>
                <a:gd name="T1" fmla="*/ 141 h 296"/>
                <a:gd name="T2" fmla="*/ 611 w 614"/>
                <a:gd name="T3" fmla="*/ 126 h 296"/>
                <a:gd name="T4" fmla="*/ 604 w 614"/>
                <a:gd name="T5" fmla="*/ 111 h 296"/>
                <a:gd name="T6" fmla="*/ 595 w 614"/>
                <a:gd name="T7" fmla="*/ 98 h 296"/>
                <a:gd name="T8" fmla="*/ 583 w 614"/>
                <a:gd name="T9" fmla="*/ 85 h 296"/>
                <a:gd name="T10" fmla="*/ 569 w 614"/>
                <a:gd name="T11" fmla="*/ 72 h 296"/>
                <a:gd name="T12" fmla="*/ 553 w 614"/>
                <a:gd name="T13" fmla="*/ 61 h 296"/>
                <a:gd name="T14" fmla="*/ 534 w 614"/>
                <a:gd name="T15" fmla="*/ 50 h 296"/>
                <a:gd name="T16" fmla="*/ 513 w 614"/>
                <a:gd name="T17" fmla="*/ 39 h 296"/>
                <a:gd name="T18" fmla="*/ 490 w 614"/>
                <a:gd name="T19" fmla="*/ 30 h 296"/>
                <a:gd name="T20" fmla="*/ 454 w 614"/>
                <a:gd name="T21" fmla="*/ 19 h 296"/>
                <a:gd name="T22" fmla="*/ 398 w 614"/>
                <a:gd name="T23" fmla="*/ 7 h 296"/>
                <a:gd name="T24" fmla="*/ 339 w 614"/>
                <a:gd name="T25" fmla="*/ 2 h 296"/>
                <a:gd name="T26" fmla="*/ 276 w 614"/>
                <a:gd name="T27" fmla="*/ 2 h 296"/>
                <a:gd name="T28" fmla="*/ 215 w 614"/>
                <a:gd name="T29" fmla="*/ 7 h 296"/>
                <a:gd name="T30" fmla="*/ 161 w 614"/>
                <a:gd name="T31" fmla="*/ 19 h 296"/>
                <a:gd name="T32" fmla="*/ 124 w 614"/>
                <a:gd name="T33" fmla="*/ 30 h 296"/>
                <a:gd name="T34" fmla="*/ 100 w 614"/>
                <a:gd name="T35" fmla="*/ 39 h 296"/>
                <a:gd name="T36" fmla="*/ 80 w 614"/>
                <a:gd name="T37" fmla="*/ 50 h 296"/>
                <a:gd name="T38" fmla="*/ 61 w 614"/>
                <a:gd name="T39" fmla="*/ 61 h 296"/>
                <a:gd name="T40" fmla="*/ 44 w 614"/>
                <a:gd name="T41" fmla="*/ 72 h 296"/>
                <a:gd name="T42" fmla="*/ 30 w 614"/>
                <a:gd name="T43" fmla="*/ 85 h 296"/>
                <a:gd name="T44" fmla="*/ 19 w 614"/>
                <a:gd name="T45" fmla="*/ 98 h 296"/>
                <a:gd name="T46" fmla="*/ 9 w 614"/>
                <a:gd name="T47" fmla="*/ 111 h 296"/>
                <a:gd name="T48" fmla="*/ 4 w 614"/>
                <a:gd name="T49" fmla="*/ 126 h 296"/>
                <a:gd name="T50" fmla="*/ 0 w 614"/>
                <a:gd name="T51" fmla="*/ 141 h 296"/>
                <a:gd name="T52" fmla="*/ 0 w 614"/>
                <a:gd name="T53" fmla="*/ 157 h 296"/>
                <a:gd name="T54" fmla="*/ 4 w 614"/>
                <a:gd name="T55" fmla="*/ 172 h 296"/>
                <a:gd name="T56" fmla="*/ 9 w 614"/>
                <a:gd name="T57" fmla="*/ 185 h 296"/>
                <a:gd name="T58" fmla="*/ 19 w 614"/>
                <a:gd name="T59" fmla="*/ 200 h 296"/>
                <a:gd name="T60" fmla="*/ 30 w 614"/>
                <a:gd name="T61" fmla="*/ 213 h 296"/>
                <a:gd name="T62" fmla="*/ 44 w 614"/>
                <a:gd name="T63" fmla="*/ 226 h 296"/>
                <a:gd name="T64" fmla="*/ 61 w 614"/>
                <a:gd name="T65" fmla="*/ 237 h 296"/>
                <a:gd name="T66" fmla="*/ 80 w 614"/>
                <a:gd name="T67" fmla="*/ 248 h 296"/>
                <a:gd name="T68" fmla="*/ 100 w 614"/>
                <a:gd name="T69" fmla="*/ 259 h 296"/>
                <a:gd name="T70" fmla="*/ 124 w 614"/>
                <a:gd name="T71" fmla="*/ 268 h 296"/>
                <a:gd name="T72" fmla="*/ 161 w 614"/>
                <a:gd name="T73" fmla="*/ 279 h 296"/>
                <a:gd name="T74" fmla="*/ 215 w 614"/>
                <a:gd name="T75" fmla="*/ 290 h 296"/>
                <a:gd name="T76" fmla="*/ 276 w 614"/>
                <a:gd name="T77" fmla="*/ 296 h 296"/>
                <a:gd name="T78" fmla="*/ 339 w 614"/>
                <a:gd name="T79" fmla="*/ 296 h 296"/>
                <a:gd name="T80" fmla="*/ 398 w 614"/>
                <a:gd name="T81" fmla="*/ 290 h 296"/>
                <a:gd name="T82" fmla="*/ 454 w 614"/>
                <a:gd name="T83" fmla="*/ 279 h 296"/>
                <a:gd name="T84" fmla="*/ 490 w 614"/>
                <a:gd name="T85" fmla="*/ 268 h 296"/>
                <a:gd name="T86" fmla="*/ 513 w 614"/>
                <a:gd name="T87" fmla="*/ 259 h 296"/>
                <a:gd name="T88" fmla="*/ 534 w 614"/>
                <a:gd name="T89" fmla="*/ 248 h 296"/>
                <a:gd name="T90" fmla="*/ 553 w 614"/>
                <a:gd name="T91" fmla="*/ 237 h 296"/>
                <a:gd name="T92" fmla="*/ 569 w 614"/>
                <a:gd name="T93" fmla="*/ 226 h 296"/>
                <a:gd name="T94" fmla="*/ 583 w 614"/>
                <a:gd name="T95" fmla="*/ 213 h 296"/>
                <a:gd name="T96" fmla="*/ 595 w 614"/>
                <a:gd name="T97" fmla="*/ 200 h 296"/>
                <a:gd name="T98" fmla="*/ 604 w 614"/>
                <a:gd name="T99" fmla="*/ 185 h 296"/>
                <a:gd name="T100" fmla="*/ 611 w 614"/>
                <a:gd name="T101" fmla="*/ 172 h 296"/>
                <a:gd name="T102" fmla="*/ 614 w 614"/>
                <a:gd name="T103" fmla="*/ 157 h 2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14"/>
                <a:gd name="T157" fmla="*/ 0 h 296"/>
                <a:gd name="T158" fmla="*/ 614 w 614"/>
                <a:gd name="T159" fmla="*/ 296 h 29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14" h="296">
                  <a:moveTo>
                    <a:pt x="614" y="148"/>
                  </a:moveTo>
                  <a:lnTo>
                    <a:pt x="614" y="141"/>
                  </a:lnTo>
                  <a:lnTo>
                    <a:pt x="613" y="133"/>
                  </a:lnTo>
                  <a:lnTo>
                    <a:pt x="611" y="126"/>
                  </a:lnTo>
                  <a:lnTo>
                    <a:pt x="607" y="118"/>
                  </a:lnTo>
                  <a:lnTo>
                    <a:pt x="604" y="111"/>
                  </a:lnTo>
                  <a:lnTo>
                    <a:pt x="600" y="105"/>
                  </a:lnTo>
                  <a:lnTo>
                    <a:pt x="595" y="98"/>
                  </a:lnTo>
                  <a:lnTo>
                    <a:pt x="590" y="91"/>
                  </a:lnTo>
                  <a:lnTo>
                    <a:pt x="583" y="85"/>
                  </a:lnTo>
                  <a:lnTo>
                    <a:pt x="578" y="78"/>
                  </a:lnTo>
                  <a:lnTo>
                    <a:pt x="569" y="72"/>
                  </a:lnTo>
                  <a:lnTo>
                    <a:pt x="562" y="67"/>
                  </a:lnTo>
                  <a:lnTo>
                    <a:pt x="553" y="61"/>
                  </a:lnTo>
                  <a:lnTo>
                    <a:pt x="545" y="56"/>
                  </a:lnTo>
                  <a:lnTo>
                    <a:pt x="534" y="50"/>
                  </a:lnTo>
                  <a:lnTo>
                    <a:pt x="524" y="44"/>
                  </a:lnTo>
                  <a:lnTo>
                    <a:pt x="513" y="39"/>
                  </a:lnTo>
                  <a:lnTo>
                    <a:pt x="503" y="35"/>
                  </a:lnTo>
                  <a:lnTo>
                    <a:pt x="490" y="30"/>
                  </a:lnTo>
                  <a:lnTo>
                    <a:pt x="478" y="26"/>
                  </a:lnTo>
                  <a:lnTo>
                    <a:pt x="454" y="19"/>
                  </a:lnTo>
                  <a:lnTo>
                    <a:pt x="426" y="13"/>
                  </a:lnTo>
                  <a:lnTo>
                    <a:pt x="398" y="7"/>
                  </a:lnTo>
                  <a:lnTo>
                    <a:pt x="368" y="4"/>
                  </a:lnTo>
                  <a:lnTo>
                    <a:pt x="339" y="2"/>
                  </a:lnTo>
                  <a:lnTo>
                    <a:pt x="307" y="0"/>
                  </a:lnTo>
                  <a:lnTo>
                    <a:pt x="276" y="2"/>
                  </a:lnTo>
                  <a:lnTo>
                    <a:pt x="244" y="4"/>
                  </a:lnTo>
                  <a:lnTo>
                    <a:pt x="215" y="7"/>
                  </a:lnTo>
                  <a:lnTo>
                    <a:pt x="187" y="13"/>
                  </a:lnTo>
                  <a:lnTo>
                    <a:pt x="161" y="19"/>
                  </a:lnTo>
                  <a:lnTo>
                    <a:pt x="135" y="26"/>
                  </a:lnTo>
                  <a:lnTo>
                    <a:pt x="124" y="30"/>
                  </a:lnTo>
                  <a:lnTo>
                    <a:pt x="112" y="35"/>
                  </a:lnTo>
                  <a:lnTo>
                    <a:pt x="100" y="39"/>
                  </a:lnTo>
                  <a:lnTo>
                    <a:pt x="89" y="44"/>
                  </a:lnTo>
                  <a:lnTo>
                    <a:pt x="80" y="50"/>
                  </a:lnTo>
                  <a:lnTo>
                    <a:pt x="70" y="56"/>
                  </a:lnTo>
                  <a:lnTo>
                    <a:pt x="61" y="61"/>
                  </a:lnTo>
                  <a:lnTo>
                    <a:pt x="53" y="67"/>
                  </a:lnTo>
                  <a:lnTo>
                    <a:pt x="44" y="72"/>
                  </a:lnTo>
                  <a:lnTo>
                    <a:pt x="37" y="78"/>
                  </a:lnTo>
                  <a:lnTo>
                    <a:pt x="30" y="85"/>
                  </a:lnTo>
                  <a:lnTo>
                    <a:pt x="25" y="91"/>
                  </a:lnTo>
                  <a:lnTo>
                    <a:pt x="19" y="98"/>
                  </a:lnTo>
                  <a:lnTo>
                    <a:pt x="14" y="105"/>
                  </a:lnTo>
                  <a:lnTo>
                    <a:pt x="9" y="111"/>
                  </a:lnTo>
                  <a:lnTo>
                    <a:pt x="5" y="118"/>
                  </a:lnTo>
                  <a:lnTo>
                    <a:pt x="4" y="126"/>
                  </a:lnTo>
                  <a:lnTo>
                    <a:pt x="2" y="133"/>
                  </a:lnTo>
                  <a:lnTo>
                    <a:pt x="0" y="141"/>
                  </a:lnTo>
                  <a:lnTo>
                    <a:pt x="0" y="148"/>
                  </a:lnTo>
                  <a:lnTo>
                    <a:pt x="0" y="157"/>
                  </a:lnTo>
                  <a:lnTo>
                    <a:pt x="2" y="165"/>
                  </a:lnTo>
                  <a:lnTo>
                    <a:pt x="4" y="172"/>
                  </a:lnTo>
                  <a:lnTo>
                    <a:pt x="5" y="179"/>
                  </a:lnTo>
                  <a:lnTo>
                    <a:pt x="9" y="185"/>
                  </a:lnTo>
                  <a:lnTo>
                    <a:pt x="14" y="192"/>
                  </a:lnTo>
                  <a:lnTo>
                    <a:pt x="19" y="200"/>
                  </a:lnTo>
                  <a:lnTo>
                    <a:pt x="25" y="207"/>
                  </a:lnTo>
                  <a:lnTo>
                    <a:pt x="30" y="213"/>
                  </a:lnTo>
                  <a:lnTo>
                    <a:pt x="37" y="220"/>
                  </a:lnTo>
                  <a:lnTo>
                    <a:pt x="44" y="226"/>
                  </a:lnTo>
                  <a:lnTo>
                    <a:pt x="53" y="231"/>
                  </a:lnTo>
                  <a:lnTo>
                    <a:pt x="61" y="237"/>
                  </a:lnTo>
                  <a:lnTo>
                    <a:pt x="70" y="242"/>
                  </a:lnTo>
                  <a:lnTo>
                    <a:pt x="80" y="248"/>
                  </a:lnTo>
                  <a:lnTo>
                    <a:pt x="89" y="253"/>
                  </a:lnTo>
                  <a:lnTo>
                    <a:pt x="100" y="259"/>
                  </a:lnTo>
                  <a:lnTo>
                    <a:pt x="112" y="263"/>
                  </a:lnTo>
                  <a:lnTo>
                    <a:pt x="124" y="268"/>
                  </a:lnTo>
                  <a:lnTo>
                    <a:pt x="135" y="272"/>
                  </a:lnTo>
                  <a:lnTo>
                    <a:pt x="161" y="279"/>
                  </a:lnTo>
                  <a:lnTo>
                    <a:pt x="187" y="285"/>
                  </a:lnTo>
                  <a:lnTo>
                    <a:pt x="215" y="290"/>
                  </a:lnTo>
                  <a:lnTo>
                    <a:pt x="244" y="294"/>
                  </a:lnTo>
                  <a:lnTo>
                    <a:pt x="276" y="296"/>
                  </a:lnTo>
                  <a:lnTo>
                    <a:pt x="307" y="296"/>
                  </a:lnTo>
                  <a:lnTo>
                    <a:pt x="339" y="296"/>
                  </a:lnTo>
                  <a:lnTo>
                    <a:pt x="368" y="294"/>
                  </a:lnTo>
                  <a:lnTo>
                    <a:pt x="398" y="290"/>
                  </a:lnTo>
                  <a:lnTo>
                    <a:pt x="426" y="285"/>
                  </a:lnTo>
                  <a:lnTo>
                    <a:pt x="454" y="279"/>
                  </a:lnTo>
                  <a:lnTo>
                    <a:pt x="478" y="272"/>
                  </a:lnTo>
                  <a:lnTo>
                    <a:pt x="490" y="268"/>
                  </a:lnTo>
                  <a:lnTo>
                    <a:pt x="503" y="263"/>
                  </a:lnTo>
                  <a:lnTo>
                    <a:pt x="513" y="259"/>
                  </a:lnTo>
                  <a:lnTo>
                    <a:pt x="524" y="253"/>
                  </a:lnTo>
                  <a:lnTo>
                    <a:pt x="534" y="248"/>
                  </a:lnTo>
                  <a:lnTo>
                    <a:pt x="545" y="242"/>
                  </a:lnTo>
                  <a:lnTo>
                    <a:pt x="553" y="237"/>
                  </a:lnTo>
                  <a:lnTo>
                    <a:pt x="562" y="231"/>
                  </a:lnTo>
                  <a:lnTo>
                    <a:pt x="569" y="226"/>
                  </a:lnTo>
                  <a:lnTo>
                    <a:pt x="578" y="220"/>
                  </a:lnTo>
                  <a:lnTo>
                    <a:pt x="583" y="213"/>
                  </a:lnTo>
                  <a:lnTo>
                    <a:pt x="590" y="207"/>
                  </a:lnTo>
                  <a:lnTo>
                    <a:pt x="595" y="200"/>
                  </a:lnTo>
                  <a:lnTo>
                    <a:pt x="600" y="192"/>
                  </a:lnTo>
                  <a:lnTo>
                    <a:pt x="604" y="185"/>
                  </a:lnTo>
                  <a:lnTo>
                    <a:pt x="607" y="179"/>
                  </a:lnTo>
                  <a:lnTo>
                    <a:pt x="611" y="172"/>
                  </a:lnTo>
                  <a:lnTo>
                    <a:pt x="613" y="165"/>
                  </a:lnTo>
                  <a:lnTo>
                    <a:pt x="614" y="157"/>
                  </a:lnTo>
                  <a:lnTo>
                    <a:pt x="614" y="148"/>
                  </a:lnTo>
                </a:path>
              </a:pathLst>
            </a:custGeom>
            <a:solidFill>
              <a:srgbClr val="66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1" name="Rectangle 29"/>
            <p:cNvSpPr>
              <a:spLocks noChangeArrowheads="1"/>
            </p:cNvSpPr>
            <p:nvPr/>
          </p:nvSpPr>
          <p:spPr bwMode="auto">
            <a:xfrm>
              <a:off x="3061" y="1754"/>
              <a:ext cx="5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600" b="1" u="sng">
                  <a:solidFill>
                    <a:srgbClr val="000000"/>
                  </a:solidFill>
                  <a:cs typeface="AngsanaUPC" pitchFamily="18" charset="-34"/>
                </a:rPr>
                <a:t>รหัสสินค้า</a:t>
              </a:r>
              <a:endParaRPr lang="en-US" u="sng"/>
            </a:p>
          </p:txBody>
        </p:sp>
        <p:sp>
          <p:nvSpPr>
            <p:cNvPr id="44102" name="Freeform 30"/>
            <p:cNvSpPr>
              <a:spLocks/>
            </p:cNvSpPr>
            <p:nvPr/>
          </p:nvSpPr>
          <p:spPr bwMode="auto">
            <a:xfrm>
              <a:off x="3898" y="1731"/>
              <a:ext cx="680" cy="391"/>
            </a:xfrm>
            <a:custGeom>
              <a:avLst/>
              <a:gdLst>
                <a:gd name="T0" fmla="*/ 614 w 614"/>
                <a:gd name="T1" fmla="*/ 141 h 296"/>
                <a:gd name="T2" fmla="*/ 611 w 614"/>
                <a:gd name="T3" fmla="*/ 126 h 296"/>
                <a:gd name="T4" fmla="*/ 604 w 614"/>
                <a:gd name="T5" fmla="*/ 111 h 296"/>
                <a:gd name="T6" fmla="*/ 595 w 614"/>
                <a:gd name="T7" fmla="*/ 98 h 296"/>
                <a:gd name="T8" fmla="*/ 584 w 614"/>
                <a:gd name="T9" fmla="*/ 86 h 296"/>
                <a:gd name="T10" fmla="*/ 569 w 614"/>
                <a:gd name="T11" fmla="*/ 73 h 296"/>
                <a:gd name="T12" fmla="*/ 553 w 614"/>
                <a:gd name="T13" fmla="*/ 61 h 296"/>
                <a:gd name="T14" fmla="*/ 534 w 614"/>
                <a:gd name="T15" fmla="*/ 50 h 296"/>
                <a:gd name="T16" fmla="*/ 513 w 614"/>
                <a:gd name="T17" fmla="*/ 39 h 296"/>
                <a:gd name="T18" fmla="*/ 490 w 614"/>
                <a:gd name="T19" fmla="*/ 30 h 296"/>
                <a:gd name="T20" fmla="*/ 454 w 614"/>
                <a:gd name="T21" fmla="*/ 19 h 296"/>
                <a:gd name="T22" fmla="*/ 398 w 614"/>
                <a:gd name="T23" fmla="*/ 8 h 296"/>
                <a:gd name="T24" fmla="*/ 338 w 614"/>
                <a:gd name="T25" fmla="*/ 2 h 296"/>
                <a:gd name="T26" fmla="*/ 276 w 614"/>
                <a:gd name="T27" fmla="*/ 2 h 296"/>
                <a:gd name="T28" fmla="*/ 216 w 614"/>
                <a:gd name="T29" fmla="*/ 8 h 296"/>
                <a:gd name="T30" fmla="*/ 160 w 614"/>
                <a:gd name="T31" fmla="*/ 19 h 296"/>
                <a:gd name="T32" fmla="*/ 124 w 614"/>
                <a:gd name="T33" fmla="*/ 30 h 296"/>
                <a:gd name="T34" fmla="*/ 101 w 614"/>
                <a:gd name="T35" fmla="*/ 39 h 296"/>
                <a:gd name="T36" fmla="*/ 80 w 614"/>
                <a:gd name="T37" fmla="*/ 50 h 296"/>
                <a:gd name="T38" fmla="*/ 61 w 614"/>
                <a:gd name="T39" fmla="*/ 61 h 296"/>
                <a:gd name="T40" fmla="*/ 44 w 614"/>
                <a:gd name="T41" fmla="*/ 73 h 296"/>
                <a:gd name="T42" fmla="*/ 30 w 614"/>
                <a:gd name="T43" fmla="*/ 86 h 296"/>
                <a:gd name="T44" fmla="*/ 19 w 614"/>
                <a:gd name="T45" fmla="*/ 98 h 296"/>
                <a:gd name="T46" fmla="*/ 9 w 614"/>
                <a:gd name="T47" fmla="*/ 111 h 296"/>
                <a:gd name="T48" fmla="*/ 3 w 614"/>
                <a:gd name="T49" fmla="*/ 126 h 296"/>
                <a:gd name="T50" fmla="*/ 0 w 614"/>
                <a:gd name="T51" fmla="*/ 141 h 296"/>
                <a:gd name="T52" fmla="*/ 0 w 614"/>
                <a:gd name="T53" fmla="*/ 158 h 296"/>
                <a:gd name="T54" fmla="*/ 3 w 614"/>
                <a:gd name="T55" fmla="*/ 172 h 296"/>
                <a:gd name="T56" fmla="*/ 9 w 614"/>
                <a:gd name="T57" fmla="*/ 185 h 296"/>
                <a:gd name="T58" fmla="*/ 19 w 614"/>
                <a:gd name="T59" fmla="*/ 200 h 296"/>
                <a:gd name="T60" fmla="*/ 30 w 614"/>
                <a:gd name="T61" fmla="*/ 213 h 296"/>
                <a:gd name="T62" fmla="*/ 44 w 614"/>
                <a:gd name="T63" fmla="*/ 226 h 296"/>
                <a:gd name="T64" fmla="*/ 61 w 614"/>
                <a:gd name="T65" fmla="*/ 237 h 296"/>
                <a:gd name="T66" fmla="*/ 80 w 614"/>
                <a:gd name="T67" fmla="*/ 248 h 296"/>
                <a:gd name="T68" fmla="*/ 101 w 614"/>
                <a:gd name="T69" fmla="*/ 259 h 296"/>
                <a:gd name="T70" fmla="*/ 124 w 614"/>
                <a:gd name="T71" fmla="*/ 269 h 296"/>
                <a:gd name="T72" fmla="*/ 160 w 614"/>
                <a:gd name="T73" fmla="*/ 280 h 296"/>
                <a:gd name="T74" fmla="*/ 216 w 614"/>
                <a:gd name="T75" fmla="*/ 291 h 296"/>
                <a:gd name="T76" fmla="*/ 276 w 614"/>
                <a:gd name="T77" fmla="*/ 296 h 296"/>
                <a:gd name="T78" fmla="*/ 338 w 614"/>
                <a:gd name="T79" fmla="*/ 296 h 296"/>
                <a:gd name="T80" fmla="*/ 398 w 614"/>
                <a:gd name="T81" fmla="*/ 291 h 296"/>
                <a:gd name="T82" fmla="*/ 454 w 614"/>
                <a:gd name="T83" fmla="*/ 280 h 296"/>
                <a:gd name="T84" fmla="*/ 490 w 614"/>
                <a:gd name="T85" fmla="*/ 269 h 296"/>
                <a:gd name="T86" fmla="*/ 513 w 614"/>
                <a:gd name="T87" fmla="*/ 259 h 296"/>
                <a:gd name="T88" fmla="*/ 534 w 614"/>
                <a:gd name="T89" fmla="*/ 248 h 296"/>
                <a:gd name="T90" fmla="*/ 553 w 614"/>
                <a:gd name="T91" fmla="*/ 237 h 296"/>
                <a:gd name="T92" fmla="*/ 569 w 614"/>
                <a:gd name="T93" fmla="*/ 226 h 296"/>
                <a:gd name="T94" fmla="*/ 584 w 614"/>
                <a:gd name="T95" fmla="*/ 213 h 296"/>
                <a:gd name="T96" fmla="*/ 595 w 614"/>
                <a:gd name="T97" fmla="*/ 200 h 296"/>
                <a:gd name="T98" fmla="*/ 604 w 614"/>
                <a:gd name="T99" fmla="*/ 185 h 296"/>
                <a:gd name="T100" fmla="*/ 611 w 614"/>
                <a:gd name="T101" fmla="*/ 172 h 296"/>
                <a:gd name="T102" fmla="*/ 614 w 614"/>
                <a:gd name="T103" fmla="*/ 158 h 2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14"/>
                <a:gd name="T157" fmla="*/ 0 h 296"/>
                <a:gd name="T158" fmla="*/ 614 w 614"/>
                <a:gd name="T159" fmla="*/ 296 h 29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14" h="296">
                  <a:moveTo>
                    <a:pt x="614" y="148"/>
                  </a:moveTo>
                  <a:lnTo>
                    <a:pt x="614" y="141"/>
                  </a:lnTo>
                  <a:lnTo>
                    <a:pt x="612" y="134"/>
                  </a:lnTo>
                  <a:lnTo>
                    <a:pt x="611" y="126"/>
                  </a:lnTo>
                  <a:lnTo>
                    <a:pt x="607" y="119"/>
                  </a:lnTo>
                  <a:lnTo>
                    <a:pt x="604" y="111"/>
                  </a:lnTo>
                  <a:lnTo>
                    <a:pt x="600" y="106"/>
                  </a:lnTo>
                  <a:lnTo>
                    <a:pt x="595" y="98"/>
                  </a:lnTo>
                  <a:lnTo>
                    <a:pt x="590" y="91"/>
                  </a:lnTo>
                  <a:lnTo>
                    <a:pt x="584" y="86"/>
                  </a:lnTo>
                  <a:lnTo>
                    <a:pt x="577" y="78"/>
                  </a:lnTo>
                  <a:lnTo>
                    <a:pt x="569" y="73"/>
                  </a:lnTo>
                  <a:lnTo>
                    <a:pt x="562" y="67"/>
                  </a:lnTo>
                  <a:lnTo>
                    <a:pt x="553" y="61"/>
                  </a:lnTo>
                  <a:lnTo>
                    <a:pt x="544" y="56"/>
                  </a:lnTo>
                  <a:lnTo>
                    <a:pt x="534" y="50"/>
                  </a:lnTo>
                  <a:lnTo>
                    <a:pt x="523" y="45"/>
                  </a:lnTo>
                  <a:lnTo>
                    <a:pt x="513" y="39"/>
                  </a:lnTo>
                  <a:lnTo>
                    <a:pt x="502" y="36"/>
                  </a:lnTo>
                  <a:lnTo>
                    <a:pt x="490" y="30"/>
                  </a:lnTo>
                  <a:lnTo>
                    <a:pt x="478" y="26"/>
                  </a:lnTo>
                  <a:lnTo>
                    <a:pt x="454" y="19"/>
                  </a:lnTo>
                  <a:lnTo>
                    <a:pt x="426" y="13"/>
                  </a:lnTo>
                  <a:lnTo>
                    <a:pt x="398" y="8"/>
                  </a:lnTo>
                  <a:lnTo>
                    <a:pt x="368" y="4"/>
                  </a:lnTo>
                  <a:lnTo>
                    <a:pt x="338" y="2"/>
                  </a:lnTo>
                  <a:lnTo>
                    <a:pt x="307" y="0"/>
                  </a:lnTo>
                  <a:lnTo>
                    <a:pt x="276" y="2"/>
                  </a:lnTo>
                  <a:lnTo>
                    <a:pt x="244" y="4"/>
                  </a:lnTo>
                  <a:lnTo>
                    <a:pt x="216" y="8"/>
                  </a:lnTo>
                  <a:lnTo>
                    <a:pt x="187" y="13"/>
                  </a:lnTo>
                  <a:lnTo>
                    <a:pt x="160" y="19"/>
                  </a:lnTo>
                  <a:lnTo>
                    <a:pt x="134" y="26"/>
                  </a:lnTo>
                  <a:lnTo>
                    <a:pt x="124" y="30"/>
                  </a:lnTo>
                  <a:lnTo>
                    <a:pt x="112" y="36"/>
                  </a:lnTo>
                  <a:lnTo>
                    <a:pt x="101" y="39"/>
                  </a:lnTo>
                  <a:lnTo>
                    <a:pt x="89" y="45"/>
                  </a:lnTo>
                  <a:lnTo>
                    <a:pt x="80" y="50"/>
                  </a:lnTo>
                  <a:lnTo>
                    <a:pt x="70" y="56"/>
                  </a:lnTo>
                  <a:lnTo>
                    <a:pt x="61" y="61"/>
                  </a:lnTo>
                  <a:lnTo>
                    <a:pt x="52" y="67"/>
                  </a:lnTo>
                  <a:lnTo>
                    <a:pt x="44" y="73"/>
                  </a:lnTo>
                  <a:lnTo>
                    <a:pt x="37" y="78"/>
                  </a:lnTo>
                  <a:lnTo>
                    <a:pt x="30" y="86"/>
                  </a:lnTo>
                  <a:lnTo>
                    <a:pt x="24" y="91"/>
                  </a:lnTo>
                  <a:lnTo>
                    <a:pt x="19" y="98"/>
                  </a:lnTo>
                  <a:lnTo>
                    <a:pt x="14" y="106"/>
                  </a:lnTo>
                  <a:lnTo>
                    <a:pt x="9" y="111"/>
                  </a:lnTo>
                  <a:lnTo>
                    <a:pt x="5" y="119"/>
                  </a:lnTo>
                  <a:lnTo>
                    <a:pt x="3" y="126"/>
                  </a:lnTo>
                  <a:lnTo>
                    <a:pt x="2" y="134"/>
                  </a:lnTo>
                  <a:lnTo>
                    <a:pt x="0" y="141"/>
                  </a:lnTo>
                  <a:lnTo>
                    <a:pt x="0" y="148"/>
                  </a:lnTo>
                  <a:lnTo>
                    <a:pt x="0" y="158"/>
                  </a:lnTo>
                  <a:lnTo>
                    <a:pt x="2" y="165"/>
                  </a:lnTo>
                  <a:lnTo>
                    <a:pt x="3" y="172"/>
                  </a:lnTo>
                  <a:lnTo>
                    <a:pt x="5" y="180"/>
                  </a:lnTo>
                  <a:lnTo>
                    <a:pt x="9" y="185"/>
                  </a:lnTo>
                  <a:lnTo>
                    <a:pt x="14" y="193"/>
                  </a:lnTo>
                  <a:lnTo>
                    <a:pt x="19" y="200"/>
                  </a:lnTo>
                  <a:lnTo>
                    <a:pt x="24" y="208"/>
                  </a:lnTo>
                  <a:lnTo>
                    <a:pt x="30" y="213"/>
                  </a:lnTo>
                  <a:lnTo>
                    <a:pt x="37" y="221"/>
                  </a:lnTo>
                  <a:lnTo>
                    <a:pt x="44" y="226"/>
                  </a:lnTo>
                  <a:lnTo>
                    <a:pt x="52" y="232"/>
                  </a:lnTo>
                  <a:lnTo>
                    <a:pt x="61" y="237"/>
                  </a:lnTo>
                  <a:lnTo>
                    <a:pt x="70" y="243"/>
                  </a:lnTo>
                  <a:lnTo>
                    <a:pt x="80" y="248"/>
                  </a:lnTo>
                  <a:lnTo>
                    <a:pt x="89" y="254"/>
                  </a:lnTo>
                  <a:lnTo>
                    <a:pt x="101" y="259"/>
                  </a:lnTo>
                  <a:lnTo>
                    <a:pt x="112" y="263"/>
                  </a:lnTo>
                  <a:lnTo>
                    <a:pt x="124" y="269"/>
                  </a:lnTo>
                  <a:lnTo>
                    <a:pt x="134" y="272"/>
                  </a:lnTo>
                  <a:lnTo>
                    <a:pt x="160" y="280"/>
                  </a:lnTo>
                  <a:lnTo>
                    <a:pt x="187" y="285"/>
                  </a:lnTo>
                  <a:lnTo>
                    <a:pt x="216" y="291"/>
                  </a:lnTo>
                  <a:lnTo>
                    <a:pt x="244" y="295"/>
                  </a:lnTo>
                  <a:lnTo>
                    <a:pt x="276" y="296"/>
                  </a:lnTo>
                  <a:lnTo>
                    <a:pt x="307" y="296"/>
                  </a:lnTo>
                  <a:lnTo>
                    <a:pt x="338" y="296"/>
                  </a:lnTo>
                  <a:lnTo>
                    <a:pt x="368" y="295"/>
                  </a:lnTo>
                  <a:lnTo>
                    <a:pt x="398" y="291"/>
                  </a:lnTo>
                  <a:lnTo>
                    <a:pt x="426" y="285"/>
                  </a:lnTo>
                  <a:lnTo>
                    <a:pt x="454" y="280"/>
                  </a:lnTo>
                  <a:lnTo>
                    <a:pt x="478" y="272"/>
                  </a:lnTo>
                  <a:lnTo>
                    <a:pt x="490" y="269"/>
                  </a:lnTo>
                  <a:lnTo>
                    <a:pt x="502" y="263"/>
                  </a:lnTo>
                  <a:lnTo>
                    <a:pt x="513" y="259"/>
                  </a:lnTo>
                  <a:lnTo>
                    <a:pt x="523" y="254"/>
                  </a:lnTo>
                  <a:lnTo>
                    <a:pt x="534" y="248"/>
                  </a:lnTo>
                  <a:lnTo>
                    <a:pt x="544" y="243"/>
                  </a:lnTo>
                  <a:lnTo>
                    <a:pt x="553" y="237"/>
                  </a:lnTo>
                  <a:lnTo>
                    <a:pt x="562" y="232"/>
                  </a:lnTo>
                  <a:lnTo>
                    <a:pt x="569" y="226"/>
                  </a:lnTo>
                  <a:lnTo>
                    <a:pt x="577" y="221"/>
                  </a:lnTo>
                  <a:lnTo>
                    <a:pt x="584" y="213"/>
                  </a:lnTo>
                  <a:lnTo>
                    <a:pt x="590" y="208"/>
                  </a:lnTo>
                  <a:lnTo>
                    <a:pt x="595" y="200"/>
                  </a:lnTo>
                  <a:lnTo>
                    <a:pt x="600" y="193"/>
                  </a:lnTo>
                  <a:lnTo>
                    <a:pt x="604" y="185"/>
                  </a:lnTo>
                  <a:lnTo>
                    <a:pt x="607" y="180"/>
                  </a:lnTo>
                  <a:lnTo>
                    <a:pt x="611" y="172"/>
                  </a:lnTo>
                  <a:lnTo>
                    <a:pt x="612" y="165"/>
                  </a:lnTo>
                  <a:lnTo>
                    <a:pt x="614" y="158"/>
                  </a:lnTo>
                  <a:lnTo>
                    <a:pt x="614" y="148"/>
                  </a:lnTo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3" name="Rectangle 31"/>
            <p:cNvSpPr>
              <a:spLocks noChangeArrowheads="1"/>
            </p:cNvSpPr>
            <p:nvPr/>
          </p:nvSpPr>
          <p:spPr bwMode="auto">
            <a:xfrm>
              <a:off x="4018" y="1747"/>
              <a:ext cx="4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600">
                  <a:solidFill>
                    <a:srgbClr val="000000"/>
                  </a:solidFill>
                  <a:cs typeface="AngsanaUPC" pitchFamily="18" charset="-34"/>
                </a:rPr>
                <a:t>ชื่อสินค้า</a:t>
              </a:r>
              <a:endParaRPr lang="en-US"/>
            </a:p>
          </p:txBody>
        </p:sp>
        <p:sp>
          <p:nvSpPr>
            <p:cNvPr id="44104" name="Line 32"/>
            <p:cNvSpPr>
              <a:spLocks noChangeShapeType="1"/>
            </p:cNvSpPr>
            <p:nvPr/>
          </p:nvSpPr>
          <p:spPr bwMode="auto">
            <a:xfrm>
              <a:off x="3440" y="2171"/>
              <a:ext cx="520" cy="4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5" name="Line 33"/>
            <p:cNvSpPr>
              <a:spLocks noChangeShapeType="1"/>
            </p:cNvSpPr>
            <p:nvPr/>
          </p:nvSpPr>
          <p:spPr bwMode="auto">
            <a:xfrm>
              <a:off x="4269" y="2122"/>
              <a:ext cx="1" cy="51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6" name="Line 34"/>
            <p:cNvSpPr>
              <a:spLocks noChangeShapeType="1"/>
            </p:cNvSpPr>
            <p:nvPr/>
          </p:nvSpPr>
          <p:spPr bwMode="auto">
            <a:xfrm flipH="1">
              <a:off x="2012" y="2963"/>
              <a:ext cx="40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7" name="Line 35"/>
            <p:cNvSpPr>
              <a:spLocks noChangeShapeType="1"/>
            </p:cNvSpPr>
            <p:nvPr/>
          </p:nvSpPr>
          <p:spPr bwMode="auto">
            <a:xfrm>
              <a:off x="3353" y="2960"/>
              <a:ext cx="43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8" name="Rectangle 36"/>
            <p:cNvSpPr>
              <a:spLocks noChangeArrowheads="1"/>
            </p:cNvSpPr>
            <p:nvPr/>
          </p:nvSpPr>
          <p:spPr bwMode="auto">
            <a:xfrm>
              <a:off x="2160" y="2417"/>
              <a:ext cx="304" cy="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700" b="1" dirty="0">
                  <a:solidFill>
                    <a:srgbClr val="000000"/>
                  </a:solidFill>
                  <a:cs typeface="AngsanaUPC" pitchFamily="18" charset="-34"/>
                </a:rPr>
                <a:t>M</a:t>
              </a:r>
              <a:endParaRPr lang="en-US" dirty="0"/>
            </a:p>
          </p:txBody>
        </p:sp>
        <p:sp>
          <p:nvSpPr>
            <p:cNvPr id="44109" name="Rectangle 37"/>
            <p:cNvSpPr>
              <a:spLocks noChangeArrowheads="1"/>
            </p:cNvSpPr>
            <p:nvPr/>
          </p:nvSpPr>
          <p:spPr bwMode="auto">
            <a:xfrm>
              <a:off x="3459" y="2417"/>
              <a:ext cx="27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800" b="1">
                  <a:cs typeface="Angsana New" pitchFamily="18" charset="-34"/>
                </a:rPr>
                <a:t>N</a:t>
              </a:r>
            </a:p>
          </p:txBody>
        </p:sp>
        <p:sp>
          <p:nvSpPr>
            <p:cNvPr id="44110" name="Freeform 38"/>
            <p:cNvSpPr>
              <a:spLocks/>
            </p:cNvSpPr>
            <p:nvPr/>
          </p:nvSpPr>
          <p:spPr bwMode="auto">
            <a:xfrm>
              <a:off x="4702" y="1731"/>
              <a:ext cx="681" cy="391"/>
            </a:xfrm>
            <a:custGeom>
              <a:avLst/>
              <a:gdLst>
                <a:gd name="T0" fmla="*/ 614 w 614"/>
                <a:gd name="T1" fmla="*/ 141 h 296"/>
                <a:gd name="T2" fmla="*/ 610 w 614"/>
                <a:gd name="T3" fmla="*/ 126 h 296"/>
                <a:gd name="T4" fmla="*/ 603 w 614"/>
                <a:gd name="T5" fmla="*/ 111 h 296"/>
                <a:gd name="T6" fmla="*/ 595 w 614"/>
                <a:gd name="T7" fmla="*/ 98 h 296"/>
                <a:gd name="T8" fmla="*/ 584 w 614"/>
                <a:gd name="T9" fmla="*/ 86 h 296"/>
                <a:gd name="T10" fmla="*/ 568 w 614"/>
                <a:gd name="T11" fmla="*/ 73 h 296"/>
                <a:gd name="T12" fmla="*/ 553 w 614"/>
                <a:gd name="T13" fmla="*/ 61 h 296"/>
                <a:gd name="T14" fmla="*/ 534 w 614"/>
                <a:gd name="T15" fmla="*/ 50 h 296"/>
                <a:gd name="T16" fmla="*/ 513 w 614"/>
                <a:gd name="T17" fmla="*/ 39 h 296"/>
                <a:gd name="T18" fmla="*/ 490 w 614"/>
                <a:gd name="T19" fmla="*/ 30 h 296"/>
                <a:gd name="T20" fmla="*/ 453 w 614"/>
                <a:gd name="T21" fmla="*/ 19 h 296"/>
                <a:gd name="T22" fmla="*/ 397 w 614"/>
                <a:gd name="T23" fmla="*/ 8 h 296"/>
                <a:gd name="T24" fmla="*/ 338 w 614"/>
                <a:gd name="T25" fmla="*/ 2 h 296"/>
                <a:gd name="T26" fmla="*/ 275 w 614"/>
                <a:gd name="T27" fmla="*/ 2 h 296"/>
                <a:gd name="T28" fmla="*/ 216 w 614"/>
                <a:gd name="T29" fmla="*/ 8 h 296"/>
                <a:gd name="T30" fmla="*/ 160 w 614"/>
                <a:gd name="T31" fmla="*/ 19 h 296"/>
                <a:gd name="T32" fmla="*/ 124 w 614"/>
                <a:gd name="T33" fmla="*/ 30 h 296"/>
                <a:gd name="T34" fmla="*/ 101 w 614"/>
                <a:gd name="T35" fmla="*/ 39 h 296"/>
                <a:gd name="T36" fmla="*/ 80 w 614"/>
                <a:gd name="T37" fmla="*/ 50 h 296"/>
                <a:gd name="T38" fmla="*/ 61 w 614"/>
                <a:gd name="T39" fmla="*/ 61 h 296"/>
                <a:gd name="T40" fmla="*/ 43 w 614"/>
                <a:gd name="T41" fmla="*/ 73 h 296"/>
                <a:gd name="T42" fmla="*/ 29 w 614"/>
                <a:gd name="T43" fmla="*/ 86 h 296"/>
                <a:gd name="T44" fmla="*/ 19 w 614"/>
                <a:gd name="T45" fmla="*/ 98 h 296"/>
                <a:gd name="T46" fmla="*/ 8 w 614"/>
                <a:gd name="T47" fmla="*/ 111 h 296"/>
                <a:gd name="T48" fmla="*/ 3 w 614"/>
                <a:gd name="T49" fmla="*/ 126 h 296"/>
                <a:gd name="T50" fmla="*/ 0 w 614"/>
                <a:gd name="T51" fmla="*/ 141 h 296"/>
                <a:gd name="T52" fmla="*/ 0 w 614"/>
                <a:gd name="T53" fmla="*/ 158 h 296"/>
                <a:gd name="T54" fmla="*/ 3 w 614"/>
                <a:gd name="T55" fmla="*/ 172 h 296"/>
                <a:gd name="T56" fmla="*/ 8 w 614"/>
                <a:gd name="T57" fmla="*/ 185 h 296"/>
                <a:gd name="T58" fmla="*/ 19 w 614"/>
                <a:gd name="T59" fmla="*/ 200 h 296"/>
                <a:gd name="T60" fmla="*/ 29 w 614"/>
                <a:gd name="T61" fmla="*/ 213 h 296"/>
                <a:gd name="T62" fmla="*/ 43 w 614"/>
                <a:gd name="T63" fmla="*/ 226 h 296"/>
                <a:gd name="T64" fmla="*/ 61 w 614"/>
                <a:gd name="T65" fmla="*/ 237 h 296"/>
                <a:gd name="T66" fmla="*/ 80 w 614"/>
                <a:gd name="T67" fmla="*/ 248 h 296"/>
                <a:gd name="T68" fmla="*/ 101 w 614"/>
                <a:gd name="T69" fmla="*/ 259 h 296"/>
                <a:gd name="T70" fmla="*/ 124 w 614"/>
                <a:gd name="T71" fmla="*/ 269 h 296"/>
                <a:gd name="T72" fmla="*/ 160 w 614"/>
                <a:gd name="T73" fmla="*/ 280 h 296"/>
                <a:gd name="T74" fmla="*/ 216 w 614"/>
                <a:gd name="T75" fmla="*/ 291 h 296"/>
                <a:gd name="T76" fmla="*/ 275 w 614"/>
                <a:gd name="T77" fmla="*/ 296 h 296"/>
                <a:gd name="T78" fmla="*/ 338 w 614"/>
                <a:gd name="T79" fmla="*/ 296 h 296"/>
                <a:gd name="T80" fmla="*/ 397 w 614"/>
                <a:gd name="T81" fmla="*/ 291 h 296"/>
                <a:gd name="T82" fmla="*/ 453 w 614"/>
                <a:gd name="T83" fmla="*/ 280 h 296"/>
                <a:gd name="T84" fmla="*/ 490 w 614"/>
                <a:gd name="T85" fmla="*/ 269 h 296"/>
                <a:gd name="T86" fmla="*/ 513 w 614"/>
                <a:gd name="T87" fmla="*/ 259 h 296"/>
                <a:gd name="T88" fmla="*/ 534 w 614"/>
                <a:gd name="T89" fmla="*/ 248 h 296"/>
                <a:gd name="T90" fmla="*/ 553 w 614"/>
                <a:gd name="T91" fmla="*/ 237 h 296"/>
                <a:gd name="T92" fmla="*/ 568 w 614"/>
                <a:gd name="T93" fmla="*/ 226 h 296"/>
                <a:gd name="T94" fmla="*/ 584 w 614"/>
                <a:gd name="T95" fmla="*/ 213 h 296"/>
                <a:gd name="T96" fmla="*/ 595 w 614"/>
                <a:gd name="T97" fmla="*/ 200 h 296"/>
                <a:gd name="T98" fmla="*/ 603 w 614"/>
                <a:gd name="T99" fmla="*/ 185 h 296"/>
                <a:gd name="T100" fmla="*/ 610 w 614"/>
                <a:gd name="T101" fmla="*/ 172 h 296"/>
                <a:gd name="T102" fmla="*/ 614 w 614"/>
                <a:gd name="T103" fmla="*/ 158 h 2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14"/>
                <a:gd name="T157" fmla="*/ 0 h 296"/>
                <a:gd name="T158" fmla="*/ 614 w 614"/>
                <a:gd name="T159" fmla="*/ 296 h 29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14" h="296">
                  <a:moveTo>
                    <a:pt x="614" y="148"/>
                  </a:moveTo>
                  <a:lnTo>
                    <a:pt x="614" y="141"/>
                  </a:lnTo>
                  <a:lnTo>
                    <a:pt x="612" y="134"/>
                  </a:lnTo>
                  <a:lnTo>
                    <a:pt x="610" y="126"/>
                  </a:lnTo>
                  <a:lnTo>
                    <a:pt x="607" y="119"/>
                  </a:lnTo>
                  <a:lnTo>
                    <a:pt x="603" y="111"/>
                  </a:lnTo>
                  <a:lnTo>
                    <a:pt x="600" y="106"/>
                  </a:lnTo>
                  <a:lnTo>
                    <a:pt x="595" y="98"/>
                  </a:lnTo>
                  <a:lnTo>
                    <a:pt x="589" y="91"/>
                  </a:lnTo>
                  <a:lnTo>
                    <a:pt x="584" y="86"/>
                  </a:lnTo>
                  <a:lnTo>
                    <a:pt x="577" y="78"/>
                  </a:lnTo>
                  <a:lnTo>
                    <a:pt x="568" y="73"/>
                  </a:lnTo>
                  <a:lnTo>
                    <a:pt x="561" y="67"/>
                  </a:lnTo>
                  <a:lnTo>
                    <a:pt x="553" y="61"/>
                  </a:lnTo>
                  <a:lnTo>
                    <a:pt x="544" y="56"/>
                  </a:lnTo>
                  <a:lnTo>
                    <a:pt x="534" y="50"/>
                  </a:lnTo>
                  <a:lnTo>
                    <a:pt x="523" y="45"/>
                  </a:lnTo>
                  <a:lnTo>
                    <a:pt x="513" y="39"/>
                  </a:lnTo>
                  <a:lnTo>
                    <a:pt x="502" y="36"/>
                  </a:lnTo>
                  <a:lnTo>
                    <a:pt x="490" y="30"/>
                  </a:lnTo>
                  <a:lnTo>
                    <a:pt x="478" y="26"/>
                  </a:lnTo>
                  <a:lnTo>
                    <a:pt x="453" y="19"/>
                  </a:lnTo>
                  <a:lnTo>
                    <a:pt x="425" y="13"/>
                  </a:lnTo>
                  <a:lnTo>
                    <a:pt x="397" y="8"/>
                  </a:lnTo>
                  <a:lnTo>
                    <a:pt x="368" y="4"/>
                  </a:lnTo>
                  <a:lnTo>
                    <a:pt x="338" y="2"/>
                  </a:lnTo>
                  <a:lnTo>
                    <a:pt x="307" y="0"/>
                  </a:lnTo>
                  <a:lnTo>
                    <a:pt x="275" y="2"/>
                  </a:lnTo>
                  <a:lnTo>
                    <a:pt x="244" y="4"/>
                  </a:lnTo>
                  <a:lnTo>
                    <a:pt x="216" y="8"/>
                  </a:lnTo>
                  <a:lnTo>
                    <a:pt x="186" y="13"/>
                  </a:lnTo>
                  <a:lnTo>
                    <a:pt x="160" y="19"/>
                  </a:lnTo>
                  <a:lnTo>
                    <a:pt x="134" y="26"/>
                  </a:lnTo>
                  <a:lnTo>
                    <a:pt x="124" y="30"/>
                  </a:lnTo>
                  <a:lnTo>
                    <a:pt x="111" y="36"/>
                  </a:lnTo>
                  <a:lnTo>
                    <a:pt x="101" y="39"/>
                  </a:lnTo>
                  <a:lnTo>
                    <a:pt x="89" y="45"/>
                  </a:lnTo>
                  <a:lnTo>
                    <a:pt x="80" y="50"/>
                  </a:lnTo>
                  <a:lnTo>
                    <a:pt x="69" y="56"/>
                  </a:lnTo>
                  <a:lnTo>
                    <a:pt x="61" y="61"/>
                  </a:lnTo>
                  <a:lnTo>
                    <a:pt x="52" y="67"/>
                  </a:lnTo>
                  <a:lnTo>
                    <a:pt x="43" y="73"/>
                  </a:lnTo>
                  <a:lnTo>
                    <a:pt x="36" y="78"/>
                  </a:lnTo>
                  <a:lnTo>
                    <a:pt x="29" y="86"/>
                  </a:lnTo>
                  <a:lnTo>
                    <a:pt x="24" y="91"/>
                  </a:lnTo>
                  <a:lnTo>
                    <a:pt x="19" y="98"/>
                  </a:lnTo>
                  <a:lnTo>
                    <a:pt x="14" y="106"/>
                  </a:lnTo>
                  <a:lnTo>
                    <a:pt x="8" y="111"/>
                  </a:lnTo>
                  <a:lnTo>
                    <a:pt x="5" y="119"/>
                  </a:lnTo>
                  <a:lnTo>
                    <a:pt x="3" y="126"/>
                  </a:lnTo>
                  <a:lnTo>
                    <a:pt x="1" y="134"/>
                  </a:lnTo>
                  <a:lnTo>
                    <a:pt x="0" y="141"/>
                  </a:lnTo>
                  <a:lnTo>
                    <a:pt x="0" y="148"/>
                  </a:lnTo>
                  <a:lnTo>
                    <a:pt x="0" y="158"/>
                  </a:lnTo>
                  <a:lnTo>
                    <a:pt x="1" y="165"/>
                  </a:lnTo>
                  <a:lnTo>
                    <a:pt x="3" y="172"/>
                  </a:lnTo>
                  <a:lnTo>
                    <a:pt x="5" y="180"/>
                  </a:lnTo>
                  <a:lnTo>
                    <a:pt x="8" y="185"/>
                  </a:lnTo>
                  <a:lnTo>
                    <a:pt x="14" y="193"/>
                  </a:lnTo>
                  <a:lnTo>
                    <a:pt x="19" y="200"/>
                  </a:lnTo>
                  <a:lnTo>
                    <a:pt x="24" y="208"/>
                  </a:lnTo>
                  <a:lnTo>
                    <a:pt x="29" y="213"/>
                  </a:lnTo>
                  <a:lnTo>
                    <a:pt x="36" y="221"/>
                  </a:lnTo>
                  <a:lnTo>
                    <a:pt x="43" y="226"/>
                  </a:lnTo>
                  <a:lnTo>
                    <a:pt x="52" y="232"/>
                  </a:lnTo>
                  <a:lnTo>
                    <a:pt x="61" y="237"/>
                  </a:lnTo>
                  <a:lnTo>
                    <a:pt x="69" y="243"/>
                  </a:lnTo>
                  <a:lnTo>
                    <a:pt x="80" y="248"/>
                  </a:lnTo>
                  <a:lnTo>
                    <a:pt x="89" y="254"/>
                  </a:lnTo>
                  <a:lnTo>
                    <a:pt x="101" y="259"/>
                  </a:lnTo>
                  <a:lnTo>
                    <a:pt x="111" y="263"/>
                  </a:lnTo>
                  <a:lnTo>
                    <a:pt x="124" y="269"/>
                  </a:lnTo>
                  <a:lnTo>
                    <a:pt x="134" y="272"/>
                  </a:lnTo>
                  <a:lnTo>
                    <a:pt x="160" y="280"/>
                  </a:lnTo>
                  <a:lnTo>
                    <a:pt x="186" y="285"/>
                  </a:lnTo>
                  <a:lnTo>
                    <a:pt x="216" y="291"/>
                  </a:lnTo>
                  <a:lnTo>
                    <a:pt x="244" y="295"/>
                  </a:lnTo>
                  <a:lnTo>
                    <a:pt x="275" y="296"/>
                  </a:lnTo>
                  <a:lnTo>
                    <a:pt x="307" y="296"/>
                  </a:lnTo>
                  <a:lnTo>
                    <a:pt x="338" y="296"/>
                  </a:lnTo>
                  <a:lnTo>
                    <a:pt x="368" y="295"/>
                  </a:lnTo>
                  <a:lnTo>
                    <a:pt x="397" y="291"/>
                  </a:lnTo>
                  <a:lnTo>
                    <a:pt x="425" y="285"/>
                  </a:lnTo>
                  <a:lnTo>
                    <a:pt x="453" y="280"/>
                  </a:lnTo>
                  <a:lnTo>
                    <a:pt x="478" y="272"/>
                  </a:lnTo>
                  <a:lnTo>
                    <a:pt x="490" y="269"/>
                  </a:lnTo>
                  <a:lnTo>
                    <a:pt x="502" y="263"/>
                  </a:lnTo>
                  <a:lnTo>
                    <a:pt x="513" y="259"/>
                  </a:lnTo>
                  <a:lnTo>
                    <a:pt x="523" y="254"/>
                  </a:lnTo>
                  <a:lnTo>
                    <a:pt x="534" y="248"/>
                  </a:lnTo>
                  <a:lnTo>
                    <a:pt x="544" y="243"/>
                  </a:lnTo>
                  <a:lnTo>
                    <a:pt x="553" y="237"/>
                  </a:lnTo>
                  <a:lnTo>
                    <a:pt x="561" y="232"/>
                  </a:lnTo>
                  <a:lnTo>
                    <a:pt x="568" y="226"/>
                  </a:lnTo>
                  <a:lnTo>
                    <a:pt x="577" y="221"/>
                  </a:lnTo>
                  <a:lnTo>
                    <a:pt x="584" y="213"/>
                  </a:lnTo>
                  <a:lnTo>
                    <a:pt x="589" y="208"/>
                  </a:lnTo>
                  <a:lnTo>
                    <a:pt x="595" y="200"/>
                  </a:lnTo>
                  <a:lnTo>
                    <a:pt x="600" y="193"/>
                  </a:lnTo>
                  <a:lnTo>
                    <a:pt x="603" y="185"/>
                  </a:lnTo>
                  <a:lnTo>
                    <a:pt x="607" y="180"/>
                  </a:lnTo>
                  <a:lnTo>
                    <a:pt x="610" y="172"/>
                  </a:lnTo>
                  <a:lnTo>
                    <a:pt x="612" y="165"/>
                  </a:lnTo>
                  <a:lnTo>
                    <a:pt x="614" y="158"/>
                  </a:lnTo>
                  <a:lnTo>
                    <a:pt x="614" y="148"/>
                  </a:lnTo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1" name="Rectangle 39"/>
            <p:cNvSpPr>
              <a:spLocks noChangeArrowheads="1"/>
            </p:cNvSpPr>
            <p:nvPr/>
          </p:nvSpPr>
          <p:spPr bwMode="auto">
            <a:xfrm>
              <a:off x="4863" y="1747"/>
              <a:ext cx="2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600">
                  <a:solidFill>
                    <a:srgbClr val="000000"/>
                  </a:solidFill>
                  <a:cs typeface="AngsanaUPC" pitchFamily="18" charset="-34"/>
                </a:rPr>
                <a:t>ราคา</a:t>
              </a:r>
              <a:endParaRPr lang="en-US"/>
            </a:p>
          </p:txBody>
        </p:sp>
        <p:sp>
          <p:nvSpPr>
            <p:cNvPr id="44112" name="Line 40"/>
            <p:cNvSpPr>
              <a:spLocks noChangeShapeType="1"/>
            </p:cNvSpPr>
            <p:nvPr/>
          </p:nvSpPr>
          <p:spPr bwMode="auto">
            <a:xfrm flipV="1">
              <a:off x="4542" y="2122"/>
              <a:ext cx="407" cy="51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9" name="Rectangle 41"/>
          <p:cNvSpPr>
            <a:spLocks noChangeArrowheads="1"/>
          </p:cNvSpPr>
          <p:nvPr/>
        </p:nvSpPr>
        <p:spPr bwMode="auto">
          <a:xfrm>
            <a:off x="755650" y="4724400"/>
            <a:ext cx="6619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300" b="1">
                <a:solidFill>
                  <a:srgbClr val="000000"/>
                </a:solidFill>
                <a:cs typeface="AngsanaUPC" pitchFamily="18" charset="-34"/>
              </a:rPr>
              <a:t>ใบสั่งซื้อ</a:t>
            </a:r>
            <a:endParaRPr lang="en-US"/>
          </a:p>
        </p:txBody>
      </p:sp>
      <p:graphicFrame>
        <p:nvGraphicFramePr>
          <p:cNvPr id="264287" name="Group 95"/>
          <p:cNvGraphicFramePr>
            <a:graphicFrameLocks noGrp="1"/>
          </p:cNvGraphicFramePr>
          <p:nvPr/>
        </p:nvGraphicFramePr>
        <p:xfrm>
          <a:off x="1619250" y="4581525"/>
          <a:ext cx="2754313" cy="640080"/>
        </p:xfrm>
        <a:graphic>
          <a:graphicData uri="http://schemas.openxmlformats.org/drawingml/2006/table">
            <a:tbl>
              <a:tblPr/>
              <a:tblGrid>
                <a:gridCol w="917575"/>
                <a:gridCol w="919163"/>
                <a:gridCol w="9175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เลขที่ใบสั่ง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วันที่สั่ง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วันที่ส่ง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4" name="Rectangle 59"/>
          <p:cNvSpPr>
            <a:spLocks noChangeArrowheads="1"/>
          </p:cNvSpPr>
          <p:nvPr/>
        </p:nvSpPr>
        <p:spPr bwMode="auto">
          <a:xfrm>
            <a:off x="3059832" y="5949280"/>
            <a:ext cx="80486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300" b="1" dirty="0">
                <a:solidFill>
                  <a:srgbClr val="000000"/>
                </a:solidFill>
                <a:cs typeface="AngsanaUPC" pitchFamily="18" charset="-34"/>
              </a:rPr>
              <a:t>สั่งรายการ</a:t>
            </a:r>
            <a:endParaRPr lang="en-US" dirty="0"/>
          </a:p>
        </p:txBody>
      </p:sp>
      <p:graphicFrame>
        <p:nvGraphicFramePr>
          <p:cNvPr id="264290" name="Group 98"/>
          <p:cNvGraphicFramePr>
            <a:graphicFrameLocks noGrp="1"/>
          </p:cNvGraphicFramePr>
          <p:nvPr/>
        </p:nvGraphicFramePr>
        <p:xfrm>
          <a:off x="4139952" y="5877272"/>
          <a:ext cx="1836738" cy="640080"/>
        </p:xfrm>
        <a:graphic>
          <a:graphicData uri="http://schemas.openxmlformats.org/drawingml/2006/table">
            <a:tbl>
              <a:tblPr/>
              <a:tblGrid>
                <a:gridCol w="917575"/>
                <a:gridCol w="91916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เลขที่ใบสั่ง</a:t>
                      </a:r>
                      <a:endParaRPr kumimoji="0" 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รหัสสินค้า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6" name="Rectangle 77"/>
          <p:cNvSpPr>
            <a:spLocks noChangeArrowheads="1"/>
          </p:cNvSpPr>
          <p:nvPr/>
        </p:nvSpPr>
        <p:spPr bwMode="auto">
          <a:xfrm>
            <a:off x="5220072" y="4581128"/>
            <a:ext cx="4572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300" b="1" dirty="0">
                <a:solidFill>
                  <a:srgbClr val="000000"/>
                </a:solidFill>
                <a:cs typeface="AngsanaUPC" pitchFamily="18" charset="-34"/>
              </a:rPr>
              <a:t>สินค้า</a:t>
            </a:r>
            <a:endParaRPr lang="en-US" dirty="0"/>
          </a:p>
        </p:txBody>
      </p:sp>
      <p:graphicFrame>
        <p:nvGraphicFramePr>
          <p:cNvPr id="264289" name="Group 97"/>
          <p:cNvGraphicFramePr>
            <a:graphicFrameLocks noGrp="1"/>
          </p:cNvGraphicFramePr>
          <p:nvPr/>
        </p:nvGraphicFramePr>
        <p:xfrm>
          <a:off x="5940152" y="4509120"/>
          <a:ext cx="2754312" cy="640080"/>
        </p:xfrm>
        <a:graphic>
          <a:graphicData uri="http://schemas.openxmlformats.org/drawingml/2006/table">
            <a:tbl>
              <a:tblPr/>
              <a:tblGrid>
                <a:gridCol w="917575"/>
                <a:gridCol w="919162"/>
                <a:gridCol w="9175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รหัสสินค้า</a:t>
                      </a:r>
                      <a:endParaRPr kumimoji="0" lang="en-US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ชื่อสินค้า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FreesiaUPC" pitchFamily="34" charset="-34"/>
                        </a:rPr>
                        <a:t>ราคา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FreesiaUPC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33CC7CC-38E3-45D7-81D7-798E0C9C1345}" type="slidenum">
              <a:rPr lang="en-US"/>
              <a:pPr/>
              <a:t>65</a:t>
            </a:fld>
            <a:endParaRPr lang="en-US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476375" y="5300663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2800">
                <a:latin typeface="Angsana New" pitchFamily="18" charset="-34"/>
                <a:cs typeface="Angsana New" pitchFamily="18" charset="-34"/>
              </a:rPr>
              <a:t>ภาพแสดงการเปลี่ยนแปลงจาก </a:t>
            </a:r>
            <a:r>
              <a:rPr lang="en-US" sz="2800">
                <a:latin typeface="Angsana New" pitchFamily="18" charset="-34"/>
                <a:cs typeface="Angsana New" pitchFamily="18" charset="-34"/>
              </a:rPr>
              <a:t>M:M </a:t>
            </a:r>
            <a:r>
              <a:rPr lang="th-TH" sz="2800">
                <a:latin typeface="Angsana New" pitchFamily="18" charset="-34"/>
                <a:cs typeface="Angsana New" pitchFamily="18" charset="-34"/>
              </a:rPr>
              <a:t>มาเป็น </a:t>
            </a:r>
            <a:r>
              <a:rPr lang="en-US" sz="2800">
                <a:latin typeface="Angsana New" pitchFamily="18" charset="-34"/>
                <a:cs typeface="Angsana New" pitchFamily="18" charset="-34"/>
              </a:rPr>
              <a:t>1:M </a:t>
            </a:r>
            <a:endParaRPr lang="th-TH" sz="280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5060" name="AutoShape 7"/>
          <p:cNvSpPr>
            <a:spLocks noChangeArrowheads="1"/>
          </p:cNvSpPr>
          <p:nvPr/>
        </p:nvSpPr>
        <p:spPr bwMode="auto">
          <a:xfrm>
            <a:off x="4356100" y="3068638"/>
            <a:ext cx="504825" cy="576262"/>
          </a:xfrm>
          <a:prstGeom prst="downArrow">
            <a:avLst>
              <a:gd name="adj1" fmla="val 50000"/>
              <a:gd name="adj2" fmla="val 285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468313" y="2060575"/>
            <a:ext cx="8174037" cy="854075"/>
            <a:chOff x="305" y="1752"/>
            <a:chExt cx="5149" cy="538"/>
          </a:xfrm>
        </p:grpSpPr>
        <p:sp>
          <p:nvSpPr>
            <p:cNvPr id="45081" name="AutoShape 8"/>
            <p:cNvSpPr>
              <a:spLocks noChangeAspect="1" noChangeArrowheads="1" noTextEdit="1"/>
            </p:cNvSpPr>
            <p:nvPr/>
          </p:nvSpPr>
          <p:spPr bwMode="auto">
            <a:xfrm>
              <a:off x="305" y="1752"/>
              <a:ext cx="5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Rectangle 10"/>
            <p:cNvSpPr>
              <a:spLocks noChangeArrowheads="1"/>
            </p:cNvSpPr>
            <p:nvPr/>
          </p:nvSpPr>
          <p:spPr bwMode="auto">
            <a:xfrm>
              <a:off x="327" y="1774"/>
              <a:ext cx="1113" cy="495"/>
            </a:xfrm>
            <a:prstGeom prst="rect">
              <a:avLst/>
            </a:prstGeom>
            <a:solidFill>
              <a:srgbClr val="E8EE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Rectangle 11"/>
            <p:cNvSpPr>
              <a:spLocks noChangeArrowheads="1"/>
            </p:cNvSpPr>
            <p:nvPr/>
          </p:nvSpPr>
          <p:spPr bwMode="auto">
            <a:xfrm>
              <a:off x="327" y="1774"/>
              <a:ext cx="1113" cy="49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Rectangle 12"/>
            <p:cNvSpPr>
              <a:spLocks noChangeArrowheads="1"/>
            </p:cNvSpPr>
            <p:nvPr/>
          </p:nvSpPr>
          <p:spPr bwMode="auto">
            <a:xfrm>
              <a:off x="501" y="1870"/>
              <a:ext cx="58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100">
                  <a:solidFill>
                    <a:srgbClr val="000000"/>
                  </a:solidFill>
                  <a:cs typeface="Angsana New" pitchFamily="18" charset="-34"/>
                </a:rPr>
                <a:t>ใบสั่งซื้อ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5085" name="Rectangle 13"/>
            <p:cNvSpPr>
              <a:spLocks noChangeArrowheads="1"/>
            </p:cNvSpPr>
            <p:nvPr/>
          </p:nvSpPr>
          <p:spPr bwMode="auto">
            <a:xfrm>
              <a:off x="4320" y="1774"/>
              <a:ext cx="1113" cy="495"/>
            </a:xfrm>
            <a:prstGeom prst="rect">
              <a:avLst/>
            </a:prstGeom>
            <a:solidFill>
              <a:srgbClr val="E8EE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Rectangle 14"/>
            <p:cNvSpPr>
              <a:spLocks noChangeArrowheads="1"/>
            </p:cNvSpPr>
            <p:nvPr/>
          </p:nvSpPr>
          <p:spPr bwMode="auto">
            <a:xfrm>
              <a:off x="4320" y="1774"/>
              <a:ext cx="1113" cy="49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Rectangle 15"/>
            <p:cNvSpPr>
              <a:spLocks noChangeArrowheads="1"/>
            </p:cNvSpPr>
            <p:nvPr/>
          </p:nvSpPr>
          <p:spPr bwMode="auto">
            <a:xfrm>
              <a:off x="4465" y="1870"/>
              <a:ext cx="39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100">
                  <a:solidFill>
                    <a:srgbClr val="000000"/>
                  </a:solidFill>
                  <a:cs typeface="Angsana New" pitchFamily="18" charset="-34"/>
                </a:rPr>
                <a:t>สินค้า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5088" name="Line 16"/>
            <p:cNvSpPr>
              <a:spLocks noChangeShapeType="1"/>
            </p:cNvSpPr>
            <p:nvPr/>
          </p:nvSpPr>
          <p:spPr bwMode="auto">
            <a:xfrm>
              <a:off x="1440" y="2021"/>
              <a:ext cx="828" cy="1"/>
            </a:xfrm>
            <a:prstGeom prst="line">
              <a:avLst/>
            </a:prstGeom>
            <a:noFill/>
            <a:ln w="33338" cap="rnd">
              <a:solidFill>
                <a:srgbClr val="4677B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Rectangle 17"/>
            <p:cNvSpPr>
              <a:spLocks noChangeArrowheads="1"/>
            </p:cNvSpPr>
            <p:nvPr/>
          </p:nvSpPr>
          <p:spPr bwMode="auto">
            <a:xfrm>
              <a:off x="1482" y="1804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5090" name="Freeform 18"/>
            <p:cNvSpPr>
              <a:spLocks/>
            </p:cNvSpPr>
            <p:nvPr/>
          </p:nvSpPr>
          <p:spPr bwMode="auto">
            <a:xfrm>
              <a:off x="2268" y="1774"/>
              <a:ext cx="1261" cy="495"/>
            </a:xfrm>
            <a:custGeom>
              <a:avLst/>
              <a:gdLst>
                <a:gd name="T0" fmla="*/ 0 w 1261"/>
                <a:gd name="T1" fmla="*/ 247 h 495"/>
                <a:gd name="T2" fmla="*/ 631 w 1261"/>
                <a:gd name="T3" fmla="*/ 0 h 495"/>
                <a:gd name="T4" fmla="*/ 1261 w 1261"/>
                <a:gd name="T5" fmla="*/ 247 h 495"/>
                <a:gd name="T6" fmla="*/ 631 w 1261"/>
                <a:gd name="T7" fmla="*/ 495 h 495"/>
                <a:gd name="T8" fmla="*/ 0 w 1261"/>
                <a:gd name="T9" fmla="*/ 247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495"/>
                <a:gd name="T17" fmla="*/ 1261 w 1261"/>
                <a:gd name="T18" fmla="*/ 495 h 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495">
                  <a:moveTo>
                    <a:pt x="0" y="247"/>
                  </a:moveTo>
                  <a:lnTo>
                    <a:pt x="631" y="0"/>
                  </a:lnTo>
                  <a:lnTo>
                    <a:pt x="1261" y="247"/>
                  </a:lnTo>
                  <a:lnTo>
                    <a:pt x="631" y="495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E8E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Freeform 19"/>
            <p:cNvSpPr>
              <a:spLocks/>
            </p:cNvSpPr>
            <p:nvPr/>
          </p:nvSpPr>
          <p:spPr bwMode="auto">
            <a:xfrm>
              <a:off x="2268" y="1774"/>
              <a:ext cx="1261" cy="495"/>
            </a:xfrm>
            <a:custGeom>
              <a:avLst/>
              <a:gdLst>
                <a:gd name="T0" fmla="*/ 0 w 1261"/>
                <a:gd name="T1" fmla="*/ 247 h 495"/>
                <a:gd name="T2" fmla="*/ 631 w 1261"/>
                <a:gd name="T3" fmla="*/ 0 h 495"/>
                <a:gd name="T4" fmla="*/ 1261 w 1261"/>
                <a:gd name="T5" fmla="*/ 247 h 495"/>
                <a:gd name="T6" fmla="*/ 631 w 1261"/>
                <a:gd name="T7" fmla="*/ 495 h 495"/>
                <a:gd name="T8" fmla="*/ 0 w 1261"/>
                <a:gd name="T9" fmla="*/ 247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495"/>
                <a:gd name="T17" fmla="*/ 1261 w 1261"/>
                <a:gd name="T18" fmla="*/ 495 h 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495">
                  <a:moveTo>
                    <a:pt x="0" y="247"/>
                  </a:moveTo>
                  <a:lnTo>
                    <a:pt x="631" y="0"/>
                  </a:lnTo>
                  <a:lnTo>
                    <a:pt x="1261" y="247"/>
                  </a:lnTo>
                  <a:lnTo>
                    <a:pt x="631" y="495"/>
                  </a:lnTo>
                  <a:lnTo>
                    <a:pt x="0" y="24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Rectangle 20"/>
            <p:cNvSpPr>
              <a:spLocks noChangeArrowheads="1"/>
            </p:cNvSpPr>
            <p:nvPr/>
          </p:nvSpPr>
          <p:spPr bwMode="auto">
            <a:xfrm>
              <a:off x="2555" y="1922"/>
              <a:ext cx="61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800">
                  <a:solidFill>
                    <a:srgbClr val="000000"/>
                  </a:solidFill>
                  <a:cs typeface="Angsana New" pitchFamily="18" charset="-34"/>
                </a:rPr>
                <a:t>สั่งรายการ</a:t>
              </a:r>
              <a:endParaRPr lang="en-US" sz="2800">
                <a:cs typeface="Angsana New" pitchFamily="18" charset="-34"/>
              </a:endParaRPr>
            </a:p>
          </p:txBody>
        </p:sp>
        <p:sp>
          <p:nvSpPr>
            <p:cNvPr id="45093" name="Line 21"/>
            <p:cNvSpPr>
              <a:spLocks noChangeShapeType="1"/>
            </p:cNvSpPr>
            <p:nvPr/>
          </p:nvSpPr>
          <p:spPr bwMode="auto">
            <a:xfrm>
              <a:off x="3529" y="2021"/>
              <a:ext cx="791" cy="1"/>
            </a:xfrm>
            <a:prstGeom prst="line">
              <a:avLst/>
            </a:prstGeom>
            <a:noFill/>
            <a:ln w="33338" cap="rnd">
              <a:solidFill>
                <a:srgbClr val="4677B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22"/>
            <p:cNvSpPr>
              <a:spLocks noChangeArrowheads="1"/>
            </p:cNvSpPr>
            <p:nvPr/>
          </p:nvSpPr>
          <p:spPr bwMode="auto">
            <a:xfrm>
              <a:off x="4125" y="1804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N</a:t>
              </a:r>
            </a:p>
          </p:txBody>
        </p:sp>
      </p:grpSp>
      <p:grpSp>
        <p:nvGrpSpPr>
          <p:cNvPr id="3" name="Group 24"/>
          <p:cNvGrpSpPr>
            <a:grpSpLocks noChangeAspect="1"/>
          </p:cNvGrpSpPr>
          <p:nvPr/>
        </p:nvGrpSpPr>
        <p:grpSpPr bwMode="auto">
          <a:xfrm>
            <a:off x="504825" y="3860800"/>
            <a:ext cx="8162925" cy="854075"/>
            <a:chOff x="309" y="3022"/>
            <a:chExt cx="5142" cy="538"/>
          </a:xfrm>
        </p:grpSpPr>
        <p:sp>
          <p:nvSpPr>
            <p:cNvPr id="45063" name="AutoShape 23"/>
            <p:cNvSpPr>
              <a:spLocks noChangeAspect="1" noChangeArrowheads="1" noTextEdit="1"/>
            </p:cNvSpPr>
            <p:nvPr/>
          </p:nvSpPr>
          <p:spPr bwMode="auto">
            <a:xfrm>
              <a:off x="309" y="3022"/>
              <a:ext cx="5142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Rectangle 25"/>
            <p:cNvSpPr>
              <a:spLocks noChangeArrowheads="1"/>
            </p:cNvSpPr>
            <p:nvPr/>
          </p:nvSpPr>
          <p:spPr bwMode="auto">
            <a:xfrm>
              <a:off x="331" y="3044"/>
              <a:ext cx="1111" cy="495"/>
            </a:xfrm>
            <a:prstGeom prst="rect">
              <a:avLst/>
            </a:prstGeom>
            <a:solidFill>
              <a:srgbClr val="E8EE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Rectangle 26"/>
            <p:cNvSpPr>
              <a:spLocks noChangeArrowheads="1"/>
            </p:cNvSpPr>
            <p:nvPr/>
          </p:nvSpPr>
          <p:spPr bwMode="auto">
            <a:xfrm>
              <a:off x="331" y="3044"/>
              <a:ext cx="1111" cy="49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Rectangle 27"/>
            <p:cNvSpPr>
              <a:spLocks noChangeArrowheads="1"/>
            </p:cNvSpPr>
            <p:nvPr/>
          </p:nvSpPr>
          <p:spPr bwMode="auto">
            <a:xfrm>
              <a:off x="505" y="3140"/>
              <a:ext cx="58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100">
                  <a:solidFill>
                    <a:srgbClr val="000000"/>
                  </a:solidFill>
                  <a:cs typeface="Angsana New" pitchFamily="18" charset="-34"/>
                </a:rPr>
                <a:t>ใบสั่งซื้อ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5067" name="Rectangle 28"/>
            <p:cNvSpPr>
              <a:spLocks noChangeArrowheads="1"/>
            </p:cNvSpPr>
            <p:nvPr/>
          </p:nvSpPr>
          <p:spPr bwMode="auto">
            <a:xfrm>
              <a:off x="4318" y="3044"/>
              <a:ext cx="1112" cy="495"/>
            </a:xfrm>
            <a:prstGeom prst="rect">
              <a:avLst/>
            </a:prstGeom>
            <a:solidFill>
              <a:srgbClr val="E8EE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Rectangle 29"/>
            <p:cNvSpPr>
              <a:spLocks noChangeArrowheads="1"/>
            </p:cNvSpPr>
            <p:nvPr/>
          </p:nvSpPr>
          <p:spPr bwMode="auto">
            <a:xfrm>
              <a:off x="4318" y="3044"/>
              <a:ext cx="1112" cy="49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Rectangle 30"/>
            <p:cNvSpPr>
              <a:spLocks noChangeArrowheads="1"/>
            </p:cNvSpPr>
            <p:nvPr/>
          </p:nvSpPr>
          <p:spPr bwMode="auto">
            <a:xfrm>
              <a:off x="4464" y="3140"/>
              <a:ext cx="39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3100">
                  <a:solidFill>
                    <a:srgbClr val="000000"/>
                  </a:solidFill>
                  <a:cs typeface="Angsana New" pitchFamily="18" charset="-34"/>
                </a:rPr>
                <a:t>สินค้า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5070" name="Line 31"/>
            <p:cNvSpPr>
              <a:spLocks noChangeShapeType="1"/>
            </p:cNvSpPr>
            <p:nvPr/>
          </p:nvSpPr>
          <p:spPr bwMode="auto">
            <a:xfrm>
              <a:off x="1442" y="3291"/>
              <a:ext cx="864" cy="1"/>
            </a:xfrm>
            <a:prstGeom prst="line">
              <a:avLst/>
            </a:prstGeom>
            <a:noFill/>
            <a:ln w="33338" cap="rnd">
              <a:solidFill>
                <a:srgbClr val="4677B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32"/>
            <p:cNvSpPr>
              <a:spLocks noChangeArrowheads="1"/>
            </p:cNvSpPr>
            <p:nvPr/>
          </p:nvSpPr>
          <p:spPr bwMode="auto">
            <a:xfrm>
              <a:off x="2151" y="3074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5072" name="Line 33"/>
            <p:cNvSpPr>
              <a:spLocks noChangeShapeType="1"/>
            </p:cNvSpPr>
            <p:nvPr/>
          </p:nvSpPr>
          <p:spPr bwMode="auto">
            <a:xfrm>
              <a:off x="3491" y="3291"/>
              <a:ext cx="827" cy="1"/>
            </a:xfrm>
            <a:prstGeom prst="line">
              <a:avLst/>
            </a:prstGeom>
            <a:noFill/>
            <a:ln w="33338" cap="rnd">
              <a:solidFill>
                <a:srgbClr val="4677B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Rectangle 34"/>
            <p:cNvSpPr>
              <a:spLocks noChangeArrowheads="1"/>
            </p:cNvSpPr>
            <p:nvPr/>
          </p:nvSpPr>
          <p:spPr bwMode="auto">
            <a:xfrm>
              <a:off x="3536" y="3074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5074" name="Rectangle 35"/>
            <p:cNvSpPr>
              <a:spLocks noChangeArrowheads="1"/>
            </p:cNvSpPr>
            <p:nvPr/>
          </p:nvSpPr>
          <p:spPr bwMode="auto">
            <a:xfrm>
              <a:off x="1498" y="307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5075" name="Rectangle 36"/>
            <p:cNvSpPr>
              <a:spLocks noChangeArrowheads="1"/>
            </p:cNvSpPr>
            <p:nvPr/>
          </p:nvSpPr>
          <p:spPr bwMode="auto">
            <a:xfrm>
              <a:off x="4163" y="307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5076" name="Rectangle 37"/>
            <p:cNvSpPr>
              <a:spLocks noChangeArrowheads="1"/>
            </p:cNvSpPr>
            <p:nvPr/>
          </p:nvSpPr>
          <p:spPr bwMode="auto">
            <a:xfrm>
              <a:off x="2306" y="3044"/>
              <a:ext cx="1185" cy="495"/>
            </a:xfrm>
            <a:prstGeom prst="rect">
              <a:avLst/>
            </a:prstGeom>
            <a:solidFill>
              <a:srgbClr val="E8EE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Rectangle 38"/>
            <p:cNvSpPr>
              <a:spLocks noChangeArrowheads="1"/>
            </p:cNvSpPr>
            <p:nvPr/>
          </p:nvSpPr>
          <p:spPr bwMode="auto">
            <a:xfrm>
              <a:off x="2306" y="3044"/>
              <a:ext cx="1185" cy="49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Freeform 39"/>
            <p:cNvSpPr>
              <a:spLocks/>
            </p:cNvSpPr>
            <p:nvPr/>
          </p:nvSpPr>
          <p:spPr bwMode="auto">
            <a:xfrm>
              <a:off x="2306" y="3044"/>
              <a:ext cx="1185" cy="495"/>
            </a:xfrm>
            <a:custGeom>
              <a:avLst/>
              <a:gdLst>
                <a:gd name="T0" fmla="*/ 0 w 1185"/>
                <a:gd name="T1" fmla="*/ 247 h 495"/>
                <a:gd name="T2" fmla="*/ 593 w 1185"/>
                <a:gd name="T3" fmla="*/ 0 h 495"/>
                <a:gd name="T4" fmla="*/ 1185 w 1185"/>
                <a:gd name="T5" fmla="*/ 247 h 495"/>
                <a:gd name="T6" fmla="*/ 593 w 1185"/>
                <a:gd name="T7" fmla="*/ 495 h 495"/>
                <a:gd name="T8" fmla="*/ 0 w 1185"/>
                <a:gd name="T9" fmla="*/ 247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5"/>
                <a:gd name="T16" fmla="*/ 0 h 495"/>
                <a:gd name="T17" fmla="*/ 1185 w 1185"/>
                <a:gd name="T18" fmla="*/ 495 h 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5" h="495">
                  <a:moveTo>
                    <a:pt x="0" y="247"/>
                  </a:moveTo>
                  <a:lnTo>
                    <a:pt x="593" y="0"/>
                  </a:lnTo>
                  <a:lnTo>
                    <a:pt x="1185" y="247"/>
                  </a:lnTo>
                  <a:lnTo>
                    <a:pt x="593" y="495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E8E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Freeform 40"/>
            <p:cNvSpPr>
              <a:spLocks/>
            </p:cNvSpPr>
            <p:nvPr/>
          </p:nvSpPr>
          <p:spPr bwMode="auto">
            <a:xfrm>
              <a:off x="2306" y="3044"/>
              <a:ext cx="1185" cy="495"/>
            </a:xfrm>
            <a:custGeom>
              <a:avLst/>
              <a:gdLst>
                <a:gd name="T0" fmla="*/ 0 w 1185"/>
                <a:gd name="T1" fmla="*/ 247 h 495"/>
                <a:gd name="T2" fmla="*/ 593 w 1185"/>
                <a:gd name="T3" fmla="*/ 0 h 495"/>
                <a:gd name="T4" fmla="*/ 1185 w 1185"/>
                <a:gd name="T5" fmla="*/ 247 h 495"/>
                <a:gd name="T6" fmla="*/ 593 w 1185"/>
                <a:gd name="T7" fmla="*/ 495 h 495"/>
                <a:gd name="T8" fmla="*/ 0 w 1185"/>
                <a:gd name="T9" fmla="*/ 247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5"/>
                <a:gd name="T16" fmla="*/ 0 h 495"/>
                <a:gd name="T17" fmla="*/ 1185 w 1185"/>
                <a:gd name="T18" fmla="*/ 495 h 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5" h="495">
                  <a:moveTo>
                    <a:pt x="0" y="247"/>
                  </a:moveTo>
                  <a:lnTo>
                    <a:pt x="593" y="0"/>
                  </a:lnTo>
                  <a:lnTo>
                    <a:pt x="1185" y="247"/>
                  </a:lnTo>
                  <a:lnTo>
                    <a:pt x="593" y="495"/>
                  </a:lnTo>
                  <a:lnTo>
                    <a:pt x="0" y="24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Rectangle 41"/>
            <p:cNvSpPr>
              <a:spLocks noChangeArrowheads="1"/>
            </p:cNvSpPr>
            <p:nvPr/>
          </p:nvSpPr>
          <p:spPr bwMode="auto">
            <a:xfrm>
              <a:off x="2556" y="3192"/>
              <a:ext cx="6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 b="1">
                  <a:solidFill>
                    <a:srgbClr val="000000"/>
                  </a:solidFill>
                  <a:cs typeface="Angsana New" pitchFamily="18" charset="-34"/>
                </a:rPr>
                <a:t>รายการสั่งซื้อ</a:t>
              </a:r>
              <a:endParaRPr lang="en-US" sz="2400" b="1">
                <a:cs typeface="Angsana New" pitchFamily="18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708920"/>
            <a:ext cx="4608512" cy="990600"/>
          </a:xfrm>
        </p:spPr>
        <p:txBody>
          <a:bodyPr/>
          <a:lstStyle/>
          <a:p>
            <a:pPr algn="ctr"/>
            <a:r>
              <a:rPr lang="th-TH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gsana New" pitchFamily="18" charset="-34"/>
              </a:rPr>
              <a:t>สรุป</a:t>
            </a:r>
            <a:endParaRPr lang="en-US" sz="9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DF8B574-D531-4E6E-85EA-1CD0F5200287}" type="slidenum">
              <a:rPr lang="en-US" smtClean="0"/>
              <a:pPr>
                <a:defRPr/>
              </a:pPr>
              <a:t>66</a:t>
            </a:fld>
            <a:endParaRPr lang="th-TH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5F0CDCE-FD8F-444A-9B2A-C2F655049604}" type="slidenum">
              <a:rPr lang="en-GB" smtClean="0">
                <a:cs typeface="Arial" charset="0"/>
              </a:rPr>
              <a:pPr/>
              <a:t>67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th-TH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ขั้นตอนการออกแบบฐานข้อมูล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en-GB" sz="36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4103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4104" name="Text Box 29"/>
          <p:cNvSpPr txBox="1">
            <a:spLocks noChangeArrowheads="1"/>
          </p:cNvSpPr>
          <p:nvPr/>
        </p:nvSpPr>
        <p:spPr bwMode="auto">
          <a:xfrm>
            <a:off x="683568" y="1671638"/>
            <a:ext cx="8067675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4000" dirty="0" smtClean="0">
                <a:latin typeface="Angsana New" pitchFamily="18" charset="-34"/>
              </a:rPr>
              <a:t>รวบรวม</a:t>
            </a:r>
            <a:r>
              <a:rPr lang="th-TH" sz="4000" dirty="0">
                <a:latin typeface="Angsana New" pitchFamily="18" charset="-34"/>
              </a:rPr>
              <a:t>ความต้องการของผู้ใช้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4000" dirty="0" smtClean="0">
                <a:latin typeface="Angsana New" pitchFamily="18" charset="-34"/>
              </a:rPr>
              <a:t>วิเคราะห์</a:t>
            </a:r>
            <a:endParaRPr lang="th-TH" sz="4000" dirty="0">
              <a:latin typeface="Angsana New" pitchFamily="18" charset="-34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4000" dirty="0" smtClean="0">
                <a:latin typeface="Angsana New" pitchFamily="18" charset="-34"/>
              </a:rPr>
              <a:t>สร้าง </a:t>
            </a:r>
            <a:r>
              <a:rPr lang="en-US" sz="4000" dirty="0">
                <a:latin typeface="Angsana New" pitchFamily="18" charset="-34"/>
              </a:rPr>
              <a:t>ER Model</a:t>
            </a:r>
            <a:endParaRPr lang="th-TH" sz="4000" dirty="0">
              <a:latin typeface="Angsana New" pitchFamily="18" charset="-34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4000" dirty="0" smtClean="0">
                <a:latin typeface="Angsana New" pitchFamily="18" charset="-34"/>
              </a:rPr>
              <a:t>เปลี่ยน </a:t>
            </a:r>
            <a:r>
              <a:rPr lang="en-US" sz="4000" dirty="0">
                <a:latin typeface="Angsana New" pitchFamily="18" charset="-34"/>
              </a:rPr>
              <a:t>ER Diagram </a:t>
            </a:r>
            <a:r>
              <a:rPr lang="th-TH" sz="4000" dirty="0">
                <a:latin typeface="Angsana New" pitchFamily="18" charset="-34"/>
              </a:rPr>
              <a:t>เป็นโครงสร้างแบบ </a:t>
            </a:r>
            <a:r>
              <a:rPr lang="en-US" sz="4000" dirty="0">
                <a:latin typeface="Angsana New" pitchFamily="18" charset="-34"/>
              </a:rPr>
              <a:t>Relation</a:t>
            </a:r>
            <a:endParaRPr lang="th-TH" sz="4000" dirty="0">
              <a:latin typeface="Angsana New" pitchFamily="18" charset="-34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th-TH" sz="4000" dirty="0" smtClean="0">
                <a:latin typeface="Angsana New" pitchFamily="18" charset="-34"/>
              </a:rPr>
              <a:t>ทำ</a:t>
            </a:r>
            <a:r>
              <a:rPr lang="th-TH" sz="4000" dirty="0">
                <a:latin typeface="Angsana New" pitchFamily="18" charset="-34"/>
              </a:rPr>
              <a:t>การ </a:t>
            </a:r>
            <a:r>
              <a:rPr lang="en-US" sz="4000" dirty="0">
                <a:latin typeface="Angsana New" pitchFamily="18" charset="-34"/>
              </a:rPr>
              <a:t>Normalization</a:t>
            </a:r>
            <a:endParaRPr lang="en-US" sz="4000" dirty="0">
              <a:latin typeface="Angsana New" pitchFamily="18" charset="-34"/>
              <a:hlinkClick r:id="rId2"/>
            </a:endParaRPr>
          </a:p>
          <a:p>
            <a:pPr>
              <a:spcBef>
                <a:spcPct val="50000"/>
              </a:spcBef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8262BAF-5758-4BAB-88EA-FA142325666E}" type="slidenum">
              <a:rPr lang="en-GB" smtClean="0">
                <a:cs typeface="Arial" charset="0"/>
              </a:rPr>
              <a:pPr/>
              <a:t>68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Data Analysis :</a:t>
            </a:r>
            <a:endParaRPr lang="en-GB" sz="36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5126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5127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5128" name="Text Box 29"/>
          <p:cNvSpPr txBox="1">
            <a:spLocks noChangeArrowheads="1"/>
          </p:cNvSpPr>
          <p:nvPr/>
        </p:nvSpPr>
        <p:spPr bwMode="auto">
          <a:xfrm>
            <a:off x="755576" y="1844825"/>
            <a:ext cx="712879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/>
              <a:t>- </a:t>
            </a:r>
            <a:r>
              <a:rPr lang="th-TH" sz="4000" dirty="0"/>
              <a:t>สำรวจระบบงาน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th-TH" sz="4000" dirty="0"/>
              <a:t>ในงานนั้นมีข้อมูลอะไรบ้าง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4000" dirty="0"/>
              <a:t> </a:t>
            </a:r>
            <a:r>
              <a:rPr lang="th-TH" sz="4000" dirty="0"/>
              <a:t>ใครเกี่ยวข้อง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th-TH" sz="4000" dirty="0"/>
              <a:t> สารสนเทศที่ได้จากข้อมูลคืออะไร</a:t>
            </a:r>
            <a:r>
              <a:rPr lang="en-US" sz="4000" dirty="0"/>
              <a:t>?</a:t>
            </a:r>
            <a:endParaRPr lang="th-TH" sz="4000" dirty="0"/>
          </a:p>
          <a:p>
            <a:pPr>
              <a:spcBef>
                <a:spcPct val="50000"/>
              </a:spcBef>
            </a:pPr>
            <a:endParaRPr lang="th-TH" sz="2000" dirty="0"/>
          </a:p>
          <a:p>
            <a:pPr>
              <a:spcBef>
                <a:spcPct val="50000"/>
              </a:spcBef>
            </a:pPr>
            <a:endParaRPr lang="th-T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9168B33-A772-434F-A71F-EF3293601A18}" type="slidenum">
              <a:rPr lang="en-GB" smtClean="0">
                <a:cs typeface="Arial" charset="0"/>
              </a:rPr>
              <a:pPr/>
              <a:t>69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</a:t>
            </a:r>
            <a:r>
              <a:rPr lang="th-TH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การสร้าง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 Diagram :</a:t>
            </a:r>
            <a:endParaRPr lang="en-GB" sz="36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6149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6150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6151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4104" name="Text Box 29"/>
          <p:cNvSpPr txBox="1">
            <a:spLocks noChangeArrowheads="1"/>
          </p:cNvSpPr>
          <p:nvPr/>
        </p:nvSpPr>
        <p:spPr bwMode="auto">
          <a:xfrm>
            <a:off x="467544" y="1556792"/>
            <a:ext cx="8067675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2400" b="1" dirty="0">
                <a:cs typeface="Arial" pitchFamily="34" charset="0"/>
              </a:rPr>
              <a:t>ประกอบไปด้วย </a:t>
            </a:r>
            <a:r>
              <a:rPr lang="en-US" sz="2400" b="1" dirty="0">
                <a:cs typeface="Arial" pitchFamily="34" charset="0"/>
              </a:rPr>
              <a:t>:</a:t>
            </a:r>
            <a:endParaRPr lang="th-TH" sz="2400" b="1" dirty="0">
              <a:cs typeface="Arial" pitchFamily="34" charset="0"/>
            </a:endParaRP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th-TH" sz="2400" dirty="0">
                <a:cs typeface="Arial" pitchFamily="34" charset="0"/>
              </a:rPr>
              <a:t> กำหนด</a:t>
            </a:r>
            <a:r>
              <a:rPr lang="th-TH" sz="2400" dirty="0" err="1">
                <a:cs typeface="Arial" pitchFamily="34" charset="0"/>
              </a:rPr>
              <a:t>เอนทิตี้</a:t>
            </a:r>
            <a:r>
              <a:rPr lang="th-TH" sz="2400" dirty="0">
                <a:cs typeface="Arial" pitchFamily="34" charset="0"/>
              </a:rPr>
              <a:t> </a:t>
            </a:r>
            <a:r>
              <a:rPr lang="en-US" sz="2400" dirty="0">
                <a:cs typeface="Arial" pitchFamily="34" charset="0"/>
              </a:rPr>
              <a:t>(Entity)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th-TH" sz="2400" dirty="0">
                <a:cs typeface="Arial" pitchFamily="34" charset="0"/>
              </a:rPr>
              <a:t> กำหนดแอตตริบิ้วต์ </a:t>
            </a:r>
            <a:r>
              <a:rPr lang="en-US" sz="2400" dirty="0">
                <a:cs typeface="Arial" pitchFamily="34" charset="0"/>
              </a:rPr>
              <a:t>(Attribute) </a:t>
            </a:r>
            <a:r>
              <a:rPr lang="th-TH" sz="2400" dirty="0">
                <a:cs typeface="Arial" pitchFamily="34" charset="0"/>
              </a:rPr>
              <a:t>ให้แต่ละ</a:t>
            </a:r>
            <a:r>
              <a:rPr lang="th-TH" sz="2400" dirty="0" err="1">
                <a:cs typeface="Arial" pitchFamily="34" charset="0"/>
              </a:rPr>
              <a:t>เอนทิตี้</a:t>
            </a:r>
            <a:endParaRPr lang="th-TH" sz="2400" dirty="0">
              <a:cs typeface="Arial" pitchFamily="34" charset="0"/>
            </a:endParaRP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th-TH" sz="2400" dirty="0">
                <a:cs typeface="Arial" pitchFamily="34" charset="0"/>
              </a:rPr>
              <a:t> กำหนดความสัมพันธ์ </a:t>
            </a:r>
            <a:r>
              <a:rPr lang="en-US" sz="2400" dirty="0">
                <a:cs typeface="Arial" pitchFamily="34" charset="0"/>
              </a:rPr>
              <a:t>(Relationship)</a:t>
            </a:r>
            <a:r>
              <a:rPr lang="en-US" sz="2400" u="sng" dirty="0">
                <a:uFill>
                  <a:solidFill>
                    <a:schemeClr val="bg1"/>
                  </a:solidFill>
                </a:uFill>
                <a:cs typeface="Arial" pitchFamily="34" charset="0"/>
              </a:rPr>
              <a:t> </a:t>
            </a:r>
            <a:r>
              <a:rPr lang="th-TH" sz="2400" u="sng" dirty="0">
                <a:uFill>
                  <a:solidFill>
                    <a:schemeClr val="bg1"/>
                  </a:solidFill>
                </a:uFill>
                <a:cs typeface="Arial" pitchFamily="34" charset="0"/>
              </a:rPr>
              <a:t>ระหว่าง</a:t>
            </a:r>
            <a:r>
              <a:rPr lang="th-TH" sz="2400" u="sng" dirty="0" err="1">
                <a:uFill>
                  <a:solidFill>
                    <a:schemeClr val="bg1"/>
                  </a:solidFill>
                </a:uFill>
                <a:cs typeface="Arial" pitchFamily="34" charset="0"/>
              </a:rPr>
              <a:t>เอนทิตี้</a:t>
            </a:r>
            <a:endParaRPr lang="th-TH" sz="2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sz="3200" dirty="0" smtClean="0">
                <a:solidFill>
                  <a:srgbClr val="FF0000"/>
                </a:solidFill>
                <a:hlinkClick r:id="rId2" action="ppaction://hlinkfile"/>
              </a:rPr>
              <a:t>E-R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DF8B574-D531-4E6E-85EA-1CD0F5200287}" type="slidenum">
              <a:rPr lang="en-US" smtClean="0"/>
              <a:pPr>
                <a:defRPr/>
              </a:pPr>
              <a:t>7</a:t>
            </a:fld>
            <a:endParaRPr lang="th-TH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7687193-F736-45E2-8710-FB2C6CC9D75A}" type="slidenum">
              <a:rPr lang="en-GB" smtClean="0">
                <a:cs typeface="Arial" charset="0"/>
              </a:rPr>
              <a:pPr/>
              <a:t>70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</a:t>
            </a:r>
            <a:r>
              <a:rPr lang="th-TH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วิธีการแปลง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 :</a:t>
            </a:r>
            <a:endParaRPr lang="en-GB" sz="36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2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7173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7174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7175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7176" name="Text Box 29"/>
          <p:cNvSpPr txBox="1">
            <a:spLocks noChangeArrowheads="1"/>
          </p:cNvSpPr>
          <p:nvPr/>
        </p:nvSpPr>
        <p:spPr bwMode="auto">
          <a:xfrm>
            <a:off x="539552" y="1772816"/>
            <a:ext cx="806767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 b="1" dirty="0">
                <a:latin typeface="Angsana New" pitchFamily="18" charset="-34"/>
              </a:rPr>
              <a:t>ประกอบไปด้วย </a:t>
            </a:r>
            <a:r>
              <a:rPr lang="en-US" sz="3600" b="1" dirty="0">
                <a:latin typeface="Angsana New" pitchFamily="18" charset="-34"/>
              </a:rPr>
              <a:t>:</a:t>
            </a:r>
            <a:endParaRPr lang="th-TH" sz="3600" b="1" dirty="0">
              <a:latin typeface="Angsana New" pitchFamily="18" charset="-34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th-TH" sz="3600" dirty="0">
                <a:latin typeface="Angsana New" pitchFamily="18" charset="-34"/>
              </a:rPr>
              <a:t> </a:t>
            </a:r>
            <a:r>
              <a:rPr lang="th-TH" sz="3600" b="1" dirty="0">
                <a:latin typeface="Angsana New" pitchFamily="18" charset="-34"/>
              </a:rPr>
              <a:t>วิธีการแปลงเอนติตี้ที่ประกอบด้วยแอททริบิวท์ชนิดปกติ</a:t>
            </a:r>
            <a:endParaRPr lang="en-US" sz="3600" dirty="0">
              <a:latin typeface="Angsana New" pitchFamily="18" charset="-34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th-TH" sz="3600" b="1" dirty="0">
                <a:latin typeface="Angsana New" pitchFamily="18" charset="-34"/>
              </a:rPr>
              <a:t>วิธีการแปลงเอนติตี้ที่ประกอบด้วยแอททริบิวท์ชนิดกลุ่ม</a:t>
            </a:r>
            <a:r>
              <a:rPr lang="th-TH" sz="3600" dirty="0">
                <a:latin typeface="Angsana New" pitchFamily="18" charset="-34"/>
              </a:rPr>
              <a:t> 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th-TH" sz="3600" b="1" dirty="0">
                <a:latin typeface="Angsana New" pitchFamily="18" charset="-34"/>
              </a:rPr>
              <a:t>วิธีการแปลง </a:t>
            </a:r>
            <a:r>
              <a:rPr lang="en-US" sz="3600" b="1" dirty="0">
                <a:latin typeface="Angsana New" pitchFamily="18" charset="-34"/>
              </a:rPr>
              <a:t>ER </a:t>
            </a:r>
            <a:r>
              <a:rPr lang="th-TH" sz="3600" b="1" dirty="0">
                <a:latin typeface="Angsana New" pitchFamily="18" charset="-34"/>
              </a:rPr>
              <a:t>ที่มีความสัมพันธ์แบบ 1:1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th-TH" sz="3600" b="1" dirty="0">
                <a:latin typeface="Angsana New" pitchFamily="18" charset="-34"/>
              </a:rPr>
              <a:t>วิธีการแปลง </a:t>
            </a:r>
            <a:r>
              <a:rPr lang="en-US" sz="3600" b="1" dirty="0">
                <a:latin typeface="Angsana New" pitchFamily="18" charset="-34"/>
              </a:rPr>
              <a:t>ER </a:t>
            </a:r>
            <a:r>
              <a:rPr lang="th-TH" sz="3600" b="1" dirty="0">
                <a:latin typeface="Angsana New" pitchFamily="18" charset="-34"/>
              </a:rPr>
              <a:t>ที่มีความสัมพันธ์แบบ 1:</a:t>
            </a:r>
            <a:r>
              <a:rPr lang="en-US" sz="3600" b="1" dirty="0">
                <a:latin typeface="Angsana New" pitchFamily="18" charset="-34"/>
              </a:rPr>
              <a:t>M</a:t>
            </a:r>
            <a:endParaRPr lang="th-TH" sz="3600" b="1" dirty="0">
              <a:latin typeface="Angsana New" pitchFamily="18" charset="-34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th-TH" sz="3600" b="1" dirty="0">
                <a:latin typeface="Angsana New" pitchFamily="18" charset="-34"/>
              </a:rPr>
              <a:t>วิธีการแปลง </a:t>
            </a:r>
            <a:r>
              <a:rPr lang="en-US" sz="3600" b="1" dirty="0">
                <a:latin typeface="Angsana New" pitchFamily="18" charset="-34"/>
              </a:rPr>
              <a:t>ER </a:t>
            </a:r>
            <a:r>
              <a:rPr lang="th-TH" sz="3600" b="1" dirty="0">
                <a:latin typeface="Angsana New" pitchFamily="18" charset="-34"/>
              </a:rPr>
              <a:t>ที่มีความสัมพันธ์แบบ </a:t>
            </a:r>
            <a:r>
              <a:rPr lang="en-US" sz="3600" b="1" dirty="0">
                <a:latin typeface="Angsana New" pitchFamily="18" charset="-34"/>
              </a:rPr>
              <a:t>M : N</a:t>
            </a:r>
            <a:endParaRPr lang="th-TH" sz="3600" dirty="0"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453A9F6-47CC-4D43-9EDD-76C7D3A06341}" type="slidenum">
              <a:rPr lang="en-GB" smtClean="0">
                <a:cs typeface="Arial" charset="0"/>
              </a:rPr>
              <a:pPr/>
              <a:t>71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การแปลง</a:t>
            </a:r>
            <a:r>
              <a:rPr lang="th-TH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เอนทิตี้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ที่ประกอบไปด้วยแอททริ</a:t>
            </a:r>
            <a:r>
              <a:rPr lang="th-TH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บิวต์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ชนิดปกติ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 :</a:t>
            </a:r>
            <a:endParaRPr lang="en-GB" sz="28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8197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8198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8199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8200" name="Text Box 29"/>
          <p:cNvSpPr txBox="1">
            <a:spLocks noChangeArrowheads="1"/>
          </p:cNvSpPr>
          <p:nvPr/>
        </p:nvSpPr>
        <p:spPr bwMode="auto">
          <a:xfrm>
            <a:off x="611560" y="1556792"/>
            <a:ext cx="80676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800" b="1" dirty="0"/>
              <a:t>วิธีการแปลงเอนติตี้ที่ประกอบด้วยแอททริบิวท์ชนิดปกติ</a:t>
            </a:r>
          </a:p>
          <a:p>
            <a:pPr>
              <a:spcBef>
                <a:spcPct val="50000"/>
              </a:spcBef>
            </a:pPr>
            <a:r>
              <a:rPr lang="th-TH" sz="2800" dirty="0"/>
              <a:t>ตัวอย่างต่อไปนี้เป็นการแปลงเอนติตี้</a:t>
            </a:r>
            <a:r>
              <a:rPr lang="th-TH" sz="2800" b="1" dirty="0"/>
              <a:t>วิชา </a:t>
            </a:r>
            <a:r>
              <a:rPr lang="th-TH" sz="2800" dirty="0"/>
              <a:t>ให้เป็นรีเลชัน(ตาราง)วิชา  ซึ่งเป็นการแปลงในกรณีที่มีแอททริบิวท์ชนิดปกติ</a:t>
            </a:r>
            <a:endParaRPr lang="th-TH" sz="2800" b="1" dirty="0"/>
          </a:p>
          <a:p>
            <a:pPr>
              <a:spcBef>
                <a:spcPct val="50000"/>
              </a:spcBef>
            </a:pPr>
            <a:endParaRPr lang="th-TH" sz="2800" dirty="0"/>
          </a:p>
        </p:txBody>
      </p:sp>
      <p:pic>
        <p:nvPicPr>
          <p:cNvPr id="8201" name="Picture 17" descr="http://demo4.rc.ac.th/chap8_p2/chap8_p2_clip_image002_0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3357563"/>
            <a:ext cx="3857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6" descr="http://demo4.rc.ac.th/chap8_p2/chap8_p2_clip_image002_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3429000"/>
            <a:ext cx="24669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ลูกศรขวา 16"/>
          <p:cNvSpPr/>
          <p:nvPr/>
        </p:nvSpPr>
        <p:spPr>
          <a:xfrm>
            <a:off x="4714875" y="3571875"/>
            <a:ext cx="1000125" cy="928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F00850C-8B28-4A74-8564-698D1922491F}" type="slidenum">
              <a:rPr lang="en-GB" smtClean="0">
                <a:cs typeface="Arial" charset="0"/>
              </a:rPr>
              <a:pPr/>
              <a:t>72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การแปลง</a:t>
            </a:r>
            <a:r>
              <a:rPr lang="th-TH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เอนทิตี้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ที่ประกอบไปด้วยแอททริ</a:t>
            </a:r>
            <a:r>
              <a:rPr lang="th-TH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บิวต์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ชนิดกลุ่ม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 :</a:t>
            </a:r>
            <a:endParaRPr lang="en-GB" sz="28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9221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9222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9223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611560" y="1628800"/>
            <a:ext cx="8067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800" b="1" dirty="0"/>
              <a:t>วิธีการแปลงเอนติตี้ที่ประกอบด้วยแอททริบิวท์ชนิดกลุ่ม</a:t>
            </a:r>
          </a:p>
          <a:p>
            <a:pPr>
              <a:spcBef>
                <a:spcPct val="50000"/>
              </a:spcBef>
            </a:pPr>
            <a:r>
              <a:rPr lang="th-TH" sz="2800" dirty="0"/>
              <a:t>ตัวอย่างต่อไปนี้เป็นการแปลงเอนติตี้</a:t>
            </a:r>
            <a:r>
              <a:rPr lang="th-TH" sz="2800" b="1" dirty="0"/>
              <a:t>นักศึกษา </a:t>
            </a:r>
            <a:r>
              <a:rPr lang="th-TH" sz="2800" dirty="0"/>
              <a:t>ให้เป็นรีเลชัน(ตาราง)นักศึกษา  ซึ่งเป็นการแปลงในกรณีที่มีแอททริบิวท์ชนิดกลุ่ม</a:t>
            </a:r>
          </a:p>
        </p:txBody>
      </p:sp>
      <p:pic>
        <p:nvPicPr>
          <p:cNvPr id="9225" name="Picture 1" descr="http://demo4.rc.ac.th/pic_from_ptoshop/more_pic/pic_ch8/relation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5572125"/>
            <a:ext cx="611028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2" descr="http://demo4.rc.ac.th/pic_from_ptoshop/more_pic/pic_ch8/relation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852936"/>
            <a:ext cx="287655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3" descr="http://demo4.rc.ac.th/chap8_p2/chap8_p2_clip_image00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869160"/>
            <a:ext cx="514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C7D95C7-AABB-41CA-82EE-B6E781C70063}" type="slidenum">
              <a:rPr lang="en-GB" smtClean="0">
                <a:cs typeface="Arial" charset="0"/>
              </a:rPr>
              <a:pPr/>
              <a:t>73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การแปลง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ER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ที่มีความสัมพันธ์แบบ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1:1 </a:t>
            </a:r>
            <a:endParaRPr lang="en-GB" sz="28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244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0245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0246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0247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0248" name="Text Box 29"/>
          <p:cNvSpPr txBox="1">
            <a:spLocks noChangeArrowheads="1"/>
          </p:cNvSpPr>
          <p:nvPr/>
        </p:nvSpPr>
        <p:spPr bwMode="auto">
          <a:xfrm>
            <a:off x="827584" y="1628800"/>
            <a:ext cx="8067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800" b="1" dirty="0"/>
              <a:t>วิธีการแปลง </a:t>
            </a:r>
            <a:r>
              <a:rPr lang="en-US" sz="2800" b="1" dirty="0"/>
              <a:t>ER </a:t>
            </a:r>
            <a:r>
              <a:rPr lang="th-TH" sz="2800" b="1" dirty="0"/>
              <a:t>ที่มีความสัมพันธ์แบบ 1:1 </a:t>
            </a:r>
          </a:p>
          <a:p>
            <a:pPr>
              <a:spcBef>
                <a:spcPct val="50000"/>
              </a:spcBef>
            </a:pPr>
            <a:r>
              <a:rPr lang="th-TH" sz="2800" dirty="0"/>
              <a:t>ตัวอย่างต่อไปนี้เป็นการแปลงเอนติตี้</a:t>
            </a:r>
            <a:r>
              <a:rPr lang="th-TH" sz="2800" b="1" dirty="0"/>
              <a:t>นักศึกษา </a:t>
            </a:r>
            <a:r>
              <a:rPr lang="th-TH" sz="2800" dirty="0"/>
              <a:t>ให้เป็นรีเลชัน(ตาราง)นักศึกษา  ซึ่งเป็นการแปลงในกรณีที่มีแอททริบิวท์ชนิดกลุ่ม</a:t>
            </a:r>
          </a:p>
        </p:txBody>
      </p:sp>
      <p:pic>
        <p:nvPicPr>
          <p:cNvPr id="10249" name="Picture 1" descr="http://demo4.rc.ac.th/pic_from_ptoshop/more_pic/pic_ch8/relation_c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01008"/>
            <a:ext cx="6143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0" name="Rectangle 2"/>
          <p:cNvSpPr>
            <a:spLocks noChangeArrowheads="1"/>
          </p:cNvSpPr>
          <p:nvPr/>
        </p:nvSpPr>
        <p:spPr bwMode="auto">
          <a:xfrm>
            <a:off x="0" y="0"/>
            <a:ext cx="29892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/>
              <a:t>                         </a:t>
            </a:r>
          </a:p>
          <a:p>
            <a:pPr eaLnBrk="0" hangingPunct="0"/>
            <a:r>
              <a:rPr lang="en-GB"/>
              <a:t>                </a:t>
            </a:r>
          </a:p>
          <a:p>
            <a:pPr eaLnBrk="0" hangingPunct="0"/>
            <a:r>
              <a:rPr lang="en-GB"/>
              <a:t>                  </a:t>
            </a:r>
          </a:p>
          <a:p>
            <a:pPr eaLnBrk="0" hangingPunct="0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BA763EA-D205-4EDB-A73F-F8AB93EAD76A}" type="slidenum">
              <a:rPr lang="en-GB" smtClean="0">
                <a:cs typeface="Arial" charset="0"/>
              </a:rPr>
              <a:pPr/>
              <a:t>74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การแปลง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ER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ที่มีความสัมพันธ์แบบ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1:1 (cont.) </a:t>
            </a:r>
            <a:endParaRPr lang="en-GB" sz="28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1269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1270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1271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1272" name="Text Box 29"/>
          <p:cNvSpPr txBox="1">
            <a:spLocks noChangeArrowheads="1"/>
          </p:cNvSpPr>
          <p:nvPr/>
        </p:nvSpPr>
        <p:spPr bwMode="auto">
          <a:xfrm>
            <a:off x="755576" y="1628800"/>
            <a:ext cx="80676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800" dirty="0"/>
              <a:t>การแปลงเป็นตารางนั้นจะต้องนำคีย์หลัก (</a:t>
            </a:r>
            <a:r>
              <a:rPr lang="en-US" sz="2800" dirty="0"/>
              <a:t>primary key : </a:t>
            </a:r>
            <a:r>
              <a:rPr lang="en-US" sz="2800" dirty="0" err="1"/>
              <a:t>pk</a:t>
            </a:r>
            <a:r>
              <a:rPr lang="en-US" sz="2800" dirty="0"/>
              <a:t>) </a:t>
            </a:r>
            <a:r>
              <a:rPr lang="th-TH" sz="2800" dirty="0"/>
              <a:t>ของตารางหนึ่งไปเป็นคีย์นอก (</a:t>
            </a:r>
            <a:r>
              <a:rPr lang="en-US" sz="2800" dirty="0"/>
              <a:t>foreign key : </a:t>
            </a:r>
            <a:r>
              <a:rPr lang="en-US" sz="2800" dirty="0" err="1"/>
              <a:t>fk</a:t>
            </a:r>
            <a:r>
              <a:rPr lang="en-US" sz="2800" dirty="0"/>
              <a:t>) </a:t>
            </a:r>
            <a:r>
              <a:rPr lang="th-TH" sz="2800" dirty="0"/>
              <a:t>ของอีกตารางหนึ่งเพื่อให้ตารางทั้งสองมีความสัมพันธ์กัน   จากตัวอย่างข้างต้นแปลงแล้วได้ดังรูปต่อไปนี้</a:t>
            </a:r>
          </a:p>
        </p:txBody>
      </p:sp>
      <p:sp>
        <p:nvSpPr>
          <p:cNvPr id="11273" name="Rectangle 2"/>
          <p:cNvSpPr>
            <a:spLocks noChangeArrowheads="1"/>
          </p:cNvSpPr>
          <p:nvPr/>
        </p:nvSpPr>
        <p:spPr bwMode="auto">
          <a:xfrm>
            <a:off x="0" y="0"/>
            <a:ext cx="29892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/>
              <a:t>                         </a:t>
            </a:r>
          </a:p>
          <a:p>
            <a:pPr eaLnBrk="0" hangingPunct="0"/>
            <a:r>
              <a:rPr lang="en-GB"/>
              <a:t>                </a:t>
            </a:r>
          </a:p>
          <a:p>
            <a:pPr eaLnBrk="0" hangingPunct="0"/>
            <a:r>
              <a:rPr lang="en-GB"/>
              <a:t>                  </a:t>
            </a:r>
          </a:p>
          <a:p>
            <a:pPr eaLnBrk="0" hangingPunct="0"/>
            <a:endParaRPr lang="en-GB"/>
          </a:p>
        </p:txBody>
      </p:sp>
      <p:pic>
        <p:nvPicPr>
          <p:cNvPr id="11274" name="Picture 1" descr="http://demo4.rc.ac.th/pic_from_ptoshop/more_pic/pic_ch8/mapping_c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17032"/>
            <a:ext cx="4143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/>
              <a:t>                  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542BDE1-C380-4A82-8F9F-2B66553BD450}" type="slidenum">
              <a:rPr lang="en-GB" smtClean="0">
                <a:cs typeface="Arial" charset="0"/>
              </a:rPr>
              <a:pPr/>
              <a:t>75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การแปลง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ER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ที่มีความสัมพันธ์แบบ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1:M </a:t>
            </a:r>
            <a:endParaRPr lang="en-GB" sz="28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292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2294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2295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2296" name="Text Box 29"/>
          <p:cNvSpPr txBox="1">
            <a:spLocks noChangeArrowheads="1"/>
          </p:cNvSpPr>
          <p:nvPr/>
        </p:nvSpPr>
        <p:spPr bwMode="auto">
          <a:xfrm>
            <a:off x="719138" y="1071563"/>
            <a:ext cx="8067675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000"/>
              <a:t>ตัวอย่างต่อไปนี้เป็นภาพ </a:t>
            </a:r>
            <a:r>
              <a:rPr lang="en-US" sz="2000"/>
              <a:t>ER Diagram </a:t>
            </a:r>
            <a:r>
              <a:rPr lang="th-TH" sz="2000"/>
              <a:t>ทีมีความสัมพันธ์ระหว่างเอนติตี้แผนกกับเอนติตี้พนักงานเป็นแบบ 1: </a:t>
            </a:r>
            <a:r>
              <a:rPr lang="en-US" sz="2000"/>
              <a:t>M</a:t>
            </a:r>
          </a:p>
          <a:p>
            <a:pPr>
              <a:spcBef>
                <a:spcPct val="50000"/>
              </a:spcBef>
            </a:pPr>
            <a:r>
              <a:rPr lang="th-TH" sz="2000"/>
              <a:t>เมื่อแปลง </a:t>
            </a:r>
            <a:r>
              <a:rPr lang="en-US" sz="2000"/>
              <a:t>ER </a:t>
            </a:r>
            <a:r>
              <a:rPr lang="th-TH" sz="2000"/>
              <a:t>แบบ 1: </a:t>
            </a:r>
            <a:r>
              <a:rPr lang="en-US" sz="2000"/>
              <a:t>M </a:t>
            </a:r>
            <a:r>
              <a:rPr lang="th-TH" sz="2000"/>
              <a:t>ให้เป็นตารางแล้ว  ให้นำคีย์หลัก (</a:t>
            </a:r>
            <a:r>
              <a:rPr lang="en-US" sz="2000"/>
              <a:t>primary key: pk) </a:t>
            </a:r>
            <a:r>
              <a:rPr lang="th-TH" sz="2000"/>
              <a:t>จากตารางที่เป็น 1 ไปไว้ที่ตารางที่เป็น </a:t>
            </a:r>
            <a:r>
              <a:rPr lang="en-US" sz="2000"/>
              <a:t>M </a:t>
            </a:r>
            <a:r>
              <a:rPr lang="th-TH" sz="2000"/>
              <a:t>ซึ่งจะกลายเป็นคีย์นอก (</a:t>
            </a:r>
            <a:r>
              <a:rPr lang="en-US" sz="2000"/>
              <a:t>foreign key : fk) </a:t>
            </a:r>
            <a:r>
              <a:rPr lang="th-TH" sz="2000"/>
              <a:t>ของตารางที่เป็น </a:t>
            </a:r>
            <a:r>
              <a:rPr lang="en-US" sz="2000"/>
              <a:t>M </a:t>
            </a:r>
            <a:r>
              <a:rPr lang="th-TH" sz="2000"/>
              <a:t>นั่นเอง  ดังรูปต่อไปนี้</a:t>
            </a:r>
          </a:p>
        </p:txBody>
      </p:sp>
      <p:sp>
        <p:nvSpPr>
          <p:cNvPr id="12297" name="Rectangle 2"/>
          <p:cNvSpPr>
            <a:spLocks noChangeArrowheads="1"/>
          </p:cNvSpPr>
          <p:nvPr/>
        </p:nvSpPr>
        <p:spPr bwMode="auto">
          <a:xfrm>
            <a:off x="0" y="0"/>
            <a:ext cx="29892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/>
              <a:t>                         </a:t>
            </a:r>
          </a:p>
          <a:p>
            <a:pPr eaLnBrk="0" hangingPunct="0"/>
            <a:r>
              <a:rPr lang="en-GB"/>
              <a:t>                </a:t>
            </a:r>
          </a:p>
          <a:p>
            <a:pPr eaLnBrk="0" hangingPunct="0"/>
            <a:r>
              <a:rPr lang="en-GB"/>
              <a:t>                  </a:t>
            </a:r>
          </a:p>
          <a:p>
            <a:pPr eaLnBrk="0" hangingPunct="0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69D14C4-670B-4ED1-B59B-C815C0957810}" type="slidenum">
              <a:rPr lang="en-GB" smtClean="0">
                <a:cs typeface="Arial" charset="0"/>
              </a:rPr>
              <a:pPr/>
              <a:t>76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การแปลง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ER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ที่มีความสัมพันธ์แบบ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1:M (cont.) </a:t>
            </a:r>
            <a:endParaRPr lang="en-GB" sz="28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3316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3317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3318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3319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0" y="0"/>
            <a:ext cx="29892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/>
              <a:t>                         </a:t>
            </a:r>
          </a:p>
          <a:p>
            <a:pPr eaLnBrk="0" hangingPunct="0"/>
            <a:r>
              <a:rPr lang="en-GB"/>
              <a:t>                </a:t>
            </a:r>
          </a:p>
          <a:p>
            <a:pPr eaLnBrk="0" hangingPunct="0"/>
            <a:r>
              <a:rPr lang="en-GB"/>
              <a:t>                  </a:t>
            </a:r>
          </a:p>
          <a:p>
            <a:pPr eaLnBrk="0" hangingPunct="0"/>
            <a:endParaRPr lang="en-GB"/>
          </a:p>
        </p:txBody>
      </p:sp>
      <p:pic>
        <p:nvPicPr>
          <p:cNvPr id="13321" name="Picture 1" descr="http://demo4.rc.ac.th/pic_from_ptoshop/more_pic/pic_ch8/map1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27146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2" descr="http://demo4.rc.ac.th/pic_from_ptoshop/more_pic/pic_ch8/re1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708920"/>
            <a:ext cx="4362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A88C430-368E-4653-A1B7-0EB85B6DCFF7}" type="slidenum">
              <a:rPr lang="en-GB" smtClean="0">
                <a:cs typeface="Arial" charset="0"/>
              </a:rPr>
              <a:pPr/>
              <a:t>77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การแปลง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ER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ที่มีความสัมพันธ์แบบ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M:N </a:t>
            </a:r>
            <a:endParaRPr lang="en-GB" sz="28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4341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4342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4343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4344" name="Text Box 29"/>
          <p:cNvSpPr txBox="1">
            <a:spLocks noChangeArrowheads="1"/>
          </p:cNvSpPr>
          <p:nvPr/>
        </p:nvSpPr>
        <p:spPr bwMode="auto">
          <a:xfrm>
            <a:off x="611560" y="1484784"/>
            <a:ext cx="8067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800" dirty="0"/>
              <a:t>ตัวอย่างต่อไปนี้เป็นภาพ </a:t>
            </a:r>
            <a:r>
              <a:rPr lang="en-US" sz="2800" dirty="0"/>
              <a:t>ER Diagram </a:t>
            </a:r>
            <a:r>
              <a:rPr lang="th-TH" sz="2800" dirty="0"/>
              <a:t>ทีมีความสัมพันธ์ระหว่างเอนติตี้นักศึกษากับเอนติตี้วิชาเป็นแบบ </a:t>
            </a:r>
            <a:r>
              <a:rPr lang="en-US" sz="2800" dirty="0"/>
              <a:t>M: N</a:t>
            </a:r>
            <a:endParaRPr lang="th-TH" sz="2800" dirty="0"/>
          </a:p>
        </p:txBody>
      </p:sp>
      <p:sp>
        <p:nvSpPr>
          <p:cNvPr id="14345" name="Rectangle 2"/>
          <p:cNvSpPr>
            <a:spLocks noChangeArrowheads="1"/>
          </p:cNvSpPr>
          <p:nvPr/>
        </p:nvSpPr>
        <p:spPr bwMode="auto">
          <a:xfrm>
            <a:off x="0" y="0"/>
            <a:ext cx="29892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/>
              <a:t>                         </a:t>
            </a:r>
          </a:p>
          <a:p>
            <a:pPr eaLnBrk="0" hangingPunct="0"/>
            <a:r>
              <a:rPr lang="en-GB"/>
              <a:t>                </a:t>
            </a:r>
          </a:p>
          <a:p>
            <a:pPr eaLnBrk="0" hangingPunct="0"/>
            <a:r>
              <a:rPr lang="en-GB"/>
              <a:t>                  </a:t>
            </a:r>
          </a:p>
          <a:p>
            <a:pPr eaLnBrk="0" hangingPunct="0"/>
            <a:endParaRPr lang="en-GB"/>
          </a:p>
        </p:txBody>
      </p:sp>
      <p:pic>
        <p:nvPicPr>
          <p:cNvPr id="14346" name="Picture 1" descr="http://demo4.rc.ac.th/pic_from_ptoshop/more_pic/pic_ch8/rela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8005763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277D546-8A34-4113-8B7C-71D48257E11E}" type="slidenum">
              <a:rPr lang="en-GB" smtClean="0">
                <a:cs typeface="Arial" charset="0"/>
              </a:rPr>
              <a:pPr/>
              <a:t>78</a:t>
            </a:fld>
            <a:endParaRPr lang="en-GB" smtClean="0">
              <a:cs typeface="Arial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08050"/>
          </a:xfrm>
          <a:solidFill>
            <a:srgbClr val="993300"/>
          </a:solidFill>
        </p:spPr>
        <p:txBody>
          <a:bodyPr/>
          <a:lstStyle/>
          <a:p>
            <a:pPr eaLnBrk="1" hangingPunct="1">
              <a:defRPr/>
            </a:pPr>
            <a:r>
              <a:rPr lang="th-TH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การแปลง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ER </a:t>
            </a:r>
            <a:r>
              <a:rPr lang="th-TH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ที่มีความสัมพันธ์แบบ </a:t>
            </a:r>
            <a:r>
              <a:rPr 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ngsana New" pitchFamily="18" charset="-34"/>
                <a:cs typeface="Angsana New" pitchFamily="18" charset="-34"/>
              </a:rPr>
              <a:t>M:N (cont.)</a:t>
            </a:r>
            <a:endParaRPr lang="en-GB" sz="2800" b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4284663" y="1773238"/>
            <a:ext cx="316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5365" name="Text Box 14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5366" name="Text Box 18"/>
          <p:cNvSpPr txBox="1">
            <a:spLocks noChangeArrowheads="1"/>
          </p:cNvSpPr>
          <p:nvPr/>
        </p:nvSpPr>
        <p:spPr bwMode="auto">
          <a:xfrm>
            <a:off x="5724525" y="148431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5367" name="Text Box 21"/>
          <p:cNvSpPr txBox="1">
            <a:spLocks noChangeArrowheads="1"/>
          </p:cNvSpPr>
          <p:nvPr/>
        </p:nvSpPr>
        <p:spPr bwMode="auto">
          <a:xfrm>
            <a:off x="4643438" y="908050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sz="1800"/>
          </a:p>
        </p:txBody>
      </p:sp>
      <p:sp>
        <p:nvSpPr>
          <p:cNvPr id="15368" name="Text Box 29"/>
          <p:cNvSpPr txBox="1">
            <a:spLocks noChangeArrowheads="1"/>
          </p:cNvSpPr>
          <p:nvPr/>
        </p:nvSpPr>
        <p:spPr bwMode="auto">
          <a:xfrm>
            <a:off x="755576" y="1556792"/>
            <a:ext cx="80676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400" dirty="0"/>
              <a:t>ในการแปลง </a:t>
            </a:r>
            <a:r>
              <a:rPr lang="en-US" sz="2400" dirty="0"/>
              <a:t>ER Diagram </a:t>
            </a:r>
            <a:r>
              <a:rPr lang="th-TH" sz="2400" dirty="0"/>
              <a:t>ที่มีความสัมพันธ์แบบ </a:t>
            </a:r>
            <a:r>
              <a:rPr lang="en-US" sz="2400" dirty="0"/>
              <a:t>M:N </a:t>
            </a:r>
            <a:r>
              <a:rPr lang="th-TH" sz="2400" dirty="0"/>
              <a:t>เมื่อแปลงเป็นตารางแล้วจะเกิดตารางเพิ่มขึ้นมาอีก 1 ตาราง ดังรูปต่อไปนี้</a:t>
            </a:r>
          </a:p>
        </p:txBody>
      </p:sp>
      <p:sp>
        <p:nvSpPr>
          <p:cNvPr id="15369" name="Rectangle 2"/>
          <p:cNvSpPr>
            <a:spLocks noChangeArrowheads="1"/>
          </p:cNvSpPr>
          <p:nvPr/>
        </p:nvSpPr>
        <p:spPr bwMode="auto">
          <a:xfrm>
            <a:off x="0" y="0"/>
            <a:ext cx="29892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GB"/>
              <a:t>                         </a:t>
            </a:r>
          </a:p>
          <a:p>
            <a:pPr eaLnBrk="0" hangingPunct="0"/>
            <a:r>
              <a:rPr lang="en-GB"/>
              <a:t>                </a:t>
            </a:r>
          </a:p>
          <a:p>
            <a:pPr eaLnBrk="0" hangingPunct="0"/>
            <a:r>
              <a:rPr lang="en-GB"/>
              <a:t>                  </a:t>
            </a:r>
          </a:p>
          <a:p>
            <a:pPr eaLnBrk="0" hangingPunct="0"/>
            <a:endParaRPr lang="en-GB"/>
          </a:p>
        </p:txBody>
      </p:sp>
      <p:pic>
        <p:nvPicPr>
          <p:cNvPr id="15370" name="Picture 2" descr="http://demo4.rc.ac.th/pic_from_ptoshop/more_pic/pic_ch8/mapM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996952"/>
            <a:ext cx="37814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 eaLnBrk="1" hangingPunct="1"/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กิจกรรม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บทที่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CDB74C-0271-4A6D-AC4F-ED906C5274B0}" type="slidenum">
              <a:rPr lang="en-US"/>
              <a:pPr>
                <a:defRPr/>
              </a:pPr>
              <a:t>79</a:t>
            </a:fld>
            <a:endParaRPr lang="th-TH"/>
          </a:p>
        </p:txBody>
      </p:sp>
      <p:sp>
        <p:nvSpPr>
          <p:cNvPr id="59396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8153400" cy="4495800"/>
          </a:xfrm>
        </p:spPr>
        <p:txBody>
          <a:bodyPr/>
          <a:lstStyle/>
          <a:p>
            <a:r>
              <a:rPr lang="th-TH" sz="3200" dirty="0" smtClean="0"/>
              <a:t>สถาบันการศึกษาแห่งหนึ่งมีการสอนอยู่ 3 คณะ คือ เกษตร, วิทยาศาสตร์, ศึกษาศาสตร์ ซึ่งในแต่ละคณะจะประกอบไปด้วยภาควิชาต่าง ๆ</a:t>
            </a:r>
          </a:p>
          <a:p>
            <a:r>
              <a:rPr lang="th-TH" sz="3200" dirty="0" smtClean="0"/>
              <a:t>แต่ละภาควิชาก็จะประกอบไปด้วยอาจารย์หลาย ๆ คน อาจารย์แต่ละคนสอนได้หลายวิชา </a:t>
            </a:r>
          </a:p>
          <a:p>
            <a:r>
              <a:rPr lang="th-TH" sz="3200" dirty="0" smtClean="0"/>
              <a:t>แต่สามารถสังกัดได้เพียงแค่ภาควิชาเดียวและอาจารย์แต่ละคนแต่ละภาคก็จะมีหัวหน้าภาค</a:t>
            </a:r>
            <a:endParaRPr lang="en-US" sz="3200" dirty="0" smtClean="0"/>
          </a:p>
          <a:p>
            <a:pPr>
              <a:buNone/>
            </a:pPr>
            <a:r>
              <a:rPr lang="th-TH" sz="3200" dirty="0" smtClean="0">
                <a:solidFill>
                  <a:srgbClr val="FF0000"/>
                </a:solidFill>
              </a:rPr>
              <a:t>ให้นำข้อมูลไปเขียนเป็น </a:t>
            </a:r>
            <a:r>
              <a:rPr lang="en-US" sz="32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ER Model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905000"/>
            <a:ext cx="4427984" cy="1008112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      </a:t>
            </a:r>
            <a:r>
              <a:rPr lang="th-TH" sz="3600" b="1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ตัวอย่าง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3600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</a:t>
            </a:r>
            <a:br>
              <a:rPr lang="en-US" sz="3600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3600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Model  </a:t>
            </a:r>
            <a:r>
              <a:rPr lang="th-TH" sz="3600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ระหว่าง</a:t>
            </a:r>
            <a:br>
              <a:rPr lang="th-TH" sz="3600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th-TH" sz="3600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Chen Model </a:t>
            </a:r>
            <a:br>
              <a:rPr lang="en-US" sz="3600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&amp; </a:t>
            </a:r>
            <a:br>
              <a:rPr lang="en-US" sz="3600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Crow’s Foot Model</a:t>
            </a:r>
            <a:endParaRPr lang="en-US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9D032B6-4055-4A24-86CE-4E34C1A204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9901" name="Picture 29"/>
          <p:cNvPicPr>
            <a:picLocks noChangeAspect="1" noChangeArrowheads="1"/>
          </p:cNvPicPr>
          <p:nvPr/>
        </p:nvPicPr>
        <p:blipFill>
          <a:blip r:embed="rId2" cstate="print"/>
          <a:srcRect l="54194" t="22266" r="18012" b="9813"/>
          <a:stretch>
            <a:fillRect/>
          </a:stretch>
        </p:blipFill>
        <p:spPr bwMode="auto">
          <a:xfrm>
            <a:off x="4067944" y="0"/>
            <a:ext cx="5076056" cy="700495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เฉลย </a:t>
            </a:r>
            <a:r>
              <a:rPr lang="en-US" dirty="0" smtClean="0"/>
              <a:t>- </a:t>
            </a:r>
            <a:r>
              <a:rPr lang="th-TH" dirty="0" smtClean="0"/>
              <a:t>แสดงเป็น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DF8B574-D531-4E6E-85EA-1CD0F5200287}" type="slidenum">
              <a:rPr lang="en-US" smtClean="0"/>
              <a:pPr>
                <a:defRPr/>
              </a:pPr>
              <a:t>80</a:t>
            </a:fld>
            <a:endParaRPr lang="th-TH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 cstate="print"/>
          <a:srcRect l="12503" t="15375" r="21348" b="16704"/>
          <a:stretch>
            <a:fillRect/>
          </a:stretch>
        </p:blipFill>
        <p:spPr bwMode="auto">
          <a:xfrm>
            <a:off x="575048" y="1628800"/>
            <a:ext cx="856895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6738" y="1752600"/>
            <a:ext cx="8001000" cy="33194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h-TH" sz="3600" b="1" smtClean="0">
                <a:latin typeface="Angsana New" pitchFamily="18" charset="-34"/>
                <a:cs typeface="Angsana New" pitchFamily="18" charset="-34"/>
              </a:rPr>
              <a:t>กำหนด </a:t>
            </a:r>
            <a:r>
              <a:rPr lang="en-US" sz="3600" b="1" smtClean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th-TH" sz="3600" b="1" smtClean="0">
                <a:latin typeface="Angsana New" pitchFamily="18" charset="-34"/>
                <a:cs typeface="Angsana New" pitchFamily="18" charset="-34"/>
              </a:rPr>
              <a:t>ที่ควรมีในระบบฐานข้อมูล</a:t>
            </a:r>
          </a:p>
          <a:p>
            <a:pPr lvl="1" eaLnBrk="1" hangingPunct="1"/>
            <a:r>
              <a:rPr lang="en-US" sz="3600" smtClean="0">
                <a:latin typeface="Angsana New" pitchFamily="18" charset="-34"/>
                <a:cs typeface="Angsana New" pitchFamily="18" charset="-34"/>
              </a:rPr>
              <a:t>Entity Faculty </a:t>
            </a:r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แสดงรายละเอียดของคณะ</a:t>
            </a:r>
            <a:r>
              <a:rPr lang="en-US" sz="3600" smtClean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lvl="1" eaLnBrk="1" hangingPunct="1"/>
            <a:r>
              <a:rPr lang="en-US" sz="3600" smtClean="0">
                <a:latin typeface="Angsana New" pitchFamily="18" charset="-34"/>
                <a:cs typeface="Angsana New" pitchFamily="18" charset="-34"/>
              </a:rPr>
              <a:t>Entity Department</a:t>
            </a:r>
            <a:r>
              <a:rPr lang="th-TH" sz="3600" smtClean="0">
                <a:latin typeface="Angsana New" pitchFamily="18" charset="-34"/>
                <a:cs typeface="Angsana New" pitchFamily="18" charset="-34"/>
              </a:rPr>
              <a:t>  แสดงรายละเอียดของแผนก</a:t>
            </a:r>
            <a:endParaRPr lang="en-US" sz="3600" smtClean="0">
              <a:latin typeface="Angsana New" pitchFamily="18" charset="-34"/>
              <a:cs typeface="Angsana New" pitchFamily="18" charset="-34"/>
            </a:endParaRPr>
          </a:p>
          <a:p>
            <a:pPr lvl="1" eaLnBrk="1" hangingPunct="1"/>
            <a:r>
              <a:rPr lang="en-US" sz="3600" smtClean="0">
                <a:latin typeface="Angsana New" pitchFamily="18" charset="-34"/>
                <a:cs typeface="Angsana New" pitchFamily="18" charset="-34"/>
              </a:rPr>
              <a:t>Entity Teacher</a:t>
            </a:r>
            <a:r>
              <a:rPr lang="th-TH" sz="3600" smtClean="0">
                <a:latin typeface="Angsana New" pitchFamily="18" charset="-34"/>
                <a:cs typeface="Angsana New" pitchFamily="18" charset="-34"/>
              </a:rPr>
              <a:t>  แสดงรายละเอียดของอาจารย์</a:t>
            </a:r>
            <a:endParaRPr lang="en-US" sz="3600" smtClean="0">
              <a:latin typeface="Angsana New" pitchFamily="18" charset="-34"/>
              <a:cs typeface="Angsana New" pitchFamily="18" charset="-34"/>
            </a:endParaRPr>
          </a:p>
          <a:p>
            <a:pPr lvl="1" eaLnBrk="1" hangingPunct="1"/>
            <a:r>
              <a:rPr lang="en-US" sz="3600" smtClean="0">
                <a:latin typeface="Angsana New" pitchFamily="18" charset="-34"/>
                <a:cs typeface="Angsana New" pitchFamily="18" charset="-34"/>
              </a:rPr>
              <a:t>Entity Subject</a:t>
            </a:r>
            <a:r>
              <a:rPr lang="th-TH" sz="3600" smtClean="0">
                <a:latin typeface="Angsana New" pitchFamily="18" charset="-34"/>
                <a:cs typeface="Angsana New" pitchFamily="18" charset="-34"/>
              </a:rPr>
              <a:t>  แสดงรายละเอียดของวิชา</a:t>
            </a:r>
            <a:endParaRPr lang="en-US" sz="3600" smtClean="0">
              <a:latin typeface="Angsana New" pitchFamily="18" charset="-34"/>
              <a:cs typeface="Angsana New" pitchFamily="18" charset="-34"/>
            </a:endParaRPr>
          </a:p>
          <a:p>
            <a:pPr eaLnBrk="1" hangingPunct="1">
              <a:buFont typeface="Wingdings" pitchFamily="2" charset="2"/>
              <a:buNone/>
            </a:pPr>
            <a:endParaRPr lang="th-TH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ขั้นตอน การ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D0E5278-8DC3-4BDD-9F5D-AF11945D66B1}" type="slidenum">
              <a:rPr lang="en-US"/>
              <a:pPr>
                <a:defRPr/>
              </a:pPr>
              <a:t>81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571625"/>
            <a:ext cx="7934325" cy="500063"/>
          </a:xfrm>
        </p:spPr>
        <p:txBody>
          <a:bodyPr/>
          <a:lstStyle/>
          <a:p>
            <a:pPr eaLnBrk="1" hangingPunct="1"/>
            <a:r>
              <a:rPr lang="th-TH" sz="2600" b="1" smtClean="0">
                <a:latin typeface="Angsana New" pitchFamily="18" charset="-34"/>
              </a:rPr>
              <a:t>กำหนดความสัมพันธ์ระหว่าง </a:t>
            </a:r>
            <a:r>
              <a:rPr lang="en-US" sz="2600" b="1" smtClean="0">
                <a:latin typeface="Angsana New" pitchFamily="18" charset="-34"/>
                <a:cs typeface="FreesiaUPC" pitchFamily="34" charset="-34"/>
              </a:rPr>
              <a:t>Entity</a:t>
            </a:r>
            <a:endParaRPr lang="th-TH" sz="2600" smtClean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ขั้นตอน การ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5300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BDEA49C3-0873-43FC-98F1-60E6DB7367A2}" type="slidenum">
              <a:rPr lang="en-US" smtClean="0"/>
              <a:pPr/>
              <a:t>82</a:t>
            </a:fld>
            <a:endParaRPr lang="th-TH" smtClean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2047875"/>
            <a:ext cx="76295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ขั้นตอน การ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3E1BA1A-90F3-4A0D-B191-92D414FD7B39}" type="slidenum">
              <a:rPr lang="en-US"/>
              <a:pPr>
                <a:defRPr/>
              </a:pPr>
              <a:t>83</a:t>
            </a:fld>
            <a:endParaRPr lang="th-TH"/>
          </a:p>
        </p:txBody>
      </p:sp>
      <p:pic>
        <p:nvPicPr>
          <p:cNvPr id="5632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1928813"/>
            <a:ext cx="81613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h-TH" sz="2600" b="1" smtClean="0">
                <a:latin typeface="Angsana New" pitchFamily="18" charset="-34"/>
              </a:rPr>
              <a:t>กำหนดคุณลักษณะของ </a:t>
            </a:r>
            <a:r>
              <a:rPr lang="en-US" sz="2600" b="1" smtClean="0">
                <a:latin typeface="Angsana New" pitchFamily="18" charset="-34"/>
                <a:cs typeface="FreesiaUPC" pitchFamily="34" charset="-34"/>
              </a:rPr>
              <a:t>Entity</a:t>
            </a:r>
          </a:p>
          <a:p>
            <a:pPr eaLnBrk="1" hangingPunct="1"/>
            <a:r>
              <a:rPr lang="en-US" sz="2600" b="1" smtClean="0">
                <a:latin typeface="Angsana New" pitchFamily="18" charset="-34"/>
                <a:cs typeface="FreesiaUPC" pitchFamily="34" charset="-34"/>
              </a:rPr>
              <a:t>Faculty</a:t>
            </a:r>
          </a:p>
          <a:p>
            <a:pPr eaLnBrk="1" hangingPunct="1"/>
            <a:endParaRPr lang="en-US" sz="2600" b="1" smtClean="0">
              <a:latin typeface="Angsana New" pitchFamily="18" charset="-34"/>
              <a:cs typeface="FreesiaUPC" pitchFamily="34" charset="-34"/>
            </a:endParaRPr>
          </a:p>
          <a:p>
            <a:pPr eaLnBrk="1" hangingPunct="1"/>
            <a:endParaRPr lang="en-US" sz="2600" b="1" smtClean="0">
              <a:latin typeface="Angsana New" pitchFamily="18" charset="-34"/>
              <a:cs typeface="FreesiaUPC" pitchFamily="34" charset="-34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600" b="1" smtClean="0">
              <a:latin typeface="Angsana New" pitchFamily="18" charset="-34"/>
              <a:cs typeface="FreesiaUPC" pitchFamily="34" charset="-34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600" b="1" smtClean="0">
              <a:latin typeface="Angsana New" pitchFamily="18" charset="-34"/>
              <a:cs typeface="FreesiaUPC" pitchFamily="34" charset="-34"/>
            </a:endParaRPr>
          </a:p>
          <a:p>
            <a:pPr eaLnBrk="1" hangingPunct="1"/>
            <a:r>
              <a:rPr lang="en-US" sz="2600" b="1" smtClean="0">
                <a:latin typeface="Angsana New" pitchFamily="18" charset="-34"/>
                <a:cs typeface="FreesiaUPC" pitchFamily="34" charset="-34"/>
              </a:rPr>
              <a:t>Department</a:t>
            </a:r>
          </a:p>
          <a:p>
            <a:pPr eaLnBrk="1" hangingPunct="1"/>
            <a:endParaRPr lang="en-US" sz="2600" b="1" smtClean="0">
              <a:latin typeface="Angsana New" pitchFamily="18" charset="-34"/>
              <a:cs typeface="FreesiaUPC" pitchFamily="34" charset="-34"/>
            </a:endParaRPr>
          </a:p>
          <a:p>
            <a:pPr eaLnBrk="1" hangingPunct="1">
              <a:buFont typeface="Wingdings" pitchFamily="2" charset="2"/>
              <a:buNone/>
            </a:pPr>
            <a:endParaRPr lang="th-TH" sz="260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68538" y="2190750"/>
          <a:ext cx="41402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4" name="Visio" r:id="rId4" imgW="1975714" imgH="931774" progId="">
                  <p:embed/>
                </p:oleObj>
              </mc:Choice>
              <mc:Fallback>
                <p:oleObj name="Visio" r:id="rId4" imgW="1975714" imgH="93177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190750"/>
                        <a:ext cx="4140200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7313" y="4437063"/>
          <a:ext cx="4224337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5" name="Visio" r:id="rId6" imgW="1975714" imgH="931774" progId="">
                  <p:embed/>
                </p:oleObj>
              </mc:Choice>
              <mc:Fallback>
                <p:oleObj name="Visio" r:id="rId6" imgW="1975714" imgH="931774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37063"/>
                        <a:ext cx="4224337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ขั้นตอน การ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05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6C607B5-C648-4CCF-A52E-856A59F18D43}" type="slidenum">
              <a:rPr lang="en-US" smtClean="0"/>
              <a:pPr/>
              <a:t>84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3000" b="1">
                <a:latin typeface="Angsana New" pitchFamily="18" charset="-34"/>
              </a:rPr>
              <a:t>Teacher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en-US" sz="3000" b="1">
              <a:latin typeface="Angsana New" pitchFamily="18" charset="-34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en-US" sz="3000" b="1">
              <a:latin typeface="Angsana New" pitchFamily="18" charset="-34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3000" b="1">
                <a:latin typeface="Angsana New" pitchFamily="18" charset="-34"/>
              </a:rPr>
              <a:t>Subject</a:t>
            </a:r>
            <a:endParaRPr lang="th-TH" sz="3000" b="1">
              <a:latin typeface="Angsana New" pitchFamily="18" charset="-34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714750" y="1643063"/>
          <a:ext cx="4005263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8" name="Visio" r:id="rId4" imgW="2245766" imgH="1219505" progId="">
                  <p:embed/>
                </p:oleObj>
              </mc:Choice>
              <mc:Fallback>
                <p:oleObj name="Visio" r:id="rId4" imgW="2245766" imgH="121950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643063"/>
                        <a:ext cx="4005263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195513" y="4143375"/>
          <a:ext cx="45847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9" name="Visio" r:id="rId6" imgW="2299716" imgH="1111606" progId="">
                  <p:embed/>
                </p:oleObj>
              </mc:Choice>
              <mc:Fallback>
                <p:oleObj name="Visio" r:id="rId6" imgW="2299716" imgH="111160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43375"/>
                        <a:ext cx="45847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ขั้นตอน การ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B874CA-AFA2-4167-B883-59A7EB52FECC}" type="slidenum">
              <a:rPr lang="en-US"/>
              <a:pPr>
                <a:defRPr/>
              </a:pPr>
              <a:t>85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6738" y="1752600"/>
            <a:ext cx="8001000" cy="2684463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h-TH" sz="3600" b="1" dirty="0">
                <a:latin typeface="Angsana New" pitchFamily="18" charset="-34"/>
                <a:cs typeface="Angsana New" pitchFamily="18" charset="-34"/>
              </a:rPr>
              <a:t>การกำหนด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Primary Key </a:t>
            </a:r>
            <a:r>
              <a:rPr lang="th-TH" sz="3600" b="1" dirty="0">
                <a:latin typeface="Angsana New" pitchFamily="18" charset="-34"/>
                <a:cs typeface="Angsana New" pitchFamily="18" charset="-34"/>
              </a:rPr>
              <a:t>ของ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Entity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600" dirty="0">
                <a:latin typeface="Angsana New" pitchFamily="18" charset="-34"/>
                <a:cs typeface="Angsana New" pitchFamily="18" charset="-34"/>
              </a:rPr>
              <a:t>Entity Faculty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คือ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  <a:sym typeface="Wingdings" pitchFamily="2" charset="2"/>
              </a:rPr>
              <a:t> </a:t>
            </a:r>
            <a:r>
              <a:rPr lang="en-US" sz="3600" u="sng" dirty="0" err="1">
                <a:latin typeface="Angsana New" pitchFamily="18" charset="-34"/>
                <a:cs typeface="Angsana New" pitchFamily="18" charset="-34"/>
                <a:sym typeface="Wingdings" pitchFamily="2" charset="2"/>
              </a:rPr>
              <a:t>Faculty_ID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600" dirty="0">
                <a:latin typeface="Angsana New" pitchFamily="18" charset="-34"/>
                <a:cs typeface="Angsana New" pitchFamily="18" charset="-34"/>
              </a:rPr>
              <a:t>Entity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Department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คือ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  <a:sym typeface="Wingdings" pitchFamily="2" charset="2"/>
              </a:rPr>
              <a:t> </a:t>
            </a:r>
            <a:r>
              <a:rPr lang="en-US" sz="3600" u="sng" dirty="0" err="1">
                <a:latin typeface="Angsana New" pitchFamily="18" charset="-34"/>
                <a:cs typeface="Angsana New" pitchFamily="18" charset="-34"/>
                <a:sym typeface="Wingdings" pitchFamily="2" charset="2"/>
              </a:rPr>
              <a:t>Dep_ID</a:t>
            </a:r>
            <a:endParaRPr lang="en-US" sz="3600" u="sng" dirty="0">
              <a:latin typeface="Angsana New" pitchFamily="18" charset="-34"/>
              <a:cs typeface="Angsana New" pitchFamily="18" charset="-34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600" dirty="0">
                <a:latin typeface="Angsana New" pitchFamily="18" charset="-34"/>
                <a:cs typeface="Angsana New" pitchFamily="18" charset="-34"/>
              </a:rPr>
              <a:t>Entity Teacher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	 คือ</a:t>
            </a:r>
            <a:r>
              <a:rPr lang="en-US" sz="3600" dirty="0">
                <a:latin typeface="Angsana New" pitchFamily="18" charset="-34"/>
                <a:cs typeface="Angsana New" pitchFamily="18" charset="-34"/>
                <a:sym typeface="Wingdings" pitchFamily="2" charset="2"/>
              </a:rPr>
              <a:t> </a:t>
            </a:r>
            <a:r>
              <a:rPr lang="en-US" sz="3600" u="sng" dirty="0" err="1">
                <a:latin typeface="Angsana New" pitchFamily="18" charset="-34"/>
                <a:cs typeface="Angsana New" pitchFamily="18" charset="-34"/>
                <a:sym typeface="Wingdings" pitchFamily="2" charset="2"/>
              </a:rPr>
              <a:t>Teacher_ID</a:t>
            </a:r>
            <a:endParaRPr lang="en-US" sz="3600" u="sng" dirty="0">
              <a:latin typeface="Angsana New" pitchFamily="18" charset="-34"/>
              <a:cs typeface="Angsana New" pitchFamily="18" charset="-34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600" dirty="0">
                <a:latin typeface="Angsana New" pitchFamily="18" charset="-34"/>
                <a:cs typeface="Angsana New" pitchFamily="18" charset="-34"/>
              </a:rPr>
              <a:t>Entity Subject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	 คือ</a:t>
            </a:r>
            <a:r>
              <a:rPr lang="en-US" sz="3600" dirty="0">
                <a:latin typeface="Angsana New" pitchFamily="18" charset="-34"/>
                <a:cs typeface="Angsana New" pitchFamily="18" charset="-34"/>
                <a:sym typeface="Wingdings" pitchFamily="2" charset="2"/>
              </a:rPr>
              <a:t> </a:t>
            </a:r>
            <a:r>
              <a:rPr lang="en-US" sz="3600" u="sng" dirty="0" err="1">
                <a:latin typeface="Angsana New" pitchFamily="18" charset="-34"/>
                <a:cs typeface="Angsana New" pitchFamily="18" charset="-34"/>
                <a:sym typeface="Wingdings" pitchFamily="2" charset="2"/>
              </a:rPr>
              <a:t>Subject_ID</a:t>
            </a:r>
            <a:endParaRPr lang="en-US" sz="3600" u="sng" dirty="0">
              <a:latin typeface="Angsana New" pitchFamily="18" charset="-34"/>
              <a:cs typeface="Angsana New" pitchFamily="18" charset="-34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th-TH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ขั้นตอน การ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ออกแบบฐานข้อมูลด้วย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6D3A364-ACB9-42AF-9CCA-F35DF83E1F41}" type="slidenum">
              <a:rPr lang="en-US"/>
              <a:pPr>
                <a:defRPr/>
              </a:pPr>
              <a:t>86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00188"/>
            <a:ext cx="9144000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ตัวอย่างการออกแบบฐานข้อมูลด้วย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cs typeface="Angsana New" pitchFamily="18" charset="-34"/>
              </a:rPr>
              <a:t>E-R Model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6C5BA0C-2DEE-487E-A343-2366B9FE52AB}" type="slidenum">
              <a:rPr lang="en-US"/>
              <a:pPr>
                <a:defRPr/>
              </a:pPr>
              <a:t>87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000750" y="5500688"/>
            <a:ext cx="2571750" cy="78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43750" y="5000625"/>
            <a:ext cx="1285875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แบบฝึกหัดสำหรับนักศึกษา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DA35526-94FC-4185-9F39-B3B1CE795BE9}" type="slidenum">
              <a:rPr lang="en-US" smtClean="0"/>
              <a:pPr>
                <a:defRPr/>
              </a:pPr>
              <a:t>88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611560" y="1844824"/>
            <a:ext cx="784887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  <a:latin typeface="Angsana New" pitchFamily="18" charset="-34"/>
              </a:rPr>
              <a:t>ให้นำข้อมูลไปเขียน </a:t>
            </a:r>
            <a:r>
              <a:rPr lang="en-US" sz="2800" dirty="0" smtClean="0">
                <a:solidFill>
                  <a:srgbClr val="FF0000"/>
                </a:solidFill>
                <a:latin typeface="Angsana New" pitchFamily="18" charset="-34"/>
              </a:rPr>
              <a:t>ER-Diagram</a:t>
            </a:r>
            <a:r>
              <a:rPr lang="th-TH" sz="2800" dirty="0" smtClean="0">
                <a:solidFill>
                  <a:srgbClr val="FF0000"/>
                </a:solidFill>
                <a:latin typeface="Angsana New" pitchFamily="18" charset="-34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ngsana New" pitchFamily="18" charset="-34"/>
              </a:rPr>
              <a:t>,</a:t>
            </a:r>
            <a:r>
              <a:rPr lang="th-TH" sz="2800" dirty="0" smtClean="0">
                <a:solidFill>
                  <a:srgbClr val="FF0000"/>
                </a:solidFill>
                <a:latin typeface="Angsana New" pitchFamily="18" charset="-34"/>
              </a:rPr>
              <a:t> แล้วเปลี่ยน</a:t>
            </a:r>
            <a:r>
              <a:rPr lang="en-US" sz="2800" dirty="0" smtClean="0">
                <a:solidFill>
                  <a:srgbClr val="FF0000"/>
                </a:solidFill>
                <a:latin typeface="Angsana New" pitchFamily="18" charset="-34"/>
              </a:rPr>
              <a:t> </a:t>
            </a:r>
            <a:r>
              <a:rPr lang="th-TH" sz="2800" b="1" dirty="0" smtClean="0">
                <a:solidFill>
                  <a:srgbClr val="FF0000"/>
                </a:solidFill>
                <a:latin typeface="Angsana New" pitchFamily="18" charset="-34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ngsana New" pitchFamily="18" charset="-34"/>
              </a:rPr>
              <a:t>ER Diagram </a:t>
            </a:r>
            <a:r>
              <a:rPr lang="th-TH" sz="2800" b="1" dirty="0" smtClean="0">
                <a:solidFill>
                  <a:srgbClr val="FF0000"/>
                </a:solidFill>
                <a:latin typeface="Angsana New" pitchFamily="18" charset="-34"/>
              </a:rPr>
              <a:t>เป็นโครงสร้างแบบ </a:t>
            </a:r>
            <a:r>
              <a:rPr lang="en-US" sz="2800" b="1" dirty="0" smtClean="0">
                <a:solidFill>
                  <a:srgbClr val="FF0000"/>
                </a:solidFill>
                <a:latin typeface="Angsana New" pitchFamily="18" charset="-34"/>
              </a:rPr>
              <a:t>Relation</a:t>
            </a:r>
            <a:r>
              <a:rPr lang="th-TH" sz="2800" b="1" dirty="0" smtClean="0">
                <a:solidFill>
                  <a:srgbClr val="FF0000"/>
                </a:solidFill>
                <a:latin typeface="Angsana New" pitchFamily="18" charset="-34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ngsana New" pitchFamily="18" charset="-34"/>
              </a:rPr>
              <a:t>(Table)</a:t>
            </a:r>
            <a:endParaRPr lang="th-TH" sz="2800" b="1" dirty="0" smtClean="0">
              <a:solidFill>
                <a:srgbClr val="FF0000"/>
              </a:solidFill>
              <a:latin typeface="Angsana New" pitchFamily="18" charset="-34"/>
            </a:endParaRPr>
          </a:p>
          <a:p>
            <a:r>
              <a:rPr lang="th-TH" sz="2800" dirty="0" smtClean="0">
                <a:latin typeface="Angsana New" pitchFamily="18" charset="-34"/>
              </a:rPr>
              <a:t>  </a:t>
            </a:r>
            <a:r>
              <a:rPr lang="en-US" sz="2800" dirty="0" smtClean="0">
                <a:latin typeface="Angsana New" pitchFamily="18" charset="-34"/>
              </a:rPr>
              <a:t> </a:t>
            </a:r>
          </a:p>
          <a:p>
            <a:r>
              <a:rPr lang="th-TH" sz="2800" dirty="0" smtClean="0">
                <a:latin typeface="Angsana New" pitchFamily="18" charset="-34"/>
              </a:rPr>
              <a:t>ข้อ </a:t>
            </a:r>
            <a:r>
              <a:rPr lang="en-US" sz="2800" dirty="0" smtClean="0">
                <a:latin typeface="Angsana New" pitchFamily="18" charset="-34"/>
              </a:rPr>
              <a:t>1.</a:t>
            </a:r>
            <a:r>
              <a:rPr lang="th-TH" sz="2800" dirty="0" smtClean="0">
                <a:latin typeface="Angsana New" pitchFamily="18" charset="-34"/>
              </a:rPr>
              <a:t>ให้เขียน </a:t>
            </a:r>
            <a:r>
              <a:rPr lang="en-US" sz="2800" dirty="0" smtClean="0">
                <a:latin typeface="Angsana New" pitchFamily="18" charset="-34"/>
              </a:rPr>
              <a:t>ER-Diagram </a:t>
            </a:r>
            <a:r>
              <a:rPr lang="th-TH" sz="2800" dirty="0" smtClean="0">
                <a:latin typeface="Angsana New" pitchFamily="18" charset="-34"/>
              </a:rPr>
              <a:t>ของระบบการขายสินค้า ร้านขายคอมพิวเตอร์แห่งหนึ่ง</a:t>
            </a:r>
            <a:r>
              <a:rPr lang="en-US" sz="2800" dirty="0" smtClean="0">
                <a:latin typeface="Angsana New" pitchFamily="18" charset="-34"/>
              </a:rPr>
              <a:t> </a:t>
            </a:r>
            <a:r>
              <a:rPr lang="th-TH" sz="2800" dirty="0" smtClean="0">
                <a:latin typeface="Angsana New" pitchFamily="18" charset="-34"/>
              </a:rPr>
              <a:t>คอมพิวเตอร์โดยที่ลูกค้าหลายคนสามารถที่จะซื้อสินค้าได้หลายอัน</a:t>
            </a:r>
          </a:p>
          <a:p>
            <a:r>
              <a:rPr lang="th-TH" sz="2800" dirty="0" smtClean="0">
                <a:latin typeface="Angsana New" pitchFamily="18" charset="-34"/>
              </a:rPr>
              <a:t>ใบเสร็จรับเงินหลายใบมีสินค้าได้หลายชิ้น ในใบเสร็จแต่ละใบจะมีพนักขายเพียงคนเดียวเท่านั้น สินค้าแต่ละอันจะมีการกำหนดประเภทของสินค้า</a:t>
            </a:r>
            <a:endParaRPr lang="th-TH" sz="2800" dirty="0">
              <a:latin typeface="Angsana New" pitchFamily="18" charset="-3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แบบฝึกหัดสำหรับนักศึกษา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DA35526-94FC-4185-9F39-B3B1CE795BE9}" type="slidenum">
              <a:rPr lang="en-US" smtClean="0"/>
              <a:pPr>
                <a:defRPr/>
              </a:pPr>
              <a:t>89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611560" y="1595021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 smtClean="0">
                <a:latin typeface="Angsana New" pitchFamily="18" charset="-34"/>
              </a:rPr>
              <a:t>ข้อ </a:t>
            </a:r>
            <a:r>
              <a:rPr lang="en-US" sz="2800" dirty="0" smtClean="0">
                <a:latin typeface="Angsana New" pitchFamily="18" charset="-34"/>
              </a:rPr>
              <a:t>2 </a:t>
            </a:r>
            <a:r>
              <a:rPr lang="th-TH" sz="2800" dirty="0" smtClean="0">
                <a:latin typeface="Angsana New" pitchFamily="18" charset="-34"/>
              </a:rPr>
              <a:t>บริษัท</a:t>
            </a:r>
            <a:r>
              <a:rPr lang="en-US" sz="2800" dirty="0" smtClean="0">
                <a:latin typeface="Angsana New" pitchFamily="18" charset="-34"/>
              </a:rPr>
              <a:t> </a:t>
            </a:r>
            <a:r>
              <a:rPr lang="en-US" sz="2800" dirty="0" err="1" smtClean="0">
                <a:latin typeface="Angsana New" pitchFamily="18" charset="-34"/>
              </a:rPr>
              <a:t>DesignWeb</a:t>
            </a:r>
            <a:r>
              <a:rPr lang="en-US" sz="2800" dirty="0" smtClean="0">
                <a:latin typeface="Angsana New" pitchFamily="18" charset="-34"/>
              </a:rPr>
              <a:t> </a:t>
            </a:r>
            <a:r>
              <a:rPr lang="th-TH" sz="2800" dirty="0" smtClean="0">
                <a:latin typeface="Angsana New" pitchFamily="18" charset="-34"/>
              </a:rPr>
              <a:t>เป็นบริษัทรับจ้างออกแบบเว็บไซต์ โดยภายในบริษัทแบ่งการทำงานออกเป็นหลายแผนก โดยมีการกำหนดแต่ละแผนกออกเป็นรหัส เพื่อง่ายแก่การจัดเก็บข้อมูล ในแต่ละแผนกต้องการจัดเก็บข้อมูลพนักงานที่ย้ายเข้าอยู่ในแผนก โดยจะต้องรู้ว่าพนักงานคนดังกล่าว ย้ายเข้ามาในแผนกเมื่อไร พนักงานทุกคนต้องสังกัดอยู่ในแผนก สำหรับข้อมูลพนักงานที่บริษัทต้องการจัดเก็บได้แก่ รหัสของพนักงาน ชื่อ นามสกุล เงินเดือน และที่อยู่ของพนักงาน อย่างละเอียด เพื่อที่จะจัดส่งเอกสารไปให้พนักงาน และต้องการทราบด้วยว่าพนักงานแต่ละคนมีเบอร์โทรศัพท์กี่เบอร์ เบอร์อะไรบ้าง เพื่อสะดวกในการติดต่องาน นอกจากนี้บริษัทยังต้องการทราบว่าในแต่ละแผนกมีพนักงานรวมทั้งหมดกี่คน และมีเงินเดือนรวมเท่าไร</a:t>
            </a:r>
            <a:endParaRPr lang="th-TH" sz="2800" dirty="0">
              <a:latin typeface="Angsana New" pitchFamily="18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B8F67C1-FA26-40D8-8291-8ED2CCB1C53E}" type="slidenum">
              <a:rPr lang="en-US"/>
              <a:pPr/>
              <a:t>9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3388"/>
            <a:ext cx="8229600" cy="1139825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th-TH" sz="5700" b="1" dirty="0" smtClean="0">
                <a:solidFill>
                  <a:srgbClr val="663300"/>
                </a:solidFill>
                <a:latin typeface="Angsana New" pitchFamily="18" charset="-34"/>
                <a:cs typeface="Angsana New" pitchFamily="18" charset="-34"/>
              </a:rPr>
              <a:t>สัญลักษณ์ที่ใช้ในการเขียน </a:t>
            </a:r>
            <a:r>
              <a:rPr lang="en-US" sz="5700" b="1" dirty="0" smtClean="0">
                <a:solidFill>
                  <a:srgbClr val="663300"/>
                </a:solidFill>
                <a:latin typeface="Angsana New" pitchFamily="18" charset="-34"/>
                <a:cs typeface="Angsana New" pitchFamily="18" charset="-34"/>
              </a:rPr>
              <a:t>E-R Diagram</a:t>
            </a:r>
            <a:endParaRPr lang="th-TH" sz="5700" b="1" dirty="0" smtClean="0">
              <a:solidFill>
                <a:srgbClr val="6633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4340" name="Picture 3" descr="Fig04-3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773"/>
          <a:stretch>
            <a:fillRect/>
          </a:stretch>
        </p:blipFill>
        <p:spPr>
          <a:xfrm>
            <a:off x="1295400" y="1905000"/>
            <a:ext cx="6670675" cy="4953000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1371600" y="1524000"/>
            <a:ext cx="466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Comparison of ER Modeling Symbols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3198</TotalTime>
  <Words>3823</Words>
  <Application>Microsoft Office PowerPoint</Application>
  <PresentationFormat>On-screen Show (4:3)</PresentationFormat>
  <Paragraphs>855</Paragraphs>
  <Slides>89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5" baseType="lpstr">
      <vt:lpstr>SimSun</vt:lpstr>
      <vt:lpstr>Angsana New</vt:lpstr>
      <vt:lpstr>AngsanaUPC</vt:lpstr>
      <vt:lpstr>Arial</vt:lpstr>
      <vt:lpstr>Calibri</vt:lpstr>
      <vt:lpstr>Cordia New</vt:lpstr>
      <vt:lpstr>DilleniaDSE</vt:lpstr>
      <vt:lpstr>FreesiaUPC</vt:lpstr>
      <vt:lpstr>Simplified Arabic Fixed</vt:lpstr>
      <vt:lpstr>Tw Cen MT</vt:lpstr>
      <vt:lpstr>Verdana</vt:lpstr>
      <vt:lpstr>Wingdings</vt:lpstr>
      <vt:lpstr>Wingdings 2</vt:lpstr>
      <vt:lpstr>Median</vt:lpstr>
      <vt:lpstr>Visio</vt:lpstr>
      <vt:lpstr>Bitmap Image</vt:lpstr>
      <vt:lpstr>      บทที่ 2 E-R Model (Entity Relationship Model)</vt:lpstr>
      <vt:lpstr>สิ่งที่จะได้เรียนในสัปดาห์นี้</vt:lpstr>
      <vt:lpstr> ขั้นตอนการออกแบบฐานข้อมูล :</vt:lpstr>
      <vt:lpstr>Entity Relationship Model (ER-Model)</vt:lpstr>
      <vt:lpstr>ตัวอย่าง   E-R Diagram  แสดงข้อมูลของพนักงาน (EMPLOYEE) และ หน่วยงานหรือแผนก ( Department) ในองค์กรแห่งหนึ่ง</vt:lpstr>
      <vt:lpstr>PowerPoint Presentation</vt:lpstr>
      <vt:lpstr>ตัวอย่าง</vt:lpstr>
      <vt:lpstr>      ตัวอย่าง   Model  ระหว่าง  Chen Model   &amp;  Crow’s Foot Model</vt:lpstr>
      <vt:lpstr>สัญลักษณ์ที่ใช้ในการเขียน E-R Diagram</vt:lpstr>
      <vt:lpstr>ตัวอย่าง E-R Diagram ของรูปแบบ Chen Model</vt:lpstr>
      <vt:lpstr>ตัวอย่าง E-R Diagram ของรูปแบบ Crow’s Foot Model</vt:lpstr>
      <vt:lpstr>สัญลักษณ์ที่ใช้ใน E-R Diagram </vt:lpstr>
      <vt:lpstr>แบบจำลองความสัมพันธ์เอนทิตี</vt:lpstr>
      <vt:lpstr>ส่วนประกอบของ E-R Model</vt:lpstr>
      <vt:lpstr>เอนทิตี้ (Entity)</vt:lpstr>
      <vt:lpstr>ประเภทของเอ็นติตี้</vt:lpstr>
      <vt:lpstr>เอนทิตี้ (Entity)</vt:lpstr>
      <vt:lpstr>PowerPoint Presentation</vt:lpstr>
      <vt:lpstr>PowerPoint Presentation</vt:lpstr>
      <vt:lpstr>PowerPoint Presentation</vt:lpstr>
      <vt:lpstr>เอนทิตี้ (Entity)</vt:lpstr>
      <vt:lpstr>PowerPoint Presentation</vt:lpstr>
      <vt:lpstr>แอททริบิวต์ (Attribute)</vt:lpstr>
      <vt:lpstr>แอททริบิวต์ (Attribute)</vt:lpstr>
      <vt:lpstr>ความสัมพันธ์ระหว่างของเอนติตี้ แอททริบิวต์ และสมาชิกของเอนติตี้</vt:lpstr>
      <vt:lpstr>PowerPoint Presentation</vt:lpstr>
      <vt:lpstr>Attribute หรือ Property</vt:lpstr>
      <vt:lpstr>แอททริบิวต์ (Attribute)</vt:lpstr>
      <vt:lpstr>แอททริบิวต์ (Attribute)</vt:lpstr>
      <vt:lpstr>แอททริบิวต์ (Attribute)</vt:lpstr>
      <vt:lpstr>แอททริบิวต์ (Attribute)</vt:lpstr>
      <vt:lpstr>แอททริบิวต์ (Attribute)</vt:lpstr>
      <vt:lpstr>แอททริบิวต์ (Attribute)</vt:lpstr>
      <vt:lpstr>ตัวอย่าง</vt:lpstr>
      <vt:lpstr>หลักการกำหนด Attribute ให้ Entity</vt:lpstr>
      <vt:lpstr>ความสัมพันธ์ (Relationship)</vt:lpstr>
      <vt:lpstr>PowerPoint Presentation</vt:lpstr>
      <vt:lpstr>ประเภทของ Relationship</vt:lpstr>
      <vt:lpstr>ประเภทของความสัมพันธ์ (Relationship)</vt:lpstr>
      <vt:lpstr>ประเภทของ Relationship</vt:lpstr>
      <vt:lpstr>Many to Many</vt:lpstr>
      <vt:lpstr>Many to Many</vt:lpstr>
      <vt:lpstr>Many to Many</vt:lpstr>
      <vt:lpstr>Many to Many</vt:lpstr>
      <vt:lpstr>ความสัมพันธ์ที่มีข้อมูลขึ้นกับเวลา</vt:lpstr>
      <vt:lpstr>แอททริบิวต์ของความสัมพันธ์</vt:lpstr>
      <vt:lpstr>การออกแบบฐานข้อมูล ด้วย E-R Model</vt:lpstr>
      <vt:lpstr>การออกแบบฐานข้อมูลด้วย E-R Model</vt:lpstr>
      <vt:lpstr>การออกแบบฐานข้อมูลด้วย E-R Model</vt:lpstr>
      <vt:lpstr>การออกแบบฐานข้อมูลด้วย E-R Model</vt:lpstr>
      <vt:lpstr>การออกแบบฐานข้อมูลด้วย E-R Model</vt:lpstr>
      <vt:lpstr>ตัวอย่างการออกแบบ ER-Model</vt:lpstr>
      <vt:lpstr>ขั้นที่ 1 กำหนด Entity ทั้งหมดในระบบ</vt:lpstr>
      <vt:lpstr>ขั้นที่ 2 สร้างความสัมพันธ์ให้กับ Entity</vt:lpstr>
      <vt:lpstr>ขั้นที่ 2 กำหนดความสัมพันธ์ให้กับ Entity</vt:lpstr>
      <vt:lpstr>นำเงื่อนไขความสัมพันธ์ระหว่าง Entity มากำหนดประเภทของความสัมพันธ์</vt:lpstr>
      <vt:lpstr>กำหนด Attribute และ Primary Key </vt:lpstr>
      <vt:lpstr>PowerPoint Presentation</vt:lpstr>
      <vt:lpstr>การเปลี่ยน E-R diagram เป็น Table</vt:lpstr>
      <vt:lpstr>การเปลี่ยน E-R diagram เป็น Table</vt:lpstr>
      <vt:lpstr>การเปลี่ยน E-R diagram เป็น Table</vt:lpstr>
      <vt:lpstr>การเปลี่ยน E-R diagram เป็น Table แบบมีความสัมพันธ์</vt:lpstr>
      <vt:lpstr>การเปลี่ยน E-R diagram เป็น Table แบบมีความสัมพันธ์</vt:lpstr>
      <vt:lpstr>การเปลี่ยน E-R diagram เป็น Table แบบมีความสัมพันธ์</vt:lpstr>
      <vt:lpstr>PowerPoint Presentation</vt:lpstr>
      <vt:lpstr>สรุป</vt:lpstr>
      <vt:lpstr> ขั้นตอนการออกแบบฐานข้อมูล :</vt:lpstr>
      <vt:lpstr> 2. Data Analysis :</vt:lpstr>
      <vt:lpstr> 3. การสร้าง ER Diagram :</vt:lpstr>
      <vt:lpstr> 4. วิธีการแปลง ER :</vt:lpstr>
      <vt:lpstr> 5. การแปลงเอนทิตี้ที่ประกอบไปด้วยแอททริบิวต์ชนิดปกติ :</vt:lpstr>
      <vt:lpstr> 6. การแปลงเอนทิตี้ที่ประกอบไปด้วยแอททริบิวต์ชนิดกลุ่ม :</vt:lpstr>
      <vt:lpstr> 7. การแปลง ER ที่มีความสัมพันธ์แบบ 1:1 </vt:lpstr>
      <vt:lpstr> 7. การแปลง ER ที่มีความสัมพันธ์แบบ 1:1 (cont.) </vt:lpstr>
      <vt:lpstr> 8. การแปลง ER ที่มีความสัมพันธ์แบบ 1:M </vt:lpstr>
      <vt:lpstr> 8. การแปลง ER ที่มีความสัมพันธ์แบบ 1:M (cont.) </vt:lpstr>
      <vt:lpstr> 9. การแปลง ER ที่มีความสัมพันธ์แบบ M:N </vt:lpstr>
      <vt:lpstr> 9. การแปลง ER ที่มีความสัมพันธ์แบบ M:N (cont.)</vt:lpstr>
      <vt:lpstr>กิจกรรม บทที่ 2</vt:lpstr>
      <vt:lpstr>เฉลย - แสดงเป็น ER Model</vt:lpstr>
      <vt:lpstr>ขั้นตอน การออกแบบฐานข้อมูลด้วย E-R Model</vt:lpstr>
      <vt:lpstr>ขั้นตอน การออกแบบฐานข้อมูลด้วย E-R Model</vt:lpstr>
      <vt:lpstr>ขั้นตอน การออกแบบฐานข้อมูลด้วย E-R Model</vt:lpstr>
      <vt:lpstr>ขั้นตอน การออกแบบฐานข้อมูลด้วย E-R Model</vt:lpstr>
      <vt:lpstr>ขั้นตอน การออกแบบฐานข้อมูลด้วย E-R Model</vt:lpstr>
      <vt:lpstr>ขั้นตอน การออกแบบฐานข้อมูลด้วย ER Model</vt:lpstr>
      <vt:lpstr>ตัวอย่างการออกแบบฐานข้อมูลด้วย E-R Model</vt:lpstr>
      <vt:lpstr>แบบฝึกหัดสำหรับนักศึกษา</vt:lpstr>
      <vt:lpstr>แบบฝึกหัดสำหรับนักศึกษา</vt:lpstr>
    </vt:vector>
  </TitlesOfParts>
  <Company>fec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 Diagram (Entity Relationship Diagram)</dc:title>
  <dc:creator>lek</dc:creator>
  <cp:lastModifiedBy>Benzooe</cp:lastModifiedBy>
  <cp:revision>515</cp:revision>
  <dcterms:created xsi:type="dcterms:W3CDTF">2006-12-11T13:50:34Z</dcterms:created>
  <dcterms:modified xsi:type="dcterms:W3CDTF">2015-02-11T07:03:58Z</dcterms:modified>
</cp:coreProperties>
</file>