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Bold" charset="1" panose="02000000000000000000"/>
      <p:regular r:id="rId15"/>
    </p:embeddedFont>
    <p:embeddedFont>
      <p:font typeface="Open Sans" charset="1" panose="020B0606030504020204"/>
      <p:regular r:id="rId16"/>
    </p:embeddedFont>
    <p:embeddedFont>
      <p:font typeface="Canva Sans Bold" charset="1" panose="020B0803030501040103"/>
      <p:regular r:id="rId17"/>
    </p:embeddedFon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6707" y="4217229"/>
            <a:ext cx="7734585" cy="230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3"/>
              </a:lnSpc>
            </a:pPr>
            <a:r>
              <a:rPr lang="en-US" b="true" sz="8536" spc="-12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VII Technologies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677062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278278" y="1756246"/>
            <a:ext cx="1731444" cy="173144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36283" lIns="36283" bIns="36283" rIns="36283"/>
            <a:lstStyle/>
            <a:p>
              <a:pPr algn="ctr">
                <a:lnSpc>
                  <a:spcPts val="2237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8493741" y="2187962"/>
            <a:ext cx="1343134" cy="1146643"/>
            <a:chOff x="0" y="0"/>
            <a:chExt cx="744323" cy="6354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4323" cy="635434"/>
            </a:xfrm>
            <a:custGeom>
              <a:avLst/>
              <a:gdLst/>
              <a:ahLst/>
              <a:cxnLst/>
              <a:rect r="r" b="b" t="t" l="l"/>
              <a:pathLst>
                <a:path h="635434" w="744323">
                  <a:moveTo>
                    <a:pt x="372162" y="0"/>
                  </a:moveTo>
                  <a:lnTo>
                    <a:pt x="744323" y="635434"/>
                  </a:lnTo>
                  <a:lnTo>
                    <a:pt x="0" y="635434"/>
                  </a:lnTo>
                  <a:lnTo>
                    <a:pt x="372162" y="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16300" y="333123"/>
              <a:ext cx="511722" cy="256923"/>
            </a:xfrm>
            <a:prstGeom prst="rect">
              <a:avLst/>
            </a:prstGeom>
          </p:spPr>
          <p:txBody>
            <a:bodyPr anchor="ctr" rtlCol="false" tIns="25270" lIns="25270" bIns="25270" rIns="25270"/>
            <a:lstStyle/>
            <a:p>
              <a:pPr algn="ctr">
                <a:lnSpc>
                  <a:spcPts val="2368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10800000">
            <a:off x="8736238" y="2313062"/>
            <a:ext cx="877191" cy="782143"/>
            <a:chOff x="0" y="0"/>
            <a:chExt cx="744323" cy="6636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4323" cy="663672"/>
            </a:xfrm>
            <a:custGeom>
              <a:avLst/>
              <a:gdLst/>
              <a:ahLst/>
              <a:cxnLst/>
              <a:rect r="r" b="b" t="t" l="l"/>
              <a:pathLst>
                <a:path h="663672" w="744323">
                  <a:moveTo>
                    <a:pt x="372162" y="0"/>
                  </a:moveTo>
                  <a:lnTo>
                    <a:pt x="744323" y="663672"/>
                  </a:lnTo>
                  <a:lnTo>
                    <a:pt x="0" y="663672"/>
                  </a:lnTo>
                  <a:lnTo>
                    <a:pt x="372162" y="0"/>
                  </a:ln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16300" y="346233"/>
              <a:ext cx="511722" cy="270033"/>
            </a:xfrm>
            <a:prstGeom prst="rect">
              <a:avLst/>
            </a:prstGeom>
          </p:spPr>
          <p:txBody>
            <a:bodyPr anchor="ctr" rtlCol="false" tIns="25270" lIns="25270" bIns="25270" rIns="25270"/>
            <a:lstStyle/>
            <a:p>
              <a:pPr algn="ctr">
                <a:lnSpc>
                  <a:spcPts val="2368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794572">
            <a:off x="8653121" y="1991635"/>
            <a:ext cx="297654" cy="939989"/>
            <a:chOff x="0" y="0"/>
            <a:chExt cx="157596" cy="49768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7596" cy="497685"/>
            </a:xfrm>
            <a:custGeom>
              <a:avLst/>
              <a:gdLst/>
              <a:ahLst/>
              <a:cxnLst/>
              <a:rect r="r" b="b" t="t" l="l"/>
              <a:pathLst>
                <a:path h="497685" w="157596">
                  <a:moveTo>
                    <a:pt x="0" y="0"/>
                  </a:moveTo>
                  <a:lnTo>
                    <a:pt x="157596" y="0"/>
                  </a:lnTo>
                  <a:lnTo>
                    <a:pt x="157596" y="497685"/>
                  </a:lnTo>
                  <a:lnTo>
                    <a:pt x="0" y="497685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38100"/>
              <a:ext cx="157596" cy="459585"/>
            </a:xfrm>
            <a:prstGeom prst="rect">
              <a:avLst/>
            </a:prstGeom>
          </p:spPr>
          <p:txBody>
            <a:bodyPr anchor="ctr" rtlCol="false" tIns="25270" lIns="25270" bIns="25270" rIns="25270"/>
            <a:lstStyle/>
            <a:p>
              <a:pPr algn="ctr">
                <a:lnSpc>
                  <a:spcPts val="2368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75269" y="6970645"/>
            <a:ext cx="9937461" cy="59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3604" spc="8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Innovate For Future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8528" y="2695335"/>
            <a:ext cx="15730944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b="true" sz="2900" spc="11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SUSTAINABLE LAND MANAGEMENT &amp; RESTORATION IN THE SAHEL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7874" y="3749524"/>
            <a:ext cx="15392251" cy="165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 spc="21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DATA-DRIVEN APPROACH FOR </a:t>
            </a:r>
          </a:p>
          <a:p>
            <a:pPr algn="ctr">
              <a:lnSpc>
                <a:spcPts val="6599"/>
              </a:lnSpc>
              <a:spcBef>
                <a:spcPct val="0"/>
              </a:spcBef>
            </a:pPr>
            <a:r>
              <a:rPr lang="en-US" b="true" sz="5499" spc="21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RISK ASSESSMENT &amp; DECISION SUPPORT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468879" y="7732717"/>
            <a:ext cx="4371247" cy="1525583"/>
            <a:chOff x="0" y="0"/>
            <a:chExt cx="5828329" cy="203411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645994" y="47625"/>
              <a:ext cx="4536341" cy="13773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42"/>
                </a:lnSpc>
              </a:pPr>
              <a:r>
                <a:rPr lang="en-US" b="true" sz="3754" spc="-5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VII Technologies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1010313" y="1570189"/>
              <a:ext cx="3807704" cy="0"/>
            </a:xfrm>
            <a:prstGeom prst="line">
              <a:avLst/>
            </a:prstGeom>
            <a:ln cap="flat" w="22346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686861"/>
              <a:ext cx="5828329" cy="347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24"/>
                </a:lnSpc>
              </a:pPr>
              <a:r>
                <a:rPr lang="en-US" sz="1585" spc="3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Innovate For Future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716" y="1151534"/>
            <a:ext cx="16228584" cy="7983931"/>
            <a:chOff x="0" y="0"/>
            <a:chExt cx="2713867" cy="1335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13867" cy="1335134"/>
            </a:xfrm>
            <a:custGeom>
              <a:avLst/>
              <a:gdLst/>
              <a:ahLst/>
              <a:cxnLst/>
              <a:rect r="r" b="b" t="t" l="l"/>
              <a:pathLst>
                <a:path h="1335134" w="2713867">
                  <a:moveTo>
                    <a:pt x="38718" y="0"/>
                  </a:moveTo>
                  <a:lnTo>
                    <a:pt x="2675149" y="0"/>
                  </a:lnTo>
                  <a:cubicBezTo>
                    <a:pt x="2685418" y="0"/>
                    <a:pt x="2695266" y="4079"/>
                    <a:pt x="2702527" y="11340"/>
                  </a:cubicBezTo>
                  <a:cubicBezTo>
                    <a:pt x="2709788" y="18601"/>
                    <a:pt x="2713867" y="28449"/>
                    <a:pt x="2713867" y="38718"/>
                  </a:cubicBezTo>
                  <a:lnTo>
                    <a:pt x="2713867" y="1296416"/>
                  </a:lnTo>
                  <a:cubicBezTo>
                    <a:pt x="2713867" y="1306684"/>
                    <a:pt x="2709788" y="1316532"/>
                    <a:pt x="2702527" y="1323793"/>
                  </a:cubicBezTo>
                  <a:cubicBezTo>
                    <a:pt x="2695266" y="1331054"/>
                    <a:pt x="2685418" y="1335134"/>
                    <a:pt x="2675149" y="1335134"/>
                  </a:cubicBezTo>
                  <a:lnTo>
                    <a:pt x="38718" y="1335134"/>
                  </a:lnTo>
                  <a:cubicBezTo>
                    <a:pt x="28449" y="1335134"/>
                    <a:pt x="18601" y="1331054"/>
                    <a:pt x="11340" y="1323793"/>
                  </a:cubicBezTo>
                  <a:cubicBezTo>
                    <a:pt x="4079" y="1316532"/>
                    <a:pt x="0" y="1306684"/>
                    <a:pt x="0" y="1296416"/>
                  </a:cubicBezTo>
                  <a:lnTo>
                    <a:pt x="0" y="38718"/>
                  </a:lnTo>
                  <a:cubicBezTo>
                    <a:pt x="0" y="28449"/>
                    <a:pt x="4079" y="18601"/>
                    <a:pt x="11340" y="11340"/>
                  </a:cubicBezTo>
                  <a:cubicBezTo>
                    <a:pt x="18601" y="4079"/>
                    <a:pt x="28449" y="0"/>
                    <a:pt x="38718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713867" cy="1344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71136" y="2976598"/>
            <a:ext cx="3052880" cy="2046784"/>
          </a:xfrm>
          <a:custGeom>
            <a:avLst/>
            <a:gdLst/>
            <a:ahLst/>
            <a:cxnLst/>
            <a:rect r="r" b="b" t="t" l="l"/>
            <a:pathLst>
              <a:path h="2046784" w="3052880">
                <a:moveTo>
                  <a:pt x="0" y="0"/>
                </a:moveTo>
                <a:lnTo>
                  <a:pt x="3052881" y="0"/>
                </a:lnTo>
                <a:lnTo>
                  <a:pt x="3052881" y="2046784"/>
                </a:lnTo>
                <a:lnTo>
                  <a:pt x="0" y="204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4" t="0" r="-31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5008" y="4809130"/>
            <a:ext cx="3036060" cy="3319334"/>
          </a:xfrm>
          <a:custGeom>
            <a:avLst/>
            <a:gdLst/>
            <a:ahLst/>
            <a:cxnLst/>
            <a:rect r="r" b="b" t="t" l="l"/>
            <a:pathLst>
              <a:path h="3319334" w="3036060">
                <a:moveTo>
                  <a:pt x="0" y="0"/>
                </a:moveTo>
                <a:lnTo>
                  <a:pt x="3036060" y="0"/>
                </a:lnTo>
                <a:lnTo>
                  <a:pt x="3036060" y="3319333"/>
                </a:lnTo>
                <a:lnTo>
                  <a:pt x="0" y="33193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4" t="0" r="-31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08956" y="2622297"/>
            <a:ext cx="4960337" cy="2755385"/>
          </a:xfrm>
          <a:custGeom>
            <a:avLst/>
            <a:gdLst/>
            <a:ahLst/>
            <a:cxnLst/>
            <a:rect r="r" b="b" t="t" l="l"/>
            <a:pathLst>
              <a:path h="2755385" w="4960337">
                <a:moveTo>
                  <a:pt x="0" y="0"/>
                </a:moveTo>
                <a:lnTo>
                  <a:pt x="4960337" y="0"/>
                </a:lnTo>
                <a:lnTo>
                  <a:pt x="4960337" y="2755385"/>
                </a:lnTo>
                <a:lnTo>
                  <a:pt x="0" y="27553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31" r="0" b="-63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47710" y="5023382"/>
            <a:ext cx="3988816" cy="2674276"/>
          </a:xfrm>
          <a:custGeom>
            <a:avLst/>
            <a:gdLst/>
            <a:ahLst/>
            <a:cxnLst/>
            <a:rect r="r" b="b" t="t" l="l"/>
            <a:pathLst>
              <a:path h="2674276" w="3988816">
                <a:moveTo>
                  <a:pt x="0" y="0"/>
                </a:moveTo>
                <a:lnTo>
                  <a:pt x="3988816" y="0"/>
                </a:lnTo>
                <a:lnTo>
                  <a:pt x="3988816" y="2674276"/>
                </a:lnTo>
                <a:lnTo>
                  <a:pt x="0" y="2674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4" t="0" r="-31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54987" y="2976598"/>
            <a:ext cx="2072715" cy="1644021"/>
          </a:xfrm>
          <a:custGeom>
            <a:avLst/>
            <a:gdLst/>
            <a:ahLst/>
            <a:cxnLst/>
            <a:rect r="r" b="b" t="t" l="l"/>
            <a:pathLst>
              <a:path h="1644021" w="2072715">
                <a:moveTo>
                  <a:pt x="0" y="0"/>
                </a:moveTo>
                <a:lnTo>
                  <a:pt x="2072715" y="0"/>
                </a:lnTo>
                <a:lnTo>
                  <a:pt x="2072715" y="1644020"/>
                </a:lnTo>
                <a:lnTo>
                  <a:pt x="0" y="1644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98614" y="1733842"/>
            <a:ext cx="13195684" cy="995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8"/>
              </a:lnSpc>
            </a:pPr>
            <a:r>
              <a:rPr lang="en-US" sz="7236" spc="-10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The </a:t>
            </a:r>
            <a:r>
              <a:rPr lang="en-US" sz="7236" spc="-10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98614" y="5266334"/>
            <a:ext cx="7098962" cy="331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5"/>
              </a:lnSpc>
              <a:spcBef>
                <a:spcPct val="0"/>
              </a:spcBef>
            </a:pP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❌ Land degradation &amp; drought are accelerating in the Sahel</a:t>
            </a:r>
          </a:p>
          <a:p>
            <a:pPr algn="l">
              <a:lnSpc>
                <a:spcPts val="3355"/>
              </a:lnSpc>
              <a:spcBef>
                <a:spcPct val="0"/>
              </a:spcBef>
            </a:pPr>
          </a:p>
          <a:p>
            <a:pPr algn="l">
              <a:lnSpc>
                <a:spcPts val="3355"/>
              </a:lnSpc>
              <a:spcBef>
                <a:spcPct val="0"/>
              </a:spcBef>
            </a:pP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❌ Farmers, herders, and insurers struggle with risk assessment</a:t>
            </a:r>
          </a:p>
          <a:p>
            <a:pPr algn="l">
              <a:lnSpc>
                <a:spcPts val="3355"/>
              </a:lnSpc>
              <a:spcBef>
                <a:spcPct val="0"/>
              </a:spcBef>
            </a:pPr>
          </a:p>
          <a:p>
            <a:pPr algn="l">
              <a:lnSpc>
                <a:spcPts val="3355"/>
              </a:lnSpc>
              <a:spcBef>
                <a:spcPct val="0"/>
              </a:spcBef>
            </a:pPr>
            <a:r>
              <a:rPr lang="en-US" b="true" sz="2796" spc="11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❌ Lack of real-time, data-driven decision-making tools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515" y="843168"/>
            <a:ext cx="16659785" cy="8753932"/>
            <a:chOff x="0" y="0"/>
            <a:chExt cx="2785975" cy="1463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5975" cy="1463899"/>
            </a:xfrm>
            <a:custGeom>
              <a:avLst/>
              <a:gdLst/>
              <a:ahLst/>
              <a:cxnLst/>
              <a:rect r="r" b="b" t="t" l="l"/>
              <a:pathLst>
                <a:path h="1463899" w="2785975">
                  <a:moveTo>
                    <a:pt x="37716" y="0"/>
                  </a:moveTo>
                  <a:lnTo>
                    <a:pt x="2748260" y="0"/>
                  </a:lnTo>
                  <a:cubicBezTo>
                    <a:pt x="2769090" y="0"/>
                    <a:pt x="2785975" y="16886"/>
                    <a:pt x="2785975" y="37716"/>
                  </a:cubicBezTo>
                  <a:lnTo>
                    <a:pt x="2785975" y="1426183"/>
                  </a:lnTo>
                  <a:cubicBezTo>
                    <a:pt x="2785975" y="1436186"/>
                    <a:pt x="2782002" y="1445779"/>
                    <a:pt x="2774929" y="1452852"/>
                  </a:cubicBezTo>
                  <a:cubicBezTo>
                    <a:pt x="2767856" y="1459925"/>
                    <a:pt x="2758263" y="1463899"/>
                    <a:pt x="2748260" y="1463899"/>
                  </a:cubicBezTo>
                  <a:lnTo>
                    <a:pt x="37716" y="1463899"/>
                  </a:lnTo>
                  <a:cubicBezTo>
                    <a:pt x="27713" y="1463899"/>
                    <a:pt x="18120" y="1459925"/>
                    <a:pt x="11047" y="1452852"/>
                  </a:cubicBezTo>
                  <a:cubicBezTo>
                    <a:pt x="3974" y="1445779"/>
                    <a:pt x="0" y="1436186"/>
                    <a:pt x="0" y="1426183"/>
                  </a:cubicBezTo>
                  <a:lnTo>
                    <a:pt x="0" y="37716"/>
                  </a:lnTo>
                  <a:cubicBezTo>
                    <a:pt x="0" y="16886"/>
                    <a:pt x="16886" y="0"/>
                    <a:pt x="37716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785975" cy="1473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410327" y="4646567"/>
            <a:ext cx="5405703" cy="3080927"/>
          </a:xfrm>
          <a:custGeom>
            <a:avLst/>
            <a:gdLst/>
            <a:ahLst/>
            <a:cxnLst/>
            <a:rect r="r" b="b" t="t" l="l"/>
            <a:pathLst>
              <a:path h="3080927" w="5405703">
                <a:moveTo>
                  <a:pt x="0" y="0"/>
                </a:moveTo>
                <a:lnTo>
                  <a:pt x="5405703" y="0"/>
                </a:lnTo>
                <a:lnTo>
                  <a:pt x="5405703" y="3080927"/>
                </a:lnTo>
                <a:lnTo>
                  <a:pt x="0" y="3080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1" t="0" r="-661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907589" y="2182301"/>
            <a:ext cx="2908441" cy="2054310"/>
          </a:xfrm>
          <a:custGeom>
            <a:avLst/>
            <a:gdLst/>
            <a:ahLst/>
            <a:cxnLst/>
            <a:rect r="r" b="b" t="t" l="l"/>
            <a:pathLst>
              <a:path h="2054310" w="2908441">
                <a:moveTo>
                  <a:pt x="0" y="0"/>
                </a:moveTo>
                <a:lnTo>
                  <a:pt x="2908441" y="0"/>
                </a:lnTo>
                <a:lnTo>
                  <a:pt x="2908441" y="2054309"/>
                </a:lnTo>
                <a:lnTo>
                  <a:pt x="0" y="20543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07" t="0" r="-300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32456" y="1629753"/>
            <a:ext cx="3912731" cy="2606857"/>
          </a:xfrm>
          <a:custGeom>
            <a:avLst/>
            <a:gdLst/>
            <a:ahLst/>
            <a:cxnLst/>
            <a:rect r="r" b="b" t="t" l="l"/>
            <a:pathLst>
              <a:path h="2606857" w="3912731">
                <a:moveTo>
                  <a:pt x="0" y="0"/>
                </a:moveTo>
                <a:lnTo>
                  <a:pt x="3912731" y="0"/>
                </a:lnTo>
                <a:lnTo>
                  <a:pt x="3912731" y="2606857"/>
                </a:lnTo>
                <a:lnTo>
                  <a:pt x="0" y="2606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103517"/>
            <a:ext cx="8115300" cy="2249615"/>
            <a:chOff x="0" y="0"/>
            <a:chExt cx="2137363" cy="5924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37363" cy="592491"/>
            </a:xfrm>
            <a:custGeom>
              <a:avLst/>
              <a:gdLst/>
              <a:ahLst/>
              <a:cxnLst/>
              <a:rect r="r" b="b" t="t" l="l"/>
              <a:pathLst>
                <a:path h="592491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543838"/>
                  </a:lnTo>
                  <a:cubicBezTo>
                    <a:pt x="2137363" y="570708"/>
                    <a:pt x="2115580" y="592491"/>
                    <a:pt x="2088710" y="592491"/>
                  </a:cubicBezTo>
                  <a:lnTo>
                    <a:pt x="48654" y="592491"/>
                  </a:lnTo>
                  <a:cubicBezTo>
                    <a:pt x="21783" y="592491"/>
                    <a:pt x="0" y="570708"/>
                    <a:pt x="0" y="543838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1270A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137363" cy="592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13789" y="1441662"/>
            <a:ext cx="7466878" cy="107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3"/>
              </a:lnSpc>
            </a:pPr>
            <a:r>
              <a:rPr lang="en-US" sz="7736" spc="-11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Our Solutions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44568" y="5943682"/>
            <a:ext cx="9205488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✅ Interactive Risk Assessment Dashboard – Visual insights for easy decision-making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✅ Data-Driven Insurance Support – Helps insurers price policies accurately</a:t>
            </a:r>
          </a:p>
          <a:p>
            <a:pPr algn="l">
              <a:lnSpc>
                <a:spcPts val="3120"/>
              </a:lnSpc>
              <a:spcBef>
                <a:spcPct val="0"/>
              </a:spcBef>
            </a:pPr>
            <a:r>
              <a:rPr lang="en-US" b="true" sz="2600" spc="10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✅ Climate &amp; Land Analysis – Identifies high-risk areas using satellite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2312" y="3427367"/>
            <a:ext cx="950014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  <a:spcBef>
                <a:spcPct val="0"/>
              </a:spcBef>
            </a:pPr>
            <a:r>
              <a:rPr lang="en-US" b="true" sz="3900" spc="15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💡 LAND DEGRADATION RISK DASHBOARD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829175"/>
            <a:ext cx="8334155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b="true" sz="1900" spc="7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user-friendly tool designed for reliability &amp; impact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10561" y="4660235"/>
            <a:ext cx="7466878" cy="107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3"/>
              </a:lnSpc>
            </a:pPr>
            <a:r>
              <a:rPr lang="en-US" sz="7736" spc="-11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How it</a:t>
            </a:r>
            <a:r>
              <a:rPr lang="en-US" sz="7736" spc="-11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works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7480" y="3082914"/>
            <a:ext cx="13893040" cy="5591938"/>
            <a:chOff x="0" y="0"/>
            <a:chExt cx="2323299" cy="935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3299" cy="935126"/>
            </a:xfrm>
            <a:custGeom>
              <a:avLst/>
              <a:gdLst/>
              <a:ahLst/>
              <a:cxnLst/>
              <a:rect r="r" b="b" t="t" l="l"/>
              <a:pathLst>
                <a:path h="935126" w="2323299">
                  <a:moveTo>
                    <a:pt x="45227" y="0"/>
                  </a:moveTo>
                  <a:lnTo>
                    <a:pt x="2278073" y="0"/>
                  </a:lnTo>
                  <a:cubicBezTo>
                    <a:pt x="2303051" y="0"/>
                    <a:pt x="2323299" y="20249"/>
                    <a:pt x="2323299" y="45227"/>
                  </a:cubicBezTo>
                  <a:lnTo>
                    <a:pt x="2323299" y="889899"/>
                  </a:lnTo>
                  <a:cubicBezTo>
                    <a:pt x="2323299" y="901894"/>
                    <a:pt x="2318534" y="913398"/>
                    <a:pt x="2310053" y="921880"/>
                  </a:cubicBezTo>
                  <a:cubicBezTo>
                    <a:pt x="2301571" y="930361"/>
                    <a:pt x="2290067" y="935126"/>
                    <a:pt x="2278073" y="935126"/>
                  </a:cubicBezTo>
                  <a:lnTo>
                    <a:pt x="45227" y="935126"/>
                  </a:lnTo>
                  <a:cubicBezTo>
                    <a:pt x="20249" y="935126"/>
                    <a:pt x="0" y="914877"/>
                    <a:pt x="0" y="889899"/>
                  </a:cubicBezTo>
                  <a:lnTo>
                    <a:pt x="0" y="45227"/>
                  </a:lnTo>
                  <a:cubicBezTo>
                    <a:pt x="0" y="33232"/>
                    <a:pt x="4765" y="21728"/>
                    <a:pt x="13247" y="13247"/>
                  </a:cubicBezTo>
                  <a:cubicBezTo>
                    <a:pt x="21728" y="4765"/>
                    <a:pt x="33232" y="0"/>
                    <a:pt x="45227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323299" cy="944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02252" y="3695776"/>
            <a:ext cx="12785682" cy="45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1: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Upload </a:t>
            </a: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.tif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files containing degradation risk data.</a:t>
            </a:r>
          </a:p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2: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 processes and visualizes the data.</a:t>
            </a:r>
          </a:p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3: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View interactive heatmap and risk profile tables to identify high-risk zones.</a:t>
            </a:r>
          </a:p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Animation: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years of data can animate changes over time.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4905" y="1396975"/>
            <a:ext cx="7466878" cy="107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3"/>
              </a:lnSpc>
            </a:pPr>
            <a:r>
              <a:rPr lang="en-US" sz="7736" spc="-11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How it</a:t>
            </a:r>
            <a:r>
              <a:rPr lang="en-US" sz="7736" spc="-11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works 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7480" y="3082914"/>
            <a:ext cx="13893040" cy="5591938"/>
            <a:chOff x="0" y="0"/>
            <a:chExt cx="2323299" cy="935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3299" cy="935126"/>
            </a:xfrm>
            <a:custGeom>
              <a:avLst/>
              <a:gdLst/>
              <a:ahLst/>
              <a:cxnLst/>
              <a:rect r="r" b="b" t="t" l="l"/>
              <a:pathLst>
                <a:path h="935126" w="2323299">
                  <a:moveTo>
                    <a:pt x="45227" y="0"/>
                  </a:moveTo>
                  <a:lnTo>
                    <a:pt x="2278073" y="0"/>
                  </a:lnTo>
                  <a:cubicBezTo>
                    <a:pt x="2303051" y="0"/>
                    <a:pt x="2323299" y="20249"/>
                    <a:pt x="2323299" y="45227"/>
                  </a:cubicBezTo>
                  <a:lnTo>
                    <a:pt x="2323299" y="889899"/>
                  </a:lnTo>
                  <a:cubicBezTo>
                    <a:pt x="2323299" y="901894"/>
                    <a:pt x="2318534" y="913398"/>
                    <a:pt x="2310053" y="921880"/>
                  </a:cubicBezTo>
                  <a:cubicBezTo>
                    <a:pt x="2301571" y="930361"/>
                    <a:pt x="2290067" y="935126"/>
                    <a:pt x="2278073" y="935126"/>
                  </a:cubicBezTo>
                  <a:lnTo>
                    <a:pt x="45227" y="935126"/>
                  </a:lnTo>
                  <a:cubicBezTo>
                    <a:pt x="20249" y="935126"/>
                    <a:pt x="0" y="914877"/>
                    <a:pt x="0" y="889899"/>
                  </a:cubicBezTo>
                  <a:lnTo>
                    <a:pt x="0" y="45227"/>
                  </a:lnTo>
                  <a:cubicBezTo>
                    <a:pt x="0" y="33232"/>
                    <a:pt x="4765" y="21728"/>
                    <a:pt x="13247" y="13247"/>
                  </a:cubicBezTo>
                  <a:cubicBezTo>
                    <a:pt x="21728" y="4765"/>
                    <a:pt x="33232" y="0"/>
                    <a:pt x="45227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323299" cy="944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02252" y="3695776"/>
            <a:ext cx="12785682" cy="450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1: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Upload </a:t>
            </a: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.tif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files containing degradation risk data.</a:t>
            </a:r>
          </a:p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2: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app processes and visualizes the data.</a:t>
            </a:r>
          </a:p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Step 3: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View interactive heatmap and risk profile tables to identify high-risk zones.</a:t>
            </a:r>
          </a:p>
          <a:p>
            <a:pPr algn="l" marL="734059" indent="-367030" lvl="1">
              <a:lnSpc>
                <a:spcPts val="5167"/>
              </a:lnSpc>
              <a:buFont typeface="Arial"/>
              <a:buChar char="•"/>
            </a:pPr>
            <a:r>
              <a:rPr lang="en-US" b="true" sz="3399" spc="13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Animation: </a:t>
            </a:r>
            <a:r>
              <a:rPr lang="en-US" sz="3399" spc="13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Multiple years of data can animate changes over time.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4905" y="1396975"/>
            <a:ext cx="7466878" cy="1071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3"/>
              </a:lnSpc>
            </a:pPr>
            <a:r>
              <a:rPr lang="en-US" sz="7736" spc="-11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How it</a:t>
            </a:r>
            <a:r>
              <a:rPr lang="en-US" sz="7736" spc="-116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works 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9262" y="1232371"/>
            <a:ext cx="7483184" cy="7558427"/>
            <a:chOff x="0" y="0"/>
            <a:chExt cx="1251395" cy="12639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1395" cy="1263977"/>
            </a:xfrm>
            <a:custGeom>
              <a:avLst/>
              <a:gdLst/>
              <a:ahLst/>
              <a:cxnLst/>
              <a:rect r="r" b="b" t="t" l="l"/>
              <a:pathLst>
                <a:path h="1263977" w="1251395">
                  <a:moveTo>
                    <a:pt x="83966" y="0"/>
                  </a:moveTo>
                  <a:lnTo>
                    <a:pt x="1167428" y="0"/>
                  </a:lnTo>
                  <a:cubicBezTo>
                    <a:pt x="1189698" y="0"/>
                    <a:pt x="1211055" y="8846"/>
                    <a:pt x="1226802" y="24593"/>
                  </a:cubicBezTo>
                  <a:cubicBezTo>
                    <a:pt x="1242548" y="40340"/>
                    <a:pt x="1251395" y="61697"/>
                    <a:pt x="1251395" y="83966"/>
                  </a:cubicBezTo>
                  <a:lnTo>
                    <a:pt x="1251395" y="1180011"/>
                  </a:lnTo>
                  <a:cubicBezTo>
                    <a:pt x="1251395" y="1226384"/>
                    <a:pt x="1213802" y="1263977"/>
                    <a:pt x="1167428" y="1263977"/>
                  </a:cubicBezTo>
                  <a:lnTo>
                    <a:pt x="83966" y="1263977"/>
                  </a:lnTo>
                  <a:cubicBezTo>
                    <a:pt x="61697" y="1263977"/>
                    <a:pt x="40340" y="1255131"/>
                    <a:pt x="24593" y="1239384"/>
                  </a:cubicBezTo>
                  <a:cubicBezTo>
                    <a:pt x="8846" y="1223637"/>
                    <a:pt x="0" y="1202280"/>
                    <a:pt x="0" y="1180011"/>
                  </a:cubicBezTo>
                  <a:lnTo>
                    <a:pt x="0" y="83966"/>
                  </a:lnTo>
                  <a:cubicBezTo>
                    <a:pt x="0" y="61697"/>
                    <a:pt x="8846" y="40340"/>
                    <a:pt x="24593" y="24593"/>
                  </a:cubicBezTo>
                  <a:cubicBezTo>
                    <a:pt x="40340" y="8846"/>
                    <a:pt x="61697" y="0"/>
                    <a:pt x="83966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251395" cy="1273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00765" y="1807273"/>
            <a:ext cx="6600178" cy="57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7"/>
              </a:lnSpc>
            </a:pPr>
            <a:r>
              <a:rPr lang="en-US" b="true" sz="3799" spc="-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Insights &amp; Impact</a:t>
            </a:r>
          </a:p>
          <a:p>
            <a:pPr algn="l" marL="647703" indent="-323852" lvl="1">
              <a:lnSpc>
                <a:spcPts val="4890"/>
              </a:lnSpc>
              <a:buFont typeface="Arial"/>
              <a:buChar char="•"/>
            </a:pPr>
            <a:r>
              <a:rPr lang="en-US" b="true" sz="3000" spc="-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</a:t>
            </a:r>
            <a:r>
              <a:rPr lang="en-US" sz="3000" spc="-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Identifies high-risk regions for intervention.</a:t>
            </a:r>
          </a:p>
          <a:p>
            <a:pPr algn="l">
              <a:lnSpc>
                <a:spcPts val="7447"/>
              </a:lnSpc>
            </a:pPr>
            <a:r>
              <a:rPr lang="en-US" b="true" sz="3799" spc="-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Applications</a:t>
            </a:r>
            <a:r>
              <a:rPr lang="en-US" sz="3799" spc="-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algn="l" marL="647703" indent="-323852" lvl="1">
              <a:lnSpc>
                <a:spcPts val="4890"/>
              </a:lnSpc>
              <a:buFont typeface="Arial"/>
              <a:buChar char="•"/>
            </a:pPr>
            <a:r>
              <a:rPr lang="en-US" b="true" sz="3000" spc="-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Policy Making</a:t>
            </a:r>
            <a:r>
              <a:rPr lang="en-US" sz="3000" spc="-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Guide sustainable land management strategies.</a:t>
            </a:r>
          </a:p>
          <a:p>
            <a:pPr algn="l" marL="647703" indent="-323852" lvl="1">
              <a:lnSpc>
                <a:spcPts val="4890"/>
              </a:lnSpc>
              <a:buFont typeface="Arial"/>
              <a:buChar char="•"/>
            </a:pPr>
            <a:r>
              <a:rPr lang="en-US" b="true" sz="3000" spc="-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Insurance</a:t>
            </a:r>
            <a:r>
              <a:rPr lang="en-US" sz="3000" spc="-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Adjust risk assessments for insurance pricing.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341625" y="1232371"/>
            <a:ext cx="7483184" cy="7558427"/>
            <a:chOff x="0" y="0"/>
            <a:chExt cx="1251395" cy="12639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1395" cy="1263977"/>
            </a:xfrm>
            <a:custGeom>
              <a:avLst/>
              <a:gdLst/>
              <a:ahLst/>
              <a:cxnLst/>
              <a:rect r="r" b="b" t="t" l="l"/>
              <a:pathLst>
                <a:path h="1263977" w="1251395">
                  <a:moveTo>
                    <a:pt x="83966" y="0"/>
                  </a:moveTo>
                  <a:lnTo>
                    <a:pt x="1167428" y="0"/>
                  </a:lnTo>
                  <a:cubicBezTo>
                    <a:pt x="1189698" y="0"/>
                    <a:pt x="1211055" y="8846"/>
                    <a:pt x="1226802" y="24593"/>
                  </a:cubicBezTo>
                  <a:cubicBezTo>
                    <a:pt x="1242548" y="40340"/>
                    <a:pt x="1251395" y="61697"/>
                    <a:pt x="1251395" y="83966"/>
                  </a:cubicBezTo>
                  <a:lnTo>
                    <a:pt x="1251395" y="1180011"/>
                  </a:lnTo>
                  <a:cubicBezTo>
                    <a:pt x="1251395" y="1226384"/>
                    <a:pt x="1213802" y="1263977"/>
                    <a:pt x="1167428" y="1263977"/>
                  </a:cubicBezTo>
                  <a:lnTo>
                    <a:pt x="83966" y="1263977"/>
                  </a:lnTo>
                  <a:cubicBezTo>
                    <a:pt x="61697" y="1263977"/>
                    <a:pt x="40340" y="1255131"/>
                    <a:pt x="24593" y="1239384"/>
                  </a:cubicBezTo>
                  <a:cubicBezTo>
                    <a:pt x="8846" y="1223637"/>
                    <a:pt x="0" y="1202280"/>
                    <a:pt x="0" y="1180011"/>
                  </a:cubicBezTo>
                  <a:lnTo>
                    <a:pt x="0" y="83966"/>
                  </a:lnTo>
                  <a:cubicBezTo>
                    <a:pt x="0" y="61697"/>
                    <a:pt x="8846" y="40340"/>
                    <a:pt x="24593" y="24593"/>
                  </a:cubicBezTo>
                  <a:cubicBezTo>
                    <a:pt x="40340" y="8846"/>
                    <a:pt x="61697" y="0"/>
                    <a:pt x="83966" y="0"/>
                  </a:cubicBez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251395" cy="1273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894589" y="1807273"/>
            <a:ext cx="6377255" cy="604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7"/>
              </a:lnSpc>
            </a:pPr>
            <a:r>
              <a:rPr lang="en-US" b="true" sz="3799" spc="-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Improvements</a:t>
            </a:r>
          </a:p>
          <a:p>
            <a:pPr algn="l" marL="647703" indent="-323852" lvl="1">
              <a:lnSpc>
                <a:spcPts val="4890"/>
              </a:lnSpc>
              <a:buFont typeface="Arial"/>
              <a:buChar char="•"/>
            </a:pPr>
            <a:r>
              <a:rPr lang="en-US" b="true" sz="3000" spc="-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More Data Formats</a:t>
            </a:r>
            <a:r>
              <a:rPr lang="en-US" sz="3000" spc="-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Support for GeoTIFF and shapefiles.</a:t>
            </a:r>
          </a:p>
          <a:p>
            <a:pPr algn="l" marL="647703" indent="-323852" lvl="1">
              <a:lnSpc>
                <a:spcPts val="4890"/>
              </a:lnSpc>
              <a:buFont typeface="Arial"/>
              <a:buChar char="•"/>
            </a:pPr>
            <a:r>
              <a:rPr lang="en-US" sz="3000" spc="-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b="true" sz="3000" spc="-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dvanced Analytics</a:t>
            </a:r>
            <a:r>
              <a:rPr lang="en-US" sz="3000" spc="-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Incorporating machine learning models for risk prediction.</a:t>
            </a:r>
          </a:p>
          <a:p>
            <a:pPr algn="l" marL="647703" indent="-323852" lvl="1">
              <a:lnSpc>
                <a:spcPts val="4890"/>
              </a:lnSpc>
              <a:buFont typeface="Arial"/>
              <a:buChar char="•"/>
            </a:pPr>
            <a:r>
              <a:rPr lang="en-US" b="true" sz="3000" spc="-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User Customization</a:t>
            </a:r>
            <a:r>
              <a:rPr lang="en-US" sz="3000" spc="-4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 Allowing users to define regions and focus on specific timeframes.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7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459682" y="5598848"/>
            <a:ext cx="1508833" cy="1508826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3908" r="0" b="-3908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494373" y="5598848"/>
            <a:ext cx="1508833" cy="1508826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494373" y="5598848"/>
            <a:ext cx="1508833" cy="1508826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16666" r="0" b="-16666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724681" y="7298399"/>
            <a:ext cx="2978834" cy="56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7"/>
              </a:lnSpc>
            </a:pPr>
            <a:r>
              <a:rPr lang="en-US" b="true" sz="1864" spc="7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GERHARDT LUTTERODT </a:t>
            </a:r>
          </a:p>
          <a:p>
            <a:pPr algn="ctr">
              <a:lnSpc>
                <a:spcPts val="223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713575" y="7751484"/>
            <a:ext cx="2989940" cy="658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2"/>
              </a:lnSpc>
            </a:pPr>
            <a:r>
              <a:rPr lang="en-US" sz="1285" spc="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Analytics (M.Sc.)</a:t>
            </a:r>
          </a:p>
          <a:p>
            <a:pPr algn="ctr">
              <a:lnSpc>
                <a:spcPts val="1722"/>
              </a:lnSpc>
            </a:pPr>
          </a:p>
          <a:p>
            <a:pPr algn="ctr">
              <a:lnSpc>
                <a:spcPts val="1722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686107" y="7303037"/>
            <a:ext cx="3125364" cy="28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7"/>
              </a:lnSpc>
            </a:pPr>
            <a:r>
              <a:rPr lang="en-US" b="true" sz="1864" spc="74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SUPHAWADEE BUNTHOT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48266" y="7751484"/>
            <a:ext cx="3001047" cy="44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2"/>
              </a:lnSpc>
            </a:pPr>
            <a:r>
              <a:rPr lang="en-US" sz="1285" spc="2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Medical Biochemistry &amp; Molecular Biology (M.Sc.) | Data Analytics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713575" y="1028700"/>
            <a:ext cx="6860851" cy="3826125"/>
            <a:chOff x="0" y="0"/>
            <a:chExt cx="9147801" cy="510150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013914" y="1994605"/>
              <a:ext cx="7119973" cy="2150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88"/>
                </a:lnSpc>
              </a:pPr>
              <a:r>
                <a:rPr lang="en-US" b="true" sz="5893" spc="-8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VII Technologies</a:t>
              </a:r>
            </a:p>
          </p:txBody>
        </p:sp>
        <p:sp>
          <p:nvSpPr>
            <p:cNvPr name="AutoShape 14" id="14"/>
            <p:cNvSpPr/>
            <p:nvPr/>
          </p:nvSpPr>
          <p:spPr>
            <a:xfrm>
              <a:off x="1585727" y="4373357"/>
              <a:ext cx="5976347" cy="0"/>
            </a:xfrm>
            <a:prstGeom prst="line">
              <a:avLst/>
            </a:prstGeom>
            <a:ln cap="flat" w="35072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5" id="15"/>
            <p:cNvGrpSpPr/>
            <p:nvPr/>
          </p:nvGrpSpPr>
          <p:grpSpPr>
            <a:xfrm rot="0">
              <a:off x="3776972" y="0"/>
              <a:ext cx="1593858" cy="1593858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anchor="ctr" rtlCol="false" tIns="36283" lIns="36283" bIns="36283" rIns="36283"/>
              <a:lstStyle/>
              <a:p>
                <a:pPr algn="ctr">
                  <a:lnSpc>
                    <a:spcPts val="2237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10800000">
              <a:off x="3975313" y="397411"/>
              <a:ext cx="1236404" cy="1055527"/>
              <a:chOff x="0" y="0"/>
              <a:chExt cx="744323" cy="63543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744323" cy="635434"/>
              </a:xfrm>
              <a:custGeom>
                <a:avLst/>
                <a:gdLst/>
                <a:ahLst/>
                <a:cxnLst/>
                <a:rect r="r" b="b" t="t" l="l"/>
                <a:pathLst>
                  <a:path h="635434" w="744323">
                    <a:moveTo>
                      <a:pt x="372162" y="0"/>
                    </a:moveTo>
                    <a:lnTo>
                      <a:pt x="744323" y="635434"/>
                    </a:lnTo>
                    <a:lnTo>
                      <a:pt x="0" y="635434"/>
                    </a:lnTo>
                    <a:lnTo>
                      <a:pt x="372162" y="0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16300" y="333123"/>
                <a:ext cx="511722" cy="256923"/>
              </a:xfrm>
              <a:prstGeom prst="rect">
                <a:avLst/>
              </a:prstGeom>
            </p:spPr>
            <p:txBody>
              <a:bodyPr anchor="ctr" rtlCol="false" tIns="25270" lIns="25270" bIns="25270" rIns="25270"/>
              <a:lstStyle/>
              <a:p>
                <a:pPr algn="ctr">
                  <a:lnSpc>
                    <a:spcPts val="2368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-10800000">
              <a:off x="4198540" y="512570"/>
              <a:ext cx="807487" cy="719991"/>
              <a:chOff x="0" y="0"/>
              <a:chExt cx="744323" cy="66367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744323" cy="663672"/>
              </a:xfrm>
              <a:custGeom>
                <a:avLst/>
                <a:gdLst/>
                <a:ahLst/>
                <a:cxnLst/>
                <a:rect r="r" b="b" t="t" l="l"/>
                <a:pathLst>
                  <a:path h="663672" w="744323">
                    <a:moveTo>
                      <a:pt x="372162" y="0"/>
                    </a:moveTo>
                    <a:lnTo>
                      <a:pt x="744323" y="663672"/>
                    </a:lnTo>
                    <a:lnTo>
                      <a:pt x="0" y="663672"/>
                    </a:lnTo>
                    <a:lnTo>
                      <a:pt x="372162" y="0"/>
                    </a:ln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116300" y="346233"/>
                <a:ext cx="511722" cy="270033"/>
              </a:xfrm>
              <a:prstGeom prst="rect">
                <a:avLst/>
              </a:prstGeom>
            </p:spPr>
            <p:txBody>
              <a:bodyPr anchor="ctr" rtlCol="false" tIns="25270" lIns="25270" bIns="25270" rIns="25270"/>
              <a:lstStyle/>
              <a:p>
                <a:pPr algn="ctr">
                  <a:lnSpc>
                    <a:spcPts val="2368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1794572">
              <a:off x="4122028" y="216685"/>
              <a:ext cx="274002" cy="865295"/>
              <a:chOff x="0" y="0"/>
              <a:chExt cx="157596" cy="49768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57596" cy="497685"/>
              </a:xfrm>
              <a:custGeom>
                <a:avLst/>
                <a:gdLst/>
                <a:ahLst/>
                <a:cxnLst/>
                <a:rect r="r" b="b" t="t" l="l"/>
                <a:pathLst>
                  <a:path h="497685" w="157596">
                    <a:moveTo>
                      <a:pt x="0" y="0"/>
                    </a:moveTo>
                    <a:lnTo>
                      <a:pt x="157596" y="0"/>
                    </a:lnTo>
                    <a:lnTo>
                      <a:pt x="157596" y="497685"/>
                    </a:lnTo>
                    <a:lnTo>
                      <a:pt x="0" y="497685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38100"/>
                <a:ext cx="157596" cy="459585"/>
              </a:xfrm>
              <a:prstGeom prst="rect">
                <a:avLst/>
              </a:prstGeom>
            </p:spPr>
            <p:txBody>
              <a:bodyPr anchor="ctr" rtlCol="false" tIns="25270" lIns="25270" bIns="25270" rIns="25270"/>
              <a:lstStyle/>
              <a:p>
                <a:pPr algn="ctr">
                  <a:lnSpc>
                    <a:spcPts val="2368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0" y="4563228"/>
              <a:ext cx="9147801" cy="5382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4"/>
                </a:lnSpc>
              </a:pPr>
              <a:r>
                <a:rPr lang="en-US" sz="2488" spc="57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Innovate For Future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DAGiTWRluH4</dc:identifier>
  <dcterms:modified xsi:type="dcterms:W3CDTF">2011-08-01T06:04:30Z</dcterms:modified>
  <cp:revision>1</cp:revision>
  <dc:title>G20-challenge</dc:title>
</cp:coreProperties>
</file>