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9" r:id="rId3"/>
    <p:sldId id="481" r:id="rId4"/>
    <p:sldId id="460" r:id="rId5"/>
    <p:sldId id="461" r:id="rId6"/>
    <p:sldId id="465" r:id="rId7"/>
    <p:sldId id="480" r:id="rId8"/>
    <p:sldId id="462" r:id="rId9"/>
    <p:sldId id="464" r:id="rId10"/>
    <p:sldId id="466" r:id="rId11"/>
    <p:sldId id="467" r:id="rId12"/>
    <p:sldId id="468" r:id="rId13"/>
    <p:sldId id="469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9" r:id="rId22"/>
    <p:sldId id="453" r:id="rId23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1pPr>
    <a:lvl2pPr marL="0" marR="0" indent="497742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2pPr>
    <a:lvl3pPr marL="0" marR="0" indent="995482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3pPr>
    <a:lvl4pPr marL="0" marR="0" indent="1493224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4pPr>
    <a:lvl5pPr marL="0" marR="0" indent="1990964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5pPr>
    <a:lvl6pPr marL="0" marR="0" indent="2488706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6pPr>
    <a:lvl7pPr marL="0" marR="0" indent="2986445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7pPr>
    <a:lvl8pPr marL="0" marR="0" indent="3484188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8pPr>
    <a:lvl9pPr marL="0" marR="0" indent="3981930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BF"/>
    <a:srgbClr val="F7BB33"/>
    <a:srgbClr val="D9DBFE"/>
    <a:srgbClr val="CFD2FE"/>
    <a:srgbClr val="B3B7FE"/>
    <a:srgbClr val="A0A5FD"/>
    <a:srgbClr val="7E7AFC"/>
    <a:srgbClr val="414BFC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535353"/>
      </a:tcTxStyle>
      <a:tcStyle>
        <a:tcBdr>
          <a:left>
            <a:ln w="3175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175" cap="flat">
              <a:solidFill>
                <a:srgbClr val="535353"/>
              </a:solidFill>
              <a:prstDash val="solid"/>
              <a:round/>
            </a:ln>
          </a:bottom>
          <a:insideH>
            <a:ln w="3175" cap="flat">
              <a:solidFill>
                <a:srgbClr val="535353"/>
              </a:solidFill>
              <a:prstDash val="solid"/>
              <a:round/>
            </a:ln>
          </a:insideH>
          <a:insideV>
            <a:ln w="3175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8100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175" cap="flat">
              <a:solidFill>
                <a:srgbClr val="535353"/>
              </a:solidFill>
              <a:prstDash val="solid"/>
              <a:round/>
            </a:ln>
          </a:bottom>
          <a:insideH>
            <a:ln w="3175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B45C9">
              <a:alpha val="3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81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BF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3175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175" cap="flat">
              <a:solidFill>
                <a:srgbClr val="535353"/>
              </a:solidFill>
              <a:prstDash val="solid"/>
              <a:round/>
            </a:ln>
          </a:bottom>
          <a:insideH>
            <a:ln w="3175" cap="flat">
              <a:solidFill>
                <a:srgbClr val="535353"/>
              </a:solidFill>
              <a:prstDash val="solid"/>
              <a:round/>
            </a:ln>
          </a:insideH>
          <a:insideV>
            <a:ln w="3175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535353"/>
        </a:fontRef>
        <a:srgbClr val="535353"/>
      </a:tcTxStyle>
      <a:tcStyle>
        <a:tcBdr>
          <a:left>
            <a:ln w="3175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175" cap="flat">
              <a:solidFill>
                <a:srgbClr val="535353"/>
              </a:solidFill>
              <a:prstDash val="solid"/>
              <a:round/>
            </a:ln>
          </a:bottom>
          <a:insideH>
            <a:ln w="3175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7F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81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4C3C2611-4C71-4FC5-86AE-919BDF0F9419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/>
    <p:restoredTop sz="94643"/>
  </p:normalViewPr>
  <p:slideViewPr>
    <p:cSldViewPr snapToGrid="0">
      <p:cViewPr varScale="1">
        <p:scale>
          <a:sx n="47" d="100"/>
          <a:sy n="4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4DE4B-674B-3648-B3CE-38BFFE5D042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19173-A7BC-A348-A529-F86B4D5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6" name="Shape 12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06925" latinLnBrk="0">
      <a:defRPr sz="2200">
        <a:latin typeface="+mj-lt"/>
        <a:ea typeface="+mj-ea"/>
        <a:cs typeface="+mj-cs"/>
        <a:sym typeface="Source Sans Pro SemiBold"/>
      </a:defRPr>
    </a:lvl1pPr>
    <a:lvl2pPr indent="228594" defTabSz="1806925" latinLnBrk="0">
      <a:defRPr sz="2200">
        <a:latin typeface="+mj-lt"/>
        <a:ea typeface="+mj-ea"/>
        <a:cs typeface="+mj-cs"/>
        <a:sym typeface="Source Sans Pro SemiBold"/>
      </a:defRPr>
    </a:lvl2pPr>
    <a:lvl3pPr indent="457189" defTabSz="1806925" latinLnBrk="0">
      <a:defRPr sz="2200">
        <a:latin typeface="+mj-lt"/>
        <a:ea typeface="+mj-ea"/>
        <a:cs typeface="+mj-cs"/>
        <a:sym typeface="Source Sans Pro SemiBold"/>
      </a:defRPr>
    </a:lvl3pPr>
    <a:lvl4pPr indent="685783" defTabSz="1806925" latinLnBrk="0">
      <a:defRPr sz="2200">
        <a:latin typeface="+mj-lt"/>
        <a:ea typeface="+mj-ea"/>
        <a:cs typeface="+mj-cs"/>
        <a:sym typeface="Source Sans Pro SemiBold"/>
      </a:defRPr>
    </a:lvl4pPr>
    <a:lvl5pPr indent="914377" defTabSz="1806925" latinLnBrk="0">
      <a:defRPr sz="2200">
        <a:latin typeface="+mj-lt"/>
        <a:ea typeface="+mj-ea"/>
        <a:cs typeface="+mj-cs"/>
        <a:sym typeface="Source Sans Pro SemiBold"/>
      </a:defRPr>
    </a:lvl5pPr>
    <a:lvl6pPr indent="1142971" defTabSz="1806925" latinLnBrk="0">
      <a:defRPr sz="2200">
        <a:latin typeface="+mj-lt"/>
        <a:ea typeface="+mj-ea"/>
        <a:cs typeface="+mj-cs"/>
        <a:sym typeface="Source Sans Pro SemiBold"/>
      </a:defRPr>
    </a:lvl6pPr>
    <a:lvl7pPr indent="1371566" defTabSz="1806925" latinLnBrk="0">
      <a:defRPr sz="2200">
        <a:latin typeface="+mj-lt"/>
        <a:ea typeface="+mj-ea"/>
        <a:cs typeface="+mj-cs"/>
        <a:sym typeface="Source Sans Pro SemiBold"/>
      </a:defRPr>
    </a:lvl7pPr>
    <a:lvl8pPr indent="1600160" defTabSz="1806925" latinLnBrk="0">
      <a:defRPr sz="2200">
        <a:latin typeface="+mj-lt"/>
        <a:ea typeface="+mj-ea"/>
        <a:cs typeface="+mj-cs"/>
        <a:sym typeface="Source Sans Pro SemiBold"/>
      </a:defRPr>
    </a:lvl8pPr>
    <a:lvl9pPr indent="1828754" defTabSz="1806925" latinLnBrk="0">
      <a:defRPr sz="2200">
        <a:latin typeface="+mj-lt"/>
        <a:ea typeface="+mj-ea"/>
        <a:cs typeface="+mj-cs"/>
        <a:sym typeface="Source Sans Pro SemiBold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11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70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79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"/>
          <p:cNvSpPr/>
          <p:nvPr/>
        </p:nvSpPr>
        <p:spPr>
          <a:xfrm>
            <a:off x="-34626" y="-33276"/>
            <a:ext cx="24453251" cy="137825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50000"/>
              </a:lnSpc>
              <a:defRPr sz="2200" spc="0">
                <a:solidFill>
                  <a:srgbClr val="8B8C8C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sz="2200"/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"/>
          <p:cNvSpPr/>
          <p:nvPr/>
        </p:nvSpPr>
        <p:spPr>
          <a:xfrm>
            <a:off x="5436" y="-7641"/>
            <a:ext cx="24447501" cy="13779501"/>
          </a:xfrm>
          <a:prstGeom prst="rect">
            <a:avLst/>
          </a:prstGeom>
          <a:solidFill>
            <a:srgbClr val="414BFC">
              <a:alpha val="8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50000"/>
              </a:lnSpc>
              <a:defRPr sz="2200" spc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sz="220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"/>
          <p:cNvSpPr/>
          <p:nvPr/>
        </p:nvSpPr>
        <p:spPr>
          <a:xfrm>
            <a:off x="5436" y="-7641"/>
            <a:ext cx="24447501" cy="13779501"/>
          </a:xfrm>
          <a:prstGeom prst="rect">
            <a:avLst/>
          </a:prstGeom>
          <a:solidFill>
            <a:srgbClr val="7E7AF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50000"/>
              </a:lnSpc>
              <a:defRPr sz="2200" spc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sz="2200"/>
          </a:p>
        </p:txBody>
      </p:sp>
      <p:sp>
        <p:nvSpPr>
          <p:cNvPr id="110" name="이미지"/>
          <p:cNvSpPr>
            <a:spLocks noGrp="1" noChangeAspect="1"/>
          </p:cNvSpPr>
          <p:nvPr>
            <p:ph type="pic" idx="13"/>
          </p:nvPr>
        </p:nvSpPr>
        <p:spPr>
          <a:xfrm>
            <a:off x="748508" y="783987"/>
            <a:ext cx="22988173" cy="12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/>
          <a:lstStyle>
            <a:lvl1pPr>
              <a:defRPr sz="2000"/>
            </a:lvl1pPr>
          </a:lstStyle>
          <a:p>
            <a:endParaRPr/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point"/>
          <p:cNvSpPr txBox="1">
            <a:spLocks noGrp="1"/>
          </p:cNvSpPr>
          <p:nvPr>
            <p:ph type="body" idx="14"/>
          </p:nvPr>
        </p:nvSpPr>
        <p:spPr>
          <a:xfrm rot="21373136">
            <a:off x="-2856283" y="831184"/>
            <a:ext cx="26277888" cy="6955877"/>
          </a:xfrm>
          <a:prstGeom prst="rect">
            <a:avLst/>
          </a:prstGeom>
        </p:spPr>
        <p:txBody>
          <a:bodyPr lIns="91439" tIns="91439" rIns="91439" bIns="91439">
            <a:spAutoFit/>
          </a:bodyPr>
          <a:lstStyle>
            <a:lvl1pPr marL="0" indent="0" algn="ctr" defTabSz="2017609">
              <a:lnSpc>
                <a:spcPct val="110000"/>
              </a:lnSpc>
              <a:buSzTx/>
              <a:buFontTx/>
              <a:buNone/>
              <a:defRPr sz="40001" spc="800">
                <a:solidFill>
                  <a:srgbClr val="7E7AFC"/>
                </a:solidFill>
                <a:latin typeface="Quentin"/>
                <a:ea typeface="Quentin"/>
                <a:cs typeface="Quentin"/>
                <a:sym typeface="Quentin"/>
              </a:defRPr>
            </a:lvl1pPr>
          </a:lstStyle>
          <a:p>
            <a:r>
              <a:rPr dirty="0"/>
              <a:t>point</a:t>
            </a:r>
          </a:p>
        </p:txBody>
      </p:sp>
      <p:pic>
        <p:nvPicPr>
          <p:cNvPr id="112" name="선" descr="선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093204">
            <a:off x="-4066338" y="5548668"/>
            <a:ext cx="25456803" cy="12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23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이미지"/>
          <p:cNvSpPr>
            <a:spLocks noGrp="1"/>
          </p:cNvSpPr>
          <p:nvPr>
            <p:ph type="pic" sz="half" idx="13"/>
          </p:nvPr>
        </p:nvSpPr>
        <p:spPr>
          <a:xfrm>
            <a:off x="14837424" y="2557897"/>
            <a:ext cx="9591835" cy="978479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77" name="YOUR COMPANY"/>
          <p:cNvSpPr txBox="1">
            <a:spLocks noGrp="1"/>
          </p:cNvSpPr>
          <p:nvPr>
            <p:ph type="body" sz="quarter" idx="14"/>
          </p:nvPr>
        </p:nvSpPr>
        <p:spPr>
          <a:xfrm>
            <a:off x="20838535" y="2982011"/>
            <a:ext cx="2708355" cy="5984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/>
              <a:t>YOUR COMPANY</a:t>
            </a:r>
          </a:p>
        </p:txBody>
      </p:sp>
      <p:sp>
        <p:nvSpPr>
          <p:cNvPr id="178" name="_Denis Diderot"/>
          <p:cNvSpPr txBox="1">
            <a:spLocks noGrp="1"/>
          </p:cNvSpPr>
          <p:nvPr>
            <p:ph type="body" sz="quarter" idx="15"/>
          </p:nvPr>
        </p:nvSpPr>
        <p:spPr>
          <a:xfrm>
            <a:off x="1269204" y="9838268"/>
            <a:ext cx="5919853" cy="10909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6000" spc="59">
                <a:solidFill>
                  <a:srgbClr val="041320"/>
                </a:solidFill>
                <a:latin typeface="+mj-lt"/>
              </a:defRPr>
            </a:lvl1pPr>
          </a:lstStyle>
          <a:p>
            <a:r>
              <a:rPr dirty="0"/>
              <a:t>_Denis Diderot</a:t>
            </a:r>
          </a:p>
        </p:txBody>
      </p:sp>
      <p:sp>
        <p:nvSpPr>
          <p:cNvPr id="1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1241331" y="3672028"/>
            <a:ext cx="19800000" cy="538162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93462" indent="0">
              <a:lnSpc>
                <a:spcPct val="100000"/>
              </a:lnSpc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lt"/>
              </a:defRPr>
            </a:lvl2pPr>
            <a:lvl3pPr marL="986924" indent="0"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lt"/>
              </a:defRPr>
            </a:lvl3pPr>
            <a:lvl4pPr marL="1480387" indent="0"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lt"/>
              </a:defRPr>
            </a:lvl4pPr>
            <a:lvl5pPr marL="1973849" indent="0"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/>
          <p:cNvSpPr>
            <a:spLocks noGrp="1"/>
          </p:cNvSpPr>
          <p:nvPr>
            <p:ph type="pic" sz="quarter" idx="15"/>
          </p:nvPr>
        </p:nvSpPr>
        <p:spPr>
          <a:xfrm>
            <a:off x="-49001" y="-48126"/>
            <a:ext cx="24480000" cy="4226761"/>
          </a:xfrm>
          <a:custGeom>
            <a:avLst/>
            <a:gdLst>
              <a:gd name="connsiteX0" fmla="*/ 0 w 24479250"/>
              <a:gd name="connsiteY0" fmla="*/ 0 h 4146551"/>
              <a:gd name="connsiteX1" fmla="*/ 22405975 w 24479250"/>
              <a:gd name="connsiteY1" fmla="*/ 0 h 4146551"/>
              <a:gd name="connsiteX2" fmla="*/ 24479250 w 24479250"/>
              <a:gd name="connsiteY2" fmla="*/ 2073276 h 4146551"/>
              <a:gd name="connsiteX3" fmla="*/ 22405975 w 24479250"/>
              <a:gd name="connsiteY3" fmla="*/ 4146551 h 4146551"/>
              <a:gd name="connsiteX4" fmla="*/ 0 w 24479250"/>
              <a:gd name="connsiteY4" fmla="*/ 4146551 h 4146551"/>
              <a:gd name="connsiteX5" fmla="*/ 0 w 24479250"/>
              <a:gd name="connsiteY5" fmla="*/ 0 h 4146551"/>
              <a:gd name="connsiteX0" fmla="*/ 0 w 24491450"/>
              <a:gd name="connsiteY0" fmla="*/ 0 h 4146551"/>
              <a:gd name="connsiteX1" fmla="*/ 24491450 w 24491450"/>
              <a:gd name="connsiteY1" fmla="*/ 0 h 4146551"/>
              <a:gd name="connsiteX2" fmla="*/ 24479250 w 24491450"/>
              <a:gd name="connsiteY2" fmla="*/ 2073276 h 4146551"/>
              <a:gd name="connsiteX3" fmla="*/ 22405975 w 24491450"/>
              <a:gd name="connsiteY3" fmla="*/ 4146551 h 4146551"/>
              <a:gd name="connsiteX4" fmla="*/ 0 w 24491450"/>
              <a:gd name="connsiteY4" fmla="*/ 4146551 h 4146551"/>
              <a:gd name="connsiteX5" fmla="*/ 0 w 24491450"/>
              <a:gd name="connsiteY5" fmla="*/ 0 h 4146551"/>
              <a:gd name="connsiteX0" fmla="*/ 0 w 24496147"/>
              <a:gd name="connsiteY0" fmla="*/ 0 h 4146551"/>
              <a:gd name="connsiteX1" fmla="*/ 24491450 w 24496147"/>
              <a:gd name="connsiteY1" fmla="*/ 0 h 4146551"/>
              <a:gd name="connsiteX2" fmla="*/ 24495292 w 24496147"/>
              <a:gd name="connsiteY2" fmla="*/ 4142707 h 4146551"/>
              <a:gd name="connsiteX3" fmla="*/ 22405975 w 24496147"/>
              <a:gd name="connsiteY3" fmla="*/ 4146551 h 4146551"/>
              <a:gd name="connsiteX4" fmla="*/ 0 w 24496147"/>
              <a:gd name="connsiteY4" fmla="*/ 4146551 h 4146551"/>
              <a:gd name="connsiteX5" fmla="*/ 0 w 24496147"/>
              <a:gd name="connsiteY5" fmla="*/ 0 h 4146551"/>
              <a:gd name="connsiteX0" fmla="*/ 0 w 24523534"/>
              <a:gd name="connsiteY0" fmla="*/ 16042 h 4162593"/>
              <a:gd name="connsiteX1" fmla="*/ 24523534 w 24523534"/>
              <a:gd name="connsiteY1" fmla="*/ 0 h 4162593"/>
              <a:gd name="connsiteX2" fmla="*/ 24495292 w 24523534"/>
              <a:gd name="connsiteY2" fmla="*/ 4158749 h 4162593"/>
              <a:gd name="connsiteX3" fmla="*/ 22405975 w 24523534"/>
              <a:gd name="connsiteY3" fmla="*/ 4162593 h 4162593"/>
              <a:gd name="connsiteX4" fmla="*/ 0 w 24523534"/>
              <a:gd name="connsiteY4" fmla="*/ 4162593 h 4162593"/>
              <a:gd name="connsiteX5" fmla="*/ 0 w 24523534"/>
              <a:gd name="connsiteY5" fmla="*/ 16042 h 4162593"/>
              <a:gd name="connsiteX0" fmla="*/ 0 w 24523534"/>
              <a:gd name="connsiteY0" fmla="*/ 16042 h 4162593"/>
              <a:gd name="connsiteX1" fmla="*/ 24523534 w 24523534"/>
              <a:gd name="connsiteY1" fmla="*/ 0 h 4162593"/>
              <a:gd name="connsiteX2" fmla="*/ 24511334 w 24523534"/>
              <a:gd name="connsiteY2" fmla="*/ 4158749 h 4162593"/>
              <a:gd name="connsiteX3" fmla="*/ 22405975 w 24523534"/>
              <a:gd name="connsiteY3" fmla="*/ 4162593 h 4162593"/>
              <a:gd name="connsiteX4" fmla="*/ 0 w 24523534"/>
              <a:gd name="connsiteY4" fmla="*/ 4162593 h 4162593"/>
              <a:gd name="connsiteX5" fmla="*/ 0 w 24523534"/>
              <a:gd name="connsiteY5" fmla="*/ 16042 h 4162593"/>
              <a:gd name="connsiteX0" fmla="*/ 0 w 24523534"/>
              <a:gd name="connsiteY0" fmla="*/ 16042 h 4162593"/>
              <a:gd name="connsiteX1" fmla="*/ 24523534 w 24523534"/>
              <a:gd name="connsiteY1" fmla="*/ 0 h 4162593"/>
              <a:gd name="connsiteX2" fmla="*/ 24511334 w 24523534"/>
              <a:gd name="connsiteY2" fmla="*/ 4158749 h 4162593"/>
              <a:gd name="connsiteX3" fmla="*/ 22181386 w 24523534"/>
              <a:gd name="connsiteY3" fmla="*/ 3184025 h 4162593"/>
              <a:gd name="connsiteX4" fmla="*/ 0 w 24523534"/>
              <a:gd name="connsiteY4" fmla="*/ 4162593 h 4162593"/>
              <a:gd name="connsiteX5" fmla="*/ 0 w 24523534"/>
              <a:gd name="connsiteY5" fmla="*/ 16042 h 4162593"/>
              <a:gd name="connsiteX0" fmla="*/ 0 w 24523534"/>
              <a:gd name="connsiteY0" fmla="*/ 16042 h 4162593"/>
              <a:gd name="connsiteX1" fmla="*/ 24523534 w 24523534"/>
              <a:gd name="connsiteY1" fmla="*/ 0 h 4162593"/>
              <a:gd name="connsiteX2" fmla="*/ 24511334 w 24523534"/>
              <a:gd name="connsiteY2" fmla="*/ 4158749 h 4162593"/>
              <a:gd name="connsiteX3" fmla="*/ 12283407 w 24523534"/>
              <a:gd name="connsiteY3" fmla="*/ 71856 h 4162593"/>
              <a:gd name="connsiteX4" fmla="*/ 0 w 24523534"/>
              <a:gd name="connsiteY4" fmla="*/ 4162593 h 4162593"/>
              <a:gd name="connsiteX5" fmla="*/ 0 w 24523534"/>
              <a:gd name="connsiteY5" fmla="*/ 16042 h 4162593"/>
              <a:gd name="connsiteX0" fmla="*/ 0 w 24523534"/>
              <a:gd name="connsiteY0" fmla="*/ 16042 h 4162593"/>
              <a:gd name="connsiteX1" fmla="*/ 24523534 w 24523534"/>
              <a:gd name="connsiteY1" fmla="*/ 0 h 4162593"/>
              <a:gd name="connsiteX2" fmla="*/ 24511334 w 24523534"/>
              <a:gd name="connsiteY2" fmla="*/ 4158749 h 4162593"/>
              <a:gd name="connsiteX3" fmla="*/ 12235281 w 24523534"/>
              <a:gd name="connsiteY3" fmla="*/ 71856 h 4162593"/>
              <a:gd name="connsiteX4" fmla="*/ 0 w 24523534"/>
              <a:gd name="connsiteY4" fmla="*/ 4162593 h 4162593"/>
              <a:gd name="connsiteX5" fmla="*/ 0 w 24523534"/>
              <a:gd name="connsiteY5" fmla="*/ 16042 h 4162593"/>
              <a:gd name="connsiteX0" fmla="*/ 16042 w 24523534"/>
              <a:gd name="connsiteY0" fmla="*/ 0 h 4210719"/>
              <a:gd name="connsiteX1" fmla="*/ 24523534 w 24523534"/>
              <a:gd name="connsiteY1" fmla="*/ 48126 h 4210719"/>
              <a:gd name="connsiteX2" fmla="*/ 24511334 w 24523534"/>
              <a:gd name="connsiteY2" fmla="*/ 4206875 h 4210719"/>
              <a:gd name="connsiteX3" fmla="*/ 12235281 w 24523534"/>
              <a:gd name="connsiteY3" fmla="*/ 119982 h 4210719"/>
              <a:gd name="connsiteX4" fmla="*/ 0 w 24523534"/>
              <a:gd name="connsiteY4" fmla="*/ 4210719 h 4210719"/>
              <a:gd name="connsiteX5" fmla="*/ 16042 w 24523534"/>
              <a:gd name="connsiteY5" fmla="*/ 0 h 4210719"/>
              <a:gd name="connsiteX0" fmla="*/ 1543 w 24525077"/>
              <a:gd name="connsiteY0" fmla="*/ 0 h 4226761"/>
              <a:gd name="connsiteX1" fmla="*/ 24525077 w 24525077"/>
              <a:gd name="connsiteY1" fmla="*/ 64168 h 4226761"/>
              <a:gd name="connsiteX2" fmla="*/ 24512877 w 24525077"/>
              <a:gd name="connsiteY2" fmla="*/ 4222917 h 4226761"/>
              <a:gd name="connsiteX3" fmla="*/ 12236824 w 24525077"/>
              <a:gd name="connsiteY3" fmla="*/ 136024 h 4226761"/>
              <a:gd name="connsiteX4" fmla="*/ 1543 w 24525077"/>
              <a:gd name="connsiteY4" fmla="*/ 4226761 h 4226761"/>
              <a:gd name="connsiteX5" fmla="*/ 1543 w 24525077"/>
              <a:gd name="connsiteY5" fmla="*/ 0 h 4226761"/>
              <a:gd name="connsiteX0" fmla="*/ 1543 w 24525076"/>
              <a:gd name="connsiteY0" fmla="*/ 0 h 4226761"/>
              <a:gd name="connsiteX1" fmla="*/ 24525076 w 24525076"/>
              <a:gd name="connsiteY1" fmla="*/ 48126 h 4226761"/>
              <a:gd name="connsiteX2" fmla="*/ 24512877 w 24525076"/>
              <a:gd name="connsiteY2" fmla="*/ 4222917 h 4226761"/>
              <a:gd name="connsiteX3" fmla="*/ 12236824 w 24525076"/>
              <a:gd name="connsiteY3" fmla="*/ 136024 h 4226761"/>
              <a:gd name="connsiteX4" fmla="*/ 1543 w 24525076"/>
              <a:gd name="connsiteY4" fmla="*/ 4226761 h 4226761"/>
              <a:gd name="connsiteX5" fmla="*/ 1543 w 24525076"/>
              <a:gd name="connsiteY5" fmla="*/ 0 h 4226761"/>
              <a:gd name="connsiteX0" fmla="*/ 1543 w 24525076"/>
              <a:gd name="connsiteY0" fmla="*/ 0 h 4226761"/>
              <a:gd name="connsiteX1" fmla="*/ 24525076 w 24525076"/>
              <a:gd name="connsiteY1" fmla="*/ 16041 h 4226761"/>
              <a:gd name="connsiteX2" fmla="*/ 24512877 w 24525076"/>
              <a:gd name="connsiteY2" fmla="*/ 4222917 h 4226761"/>
              <a:gd name="connsiteX3" fmla="*/ 12236824 w 24525076"/>
              <a:gd name="connsiteY3" fmla="*/ 136024 h 4226761"/>
              <a:gd name="connsiteX4" fmla="*/ 1543 w 24525076"/>
              <a:gd name="connsiteY4" fmla="*/ 4226761 h 4226761"/>
              <a:gd name="connsiteX5" fmla="*/ 1543 w 24525076"/>
              <a:gd name="connsiteY5" fmla="*/ 0 h 422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25076" h="4226761">
                <a:moveTo>
                  <a:pt x="1543" y="0"/>
                </a:moveTo>
                <a:lnTo>
                  <a:pt x="24525076" y="16041"/>
                </a:lnTo>
                <a:cubicBezTo>
                  <a:pt x="24521009" y="707133"/>
                  <a:pt x="24516944" y="3531825"/>
                  <a:pt x="24512877" y="4222917"/>
                </a:cubicBezTo>
                <a:lnTo>
                  <a:pt x="12236824" y="136024"/>
                </a:lnTo>
                <a:lnTo>
                  <a:pt x="1543" y="4226761"/>
                </a:lnTo>
                <a:cubicBezTo>
                  <a:pt x="6890" y="2823188"/>
                  <a:pt x="-3804" y="1403573"/>
                  <a:pt x="1543" y="0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3" name="hello"/>
          <p:cNvSpPr txBox="1">
            <a:spLocks noGrp="1"/>
          </p:cNvSpPr>
          <p:nvPr>
            <p:ph type="body" sz="half" idx="13"/>
          </p:nvPr>
        </p:nvSpPr>
        <p:spPr>
          <a:xfrm>
            <a:off x="6513227" y="9029228"/>
            <a:ext cx="12212559" cy="693880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2017609">
              <a:lnSpc>
                <a:spcPct val="110000"/>
              </a:lnSpc>
              <a:buSzTx/>
              <a:buFontTx/>
              <a:buNone/>
              <a:defRPr sz="40001" spc="2000">
                <a:solidFill>
                  <a:srgbClr val="1C1C1C"/>
                </a:solidFill>
                <a:latin typeface="Quentin"/>
                <a:ea typeface="Quentin"/>
                <a:cs typeface="Quentin"/>
                <a:sym typeface="Quentin"/>
              </a:defRPr>
            </a:lvl1pPr>
          </a:lstStyle>
          <a:p>
            <a:r>
              <a:t>hello</a:t>
            </a:r>
          </a:p>
        </p:txBody>
      </p:sp>
      <p:sp>
        <p:nvSpPr>
          <p:cNvPr id="226" name="제목 텍스트"/>
          <p:cNvSpPr txBox="1">
            <a:spLocks noGrp="1"/>
          </p:cNvSpPr>
          <p:nvPr>
            <p:ph type="title"/>
          </p:nvPr>
        </p:nvSpPr>
        <p:spPr>
          <a:xfrm>
            <a:off x="3467931" y="5077089"/>
            <a:ext cx="17448139" cy="181612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12000">
                <a:solidFill>
                  <a:srgbClr val="000000"/>
                </a:solidFill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2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956918" y="7263577"/>
            <a:ext cx="14470165" cy="181612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  <a:lvl2pPr marL="0" indent="228603" algn="ctr">
              <a:buSzTx/>
              <a:buFontTx/>
              <a:buNone/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2pPr>
            <a:lvl3pPr marL="0" indent="457206" algn="ctr">
              <a:buSzTx/>
              <a:buFontTx/>
              <a:buNone/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3pPr>
            <a:lvl4pPr marL="0" indent="685809" algn="ctr">
              <a:buSzTx/>
              <a:buFontTx/>
              <a:buNone/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4pPr>
            <a:lvl5pPr marL="0" indent="914411" algn="ctr">
              <a:buSzTx/>
              <a:buFontTx/>
              <a:buNone/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467931" y="184149"/>
            <a:ext cx="17448139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2987" tIns="82987" rIns="82987" bIns="82987" anchor="ctr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467931" y="3200400"/>
            <a:ext cx="17448139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2987" tIns="82987" rIns="82987" bIns="82987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517397" y="12695372"/>
            <a:ext cx="1326928" cy="675426"/>
          </a:xfrm>
          <a:prstGeom prst="rect">
            <a:avLst/>
          </a:prstGeom>
          <a:ln w="12700">
            <a:miter lim="400000"/>
          </a:ln>
        </p:spPr>
        <p:txBody>
          <a:bodyPr lIns="82987" tIns="82987" rIns="82987" bIns="82987" anchor="ctr">
            <a:spAutoFit/>
          </a:bodyPr>
          <a:lstStyle>
            <a:lvl1pPr algn="r">
              <a:lnSpc>
                <a:spcPct val="150000"/>
              </a:lnSpc>
              <a:defRPr sz="2200" spc="0">
                <a:solidFill>
                  <a:schemeClr val="tx2"/>
                </a:solidFill>
                <a:latin typeface="+mn-lt"/>
                <a:ea typeface="+mj-ea"/>
                <a:cs typeface="+mj-cs"/>
                <a:sym typeface="Source Sans Pro SemiBold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34" r:id="rId3"/>
    <p:sldLayoutId id="2147483665" r:id="rId4"/>
    <p:sldLayoutId id="2147483669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titleStyle>
    <p:bodyStyle>
      <a:lvl1pPr marL="239475" marR="0" indent="-239475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1pPr>
      <a:lvl2pPr marL="719633" marR="0" indent="-22617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–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2pPr>
      <a:lvl3pPr marL="1204047" marR="0" indent="-217123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3pPr>
      <a:lvl4pPr marL="1738867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–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4pPr>
      <a:lvl5pPr marL="2232329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»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5pPr>
      <a:lvl6pPr marL="2725791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6pPr>
      <a:lvl7pPr marL="3219254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7pPr>
      <a:lvl8pPr marL="3712716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8pPr>
      <a:lvl9pPr marL="4206178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9pPr>
    </p:bodyStyle>
    <p:otherStyle>
      <a:lvl1pPr marL="0" marR="0" indent="0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1pPr>
      <a:lvl2pPr marL="0" marR="0" indent="497761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2pPr>
      <a:lvl3pPr marL="0" marR="0" indent="995519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3pPr>
      <a:lvl4pPr marL="0" marR="0" indent="1493280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4pPr>
      <a:lvl5pPr marL="0" marR="0" indent="1991038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5pPr>
      <a:lvl6pPr marL="0" marR="0" indent="2488799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6pPr>
      <a:lvl7pPr marL="0" marR="0" indent="2986557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7pPr>
      <a:lvl8pPr marL="0" marR="0" indent="3484318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8pPr>
      <a:lvl9pPr marL="0" marR="0" indent="3982079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3"/>
          </p:nvPr>
        </p:nvSpPr>
        <p:spPr>
          <a:xfrm>
            <a:off x="862808" y="865629"/>
            <a:ext cx="22988173" cy="12240000"/>
          </a:xfrm>
        </p:spPr>
      </p:sp>
      <p:pic>
        <p:nvPicPr>
          <p:cNvPr id="1290" name="선" descr="선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421891">
            <a:off x="273374" y="5573248"/>
            <a:ext cx="17521302" cy="1275020"/>
          </a:xfrm>
          <a:prstGeom prst="rect">
            <a:avLst/>
          </a:prstGeom>
        </p:spPr>
      </p:pic>
      <p:sp>
        <p:nvSpPr>
          <p:cNvPr id="5" name="텍스트 상자 5"/>
          <p:cNvSpPr txBox="1"/>
          <p:nvPr/>
        </p:nvSpPr>
        <p:spPr>
          <a:xfrm>
            <a:off x="1295252" y="3478656"/>
            <a:ext cx="11881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 SHOP+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판매실적 예측을 통한 편성 최적화 방안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kumimoji="1" lang="ko-KR" altLang="en-US" sz="60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anumSquare" charset="-127"/>
            </a:endParaRPr>
          </a:p>
        </p:txBody>
      </p:sp>
      <p:sp>
        <p:nvSpPr>
          <p:cNvPr id="8" name="텍스트 상자 11"/>
          <p:cNvSpPr txBox="1"/>
          <p:nvPr/>
        </p:nvSpPr>
        <p:spPr>
          <a:xfrm>
            <a:off x="1295252" y="7387634"/>
            <a:ext cx="825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Barunpen" charset="-127"/>
              </a:rPr>
              <a:t>이수필</a:t>
            </a:r>
            <a:r>
              <a:rPr kumimoji="1" lang="ko-KR" altLang="en-US" sz="3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Barunpen" charset="-127"/>
              </a:rPr>
              <a:t> </a:t>
            </a:r>
            <a:r>
              <a:rPr kumimoji="1" lang="en-US" altLang="ko-KR" sz="3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Barunpen" charset="-127"/>
              </a:rPr>
              <a:t>(chmk95456@gmail.com)</a:t>
            </a:r>
            <a:endParaRPr kumimoji="1" lang="ko-KR" altLang="en-US" sz="32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anumBarunpen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03545" y="9731827"/>
            <a:ext cx="22184841" cy="2629807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상품군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컬럼을 </a:t>
            </a:r>
            <a:r>
              <a:rPr lang="en-US" altLang="ko-KR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groupby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묶어준 후 더해줘 시간대 별 각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상품군의</a:t>
            </a:r>
            <a:r>
              <a:rPr lang="en-US" altLang="ko-KR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있는</a:t>
            </a:r>
            <a:r>
              <a:rPr lang="en-US" altLang="ko-KR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pdt_time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데이터 프레임을 만들고 시각화 해본 결과 저녁 식사 전 시간대에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농수축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상품들의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높고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 식사 이후 시간대에 가전 제품들의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높은 것을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확인할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52" y="551769"/>
            <a:ext cx="14561786" cy="85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99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74341" y="10091055"/>
            <a:ext cx="21671879" cy="1398701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전에 만든 </a:t>
            </a:r>
            <a:r>
              <a:rPr lang="en-US" altLang="ko-KR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pdt_time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데이터 프레임을 이용하여 각 상품군별 최대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취급액과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시간을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넣은 데이터 프레임을 만들어 준다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198" y="2486024"/>
            <a:ext cx="10620879" cy="47638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2521" y="2486024"/>
            <a:ext cx="8366719" cy="63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38" y="1779024"/>
            <a:ext cx="18307908" cy="886720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64237" y="10923812"/>
            <a:ext cx="12720711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데이터를 시각화 하면 다음과 같은 결과가 나타난다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752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8" y="300718"/>
            <a:ext cx="9282113" cy="15793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58" y="2196873"/>
            <a:ext cx="9284663" cy="1019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7" y="300718"/>
            <a:ext cx="6700021" cy="1005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937" y="2196873"/>
            <a:ext cx="6574816" cy="1019856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45339" y="11139093"/>
            <a:ext cx="18324809" cy="1398701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pdt_time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데이터 프레임을 이용하여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시간대별 최대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취급액과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취급액에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해당하는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상품군을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담고있는 데이터 프레임을 만들고 시각화 해준다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2702" y="670011"/>
            <a:ext cx="3471181" cy="104690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t="2445"/>
          <a:stretch/>
        </p:blipFill>
        <p:spPr>
          <a:xfrm>
            <a:off x="624567" y="3706585"/>
            <a:ext cx="15508062" cy="75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85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79695" y="8330580"/>
            <a:ext cx="19751482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과정을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취급액의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총 값에서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취급액의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평균값으로만 바꿔서 똑같이 실행해보았다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51" y="5911622"/>
            <a:ext cx="11083370" cy="6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3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736" y="2812468"/>
            <a:ext cx="11494636" cy="56773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1" y="3023755"/>
            <a:ext cx="10849519" cy="5254827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668285" y="2240607"/>
            <a:ext cx="2913539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6352" y="2240607"/>
            <a:ext cx="2400578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21684" y="10175709"/>
            <a:ext cx="19781939" cy="1398701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그래프의 상관관계는 크게 찾아볼 수 없으므로 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취급액에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미치는 영향이 큰 것은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방송 횟수 임을 알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943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445"/>
          <a:stretch/>
        </p:blipFill>
        <p:spPr>
          <a:xfrm>
            <a:off x="624567" y="3706585"/>
            <a:ext cx="11625349" cy="5666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916" y="3529692"/>
            <a:ext cx="11658600" cy="60198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668285" y="2240607"/>
            <a:ext cx="2913539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6352" y="2240607"/>
            <a:ext cx="2400578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78489" y="10567595"/>
            <a:ext cx="20407110" cy="2629807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이미용 상품들은 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에선 큰 비중을 차지하지 못하지만 평균 취급액에서는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비중을 차지하므로 이는 고객들의 수요는 많으나 공급이 적은 것으로 해석할 수 있고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이미용 관련 상품들의 판매 비중을 늘리는 것이</a:t>
            </a:r>
            <a:r>
              <a:rPr lang="en-US" altLang="ko-KR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취급액의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상승으로</a:t>
            </a:r>
            <a:r>
              <a:rPr lang="en-US" altLang="ko-KR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이어질 수 있을 것이라고 예상할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515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8342" y="4088584"/>
            <a:ext cx="10995880" cy="783148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처리를 사용하여 학습과 예측이 빠르다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8342" y="736318"/>
            <a:ext cx="14625079" cy="998592"/>
          </a:xfrm>
        </p:spPr>
        <p:txBody>
          <a:bodyPr/>
          <a:lstStyle/>
          <a:p>
            <a:r>
              <a:rPr lang="en-US" altLang="ko-KR" sz="54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ko-KR" altLang="en-US" sz="5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통한 </a:t>
            </a:r>
            <a:r>
              <a:rPr lang="en-US" altLang="ko-KR" sz="5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5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데이터 </a:t>
            </a:r>
            <a:r>
              <a:rPr lang="ko-KR" altLang="en-US" sz="54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r>
              <a:rPr lang="ko-KR" altLang="en-US" sz="5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  <a:r>
              <a:rPr lang="en-US" altLang="ko-KR" sz="5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28342" y="2835054"/>
            <a:ext cx="4293724" cy="985832"/>
          </a:xfrm>
        </p:spPr>
        <p:txBody>
          <a:bodyPr/>
          <a:lstStyle/>
          <a:p>
            <a:r>
              <a:rPr lang="ko-KR" altLang="en-US" sz="4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 이유</a:t>
            </a:r>
            <a:endParaRPr lang="en-US" altLang="ko-KR" sz="4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8342" y="5139430"/>
            <a:ext cx="20440773" cy="783148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욕심쟁이 알고리즘을 사용한 자동 가지치기가 가능하여 과 적합이 잘 일어나지 않는다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26" name="Picture 2" descr="XGBoos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142" y="8395379"/>
            <a:ext cx="7673973" cy="29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532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6314" y="11513174"/>
            <a:ext cx="20264443" cy="783148"/>
          </a:xfrm>
        </p:spPr>
        <p:txBody>
          <a:bodyPr/>
          <a:lstStyle/>
          <a:p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히트맵을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취급액과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상관관계가 있는 컬럼들을 모델의 피처로 이용하기로 한다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428" y="5824223"/>
            <a:ext cx="9479043" cy="110745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21018149" y="4043368"/>
            <a:ext cx="2708355" cy="59848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21018149" y="4043368"/>
            <a:ext cx="2708355" cy="59848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21018149" y="4043368"/>
            <a:ext cx="2708355" cy="59848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28" y="1969464"/>
            <a:ext cx="9606643" cy="83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21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296907" y="1454773"/>
            <a:ext cx="12087525" cy="3245360"/>
          </a:xfrm>
        </p:spPr>
        <p:txBody>
          <a:bodyPr/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XGBRegressor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불러오고 트리 개수는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설정해 준 후 제공데이터를</a:t>
            </a:r>
            <a:r>
              <a:rPr lang="en-US" altLang="ko-KR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학습시켜 주었다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결과를 </a:t>
            </a:r>
            <a:r>
              <a:rPr lang="en-US" altLang="ko-KR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mae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절대 오차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예측값과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기존 값을 비교해 보니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880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가량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차이 나는 것을 확인할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6" y="1069578"/>
            <a:ext cx="9114909" cy="18274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86" y="3634585"/>
            <a:ext cx="7783648" cy="18512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07" y="7119256"/>
            <a:ext cx="6732065" cy="4853668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550963" y="8846739"/>
            <a:ext cx="14833469" cy="1398701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피처 중요도를 시각화 해보니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중요도를 매긴 것을 알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155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"/>
          <p:cNvSpPr/>
          <p:nvPr/>
        </p:nvSpPr>
        <p:spPr>
          <a:xfrm>
            <a:off x="9913884" y="2565181"/>
            <a:ext cx="9593928" cy="9782573"/>
          </a:xfrm>
          <a:prstGeom prst="rect">
            <a:avLst/>
          </a:prstGeom>
          <a:solidFill>
            <a:srgbClr val="2B4CFC">
              <a:alpha val="5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50000"/>
              </a:lnSpc>
              <a:defRPr sz="2200" spc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sz="22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131430" y="8396300"/>
            <a:ext cx="6084279" cy="783148"/>
          </a:xfrm>
        </p:spPr>
        <p:txBody>
          <a:bodyPr/>
          <a:lstStyle/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방안 및 기대효과 </a:t>
            </a:r>
            <a:endParaRPr 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996903" y="5429825"/>
            <a:ext cx="3559269" cy="2189929"/>
          </a:xfrm>
        </p:spPr>
        <p:txBody>
          <a:bodyPr/>
          <a:lstStyle/>
          <a:p>
            <a:pPr>
              <a:defRPr sz="12000">
                <a:solidFill>
                  <a:srgbClr val="041320"/>
                </a:solidFill>
              </a:defRPr>
            </a:pPr>
            <a:r>
              <a:rPr lang="ko-KR" altLang="en-US" dirty="0" smtClean="0"/>
              <a:t>목차</a:t>
            </a:r>
            <a:endParaRPr lang="en-US" altLang="ko-KR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131430" y="4836420"/>
            <a:ext cx="4001979" cy="783148"/>
          </a:xfrm>
        </p:spPr>
        <p:txBody>
          <a:bodyPr/>
          <a:lstStyle/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131430" y="6524789"/>
            <a:ext cx="4877217" cy="783148"/>
          </a:xfrm>
        </p:spPr>
        <p:txBody>
          <a:bodyPr/>
          <a:lstStyle/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내용 및 결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96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904133" y="2499802"/>
            <a:ext cx="12539572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훈련한 모델을 이용하여 평가 데이터를 예측해 보았다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4" y="576262"/>
            <a:ext cx="7492419" cy="1285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97" y="3456911"/>
            <a:ext cx="10727871" cy="6274238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6178" y="9905110"/>
            <a:ext cx="10155907" cy="1398701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값을 이용하여 일별 총 예상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취급액을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 해보았다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1677" y="3899816"/>
            <a:ext cx="7424056" cy="538842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962596" y="9905110"/>
            <a:ext cx="10962217" cy="1398701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 데이터와 동일하게 주말인 토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일에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높은 것으로 예상 할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28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2500612"/>
            <a:ext cx="11398311" cy="5675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468" y="2380269"/>
            <a:ext cx="11592318" cy="579615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635628" y="1536950"/>
            <a:ext cx="2913539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3695" y="1536950"/>
            <a:ext cx="2400578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74509" y="9184165"/>
            <a:ext cx="22971916" cy="2014254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그래프는 어떤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상품군의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상품들이 어느 시간대에 최대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취급액을</a:t>
            </a:r>
            <a:r>
              <a:rPr lang="ko-KR" altLang="en-US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달성했는지 보여주는 그래프로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오전에는 의류 및 주방 관련 상품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 시간대에는 잡화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생활용품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이미용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침구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건강기능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농수축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관련상품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저녁부터 밤까지는 가구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가전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속옷 등의 상품의 판매가 잘 될 것으로 예측된다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866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5"/>
          </p:nvPr>
        </p:nvSpPr>
        <p:spPr>
          <a:xfrm>
            <a:off x="0" y="-48127"/>
            <a:ext cx="24480000" cy="4226761"/>
          </a:xfrm>
        </p:spPr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466929" y="2065254"/>
            <a:ext cx="17448139" cy="1816120"/>
          </a:xfrm>
        </p:spPr>
        <p:txBody>
          <a:bodyPr/>
          <a:lstStyle/>
          <a:p>
            <a:r>
              <a:rPr lang="ko-KR" altLang="en-US" sz="9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방안 및 기대효과 </a:t>
            </a:r>
            <a:endParaRPr lang="en-US" altLang="ko-KR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41566" y="4178634"/>
            <a:ext cx="17483548" cy="783148"/>
          </a:xfrm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취급액은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낮지만 평균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높은 이미용 상품들을 이미용 상품들의 평균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높은 시간인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추가 배치한다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41565" y="6292015"/>
            <a:ext cx="17320263" cy="1816120"/>
          </a:xfrm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배고파 충동 구매를 할 가능성이 높고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농수축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상품들의 평균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높은 시간인 밤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농수축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상품들 배치를 추가한다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41565" y="8530308"/>
            <a:ext cx="17320263" cy="1816120"/>
          </a:xfrm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수요는 높지만 공급이 적은 상품들 파악을 통해 고객의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니즈를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충족시킬 수 있고 이는 곧 더 많은 매출을 불러올 수 있을 것이다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251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592785" y="5778414"/>
            <a:ext cx="8131629" cy="1602101"/>
          </a:xfrm>
        </p:spPr>
        <p:txBody>
          <a:bodyPr/>
          <a:lstStyle/>
          <a:p>
            <a:pPr>
              <a:defRPr sz="12000">
                <a:solidFill>
                  <a:srgbClr val="041320"/>
                </a:solidFill>
              </a:defRPr>
            </a:pPr>
            <a:r>
              <a:rPr lang="ko-KR" altLang="en-US" sz="9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en-US" altLang="ko-KR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513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131430" y="8396300"/>
            <a:ext cx="6084279" cy="783148"/>
          </a:xfrm>
        </p:spPr>
        <p:txBody>
          <a:bodyPr/>
          <a:lstStyle/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방안 및 기대효과 </a:t>
            </a:r>
            <a:endParaRPr 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34785" y="541259"/>
            <a:ext cx="6776357" cy="1526146"/>
          </a:xfrm>
        </p:spPr>
        <p:txBody>
          <a:bodyPr/>
          <a:lstStyle/>
          <a:p>
            <a:pPr>
              <a:defRPr sz="12000">
                <a:solidFill>
                  <a:srgbClr val="041320"/>
                </a:solidFill>
              </a:defRPr>
            </a:pPr>
            <a:r>
              <a:rPr lang="ko-KR" altLang="en-US" sz="8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en-US" altLang="ko-KR" sz="8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049339" y="3209119"/>
            <a:ext cx="13334661" cy="1398701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제공데이터와 평가데이터에서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값이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상품군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무형에 속하는 데이터들을 제거해준다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131430" y="6524789"/>
            <a:ext cx="4877217" cy="783148"/>
          </a:xfrm>
        </p:spPr>
        <p:txBody>
          <a:bodyPr/>
          <a:lstStyle/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내용 및 결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" y="3253133"/>
            <a:ext cx="10266242" cy="1354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5" y="5679479"/>
            <a:ext cx="12728451" cy="43452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752" y="5679479"/>
            <a:ext cx="13035834" cy="4345278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11412" y="10870067"/>
            <a:ext cx="21731190" cy="1398701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제공데이터와 평가데이터에서 방송 일시 컬럼을 이용하여 년 월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 등의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컬럼들을 추가해준다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161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47295" y="4387135"/>
            <a:ext cx="23286103" cy="2014254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컬럼을 </a:t>
            </a:r>
            <a:r>
              <a:rPr lang="en-US" altLang="ko-KR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countplot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시각화 해 본 결과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값인</a:t>
            </a:r>
            <a:r>
              <a:rPr lang="en-US" altLang="ko-KR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두번째로 많은 것을 확인 할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컬럼을 모델의 피처로 사용하기 방송 일시가 같다면 그 방송 일시와 같은 값을 넣어 주고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방송 일시가 같은 데이터가 없다면 평균 값과 가장 비슷한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넣어 주기로 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95741"/>
            <a:ext cx="14205857" cy="43815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241" y="1130804"/>
            <a:ext cx="10792157" cy="17562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2" y="6904552"/>
            <a:ext cx="14679387" cy="431746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47295" y="11466948"/>
            <a:ext cx="16654480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실행 후 시각화 해 본 결과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모두 사라진 것을 확인할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503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0559" y="9204552"/>
            <a:ext cx="16785927" cy="783148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바뀐 데이터를 확인해보면 새로운 컬럼들이 추가된 것을 확인할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9" y="1945630"/>
            <a:ext cx="11139055" cy="6681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747" y="1945630"/>
            <a:ext cx="118776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8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360588" y="5778414"/>
            <a:ext cx="6792326" cy="1602101"/>
          </a:xfrm>
        </p:spPr>
        <p:txBody>
          <a:bodyPr/>
          <a:lstStyle/>
          <a:p>
            <a:pPr>
              <a:defRPr sz="12000">
                <a:solidFill>
                  <a:srgbClr val="041320"/>
                </a:solidFill>
              </a:defRPr>
            </a:pPr>
            <a:r>
              <a:rPr lang="ko-KR" altLang="en-US" sz="9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endParaRPr lang="en-US" altLang="ko-KR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10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58" y="734784"/>
            <a:ext cx="17299191" cy="867047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28410" y="9258297"/>
            <a:ext cx="16337085" cy="2014254"/>
          </a:xfrm>
        </p:spPr>
        <p:txBody>
          <a:bodyPr/>
          <a:lstStyle/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취급액을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데이터를 시각화 해 본 결과 겨울인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11, 12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 식사 시간 전인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4, 5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주말인 토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상품군별로는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농수축과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이미용 분야가 평균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높은 것을 확인할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82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34428" y="9731827"/>
            <a:ext cx="16523034" cy="2014254"/>
          </a:xfrm>
        </p:spPr>
        <p:txBody>
          <a:bodyPr/>
          <a:lstStyle/>
          <a:p>
            <a:r>
              <a:rPr lang="ko-KR" altLang="en-US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취급액을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데이터를 시각화 해 본 결과 저녁 식사 시간 후인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높았고 상품군별로는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농수축과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주방 분야가</a:t>
            </a:r>
            <a:endParaRPr lang="en-US" altLang="ko-KR" sz="4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총 </a:t>
            </a:r>
            <a:r>
              <a:rPr lang="ko-KR" altLang="en-US" sz="4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취급액이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높은 것을 알 수 있다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27" y="881743"/>
            <a:ext cx="17174999" cy="86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7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Point_blu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14BFC"/>
      </a:accent1>
      <a:accent2>
        <a:srgbClr val="7E7AFC"/>
      </a:accent2>
      <a:accent3>
        <a:srgbClr val="A0A5FD"/>
      </a:accent3>
      <a:accent4>
        <a:srgbClr val="B3B7FE"/>
      </a:accent4>
      <a:accent5>
        <a:srgbClr val="CFD2FE"/>
      </a:accent5>
      <a:accent6>
        <a:srgbClr val="D9DBFE"/>
      </a:accent6>
      <a:hlink>
        <a:srgbClr val="FFC000"/>
      </a:hlink>
      <a:folHlink>
        <a:srgbClr val="7F7F7F"/>
      </a:folHlink>
    </a:clrScheme>
    <a:fontScheme name="Point font">
      <a:majorFont>
        <a:latin typeface="Source Sans Pro Bold"/>
        <a:ea typeface="Source Sans Pro Bold"/>
        <a:cs typeface="Source Sans Pro SemiBold"/>
      </a:majorFont>
      <a:minorFont>
        <a:latin typeface="Source Sans Pro Regular"/>
        <a:ea typeface="Source Sans Pro Regular"/>
        <a:cs typeface="Source Sans Pro Bold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8B8C8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0" cap="flat">
          <a:solidFill>
            <a:srgbClr val="414BFC">
              <a:alpha val="50000"/>
            </a:srgb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3377" tIns="83377" rIns="83377" bIns="83377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39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Source Sans Pro SemiBold"/>
        <a:ea typeface="Source Sans Pro SemiBold"/>
        <a:cs typeface="Source Sans Pro SemiBold"/>
      </a:majorFont>
      <a:minorFont>
        <a:latin typeface="Source Sans Pro Bold"/>
        <a:ea typeface="Source Sans Pro Bold"/>
        <a:cs typeface="Source Sans Pro Bold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8B8C8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0" cap="flat">
          <a:solidFill>
            <a:srgbClr val="414BFC">
              <a:alpha val="50000"/>
            </a:srgb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3377" tIns="83377" rIns="83377" bIns="83377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39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693</Words>
  <Application>Microsoft Office PowerPoint</Application>
  <PresentationFormat>사용자 지정</PresentationFormat>
  <Paragraphs>72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NanumBarunpen</vt:lpstr>
      <vt:lpstr>NanumSquare</vt:lpstr>
      <vt:lpstr>Quentin</vt:lpstr>
      <vt:lpstr>Source Sans Pro Bold</vt:lpstr>
      <vt:lpstr>Source Sans Pro Regular</vt:lpstr>
      <vt:lpstr>Source Sans Pro SemiBold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활용 방안 및 기대효과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Ana Park</dc:creator>
  <cp:lastModifiedBy>chmk9545@naver.com</cp:lastModifiedBy>
  <cp:revision>139</cp:revision>
  <dcterms:modified xsi:type="dcterms:W3CDTF">2020-09-27T14:03:58Z</dcterms:modified>
</cp:coreProperties>
</file>