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5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</p:sldIdLst>
  <p:sldSz cx="12193588" cy="6858000"/>
  <p:notesSz cx="6997700" cy="9283700"/>
  <p:custShowLst>
    <p:custShow name="Custom Show 1" id="0">
      <p:sldLst>
        <p:sld r:id="rId5"/>
        <p:sld r:id="rId8"/>
      </p:sldLst>
    </p:custShow>
  </p:custShowLst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6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6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6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6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6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274" y="8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7B20DC07-B65D-471C-9695-C0A7651E4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997700" cy="92837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" name="Text Box 2">
            <a:extLst>
              <a:ext uri="{FF2B5EF4-FFF2-40B4-BE49-F238E27FC236}">
                <a16:creationId xmlns:a16="http://schemas.microsoft.com/office/drawing/2014/main" id="{FE617B20-B5BC-4E77-8076-4BB776666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D4A2890A-668F-49F5-A787-3E08F6A92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78258B0-0170-42F5-A3F5-4DE2254CAFE1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404813" y="696913"/>
            <a:ext cx="6186487" cy="3479800"/>
          </a:xfrm>
          <a:prstGeom prst="rect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7ED473B-2D50-40F5-892F-1510FD43880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33450" y="4410075"/>
            <a:ext cx="5129213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/>
          </a:p>
        </p:txBody>
      </p:sp>
      <p:sp>
        <p:nvSpPr>
          <p:cNvPr id="3078" name="Text Box 6">
            <a:extLst>
              <a:ext uri="{FF2B5EF4-FFF2-40B4-BE49-F238E27FC236}">
                <a16:creationId xmlns:a16="http://schemas.microsoft.com/office/drawing/2014/main" id="{ADB7264B-217D-4584-989C-D17E52FBE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35990673-1E73-4424-87CE-E4E20C944B0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965575" y="8820150"/>
            <a:ext cx="30305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0" tIns="46440" rIns="92880" bIns="46440" numCol="1" anchor="b" anchorCtr="0" compatLnSpc="1">
            <a:prstTxWarp prst="textNoShape">
              <a:avLst/>
            </a:prstTxWarp>
          </a:bodyPr>
          <a:lstStyle>
            <a:lvl1pPr marL="215900" indent="-215900" algn="r" eaLnBrk="1">
              <a:buSzPct val="45000"/>
              <a:buFont typeface="Wingdings" panose="05000000000000000000" pitchFamily="2" charset="2"/>
              <a:buNone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Noto Serif CJK SC" charset="0"/>
              </a:defRPr>
            </a:lvl1pPr>
          </a:lstStyle>
          <a:p>
            <a:fld id="{7938A76C-BB88-4CDE-913A-629863260BB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B8F4F16-FAD9-4322-8F72-4E8176ECF4E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C15A608-4A3D-4A58-B888-E68A7FBDBC32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58369" name="Text Box 1">
            <a:extLst>
              <a:ext uri="{FF2B5EF4-FFF2-40B4-BE49-F238E27FC236}">
                <a16:creationId xmlns:a16="http://schemas.microsoft.com/office/drawing/2014/main" id="{B72DF61A-A993-44FB-8ED1-6CD00770D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2591BC95-0CD7-4930-800E-DB8DE7926486}" type="slidenum">
              <a:rPr lang="en-US" altLang="zh-CN" sz="1200"/>
              <a:pPr algn="r">
                <a:buClrTx/>
                <a:buFontTx/>
                <a:buNone/>
              </a:pPr>
              <a:t>1</a:t>
            </a:fld>
            <a:endParaRPr lang="en-US" altLang="zh-CN" sz="1200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751C9B0A-66CF-44CE-923F-3F13A396AC66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22BC0CD6-E856-43A3-9FDE-C651C5605AA2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90888E1-27AE-4DDE-AAE1-F4FCE6C0324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030D83-3FB2-49F2-A435-B889FE6E2763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67585" name="Text Box 1">
            <a:extLst>
              <a:ext uri="{FF2B5EF4-FFF2-40B4-BE49-F238E27FC236}">
                <a16:creationId xmlns:a16="http://schemas.microsoft.com/office/drawing/2014/main" id="{0ACEAEAA-9576-4686-BD1E-84BAFCE93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BF4EB368-78A2-4895-82C8-A36A674062FA}" type="slidenum">
              <a:rPr lang="en-US" altLang="zh-CN" sz="1200"/>
              <a:pPr algn="r">
                <a:buClrTx/>
                <a:buFontTx/>
                <a:buNone/>
              </a:pPr>
              <a:t>10</a:t>
            </a:fld>
            <a:endParaRPr lang="en-US" altLang="zh-CN" sz="1200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CABEBEEA-6954-45E4-8F8B-1EC8C41F749E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3BFE2EC3-ACB2-4F85-9727-F87D6361D5B4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86515D0-A811-4CC4-A3E2-B95B3B1B633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9CF96A-C650-41B5-A7B8-3B1509BA08DD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68609" name="Text Box 1">
            <a:extLst>
              <a:ext uri="{FF2B5EF4-FFF2-40B4-BE49-F238E27FC236}">
                <a16:creationId xmlns:a16="http://schemas.microsoft.com/office/drawing/2014/main" id="{415E8885-624E-456F-A61C-E31CB26AB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4ED342BE-5FDC-49CF-B617-F5EFED06D8E6}" type="slidenum">
              <a:rPr lang="en-US" altLang="zh-CN" sz="1200"/>
              <a:pPr algn="r">
                <a:buClrTx/>
                <a:buFontTx/>
                <a:buNone/>
              </a:pPr>
              <a:t>11</a:t>
            </a:fld>
            <a:endParaRPr lang="en-US" altLang="zh-CN" sz="1200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B3F9367B-2E36-4626-85E0-E217954DBF39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F4DE4258-CE67-415A-B59B-CD6A240275ED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3B9F8FE-09AB-4FB3-B648-1E4F0EC58E7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CBC8EB-AC7B-41E0-80BC-0AA76607F033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69633" name="Text Box 1">
            <a:extLst>
              <a:ext uri="{FF2B5EF4-FFF2-40B4-BE49-F238E27FC236}">
                <a16:creationId xmlns:a16="http://schemas.microsoft.com/office/drawing/2014/main" id="{5BE0C4DE-E5E2-48BC-9AA7-74A9D92A5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0AA73F65-E445-4E95-9328-32291A42100F}" type="slidenum">
              <a:rPr lang="en-US" altLang="zh-CN" sz="1200"/>
              <a:pPr algn="r">
                <a:buClrTx/>
                <a:buFontTx/>
                <a:buNone/>
              </a:pPr>
              <a:t>12</a:t>
            </a:fld>
            <a:endParaRPr lang="en-US" altLang="zh-CN" sz="1200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761F825B-7698-4FE9-9F67-870646EAF546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0D437475-D8C4-4D44-A5FA-50DC70CEB4A9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CCEA20B-C573-427A-A67C-4C5EBFEF083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B2F2872-D6D1-43D5-861C-60E1EFFB0123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70657" name="Text Box 1">
            <a:extLst>
              <a:ext uri="{FF2B5EF4-FFF2-40B4-BE49-F238E27FC236}">
                <a16:creationId xmlns:a16="http://schemas.microsoft.com/office/drawing/2014/main" id="{22EA7939-B0D4-455E-A166-A0D237E48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30F9C3C1-D683-4308-890C-5C91790ECCC3}" type="slidenum">
              <a:rPr lang="en-US" altLang="zh-CN" sz="1200"/>
              <a:pPr algn="r">
                <a:buClrTx/>
                <a:buFontTx/>
                <a:buNone/>
              </a:pPr>
              <a:t>13</a:t>
            </a:fld>
            <a:endParaRPr lang="en-US" altLang="zh-CN" sz="1200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ADFDC5E1-DEB0-4651-AE57-940D26FC8DD7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9B7C128A-CEAE-4099-BD2A-C66C4C3A6A37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F2FB22F-8E26-437E-B83E-BAB87704F7D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7E1DE3-AD13-47DF-A62B-0DA5A0561E5C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71681" name="Text Box 1">
            <a:extLst>
              <a:ext uri="{FF2B5EF4-FFF2-40B4-BE49-F238E27FC236}">
                <a16:creationId xmlns:a16="http://schemas.microsoft.com/office/drawing/2014/main" id="{C156AED8-F2C4-48E1-95BE-C918BCF62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B0BA5A3E-6786-42E8-AC5A-086DECB2B8AF}" type="slidenum">
              <a:rPr lang="en-US" altLang="zh-CN" sz="1200"/>
              <a:pPr algn="r">
                <a:buClrTx/>
                <a:buFontTx/>
                <a:buNone/>
              </a:pPr>
              <a:t>14</a:t>
            </a:fld>
            <a:endParaRPr lang="en-US" altLang="zh-CN" sz="1200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BE5CE74A-F93F-465A-B7DB-78D656EE8401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9414BC47-4A50-4834-BAB3-F7126D1D2D4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E2B00FA-756B-4660-B82F-8C56F183767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007F68-957B-43F9-B688-F9C90ADE084E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72705" name="Text Box 1">
            <a:extLst>
              <a:ext uri="{FF2B5EF4-FFF2-40B4-BE49-F238E27FC236}">
                <a16:creationId xmlns:a16="http://schemas.microsoft.com/office/drawing/2014/main" id="{0C9DE83E-9C9B-4365-BD77-0E01BF9AE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5252BB51-5033-44F9-85B3-22749A73E914}" type="slidenum">
              <a:rPr lang="en-US" altLang="zh-CN" sz="1200"/>
              <a:pPr algn="r">
                <a:buClrTx/>
                <a:buFontTx/>
                <a:buNone/>
              </a:pPr>
              <a:t>15</a:t>
            </a:fld>
            <a:endParaRPr lang="en-US" altLang="zh-CN" sz="1200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967A25F8-7E39-446A-8F85-BCC399D6E4B6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8C29F6D1-3EC9-4313-9657-79263CC8091C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8E33BFA5-E388-4CD3-84DB-DE7CA24608C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C26B9B-A5C6-4A2B-9023-980C3B812063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73729" name="Rectangle 1">
            <a:extLst>
              <a:ext uri="{FF2B5EF4-FFF2-40B4-BE49-F238E27FC236}">
                <a16:creationId xmlns:a16="http://schemas.microsoft.com/office/drawing/2014/main" id="{B991AC2C-3C9D-4337-B3E3-5017DBBC44B6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D2096A7D-1A19-44BF-B29B-E8DC0DB99CCB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D19940D-BD3B-4304-842B-45AC70AE1D7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F2BA70-0783-4BFC-B190-9BB0431FCAE3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74753" name="Text Box 1">
            <a:extLst>
              <a:ext uri="{FF2B5EF4-FFF2-40B4-BE49-F238E27FC236}">
                <a16:creationId xmlns:a16="http://schemas.microsoft.com/office/drawing/2014/main" id="{6C11A486-AC7E-448E-96F1-ACB89C016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D901C38D-AC5A-4564-A70B-B55218E2AD7E}" type="slidenum">
              <a:rPr lang="en-US" altLang="zh-CN" sz="1200"/>
              <a:pPr algn="r">
                <a:buClrTx/>
                <a:buFontTx/>
                <a:buNone/>
              </a:pPr>
              <a:t>17</a:t>
            </a:fld>
            <a:endParaRPr lang="en-US" altLang="zh-CN" sz="1200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F6F0B6D3-BFCD-491B-AABB-BB5150FB51F7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31AD2CD8-9DC7-407A-A6A2-514853EA4813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E1A3B5F-84E4-4BB6-95AE-18214B6117F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8A3F56-E35C-4986-B616-2909DF46B35F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75777" name="Text Box 1">
            <a:extLst>
              <a:ext uri="{FF2B5EF4-FFF2-40B4-BE49-F238E27FC236}">
                <a16:creationId xmlns:a16="http://schemas.microsoft.com/office/drawing/2014/main" id="{3A09C0BD-4717-4C78-841A-BF98BA86D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666DC2E4-8F17-437F-A341-88A3C2D333A9}" type="slidenum">
              <a:rPr lang="en-US" altLang="zh-CN" sz="1200"/>
              <a:pPr algn="r">
                <a:buClrTx/>
                <a:buFontTx/>
                <a:buNone/>
              </a:pPr>
              <a:t>18</a:t>
            </a:fld>
            <a:endParaRPr lang="en-US" altLang="zh-CN" sz="1200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B51A8D54-79DD-4683-8434-7D093E9DE251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497AF954-4359-49AE-A04C-106941A38A84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70DFEA5-D5EF-4E43-A006-0D406029821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E9C488-4BFE-4B2E-9537-FDE87E83BE20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76801" name="Text Box 1">
            <a:extLst>
              <a:ext uri="{FF2B5EF4-FFF2-40B4-BE49-F238E27FC236}">
                <a16:creationId xmlns:a16="http://schemas.microsoft.com/office/drawing/2014/main" id="{7880B430-1264-4C05-92E5-FF8B574B3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96A27F33-4D5B-4AAE-9DD6-1DC915E19B4F}" type="slidenum">
              <a:rPr lang="en-US" altLang="zh-CN" sz="1200"/>
              <a:pPr algn="r">
                <a:buClrTx/>
                <a:buFontTx/>
                <a:buNone/>
              </a:pPr>
              <a:t>19</a:t>
            </a:fld>
            <a:endParaRPr lang="en-US" altLang="zh-CN" sz="1200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6B84B491-0268-4707-ABEE-81944B24B24B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66E5838E-2CB3-4D77-9C8A-33289EFBD725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4EF0D82-A13F-45A7-9165-40837014CD8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9118A98-2E7D-4FAD-9BCA-E010AA217C28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59393" name="Text Box 1">
            <a:extLst>
              <a:ext uri="{FF2B5EF4-FFF2-40B4-BE49-F238E27FC236}">
                <a16:creationId xmlns:a16="http://schemas.microsoft.com/office/drawing/2014/main" id="{3D5BCF87-26FD-4ACB-A566-6D53B39A7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FE292627-8F8D-47DB-BC97-BCA8B46543D7}" type="slidenum">
              <a:rPr lang="en-US" altLang="zh-CN" sz="1200"/>
              <a:pPr algn="r">
                <a:buClrTx/>
                <a:buFontTx/>
                <a:buNone/>
              </a:pPr>
              <a:t>2</a:t>
            </a:fld>
            <a:endParaRPr lang="en-US" altLang="zh-CN" sz="1200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0695E6EC-ECB8-440E-AF27-C783BF323C7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C1B66387-8A7B-4D0E-B584-FDBE20F05652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CC22338-F214-4FE0-8817-17770A5567D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81A7F0C-C19E-4F86-A04E-069AFCDA8990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77825" name="Text Box 1">
            <a:extLst>
              <a:ext uri="{FF2B5EF4-FFF2-40B4-BE49-F238E27FC236}">
                <a16:creationId xmlns:a16="http://schemas.microsoft.com/office/drawing/2014/main" id="{D404802A-31DD-4B57-A4C5-7896B3F54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85E6D4FB-FB38-49D4-A390-2B182B1143D5}" type="slidenum">
              <a:rPr lang="en-US" altLang="zh-CN" sz="1200"/>
              <a:pPr algn="r">
                <a:buClrTx/>
                <a:buFontTx/>
                <a:buNone/>
              </a:pPr>
              <a:t>20</a:t>
            </a:fld>
            <a:endParaRPr lang="en-US" altLang="zh-CN" sz="1200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42729F66-28C0-430A-AC3B-B52A56FF4807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74518DCF-6B6F-4075-9DCA-27BCF2CFD63E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219931F-ADA7-456D-993F-ABD896CA442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B9A2F22-C6D9-4BD9-9B56-C8128CFC9518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78849" name="Text Box 1">
            <a:extLst>
              <a:ext uri="{FF2B5EF4-FFF2-40B4-BE49-F238E27FC236}">
                <a16:creationId xmlns:a16="http://schemas.microsoft.com/office/drawing/2014/main" id="{48268E35-D450-457D-80C9-D35970B6E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23953624-CEF8-4C6A-855B-6BA5F298D13F}" type="slidenum">
              <a:rPr lang="en-US" altLang="zh-CN" sz="1200"/>
              <a:pPr algn="r">
                <a:buClrTx/>
                <a:buFontTx/>
                <a:buNone/>
              </a:pPr>
              <a:t>21</a:t>
            </a:fld>
            <a:endParaRPr lang="en-US" altLang="zh-CN" sz="1200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E3D57C2E-8047-4C48-A936-AEF1D0F40CF1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C2698F06-BA10-43D8-AD1B-4289F3D4AD44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42975" y="4448175"/>
            <a:ext cx="5191125" cy="4211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29D0F01A-DA40-4FB7-9943-78F542158FA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C60611-9B87-483A-8403-264830C16DAD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79873" name="Rectangle 1">
            <a:extLst>
              <a:ext uri="{FF2B5EF4-FFF2-40B4-BE49-F238E27FC236}">
                <a16:creationId xmlns:a16="http://schemas.microsoft.com/office/drawing/2014/main" id="{C5E9F8F5-FD06-4A96-8E31-68D33D84B952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A30636A9-B517-473D-B6F4-A190C43AFCE9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36F9B42-8A09-46CD-8653-8513CFA0356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67080DD-9C29-4A46-B4A2-9D9F49C4B02D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80897" name="Text Box 1">
            <a:extLst>
              <a:ext uri="{FF2B5EF4-FFF2-40B4-BE49-F238E27FC236}">
                <a16:creationId xmlns:a16="http://schemas.microsoft.com/office/drawing/2014/main" id="{04E5CF79-310A-4127-998F-8F3F0CA3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485C62A5-89DC-47A9-8840-BA8B2F0D0DC1}" type="slidenum">
              <a:rPr lang="en-US" altLang="zh-CN" sz="1200"/>
              <a:pPr algn="r">
                <a:buClrTx/>
                <a:buFontTx/>
                <a:buNone/>
              </a:pPr>
              <a:t>23</a:t>
            </a:fld>
            <a:endParaRPr lang="en-US" altLang="zh-CN" sz="1200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75CD40ED-D2D4-4C80-8321-56DC7CA66E57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09DC822B-58A6-4070-8202-73E4C84C6EE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42975" y="4448175"/>
            <a:ext cx="5191125" cy="4211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62B68E1-4EAC-491D-A1E6-CEFDB7E1496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6DA7DF0-055B-4AEA-94D7-CE07C00D26A4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81921" name="Text Box 1">
            <a:extLst>
              <a:ext uri="{FF2B5EF4-FFF2-40B4-BE49-F238E27FC236}">
                <a16:creationId xmlns:a16="http://schemas.microsoft.com/office/drawing/2014/main" id="{000E5C10-EB6F-49B2-8B99-BCF4B599A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25E954DB-3DB4-48D8-96F5-D58033D3AC12}" type="slidenum">
              <a:rPr lang="en-US" altLang="zh-CN" sz="1200"/>
              <a:pPr algn="r">
                <a:buClrTx/>
                <a:buFontTx/>
                <a:buNone/>
              </a:pPr>
              <a:t>24</a:t>
            </a:fld>
            <a:endParaRPr lang="en-US" altLang="zh-CN" sz="1200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9BF40EE8-D0C6-4ECE-95CB-84EEC57885E1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363F4159-7029-49E0-9FDD-120ED0DF1BFD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42975" y="4448175"/>
            <a:ext cx="5191125" cy="4211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6B9F4EE-38D4-4B36-8B60-AF19EE987B4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FE7952-144A-43B6-891E-01ACB9F852A1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82945" name="Text Box 1">
            <a:extLst>
              <a:ext uri="{FF2B5EF4-FFF2-40B4-BE49-F238E27FC236}">
                <a16:creationId xmlns:a16="http://schemas.microsoft.com/office/drawing/2014/main" id="{68B99C53-A14F-40FC-A1FD-8B636BBA7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441A82B9-4427-48DF-A763-AC9E0E44F0BB}" type="slidenum">
              <a:rPr lang="en-US" altLang="zh-CN" sz="1200"/>
              <a:pPr algn="r">
                <a:buClrTx/>
                <a:buFontTx/>
                <a:buNone/>
              </a:pPr>
              <a:t>25</a:t>
            </a:fld>
            <a:endParaRPr lang="en-US" altLang="zh-CN" sz="1200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D2141696-0680-44B4-9856-9FEBBF6B9E2A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0939CCBB-A60A-49D6-9ABB-2E2BB8A77594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42975" y="4448175"/>
            <a:ext cx="5191125" cy="4211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ABD8EC8-75FD-4F2A-9966-35D7388D91E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5708AF7-C38B-40BD-9B3B-909BEBD587FE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83969" name="Text Box 1">
            <a:extLst>
              <a:ext uri="{FF2B5EF4-FFF2-40B4-BE49-F238E27FC236}">
                <a16:creationId xmlns:a16="http://schemas.microsoft.com/office/drawing/2014/main" id="{6293A7E9-BF2C-46DB-9E44-09F225A64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540125D8-C675-4553-AED9-B075C50390DF}" type="slidenum">
              <a:rPr lang="en-US" altLang="zh-CN" sz="1200"/>
              <a:pPr algn="r">
                <a:buClrTx/>
                <a:buFontTx/>
                <a:buNone/>
              </a:pPr>
              <a:t>26</a:t>
            </a:fld>
            <a:endParaRPr lang="en-US" altLang="zh-CN" sz="1200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49DDA084-2B85-4B93-8602-F6BA99DCA43A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1C645C8B-AE77-45D6-8EF0-CD86A825A23C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42975" y="4448175"/>
            <a:ext cx="5191125" cy="4211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743B25E-F932-4A5E-B06B-D5681A1B95D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B2167F-B8A4-489B-BC21-461BE9521887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84993" name="Text Box 1">
            <a:extLst>
              <a:ext uri="{FF2B5EF4-FFF2-40B4-BE49-F238E27FC236}">
                <a16:creationId xmlns:a16="http://schemas.microsoft.com/office/drawing/2014/main" id="{0174AC90-E1B5-4731-9AB8-267240BB5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0578C349-E22C-47C7-A942-40823A4CC3EE}" type="slidenum">
              <a:rPr lang="en-US" altLang="zh-CN" sz="1200"/>
              <a:pPr algn="r">
                <a:buClrTx/>
                <a:buFontTx/>
                <a:buNone/>
              </a:pPr>
              <a:t>27</a:t>
            </a:fld>
            <a:endParaRPr lang="en-US" altLang="zh-CN" sz="1200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6E17DC90-3C63-44D4-8019-5189C24BE567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944A6240-CB38-4028-A830-EB071A5FFAD6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42975" y="4448175"/>
            <a:ext cx="5191125" cy="4211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16659A3-58F4-455C-B531-35263335BCA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6626A5B-33E7-4845-9A00-19948D3C7BE1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86017" name="Text Box 1">
            <a:extLst>
              <a:ext uri="{FF2B5EF4-FFF2-40B4-BE49-F238E27FC236}">
                <a16:creationId xmlns:a16="http://schemas.microsoft.com/office/drawing/2014/main" id="{D99B92B8-D048-4484-9FE8-087C1124C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5444DAED-D070-48E7-AC80-E1C0A0F3F8E5}" type="slidenum">
              <a:rPr lang="en-US" altLang="zh-CN" sz="1200"/>
              <a:pPr algn="r">
                <a:buClrTx/>
                <a:buFontTx/>
                <a:buNone/>
              </a:pPr>
              <a:t>28</a:t>
            </a:fld>
            <a:endParaRPr lang="en-US" altLang="zh-CN" sz="1200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02CFEC7D-2683-4A90-80CD-16E363EDA792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0299BBCE-FF09-4668-8D9F-9C6515E2D83D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42975" y="4448175"/>
            <a:ext cx="5191125" cy="4211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DEBE5BE-9AB5-44EF-93E6-A01D107B0A2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4065E0-6384-460E-8C77-7C5E71A0CA4F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87041" name="Text Box 1">
            <a:extLst>
              <a:ext uri="{FF2B5EF4-FFF2-40B4-BE49-F238E27FC236}">
                <a16:creationId xmlns:a16="http://schemas.microsoft.com/office/drawing/2014/main" id="{442A4833-7F9B-441E-B3B4-9FC8B39BB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6625" algn="l"/>
                <a:tab pos="1874838" algn="l"/>
                <a:tab pos="2813050" algn="l"/>
                <a:tab pos="3751263" algn="l"/>
                <a:tab pos="4689475" algn="l"/>
                <a:tab pos="5627688" algn="l"/>
                <a:tab pos="6565900" algn="l"/>
                <a:tab pos="7504113" algn="l"/>
                <a:tab pos="8442325" algn="l"/>
                <a:tab pos="9380538" algn="l"/>
                <a:tab pos="1031875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C5E67D9D-2E44-4179-AB78-1D0E1288DFF5}" type="slidenum">
              <a:rPr lang="en-US" altLang="zh-CN" sz="1200"/>
              <a:pPr algn="r">
                <a:buClrTx/>
                <a:buFontTx/>
                <a:buNone/>
              </a:pPr>
              <a:t>29</a:t>
            </a:fld>
            <a:endParaRPr lang="en-US" altLang="zh-CN" sz="1200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7BC6A1D4-047F-47C8-A2D6-231D2598E1EF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93618BC4-415B-4EE5-A2B4-3B1035693AD4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42975" y="4448175"/>
            <a:ext cx="5191125" cy="4211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889D166-A620-4817-A563-8BA42155410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5CCEF25-93A1-4E27-86C9-389C85D958D9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60417" name="Text Box 1">
            <a:extLst>
              <a:ext uri="{FF2B5EF4-FFF2-40B4-BE49-F238E27FC236}">
                <a16:creationId xmlns:a16="http://schemas.microsoft.com/office/drawing/2014/main" id="{B54905AA-161F-4E99-9D02-CC74AE4CE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708D31B3-FB65-426B-9150-627EDADE3A86}" type="slidenum">
              <a:rPr lang="en-US" altLang="zh-CN" sz="1200"/>
              <a:pPr algn="r">
                <a:buClrTx/>
                <a:buFontTx/>
                <a:buNone/>
              </a:pPr>
              <a:t>3</a:t>
            </a:fld>
            <a:endParaRPr lang="en-US" altLang="zh-CN" sz="1200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F8A89D84-BA1F-4D37-AA1A-27185B3A032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1729D22-363A-4FC5-B4B5-6E9041A3107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703A331-2D9C-4D6C-A774-6CDEF56B397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EE5C09-C16F-4886-92B7-3CB8DF8CAEEF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88065" name="Rectangle 1">
            <a:extLst>
              <a:ext uri="{FF2B5EF4-FFF2-40B4-BE49-F238E27FC236}">
                <a16:creationId xmlns:a16="http://schemas.microsoft.com/office/drawing/2014/main" id="{BDA86650-D9A6-469F-B5C1-8FDBECA6E81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B36744FB-EC2E-47C8-8597-4C5E56423042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0816183-15B7-4827-8496-D86E95CDEEE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2FAAC9-09EB-4336-A62A-E4DF76FDACDB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89089" name="Text Box 1">
            <a:extLst>
              <a:ext uri="{FF2B5EF4-FFF2-40B4-BE49-F238E27FC236}">
                <a16:creationId xmlns:a16="http://schemas.microsoft.com/office/drawing/2014/main" id="{0CCFDEE1-0928-42A4-91E1-03DB780AD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025" y="8896350"/>
            <a:ext cx="30670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3960" tIns="46800" rIns="93960" bIns="46800" anchor="b"/>
          <a:lstStyle>
            <a:lvl1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E1B934F0-6FE7-44A9-BE52-D708CDD5828E}" type="slidenum">
              <a:rPr lang="en-US" altLang="zh-CN" sz="1200"/>
              <a:pPr algn="r">
                <a:buClrTx/>
                <a:buFontTx/>
                <a:buNone/>
              </a:pPr>
              <a:t>31</a:t>
            </a:fld>
            <a:endParaRPr lang="en-US" altLang="zh-CN" sz="1200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8B8B114C-46C6-42D8-BF20-1496EDC01AC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3436FD82-FB5E-4115-9FC9-DDA711B72A15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42975" y="4448175"/>
            <a:ext cx="5191125" cy="4211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8547A61-02B1-4E8F-AEF9-ACB66E32A21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2088676-4A8F-4DE1-8C95-8B8F079C0712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90113" name="Text Box 1">
            <a:extLst>
              <a:ext uri="{FF2B5EF4-FFF2-40B4-BE49-F238E27FC236}">
                <a16:creationId xmlns:a16="http://schemas.microsoft.com/office/drawing/2014/main" id="{8389507D-B9C6-4D87-AE9E-5D8DAA983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9880CCD8-51E6-4290-9B8C-7D9AEBF9E006}" type="slidenum">
              <a:rPr lang="en-US" altLang="zh-CN" sz="1300"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32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5B8D39DA-C690-4B71-B65A-CABFCB56E74F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6122E925-0985-4660-B103-5E0B7001546E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485BA2F-8D1D-4C22-8B25-628CB2821F2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65FB1F-F04C-41F7-9574-009F3E5CC970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91137" name="Text Box 1">
            <a:extLst>
              <a:ext uri="{FF2B5EF4-FFF2-40B4-BE49-F238E27FC236}">
                <a16:creationId xmlns:a16="http://schemas.microsoft.com/office/drawing/2014/main" id="{3BBB1036-A356-4C27-8E71-D4D028311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003F1A68-02FF-4A7C-AA07-B8A394965F96}" type="slidenum">
              <a:rPr lang="en-US" altLang="zh-CN" sz="1300"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33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51231B10-238F-4CDA-AB94-821F93C2F14B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6C8A23D2-A81A-4B6E-BC33-445523882692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BCA3DA6-E544-428D-A7EC-57247976D69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428493-C3E8-40A1-BFB5-DEE7EAAE2B77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92161" name="Text Box 1">
            <a:extLst>
              <a:ext uri="{FF2B5EF4-FFF2-40B4-BE49-F238E27FC236}">
                <a16:creationId xmlns:a16="http://schemas.microsoft.com/office/drawing/2014/main" id="{CBD6AC97-EF44-4865-9F73-CE91D4A53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49E2053B-A3BB-4FD0-BCBA-72EEBB05F9D1}" type="slidenum">
              <a:rPr lang="en-US" altLang="zh-CN" sz="1300"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34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017B8410-7806-4AB9-B61D-C31446C5BB56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46BBD845-7752-4680-9DE2-CFA892C51B3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335B203-C2D7-41DE-B6DD-885222F1D0D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F4D9DE-0E4C-4E8B-9F37-FD961ADC2CCD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E12F7310-BC1D-4224-943F-D68B99B2F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061726BF-1802-4896-8601-CFF1A1D95F4B}" type="slidenum">
              <a:rPr lang="en-US" altLang="zh-CN" sz="1300"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35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72AB08BB-E459-4857-AB73-C1CBCC610ACC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4CA75FA0-0851-4AB2-BE85-D895CBBEB7EA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721FA2D-05E3-46CE-BE55-B164CF94038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8BF6F3-1472-41B5-91B0-40BBAB680EEA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94209" name="Text Box 1">
            <a:extLst>
              <a:ext uri="{FF2B5EF4-FFF2-40B4-BE49-F238E27FC236}">
                <a16:creationId xmlns:a16="http://schemas.microsoft.com/office/drawing/2014/main" id="{B1EA69B4-C2BC-4A3A-9012-0FB3096D5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21CFAAFB-5EA0-46C7-A6BF-FCB1566F78A1}" type="slidenum">
              <a:rPr lang="en-US" altLang="zh-CN" sz="1300"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36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92A56D60-C4F7-4860-A12C-B77DF52745D6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5E5E8612-FCC0-48A9-A331-E9C8908EB5C4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30C2647-3631-47C5-A68C-34D5D6FBF8F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266779-ECA6-478B-8AB6-FBF6A4E4B916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95233" name="Text Box 1">
            <a:extLst>
              <a:ext uri="{FF2B5EF4-FFF2-40B4-BE49-F238E27FC236}">
                <a16:creationId xmlns:a16="http://schemas.microsoft.com/office/drawing/2014/main" id="{AE75F75E-3413-4E85-9EEA-C17145FFC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8C4275B4-B0A3-4C44-BE12-E85EBEF6F6E8}" type="slidenum">
              <a:rPr lang="en-US" altLang="zh-CN" sz="1300"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37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444938A1-7BCC-4E5D-B12E-6460D74EFCF3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374B386D-B538-4047-9A1A-515BABA652D5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ADA9CBC-208A-4ACB-B88D-361D4DAC963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C44996F-B458-4E8E-985F-7B249F04E246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96257" name="Text Box 1">
            <a:extLst>
              <a:ext uri="{FF2B5EF4-FFF2-40B4-BE49-F238E27FC236}">
                <a16:creationId xmlns:a16="http://schemas.microsoft.com/office/drawing/2014/main" id="{009982AC-E2FA-4882-99D2-EBC3E9005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D1B7B2E6-C3CE-420C-99D9-E887EC431D3A}" type="slidenum">
              <a:rPr lang="en-US" altLang="zh-CN" sz="1300"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38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5B5C1E75-5B7D-44B5-898C-DDC952B75F2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0B595858-2EC7-469A-BAA3-15A62BEEF1FE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19DBD8A-A8B5-4031-87C7-301BBCA16A4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C476D7C-9295-47F0-A9C0-7A8D8698D646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97281" name="Text Box 1">
            <a:extLst>
              <a:ext uri="{FF2B5EF4-FFF2-40B4-BE49-F238E27FC236}">
                <a16:creationId xmlns:a16="http://schemas.microsoft.com/office/drawing/2014/main" id="{D2D82525-53BA-4959-8394-5F97B9C43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0898DDCD-367A-494B-8B4D-E1B44549CFD2}" type="slidenum">
              <a:rPr lang="en-US" altLang="zh-CN" sz="1300"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39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04D062D2-E203-46EF-82DD-E68B00FFC83A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527E8913-866F-46F3-B6B0-D563EDB70FF1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FCE27FC-76E2-470A-9A97-CB09549FC30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A7480A4-19BD-449F-998F-3E6FD923E338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61441" name="Text Box 1">
            <a:extLst>
              <a:ext uri="{FF2B5EF4-FFF2-40B4-BE49-F238E27FC236}">
                <a16:creationId xmlns:a16="http://schemas.microsoft.com/office/drawing/2014/main" id="{00CBF124-5232-49B9-A736-9ADA5022D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D4294A8E-FBD4-4653-AAED-6E02784A4514}" type="slidenum">
              <a:rPr lang="en-US" altLang="zh-CN" sz="1200"/>
              <a:pPr algn="r">
                <a:buClrTx/>
                <a:buFontTx/>
                <a:buNone/>
              </a:pPr>
              <a:t>4</a:t>
            </a:fld>
            <a:endParaRPr lang="en-US" altLang="zh-CN" sz="1200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48F71505-3D04-4AD0-A6B7-C9555A338BD7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0BD16EB0-4B24-4949-83FC-5C212B47C065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BE10E73-E8BA-4E1C-BD3C-AF58367B4D4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BD3D052-D601-4F1B-BA54-0FCF9CF3E36E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98305" name="Text Box 1">
            <a:extLst>
              <a:ext uri="{FF2B5EF4-FFF2-40B4-BE49-F238E27FC236}">
                <a16:creationId xmlns:a16="http://schemas.microsoft.com/office/drawing/2014/main" id="{11AA3DC0-F14B-4ADA-ADDF-6492C8B4C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2E640A4D-4F15-4B12-9413-0F45121691A4}" type="slidenum">
              <a:rPr lang="en-US" altLang="zh-CN" sz="1200"/>
              <a:pPr algn="r">
                <a:buClrTx/>
                <a:buFontTx/>
                <a:buNone/>
              </a:pPr>
              <a:t>40</a:t>
            </a:fld>
            <a:endParaRPr lang="en-US" altLang="zh-CN" sz="1200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AAC300C1-FD6D-424E-BFC8-FBBD64576DC3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1A306A9F-F91C-42D3-9CCB-71B278AE3A91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49CCDBC-EFC3-47A3-A159-B40CBE0BEA5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F128BEA-A173-4774-84EF-821D04B3D9B4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99329" name="Text Box 1">
            <a:extLst>
              <a:ext uri="{FF2B5EF4-FFF2-40B4-BE49-F238E27FC236}">
                <a16:creationId xmlns:a16="http://schemas.microsoft.com/office/drawing/2014/main" id="{330A8B2C-AA3F-4398-81DD-4814B9AE8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41D2E419-103C-4A25-8D9C-F06F489EE615}" type="slidenum">
              <a:rPr lang="en-US" altLang="zh-CN" sz="1200"/>
              <a:pPr algn="r">
                <a:buClrTx/>
                <a:buFontTx/>
                <a:buNone/>
              </a:pPr>
              <a:t>41</a:t>
            </a:fld>
            <a:endParaRPr lang="en-US" altLang="zh-CN" sz="1200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7F530B79-F832-421D-8BBB-A46F383CBFB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EA223ED4-5D58-43D8-BF08-9899A352F541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B0FAA37-0BF5-4F8B-BB1B-263D1975DA7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AC8758C-ECE8-42FF-ABFD-66907966BE91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00353" name="Text Box 1">
            <a:extLst>
              <a:ext uri="{FF2B5EF4-FFF2-40B4-BE49-F238E27FC236}">
                <a16:creationId xmlns:a16="http://schemas.microsoft.com/office/drawing/2014/main" id="{CA0EE6FD-DCFF-4E45-8BA3-5B7E8445E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E9B8E07E-7C48-4DA1-8975-0F80D279EE9F}" type="slidenum">
              <a:rPr lang="en-US" altLang="zh-CN" sz="1200"/>
              <a:pPr algn="r">
                <a:buClrTx/>
                <a:buFontTx/>
                <a:buNone/>
              </a:pPr>
              <a:t>42</a:t>
            </a:fld>
            <a:endParaRPr lang="en-US" altLang="zh-CN" sz="1200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80A30446-4C3F-4968-A85E-8F69C8C1683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90A7A716-2B3E-469A-9761-C22BD83E5C9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0171166-25BC-4132-B87D-84616380664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94C1D6-1EB2-43A3-965A-F45EAF653546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01377" name="Text Box 1">
            <a:extLst>
              <a:ext uri="{FF2B5EF4-FFF2-40B4-BE49-F238E27FC236}">
                <a16:creationId xmlns:a16="http://schemas.microsoft.com/office/drawing/2014/main" id="{CB1CFF71-3751-4E7E-A120-8D38B2AB1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FC2E2865-1308-4B5D-8350-FEF5C3AA5A35}" type="slidenum">
              <a:rPr lang="en-US" altLang="zh-CN" sz="1200"/>
              <a:pPr algn="r">
                <a:buClrTx/>
                <a:buFontTx/>
                <a:buNone/>
              </a:pPr>
              <a:t>43</a:t>
            </a:fld>
            <a:endParaRPr lang="en-US" altLang="zh-CN" sz="1200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2A41424E-D79B-4B06-AB1F-ECBBD7A398C7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1147EC42-5072-4AE0-B9FD-D0353B0CACF6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424580F-6BD7-48B8-8D7D-48F5C3375E9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FE349C0-5027-4730-8610-2F8111D21254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02401" name="Rectangle 1">
            <a:extLst>
              <a:ext uri="{FF2B5EF4-FFF2-40B4-BE49-F238E27FC236}">
                <a16:creationId xmlns:a16="http://schemas.microsoft.com/office/drawing/2014/main" id="{4BC7C530-2560-4572-BBDB-37BA80815BA4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98F635BE-A118-458D-AE22-661BE348DA68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F25E824-86EA-47D4-82E4-E1746346A1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B6BE54-210B-49DE-BBC8-20EFDCB6ED92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03425" name="Text Box 1">
            <a:extLst>
              <a:ext uri="{FF2B5EF4-FFF2-40B4-BE49-F238E27FC236}">
                <a16:creationId xmlns:a16="http://schemas.microsoft.com/office/drawing/2014/main" id="{896B1085-FD97-4CF1-ADD9-AEF143064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01B10C09-6C41-4EF8-81C6-2E78DF28DC47}" type="slidenum">
              <a:rPr lang="en-US" altLang="zh-CN" sz="1200"/>
              <a:pPr algn="r">
                <a:buClrTx/>
                <a:buFontTx/>
                <a:buNone/>
              </a:pPr>
              <a:t>45</a:t>
            </a:fld>
            <a:endParaRPr lang="en-US" altLang="zh-CN" sz="1200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C2F40DB2-C934-4741-B6C6-96328F143E29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81B74F42-574E-4CD6-9DCE-5F1C228ED5A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08E7F43-D5B8-4BAC-AD6F-FF02D708178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8721CCD-27E3-492B-B63F-9567FD5B7A0A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04449" name="Text Box 1">
            <a:extLst>
              <a:ext uri="{FF2B5EF4-FFF2-40B4-BE49-F238E27FC236}">
                <a16:creationId xmlns:a16="http://schemas.microsoft.com/office/drawing/2014/main" id="{DF6C7382-54FF-43D7-A0D4-49E97B7D1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15C5E63F-6BB3-432B-998F-FD05939A07D8}" type="slidenum">
              <a:rPr lang="en-US" altLang="zh-CN" sz="1200"/>
              <a:pPr algn="r">
                <a:buClrTx/>
                <a:buFontTx/>
                <a:buNone/>
              </a:pPr>
              <a:t>46</a:t>
            </a:fld>
            <a:endParaRPr lang="en-US" altLang="zh-CN" sz="1200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486C52AA-728B-43AE-9CE5-3E08075D6F86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A6DBF408-86C5-43DC-8DE2-8C270741FF59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54DF370-868B-4E2B-9DDE-47207214FB7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F9F5BD-9533-41D4-9FA7-CB179B49F0E8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05473" name="Text Box 1">
            <a:extLst>
              <a:ext uri="{FF2B5EF4-FFF2-40B4-BE49-F238E27FC236}">
                <a16:creationId xmlns:a16="http://schemas.microsoft.com/office/drawing/2014/main" id="{C0BB3F4B-E44B-4B2C-88B4-FBCF73B64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64934789-D185-4CD3-9DFB-2423C01C5EA0}" type="slidenum">
              <a:rPr lang="en-US" altLang="zh-CN" sz="1200"/>
              <a:pPr algn="r">
                <a:buClrTx/>
                <a:buFontTx/>
                <a:buNone/>
              </a:pPr>
              <a:t>47</a:t>
            </a:fld>
            <a:endParaRPr lang="en-US" altLang="zh-CN" sz="1200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CE94D611-9D04-4606-AF18-A1124CCA091B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2563BBCD-5BBA-4BDB-AF26-13CC547B4F35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FCBF362-38EE-477A-A825-5EE9FCD7AF4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EAC990-3F56-4D34-9192-BCA1DC7B51E0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06497" name="Text Box 1">
            <a:extLst>
              <a:ext uri="{FF2B5EF4-FFF2-40B4-BE49-F238E27FC236}">
                <a16:creationId xmlns:a16="http://schemas.microsoft.com/office/drawing/2014/main" id="{82695A22-A62F-4DF4-8B7A-04AF5970F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8FFD22AB-B949-450B-85B8-1BBDF450C45F}" type="slidenum">
              <a:rPr lang="en-US" altLang="zh-CN" sz="1200"/>
              <a:pPr algn="r">
                <a:buClrTx/>
                <a:buFontTx/>
                <a:buNone/>
              </a:pPr>
              <a:t>48</a:t>
            </a:fld>
            <a:endParaRPr lang="en-US" altLang="zh-CN" sz="1200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6E987A76-54F1-4FB9-BC95-C87FAEB564F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61090947-9872-4371-AC70-3126F09435F4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71D548F-58EE-4EDA-B25E-416075F1F14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32401B-F489-41AA-A45D-2D524DD339BC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07521" name="Text Box 1">
            <a:extLst>
              <a:ext uri="{FF2B5EF4-FFF2-40B4-BE49-F238E27FC236}">
                <a16:creationId xmlns:a16="http://schemas.microsoft.com/office/drawing/2014/main" id="{10B06425-57B9-4B79-B037-F5300B7FC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215BB87A-DC9F-40A3-A64C-9379CB4578FC}" type="slidenum">
              <a:rPr lang="en-US" altLang="zh-CN" sz="1200"/>
              <a:pPr algn="r">
                <a:buClrTx/>
                <a:buFontTx/>
                <a:buNone/>
              </a:pPr>
              <a:t>49</a:t>
            </a:fld>
            <a:endParaRPr lang="en-US" altLang="zh-CN" sz="1200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EBF10387-261F-427D-BEB5-F4E14541675C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079176CD-E198-467A-B166-B07AFE6B8599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59CD1DB-2685-4794-83DB-67E190DE99C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1C70D83-9890-46BA-B13C-87FAF3E45D36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62465" name="Text Box 1">
            <a:extLst>
              <a:ext uri="{FF2B5EF4-FFF2-40B4-BE49-F238E27FC236}">
                <a16:creationId xmlns:a16="http://schemas.microsoft.com/office/drawing/2014/main" id="{A35D5183-21D6-4B0D-A5D5-2AD4FAEE3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6E39FB69-1A3F-4F0D-A569-ED1FD937E7D4}" type="slidenum">
              <a:rPr lang="en-US" altLang="zh-CN" sz="1200"/>
              <a:pPr algn="r">
                <a:buClrTx/>
                <a:buFontTx/>
                <a:buNone/>
              </a:pPr>
              <a:t>5</a:t>
            </a:fld>
            <a:endParaRPr lang="en-US" altLang="zh-CN" sz="1200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01C9D7DD-EDE9-4E61-95D0-790B80601BA6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B0A94EE5-745E-42F6-9D69-4D8FA6DD63A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9A72074-1D9E-4BA6-8D3D-EC283A7FA0E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47FE6E8-51B4-4FEE-940F-C9E143F0D031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08545" name="Text Box 1">
            <a:extLst>
              <a:ext uri="{FF2B5EF4-FFF2-40B4-BE49-F238E27FC236}">
                <a16:creationId xmlns:a16="http://schemas.microsoft.com/office/drawing/2014/main" id="{E897F64F-441D-4AD4-84B7-05F6674C2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118F40AC-C361-406E-B64D-D2734CE0508C}" type="slidenum">
              <a:rPr lang="en-US" altLang="zh-CN" sz="1200"/>
              <a:pPr algn="r">
                <a:buClrTx/>
                <a:buFontTx/>
                <a:buNone/>
              </a:pPr>
              <a:t>50</a:t>
            </a:fld>
            <a:endParaRPr lang="en-US" altLang="zh-CN" sz="1200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BA0A971D-0942-45D0-B412-45C0958E5792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C245D997-0712-4BF7-A37A-B9FB83AD69B7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293D76B2-BCB6-4E84-B713-CBB48CEC3AF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5825C41-5AC3-4E0A-9693-D44302AEED37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09569" name="Rectangle 1">
            <a:extLst>
              <a:ext uri="{FF2B5EF4-FFF2-40B4-BE49-F238E27FC236}">
                <a16:creationId xmlns:a16="http://schemas.microsoft.com/office/drawing/2014/main" id="{545CFF3C-08D0-4693-AD4F-741576F52A5C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4674743E-E2CC-436F-8111-580F36C27582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86BD50A-AA0E-437F-BC1D-257E3430FCD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FDC982-D9CA-4D7C-BDE2-1F6F569B3BCF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10593" name="Rectangle 1">
            <a:extLst>
              <a:ext uri="{FF2B5EF4-FFF2-40B4-BE49-F238E27FC236}">
                <a16:creationId xmlns:a16="http://schemas.microsoft.com/office/drawing/2014/main" id="{9969E778-235F-4D4E-96C5-C6951E2A6707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3C486F21-83CA-4A1C-980E-777899D37506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63B51CB-339F-48E7-A229-A57E69835D4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0AEE47-A7B2-4A79-AD3F-EBC924009482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11617" name="Text Box 1">
            <a:extLst>
              <a:ext uri="{FF2B5EF4-FFF2-40B4-BE49-F238E27FC236}">
                <a16:creationId xmlns:a16="http://schemas.microsoft.com/office/drawing/2014/main" id="{B3923BC2-6F3C-469E-9FA4-43A05E2AF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26832DE2-9F51-404E-9D2D-AF2AAD68B808}" type="slidenum">
              <a:rPr lang="en-US" altLang="zh-CN" sz="1300"/>
              <a:pPr algn="r">
                <a:buClrTx/>
                <a:buFontTx/>
                <a:buNone/>
              </a:pPr>
              <a:t>53</a:t>
            </a:fld>
            <a:endParaRPr lang="en-US" altLang="zh-CN" sz="1300"/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1320BFB2-504C-454A-B474-FF07D898E46B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28BB03AA-2A43-4FE3-BC34-C4DDF8EBB23E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0EDBAC2-81A5-4AEA-BC5C-53B0F8E91E9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77234B5-7540-4E65-875D-F464D4089D2B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63489" name="Text Box 1">
            <a:extLst>
              <a:ext uri="{FF2B5EF4-FFF2-40B4-BE49-F238E27FC236}">
                <a16:creationId xmlns:a16="http://schemas.microsoft.com/office/drawing/2014/main" id="{C08365CA-AAF0-42AB-92E1-6858E78FA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9B51276B-E87C-4F7D-B6D8-8B13E02FC8C7}" type="slidenum">
              <a:rPr lang="en-US" altLang="zh-CN" sz="1200"/>
              <a:pPr algn="r">
                <a:buClrTx/>
                <a:buFontTx/>
                <a:buNone/>
              </a:pPr>
              <a:t>6</a:t>
            </a:fld>
            <a:endParaRPr lang="en-US" altLang="zh-CN" sz="1200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F1BF4995-C943-4E84-9B30-CCA067E9C248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9692971C-EA45-4557-8C58-5725B752B48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5C2E441-278E-43B7-8986-F01A9EBFA30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A2A979D-2D4C-48BC-9B3D-62BF2AD9B6C6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64513" name="Text Box 1">
            <a:extLst>
              <a:ext uri="{FF2B5EF4-FFF2-40B4-BE49-F238E27FC236}">
                <a16:creationId xmlns:a16="http://schemas.microsoft.com/office/drawing/2014/main" id="{D330462D-D519-4CC5-81EE-571CAD8FE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23E38614-425E-446D-83C1-19DD9427C824}" type="slidenum">
              <a:rPr lang="en-US" altLang="zh-CN" sz="1200"/>
              <a:pPr algn="r">
                <a:buClrTx/>
                <a:buFontTx/>
                <a:buNone/>
              </a:pPr>
              <a:t>7</a:t>
            </a:fld>
            <a:endParaRPr lang="en-US" altLang="zh-CN" sz="1200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C6FCFA9E-CF8D-4513-A78B-48D6AC70CC86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8108F9C6-5A02-4A38-8A8A-BFE2931D0785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1537CCA-18C6-4ABA-A35F-41EAF06EE78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13974EE-C823-484A-8A09-F6E4123E08A9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65537" name="Text Box 1">
            <a:extLst>
              <a:ext uri="{FF2B5EF4-FFF2-40B4-BE49-F238E27FC236}">
                <a16:creationId xmlns:a16="http://schemas.microsoft.com/office/drawing/2014/main" id="{2667A439-ACDE-4841-B0B4-F30F42E5A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63A9157C-65A5-45E2-A604-9E02B915CD9C}" type="slidenum">
              <a:rPr lang="en-US" altLang="zh-CN" sz="1200"/>
              <a:pPr algn="r">
                <a:buClrTx/>
                <a:buFontTx/>
                <a:buNone/>
              </a:pPr>
              <a:t>8</a:t>
            </a:fld>
            <a:endParaRPr lang="en-US" altLang="zh-CN" sz="1200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44752572-259C-4E8B-B116-218660D051E7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CB0D138E-EE91-454E-AB94-4179AD34D772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066A8B8-816B-4228-BB80-7B78CE54CF3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5E6954-8CA0-4F23-A839-067128036066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66561" name="Text Box 1">
            <a:extLst>
              <a:ext uri="{FF2B5EF4-FFF2-40B4-BE49-F238E27FC236}">
                <a16:creationId xmlns:a16="http://schemas.microsoft.com/office/drawing/2014/main" id="{7E79319D-C513-4D6A-8A3F-298468635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28688" algn="l"/>
                <a:tab pos="1858963" algn="l"/>
                <a:tab pos="2789238" algn="l"/>
                <a:tab pos="3719513" algn="l"/>
                <a:tab pos="4649788" algn="l"/>
                <a:tab pos="5580063" algn="l"/>
                <a:tab pos="6510338" algn="l"/>
                <a:tab pos="7440613" algn="l"/>
                <a:tab pos="8370888" algn="l"/>
                <a:tab pos="9301163" algn="l"/>
                <a:tab pos="102314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8EF0A54C-B704-41BD-9347-0F692FC6A09A}" type="slidenum">
              <a:rPr lang="en-US" altLang="zh-CN" sz="1200"/>
              <a:pPr algn="r">
                <a:buClrTx/>
                <a:buFontTx/>
                <a:buNone/>
              </a:pPr>
              <a:t>9</a:t>
            </a:fld>
            <a:endParaRPr lang="en-US" altLang="zh-CN" sz="1200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8304DA8E-63A8-4CD0-B1DF-E34E2ECCE0A1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E46623FE-0C6A-449D-B6AD-416AA96E49FE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DCC07-B6F7-4FAC-8098-8281107DC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EE6DE3-462A-4922-BD21-D4B9029BD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A2FABF-A0B0-46BE-8E66-499838EDF1B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92D1CF6-989C-45D5-A1DD-2D4B2DA8D4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505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7E7AA-562A-4B34-BA54-9C8FDF18E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7C46E0-D9C8-4146-B64E-42229AE14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9FC9B5-74C8-445F-AAC8-5D9D34456A0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36AB0DC-4242-4CF3-96C9-EB523C6B7E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8846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256232-948B-4B47-A601-A8F4DA55F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01138" y="117475"/>
            <a:ext cx="2690812" cy="58785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0661D4-DDF4-44E3-BD92-AA39C9AC6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3938" y="117475"/>
            <a:ext cx="7924800" cy="587851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9585A3-FE15-4B23-88CF-12D2F0F0993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9C1C52C-3E27-4E9E-B695-1218A50193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1601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049FC-1748-4D86-9510-4CBC71BE7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E5BB48-D74B-4AE8-B109-D67723CEE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763447-91F5-45D5-BC15-F54AF866379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6FCE961-AB36-436C-B890-167AC15654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3545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AD1CA-892A-44FF-90F6-5F2DF8B0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A887B-DCBC-4F30-966D-6C998F3F9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9B6471-BA8C-494D-885E-E5FEF879BB9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1EDC4B0-7E8B-47B6-9E17-35CE41B64C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240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1E758-2D79-4434-BB8D-F0BC88CD6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0B9284-EF02-4AFD-9A6A-CD94B1254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F609E8-9E30-4BFA-82B6-5A6478F9B57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114126A-DB92-47DC-A48B-98610E3DC0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1097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44624-BC44-434C-A656-1E40B172C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98047D-9ACD-42D4-9244-4D1FB58F7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093788"/>
            <a:ext cx="5030788" cy="4902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4A721A-7FFC-4FDD-B5B8-360D28F9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038" y="1093788"/>
            <a:ext cx="5030787" cy="4902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980758-1F9F-455F-B5DA-6442737BD1A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99D0223-6367-4DBF-A573-94E5F28866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6549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C0598-AAA5-4BD5-AB2C-D85EA1EF2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54F251-F3C4-4A50-BD59-7472C9A3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D0666A-118E-470B-8617-F6F255F7C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A02F72-F01E-4FDA-8EB5-5BB4A8237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49EB8C-B75F-4535-A114-19EDAF0CA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5D41FA-66A1-4444-8BA0-FC1D7FE2FA5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B4B7869-3A65-40DB-80C6-9A79A88D29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9829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28CC2-EC35-46BA-8D49-D49C9D520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E1D8B22-36C1-4BB7-9F45-9591F3F63BE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548933D-8A3A-4BD1-B4F5-620428D9DC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936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074DE53-51BA-4475-957A-CE4EA3ACA97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9485240-0525-45BC-9D44-E914E52230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4433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63D15-91D2-4872-8256-03F292501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4FFC93-1EC5-4B21-BB73-78CA5E0F7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6C6DF1-F822-4290-B000-94D342BBE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11E9CA-D220-4A2C-B100-9ED76C9152C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9F962D8-1603-422D-B48C-1C721B441A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720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BA25E-8B09-4D59-A1BE-A535A0DBB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111D7-4FE6-4C6D-BC2A-09B6DF860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673528-EA4C-46E1-BB92-0E43B2A8193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10E23D2-B0D4-4C6B-9989-BF4CD02721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6401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F9269-3BA2-48E4-BCA7-571D1085C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4B9F8D-EBE9-4D36-8CCD-10D2CE49C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90E2FF-A0D7-4D0F-89B6-C7EC6BEE9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670A5A-B99F-4CF5-91F7-FEACB762F06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E53463A-B301-4CDD-B8C1-9C47C6067D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2140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9A23F-EAB1-487E-8C56-034FF3B0C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2FB419-1271-443E-BD04-9B101FC9B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B77261-AA14-4B2A-8B40-70732E9A1A1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5A1902D-7D86-4C2C-B9C9-871029E0A1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48617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922E28-4DF8-4213-ABBB-82FF8FCD8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01138" y="117475"/>
            <a:ext cx="2690812" cy="58785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907F68-35C6-47B9-8961-DE99440F2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3938" y="117475"/>
            <a:ext cx="7924800" cy="587851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7D08D4-7446-4903-B2C7-8CAF4B9745F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C0EC331-0290-412A-9168-A33C599EFD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257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3BA9F-22CF-4ED8-9686-EBEEA94DC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F2E981-8D0B-49D2-AB87-BB4E527B8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71A8DC-8A13-477A-A157-BED1C72C0EA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493DB3E-0B50-4969-BD57-0D70748CF2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216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CE45E-5A75-4B14-A7B4-CB327741E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4D225-FD38-41F8-A681-AB271C44C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093788"/>
            <a:ext cx="5030788" cy="4902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CD25C7-1A24-40D6-8232-21455E64F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038" y="1093788"/>
            <a:ext cx="5030787" cy="4902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FF58DD-CFFD-40FE-AD05-AFDD5404289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23B64C-257E-43E1-88E6-E5F442E78F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56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21206-35FA-4496-9373-3016619DF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E0384E-96A8-4CAA-9ECD-4662DAABD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D65773-BA20-4736-9E47-4A6BDF49A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DF74F3-7CEB-475E-BCC6-FC10ECAB5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4D7C8F-E152-43B7-A69E-C459AA116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539074-EE62-429B-B6E4-B2C5A3FFBD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FC2FA57-9AAF-4661-AE3D-1C2CCBE49B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31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86295-0B71-47BF-935F-408A5494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C24997-CF18-4A9E-8784-D3F5C1495DE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EDD805A-420C-4AC1-9C33-A51FB05D3F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410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FA28593-2E18-4BA8-9597-3BBFE3A8981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7551F53-7A66-4FAA-A680-1AECAEBE7A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8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C4585-F35C-4235-982C-742CA1ED0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434F8A-2A66-49A6-9D6A-620D20DA0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97A009-5127-4737-BD63-622CA4630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DD7A15-6BA6-419E-B3F3-6737F154DF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F500D9A-B049-4659-BB9B-FBB6B8E407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163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E9EBB-0DFD-41DE-9E26-EA4B86AA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F786B5-B45F-427F-92BB-FC22B576B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CC0337-3520-44D7-802E-EE3C5FA06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51DABE-2076-4C6E-B525-620CB30E14A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8C0556F-F940-454D-9A82-5F1F434701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84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hyperlink" Target="http://www.db-book.com/" TargetMode="Externa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9A788548-E92E-4CB9-8D16-914C0DC262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85850" y="1093788"/>
            <a:ext cx="10213975" cy="490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点击鼠标编辑大纲文字格式</a:t>
            </a:r>
          </a:p>
          <a:p>
            <a:pPr lvl="1"/>
            <a:r>
              <a:rPr lang="zh-CN" altLang="en-GB"/>
              <a:t>第二个大纲级</a:t>
            </a:r>
          </a:p>
          <a:p>
            <a:pPr lvl="2"/>
            <a:r>
              <a:rPr lang="zh-CN" altLang="en-GB"/>
              <a:t>第三大纲级别</a:t>
            </a:r>
          </a:p>
          <a:p>
            <a:pPr lvl="3"/>
            <a:r>
              <a:rPr lang="zh-CN" altLang="en-GB"/>
              <a:t>第四大纲级别</a:t>
            </a:r>
          </a:p>
          <a:p>
            <a:pPr lvl="4"/>
            <a:r>
              <a:rPr lang="zh-CN" altLang="en-GB"/>
              <a:t>第五大纲级别</a:t>
            </a:r>
          </a:p>
          <a:p>
            <a:pPr lvl="4"/>
            <a:r>
              <a:rPr lang="zh-CN" altLang="en-GB"/>
              <a:t>第六大纲级别</a:t>
            </a:r>
          </a:p>
          <a:p>
            <a:pPr lvl="4"/>
            <a:r>
              <a:rPr lang="zh-CN" altLang="en-GB"/>
              <a:t>第七大纲级别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C71BFDD5-9E44-40A2-94D8-4B6D5421074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737600" y="6400800"/>
            <a:ext cx="2538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ts val="8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666699"/>
                </a:solidFill>
                <a:latin typeface="Times New Roman" panose="02020603050405020304" pitchFamily="18" charset="0"/>
              </a:defRPr>
            </a:lvl1pPr>
          </a:lstStyle>
          <a:p>
            <a:fld id="{9714AEDF-CA93-4E09-B5EC-B22079EF18C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B20983F8-3A4C-4E00-8644-2D7ED18C8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5463" y="6613525"/>
            <a:ext cx="2376487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625"/>
              </a:spcBef>
              <a:buClrTx/>
              <a:buFontTx/>
              <a:buNone/>
            </a:pPr>
            <a:r>
              <a:rPr lang="en-US" altLang="zh-CN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4BB4A715-4089-420B-8199-C09D6C3C3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6925" y="6613525"/>
            <a:ext cx="78898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625"/>
              </a:spcBef>
              <a:buClrTx/>
              <a:buFontTx/>
              <a:buNone/>
            </a:pPr>
            <a:r>
              <a:rPr lang="en-US" altLang="zh-CN" sz="1000" b="1">
                <a:solidFill>
                  <a:srgbClr val="CC3300"/>
                </a:solidFill>
              </a:rPr>
              <a:t>11.</a:t>
            </a:r>
            <a:fld id="{59294800-C50A-445D-8BBA-B276E5A92A24}" type="slidenum">
              <a:rPr lang="en-US" altLang="zh-CN" sz="1000" b="1">
                <a:solidFill>
                  <a:srgbClr val="CC3300"/>
                </a:solidFill>
              </a:rPr>
              <a:pPr algn="ctr">
                <a:spcBef>
                  <a:spcPts val="625"/>
                </a:spcBef>
                <a:buClrTx/>
                <a:buFontTx/>
                <a:buNone/>
              </a:pPr>
              <a:t>‹#›</a:t>
            </a:fld>
            <a:endParaRPr lang="en-US" altLang="zh-CN" sz="1000" b="1">
              <a:solidFill>
                <a:srgbClr val="CC3300"/>
              </a:solidFill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E7627BC-70E6-41E2-9964-FF384E9ECA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23938" y="117475"/>
            <a:ext cx="10768012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点击鼠标编辑标题文字格式</a:t>
            </a:r>
          </a:p>
        </p:txBody>
      </p:sp>
      <p:sp>
        <p:nvSpPr>
          <p:cNvPr id="1030" name="Text Box 6">
            <a:extLst>
              <a:ext uri="{FF2B5EF4-FFF2-40B4-BE49-F238E27FC236}">
                <a16:creationId xmlns:a16="http://schemas.microsoft.com/office/drawing/2014/main" id="{09F1021C-3ADC-44E8-87EE-52EE08C9D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" y="6613525"/>
            <a:ext cx="2557463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625"/>
              </a:spcBef>
              <a:buClrTx/>
              <a:buFontTx/>
              <a:buNone/>
            </a:pPr>
            <a:r>
              <a:rPr lang="en-US" altLang="zh-CN" sz="1000" b="1">
                <a:solidFill>
                  <a:srgbClr val="CC3300"/>
                </a:solidFill>
              </a:rPr>
              <a:t>Database System Concepts - 6</a:t>
            </a:r>
            <a:r>
              <a:rPr lang="en-US" altLang="zh-CN" sz="1000" b="1" baseline="30000">
                <a:solidFill>
                  <a:srgbClr val="CC3300"/>
                </a:solidFill>
              </a:rPr>
              <a:t>th</a:t>
            </a:r>
            <a:r>
              <a:rPr lang="en-US" altLang="zh-CN" sz="1000" b="1">
                <a:solidFill>
                  <a:srgbClr val="CC3300"/>
                </a:solidFill>
              </a:rPr>
              <a:t> Edition</a:t>
            </a:r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65CC1E17-EB87-4357-B3AF-C35349273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8788" y="5445125"/>
            <a:ext cx="303212" cy="47625"/>
          </a:xfrm>
          <a:custGeom>
            <a:avLst/>
            <a:gdLst>
              <a:gd name="G0" fmla="*/ 1 61 2"/>
              <a:gd name="G1" fmla="+- 9 0 0"/>
              <a:gd name="G2" fmla="+- 40 0 0"/>
              <a:gd name="G3" fmla="*/ 1 61181 30784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T0" fmla="*/ 0 256 1"/>
              <a:gd name="T1" fmla="*/ 0 256 1"/>
              <a:gd name="G11" fmla="+- 0 T0 T1"/>
              <a:gd name="G12" fmla="cos 54736 G11"/>
              <a:gd name="T2" fmla="*/ 0 256 1"/>
              <a:gd name="T3" fmla="*/ 0 256 1"/>
              <a:gd name="G13" fmla="+- 0 T2 T3"/>
              <a:gd name="G14" fmla="sin 54873 G13"/>
              <a:gd name="G15" fmla="+- G12 G14 0"/>
              <a:gd name="G16" fmla="+- G15 10800 0"/>
              <a:gd name="G17" fmla="+- 1 0 0"/>
              <a:gd name="G18" fmla="+- 1 0 0"/>
              <a:gd name="G19" fmla="+- 1 0 0"/>
              <a:gd name="G20" fmla="+- 1 0 0"/>
              <a:gd name="G21" fmla="+- 1 0 0"/>
              <a:gd name="G22" fmla="+- 1 0 0"/>
              <a:gd name="G23" fmla="+- 1 0 0"/>
              <a:gd name="G24" fmla="+- 25 0 0"/>
              <a:gd name="G25" fmla="+- 273 0 0"/>
              <a:gd name="G26" fmla="+- 1 0 0"/>
              <a:gd name="G27" fmla="+- 1 0 0"/>
              <a:gd name="G28" fmla="+- 1 0 0"/>
              <a:gd name="G29" fmla="*/ 1 57389 57600"/>
              <a:gd name="G30" fmla="+- 1 0 0"/>
              <a:gd name="G31" fmla="+- 1 0 0"/>
              <a:gd name="G32" fmla="+- 1 0 0"/>
              <a:gd name="G33" fmla="+- 1 0 0"/>
              <a:gd name="G34" fmla="+- 1 0 0"/>
              <a:gd name="G35" fmla="+- 1 0 0"/>
              <a:gd name="G36" fmla="+- 1 0 0"/>
              <a:gd name="G37" fmla="+- 1 0 0"/>
              <a:gd name="G38" fmla="+- 1 0 0"/>
              <a:gd name="G39" fmla="+- 1 0 0"/>
              <a:gd name="G40" fmla="+- 1 0 0"/>
              <a:gd name="G41" fmla="+- 1 0 0"/>
              <a:gd name="G42" fmla="+- 1 0 0"/>
              <a:gd name="G43" fmla="+- 1 0 0"/>
              <a:gd name="G44" fmla="+- 1 0 0"/>
              <a:gd name="G45" fmla="+- 1 0 0"/>
              <a:gd name="G46" fmla="+- 1 0 0"/>
              <a:gd name="G47" fmla="*/ 1 0 65535"/>
              <a:gd name="G48" fmla="+- 2 0 0"/>
              <a:gd name="G49" fmla="+- 1 0 0"/>
              <a:gd name="G50" fmla="+- 1 0 0"/>
              <a:gd name="G51" fmla="+- 1 0 0"/>
              <a:gd name="G52" fmla="+- 1 0 0"/>
              <a:gd name="G53" fmla="+- 1 0 0"/>
              <a:gd name="G54" fmla="+- 1 0 0"/>
              <a:gd name="G55" fmla="+- 1 0 0"/>
              <a:gd name="G56" fmla="+- 1 0 0"/>
              <a:gd name="G57" fmla="+- 1 0 0"/>
              <a:gd name="G58" fmla="+- 1 0 0"/>
              <a:gd name="G59" fmla="+- 1 0 0"/>
              <a:gd name="G60" fmla="+- 1 0 0"/>
              <a:gd name="G61" fmla="+- 1 0 0"/>
              <a:gd name="G62" fmla="+- 1 0 0"/>
              <a:gd name="G63" fmla="+- 1 0 0"/>
              <a:gd name="G64" fmla="+- 1 0 0"/>
              <a:gd name="G65" fmla="+- 1 0 0"/>
              <a:gd name="G66" fmla="+- 1 0 0"/>
              <a:gd name="G67" fmla="+- 1 0 0"/>
              <a:gd name="G68" fmla="+- 1 0 0"/>
              <a:gd name="G69" fmla="+- 1 0 0"/>
              <a:gd name="G70" fmla="+- 1 0 0"/>
              <a:gd name="G71" fmla="*/ 1 2543 44192"/>
              <a:gd name="G72" fmla="+- 1 0 0"/>
              <a:gd name="G73" fmla="+- 32768 0 0"/>
              <a:gd name="G74" fmla="+- 1 0 0"/>
              <a:gd name="G75" fmla="+- 1 0 0"/>
              <a:gd name="G76" fmla="+- 1 0 0"/>
              <a:gd name="G77" fmla="+- 1 0 0"/>
              <a:gd name="G78" fmla="+- 1 0 0"/>
              <a:gd name="G79" fmla="+- 1 0 0"/>
              <a:gd name="G80" fmla="+- 1 0 0"/>
              <a:gd name="G81" fmla="+- 1 0 0"/>
              <a:gd name="G82" fmla="+- 1 0 0"/>
              <a:gd name="G83" fmla="+- 1 0 0"/>
              <a:gd name="G84" fmla="+- 1 0 0"/>
              <a:gd name="G85" fmla="+- 1 0 0"/>
              <a:gd name="G86" fmla="+- 1 0 0"/>
              <a:gd name="G87" fmla="+- 1 0 0"/>
              <a:gd name="G88" fmla="+- 1 0 0"/>
              <a:gd name="G89" fmla="+- 1 0 0"/>
              <a:gd name="G90" fmla="+- 1 0 0"/>
              <a:gd name="G91" fmla="+- 1 0 0"/>
              <a:gd name="G92" fmla="+- 1 0 0"/>
              <a:gd name="T4" fmla="*/ 0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2147483646 h 61"/>
              <a:gd name="T18" fmla="*/ 2147483646 w 285"/>
              <a:gd name="T19" fmla="*/ 2147483646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0 h 61"/>
              <a:gd name="T26" fmla="*/ 2147483646 w 285"/>
              <a:gd name="T27" fmla="*/ 0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2147483646 w 285"/>
              <a:gd name="T89" fmla="*/ 2147483646 h 61"/>
              <a:gd name="T90" fmla="*/ 2147483646 w 285"/>
              <a:gd name="T91" fmla="*/ 2147483646 h 61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BB5FE12-608D-4786-936C-62F094E4F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0"/>
            <a:ext cx="892176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 kern="1200">
          <a:solidFill>
            <a:srgbClr val="CC33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49263" rtl="0" eaLnBrk="0" fontAlgn="base" hangingPunct="0">
        <a:spcBef>
          <a:spcPts val="1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12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10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>
            <a:extLst>
              <a:ext uri="{FF2B5EF4-FFF2-40B4-BE49-F238E27FC236}">
                <a16:creationId xmlns:a16="http://schemas.microsoft.com/office/drawing/2014/main" id="{17AA3662-C385-40E9-893C-0FFA6ACDE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7038" y="5726113"/>
            <a:ext cx="3582987" cy="79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1000"/>
              </a:spcBef>
              <a:buClrTx/>
              <a:buFontTx/>
              <a:buNone/>
            </a:pPr>
            <a:r>
              <a:rPr lang="en-US" altLang="zh-CN" b="1">
                <a:solidFill>
                  <a:srgbClr val="CC3300"/>
                </a:solidFill>
              </a:rPr>
              <a:t>Database System Concepts, 6</a:t>
            </a:r>
            <a:r>
              <a:rPr lang="en-US" altLang="zh-CN" b="1" baseline="30000">
                <a:solidFill>
                  <a:srgbClr val="CC3300"/>
                </a:solidFill>
              </a:rPr>
              <a:t>th</a:t>
            </a:r>
            <a:r>
              <a:rPr lang="en-US" altLang="zh-CN" b="1">
                <a:solidFill>
                  <a:srgbClr val="CC3300"/>
                </a:solidFill>
              </a:rPr>
              <a:t> Ed</a:t>
            </a:r>
            <a:r>
              <a:rPr lang="en-US" altLang="zh-CN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ts val="750"/>
              </a:spcBef>
              <a:buClrTx/>
              <a:buFontTx/>
              <a:buNone/>
            </a:pPr>
            <a:r>
              <a:rPr lang="en-US" altLang="zh-CN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altLang="zh-CN" sz="1200" b="1">
                <a:solidFill>
                  <a:srgbClr val="CC3300"/>
                </a:solidFill>
              </a:rPr>
            </a:br>
            <a:r>
              <a:rPr lang="en-US" altLang="zh-CN" sz="1200" b="1">
                <a:solidFill>
                  <a:srgbClr val="CC3300"/>
                </a:solidFill>
              </a:rPr>
              <a:t>See </a:t>
            </a:r>
            <a:r>
              <a:rPr lang="en-US" altLang="zh-CN" sz="1200" u="sng">
                <a:solidFill>
                  <a:srgbClr val="FF9900"/>
                </a:solidFill>
                <a:hlinkClick r:id="rId13"/>
              </a:rPr>
              <a:t>www.db-book.com</a:t>
            </a:r>
            <a:r>
              <a:rPr lang="en-US" altLang="zh-CN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CF7601-C742-4A63-9947-C2C684333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55788" cy="170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1" name="Rectangle 3">
            <a:extLst>
              <a:ext uri="{FF2B5EF4-FFF2-40B4-BE49-F238E27FC236}">
                <a16:creationId xmlns:a16="http://schemas.microsoft.com/office/drawing/2014/main" id="{FC26960E-5B8F-4E68-AED2-16D36E54D5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85850" y="1093788"/>
            <a:ext cx="10213975" cy="490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点击鼠标编辑大纲文字格式</a:t>
            </a:r>
          </a:p>
          <a:p>
            <a:pPr lvl="1"/>
            <a:r>
              <a:rPr lang="zh-CN" altLang="en-GB"/>
              <a:t>第二个大纲级</a:t>
            </a:r>
          </a:p>
          <a:p>
            <a:pPr lvl="2"/>
            <a:r>
              <a:rPr lang="zh-CN" altLang="en-GB"/>
              <a:t>第三大纲级别</a:t>
            </a:r>
          </a:p>
          <a:p>
            <a:pPr lvl="3"/>
            <a:r>
              <a:rPr lang="zh-CN" altLang="en-GB"/>
              <a:t>第四大纲级别</a:t>
            </a:r>
          </a:p>
          <a:p>
            <a:pPr lvl="4"/>
            <a:r>
              <a:rPr lang="zh-CN" altLang="en-GB"/>
              <a:t>第五大纲级别</a:t>
            </a:r>
          </a:p>
          <a:p>
            <a:pPr lvl="4"/>
            <a:r>
              <a:rPr lang="zh-CN" altLang="en-GB"/>
              <a:t>第六大纲级别</a:t>
            </a:r>
          </a:p>
          <a:p>
            <a:pPr lvl="4"/>
            <a:r>
              <a:rPr lang="zh-CN" altLang="en-GB"/>
              <a:t>第七大纲级别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950C951E-6FDF-4ADA-85F0-4D6DA8A989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23938" y="117475"/>
            <a:ext cx="10768012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点击鼠标编辑标题文字格式</a:t>
            </a:r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6860AF21-792E-497D-831F-AA747E9C6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50" y="5780088"/>
            <a:ext cx="459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ADE9CE53-BB10-484D-8BC3-CC2B23C3B77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794750" y="6218238"/>
            <a:ext cx="253841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ts val="8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578963"/>
                </a:solidFill>
                <a:latin typeface="Times New Roman" panose="02020603050405020304" pitchFamily="18" charset="0"/>
              </a:defRPr>
            </a:lvl1pPr>
          </a:lstStyle>
          <a:p>
            <a:fld id="{8887BCC2-480A-430A-9056-B1A551B95AF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 kern="1200">
          <a:solidFill>
            <a:srgbClr val="CC33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49263" rtl="0" eaLnBrk="0" fontAlgn="base" hangingPunct="0">
        <a:spcBef>
          <a:spcPts val="1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12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10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png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>
              <a:ext uri="{FF2B5EF4-FFF2-40B4-BE49-F238E27FC236}">
                <a16:creationId xmlns:a16="http://schemas.microsoft.com/office/drawing/2014/main" id="{79571154-AFB1-4918-95F6-22FCB1CFB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860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Chapter 11: Indexing and Hashing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>
            <a:extLst>
              <a:ext uri="{FF2B5EF4-FFF2-40B4-BE49-F238E27FC236}">
                <a16:creationId xmlns:a16="http://schemas.microsoft.com/office/drawing/2014/main" id="{9386A7F9-1271-4FAA-BB8E-AE8B33B52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117475"/>
            <a:ext cx="8204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Sparse Index Files</a:t>
            </a:r>
          </a:p>
        </p:txBody>
      </p:sp>
      <p:sp>
        <p:nvSpPr>
          <p:cNvPr id="13314" name="Text Box 2">
            <a:extLst>
              <a:ext uri="{FF2B5EF4-FFF2-40B4-BE49-F238E27FC236}">
                <a16:creationId xmlns:a16="http://schemas.microsoft.com/office/drawing/2014/main" id="{C37EC0C0-D48D-491C-8361-D44A0E9E7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75" y="1036638"/>
            <a:ext cx="7432675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1363" indent="-2841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1800" b="1">
                <a:solidFill>
                  <a:srgbClr val="C00000"/>
                </a:solidFill>
              </a:rPr>
              <a:t>Sparse Index</a:t>
            </a:r>
            <a:r>
              <a:rPr lang="zh-CN" altLang="zh-CN" sz="1800" b="1">
                <a:solidFill>
                  <a:srgbClr val="C00000"/>
                </a:solidFill>
              </a:rPr>
              <a:t>（稀疏索引）</a:t>
            </a:r>
            <a:r>
              <a:rPr lang="en-US" altLang="zh-CN" sz="1800"/>
              <a:t>:  contains index records for only </a:t>
            </a:r>
            <a:r>
              <a:rPr lang="en-US" altLang="zh-CN" sz="1800">
                <a:solidFill>
                  <a:srgbClr val="000099"/>
                </a:solidFill>
              </a:rPr>
              <a:t>some search-key</a:t>
            </a:r>
            <a:r>
              <a:rPr lang="en-US" altLang="zh-CN" sz="1800"/>
              <a:t> values.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1800"/>
              <a:t>Applicable when records are sequentially ordered on search-key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1800"/>
              <a:t>To locate a record with search-key value </a:t>
            </a:r>
            <a:r>
              <a:rPr lang="en-US" altLang="zh-CN" sz="1800" i="1"/>
              <a:t>K</a:t>
            </a:r>
            <a:r>
              <a:rPr lang="en-US" altLang="zh-CN" sz="1800"/>
              <a:t> we: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1800">
                <a:solidFill>
                  <a:srgbClr val="0066CC"/>
                </a:solidFill>
              </a:rPr>
              <a:t>Find index record with largest search-key value &lt; </a:t>
            </a:r>
            <a:r>
              <a:rPr lang="en-US" altLang="zh-CN" sz="1800" i="1">
                <a:solidFill>
                  <a:srgbClr val="0066CC"/>
                </a:solidFill>
              </a:rPr>
              <a:t>K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1800">
                <a:solidFill>
                  <a:srgbClr val="0066CC"/>
                </a:solidFill>
              </a:rPr>
              <a:t>Search file sequentially starting at the record to which the index record points</a:t>
            </a:r>
          </a:p>
        </p:txBody>
      </p:sp>
      <p:pic>
        <p:nvPicPr>
          <p:cNvPr id="13315" name="Picture 3">
            <a:extLst>
              <a:ext uri="{FF2B5EF4-FFF2-40B4-BE49-F238E27FC236}">
                <a16:creationId xmlns:a16="http://schemas.microsoft.com/office/drawing/2014/main" id="{44AB78A9-BD85-4967-9AC6-7E6A86003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3703638"/>
            <a:ext cx="6854825" cy="31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5264CA0E-B6A8-4BA4-805B-16C820F1F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117475"/>
            <a:ext cx="848518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Sparse Index Files (Cont.)</a:t>
            </a: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394AF03C-D2FA-4933-8F2D-6E59C68CF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0" y="1093788"/>
            <a:ext cx="7847013" cy="556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1363" indent="-2841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1800"/>
              <a:t>Compared to dense indices: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1800"/>
              <a:t>Less space and less maintenance overhead for insertions and deletions.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1800"/>
              <a:t>Generally slower than dense index for locating records.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1800" b="1">
                <a:solidFill>
                  <a:srgbClr val="0066CC"/>
                </a:solidFill>
              </a:rPr>
              <a:t>Good tradeoff</a:t>
            </a:r>
            <a:r>
              <a:rPr lang="en-US" altLang="zh-CN" sz="1800"/>
              <a:t>: sparse index with an index entry for every block in file, corresponding to least search-key value in the block.</a:t>
            </a:r>
          </a:p>
        </p:txBody>
      </p:sp>
      <p:grpSp>
        <p:nvGrpSpPr>
          <p:cNvPr id="14339" name="Group 3">
            <a:extLst>
              <a:ext uri="{FF2B5EF4-FFF2-40B4-BE49-F238E27FC236}">
                <a16:creationId xmlns:a16="http://schemas.microsoft.com/office/drawing/2014/main" id="{EDA62B07-2C3A-4668-B49D-A909BCFE22B8}"/>
              </a:ext>
            </a:extLst>
          </p:cNvPr>
          <p:cNvGrpSpPr>
            <a:grpSpLocks/>
          </p:cNvGrpSpPr>
          <p:nvPr/>
        </p:nvGrpSpPr>
        <p:grpSpPr bwMode="auto">
          <a:xfrm>
            <a:off x="3497263" y="3333750"/>
            <a:ext cx="3022600" cy="2860675"/>
            <a:chOff x="2203" y="2100"/>
            <a:chExt cx="1904" cy="1802"/>
          </a:xfrm>
        </p:grpSpPr>
        <p:pic>
          <p:nvPicPr>
            <p:cNvPr id="14340" name="Picture 4">
              <a:extLst>
                <a:ext uri="{FF2B5EF4-FFF2-40B4-BE49-F238E27FC236}">
                  <a16:creationId xmlns:a16="http://schemas.microsoft.com/office/drawing/2014/main" id="{7AD37A89-C975-45FE-AA33-10AF156972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78" b="53154"/>
            <a:stretch>
              <a:fillRect/>
            </a:stretch>
          </p:blipFill>
          <p:spPr bwMode="auto">
            <a:xfrm>
              <a:off x="2234" y="2100"/>
              <a:ext cx="1873" cy="1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l="39278" b="53154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4341" name="Rectangle 5">
              <a:extLst>
                <a:ext uri="{FF2B5EF4-FFF2-40B4-BE49-F238E27FC236}">
                  <a16:creationId xmlns:a16="http://schemas.microsoft.com/office/drawing/2014/main" id="{2E4453AF-5E21-479F-BFB7-BC4B1BE45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3" y="3039"/>
              <a:ext cx="793" cy="8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2" name="Rectangle 6">
              <a:extLst>
                <a:ext uri="{FF2B5EF4-FFF2-40B4-BE49-F238E27FC236}">
                  <a16:creationId xmlns:a16="http://schemas.microsoft.com/office/drawing/2014/main" id="{BAC8232E-1B62-4369-A6BA-A34438F73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9" y="3400"/>
              <a:ext cx="1045" cy="4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>
            <a:extLst>
              <a:ext uri="{FF2B5EF4-FFF2-40B4-BE49-F238E27FC236}">
                <a16:creationId xmlns:a16="http://schemas.microsoft.com/office/drawing/2014/main" id="{DECF787D-ADA2-43D0-AF36-A74827262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117475"/>
            <a:ext cx="58134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Multilevel Index</a:t>
            </a:r>
            <a:r>
              <a:rPr lang="zh-CN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（多级索引）</a:t>
            </a:r>
          </a:p>
        </p:txBody>
      </p:sp>
      <p:sp>
        <p:nvSpPr>
          <p:cNvPr id="15362" name="Text Box 2">
            <a:extLst>
              <a:ext uri="{FF2B5EF4-FFF2-40B4-BE49-F238E27FC236}">
                <a16:creationId xmlns:a16="http://schemas.microsoft.com/office/drawing/2014/main" id="{515D6B7A-8A4F-411C-B944-BB2BB48B7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" y="1089025"/>
            <a:ext cx="4962525" cy="529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1363" indent="-2841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2000">
                <a:solidFill>
                  <a:srgbClr val="0066CC"/>
                </a:solidFill>
              </a:rPr>
              <a:t>If primary index does not fit in memory</a:t>
            </a:r>
            <a:r>
              <a:rPr lang="en-US" altLang="zh-CN" sz="2000"/>
              <a:t>, access becomes expensive.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2000"/>
              <a:t>Solution: treat primary index kept on disk as a sequential file and construct a sparse index on it.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2000">
                <a:solidFill>
                  <a:srgbClr val="0066CC"/>
                </a:solidFill>
              </a:rPr>
              <a:t>outer index </a:t>
            </a:r>
            <a:r>
              <a:rPr lang="en-US" altLang="zh-CN" sz="2000"/>
              <a:t>– a sparse index of primary index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2000">
                <a:solidFill>
                  <a:srgbClr val="0066CC"/>
                </a:solidFill>
              </a:rPr>
              <a:t>inner index </a:t>
            </a:r>
            <a:r>
              <a:rPr lang="en-US" altLang="zh-CN" sz="2000"/>
              <a:t>– the primary index file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2000"/>
              <a:t>If even outer index is too large to fit in main memory, yet another level of index can be created, and so on.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2000">
                <a:solidFill>
                  <a:srgbClr val="0066CC"/>
                </a:solidFill>
              </a:rPr>
              <a:t>Indices at all levels must be updated on insertion or deletion from the file.</a:t>
            </a:r>
          </a:p>
        </p:txBody>
      </p:sp>
      <p:pic>
        <p:nvPicPr>
          <p:cNvPr id="15363" name="Picture 3">
            <a:extLst>
              <a:ext uri="{FF2B5EF4-FFF2-40B4-BE49-F238E27FC236}">
                <a16:creationId xmlns:a16="http://schemas.microsoft.com/office/drawing/2014/main" id="{739C839B-83A7-477E-9FE2-1F5AFCB60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438" y="1625600"/>
            <a:ext cx="3711575" cy="449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>
            <a:extLst>
              <a:ext uri="{FF2B5EF4-FFF2-40B4-BE49-F238E27FC236}">
                <a16:creationId xmlns:a16="http://schemas.microsoft.com/office/drawing/2014/main" id="{05667CF4-3CA6-4781-9EE2-10E882EB2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117475"/>
            <a:ext cx="78803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sz="3200" b="1" baseline="300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-Tree Index</a:t>
            </a:r>
          </a:p>
        </p:txBody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7E74CC9C-AD14-48E4-9A28-774B94DC1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38" y="2071688"/>
            <a:ext cx="4079875" cy="434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1363" indent="-2841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2000">
                <a:solidFill>
                  <a:srgbClr val="C00000"/>
                </a:solidFill>
              </a:rPr>
              <a:t>All paths </a:t>
            </a:r>
            <a:r>
              <a:rPr lang="en-US" altLang="zh-CN" sz="2000"/>
              <a:t>from root to leaf are of </a:t>
            </a:r>
            <a:r>
              <a:rPr lang="en-US" altLang="zh-CN" sz="2000">
                <a:solidFill>
                  <a:srgbClr val="000099"/>
                </a:solidFill>
              </a:rPr>
              <a:t>the same length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2000">
                <a:solidFill>
                  <a:srgbClr val="C00000"/>
                </a:solidFill>
              </a:rPr>
              <a:t>Inner node</a:t>
            </a:r>
            <a:r>
              <a:rPr lang="en-US" altLang="zh-CN" sz="2000"/>
              <a:t>(not a root or a leaf): between</a:t>
            </a:r>
            <a:r>
              <a:rPr lang="en-US" altLang="zh-CN" sz="2000">
                <a:solidFill>
                  <a:srgbClr val="000099"/>
                </a:solidFill>
              </a:rPr>
              <a:t> </a:t>
            </a:r>
            <a:r>
              <a:rPr lang="en-US" altLang="zh-CN" sz="2000">
                <a:solidFill>
                  <a:srgbClr val="000099"/>
                </a:solidFill>
                <a:latin typeface="Symbol" panose="05050102010706020507" pitchFamily="18" charset="2"/>
              </a:rPr>
              <a:t></a:t>
            </a:r>
            <a:r>
              <a:rPr lang="en-US" altLang="zh-CN" sz="2000" i="1">
                <a:solidFill>
                  <a:srgbClr val="000099"/>
                </a:solidFill>
              </a:rPr>
              <a:t>n</a:t>
            </a:r>
            <a:r>
              <a:rPr lang="en-US" altLang="zh-CN" sz="2000">
                <a:solidFill>
                  <a:srgbClr val="000099"/>
                </a:solidFill>
              </a:rPr>
              <a:t>/2</a:t>
            </a:r>
            <a:r>
              <a:rPr lang="en-US" altLang="zh-CN" sz="2000">
                <a:solidFill>
                  <a:srgbClr val="000099"/>
                </a:solidFill>
                <a:latin typeface="Symbol" panose="05050102010706020507" pitchFamily="18" charset="2"/>
              </a:rPr>
              <a:t></a:t>
            </a:r>
            <a:r>
              <a:rPr lang="en-US" altLang="zh-CN" sz="2000">
                <a:solidFill>
                  <a:srgbClr val="000099"/>
                </a:solidFill>
              </a:rPr>
              <a:t> and </a:t>
            </a:r>
            <a:r>
              <a:rPr lang="en-US" altLang="zh-CN" sz="2000" i="1">
                <a:solidFill>
                  <a:srgbClr val="000099"/>
                </a:solidFill>
              </a:rPr>
              <a:t>n</a:t>
            </a:r>
            <a:r>
              <a:rPr lang="en-US" altLang="zh-CN" sz="2000"/>
              <a:t> children.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2000">
                <a:solidFill>
                  <a:srgbClr val="C00000"/>
                </a:solidFill>
              </a:rPr>
              <a:t>Leaf node</a:t>
            </a:r>
            <a:r>
              <a:rPr lang="en-US" altLang="zh-CN" sz="2000"/>
              <a:t>: between </a:t>
            </a:r>
            <a:r>
              <a:rPr lang="en-US" altLang="zh-CN" sz="2000">
                <a:solidFill>
                  <a:srgbClr val="000099"/>
                </a:solidFill>
                <a:latin typeface="Symbol" panose="05050102010706020507" pitchFamily="18" charset="2"/>
              </a:rPr>
              <a:t></a:t>
            </a:r>
            <a:r>
              <a:rPr lang="en-US" altLang="zh-CN" sz="2000">
                <a:solidFill>
                  <a:srgbClr val="000099"/>
                </a:solidFill>
              </a:rPr>
              <a:t>(</a:t>
            </a:r>
            <a:r>
              <a:rPr lang="en-US" altLang="zh-CN" sz="2000" i="1">
                <a:solidFill>
                  <a:srgbClr val="000099"/>
                </a:solidFill>
              </a:rPr>
              <a:t>n</a:t>
            </a:r>
            <a:r>
              <a:rPr lang="en-US" altLang="zh-CN" sz="2000">
                <a:solidFill>
                  <a:srgbClr val="000099"/>
                </a:solidFill>
              </a:rPr>
              <a:t>–1)/2</a:t>
            </a:r>
            <a:r>
              <a:rPr lang="en-US" altLang="zh-CN" sz="2000">
                <a:solidFill>
                  <a:srgbClr val="000099"/>
                </a:solidFill>
                <a:latin typeface="Symbol" panose="05050102010706020507" pitchFamily="18" charset="2"/>
              </a:rPr>
              <a:t></a:t>
            </a:r>
            <a:r>
              <a:rPr lang="en-US" altLang="zh-CN" sz="2000">
                <a:solidFill>
                  <a:srgbClr val="000099"/>
                </a:solidFill>
              </a:rPr>
              <a:t> and </a:t>
            </a:r>
            <a:r>
              <a:rPr lang="en-US" altLang="zh-CN" sz="2000" i="1">
                <a:solidFill>
                  <a:srgbClr val="000099"/>
                </a:solidFill>
              </a:rPr>
              <a:t>n</a:t>
            </a:r>
            <a:r>
              <a:rPr lang="en-US" altLang="zh-CN" sz="2000">
                <a:solidFill>
                  <a:srgbClr val="000099"/>
                </a:solidFill>
              </a:rPr>
              <a:t>–1 </a:t>
            </a:r>
            <a:r>
              <a:rPr lang="en-US" altLang="zh-CN" sz="2000"/>
              <a:t>values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2000"/>
              <a:t>Special cases: 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2000"/>
              <a:t>If the root is not a leaf:</a:t>
            </a:r>
          </a:p>
          <a:p>
            <a:pPr lvl="1" indent="-282575">
              <a:spcBef>
                <a:spcPts val="875"/>
              </a:spcBef>
              <a:buClrTx/>
              <a:buSzPct val="80000"/>
              <a:buFontTx/>
              <a:buNone/>
            </a:pPr>
            <a:r>
              <a:rPr lang="en-US" altLang="zh-CN" sz="2000">
                <a:solidFill>
                  <a:srgbClr val="000099"/>
                </a:solidFill>
              </a:rPr>
              <a:t>    at least 2 children</a:t>
            </a:r>
            <a:r>
              <a:rPr lang="en-US" altLang="zh-CN" sz="2000"/>
              <a:t>.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2000"/>
              <a:t>If the root is a leaf :</a:t>
            </a:r>
          </a:p>
          <a:p>
            <a:pPr lvl="1" indent="-282575">
              <a:spcBef>
                <a:spcPts val="875"/>
              </a:spcBef>
              <a:buClrTx/>
              <a:buSzPct val="80000"/>
              <a:buFontTx/>
              <a:buNone/>
            </a:pPr>
            <a:r>
              <a:rPr lang="en-US" altLang="zh-CN" sz="2000"/>
              <a:t>    between 0 and (</a:t>
            </a:r>
            <a:r>
              <a:rPr lang="en-US" altLang="zh-CN" sz="2000" i="1"/>
              <a:t>n</a:t>
            </a:r>
            <a:r>
              <a:rPr lang="en-US" altLang="zh-CN" sz="2000"/>
              <a:t>–1)values.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934303BB-0591-4839-AC16-0212A00BD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063" y="1160463"/>
            <a:ext cx="6859587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1250"/>
              </a:spcBef>
              <a:buClrTx/>
              <a:buSzPct val="90000"/>
              <a:buFontTx/>
              <a:buNone/>
            </a:pPr>
            <a:r>
              <a:rPr lang="en-US" altLang="zh-CN" sz="2000"/>
              <a:t>A B</a:t>
            </a:r>
            <a:r>
              <a:rPr lang="en-US" altLang="zh-CN" sz="2000" baseline="30000"/>
              <a:t>+</a:t>
            </a:r>
            <a:r>
              <a:rPr lang="en-US" altLang="zh-CN" sz="2000"/>
              <a:t>-tree is a rooted tree satisfying the following properties:</a:t>
            </a: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9FF928BC-2D3F-4165-87D1-0AE9D79B0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282825"/>
            <a:ext cx="6935787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>
            <a:extLst>
              <a:ext uri="{FF2B5EF4-FFF2-40B4-BE49-F238E27FC236}">
                <a16:creationId xmlns:a16="http://schemas.microsoft.com/office/drawing/2014/main" id="{58E26E08-4894-4764-BE13-26C4B4E93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117475"/>
            <a:ext cx="841533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sz="3200" b="1" baseline="300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-Tree Node Structure</a:t>
            </a:r>
          </a:p>
        </p:txBody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8358E34E-0514-4C1B-9682-1651A992F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0" y="1093788"/>
            <a:ext cx="8002588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1654175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1363" indent="-284163">
              <a:tabLst>
                <a:tab pos="1654175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1654175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1654175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1654175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54175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54175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54175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54175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2000"/>
              <a:t>Typical node</a:t>
            </a:r>
            <a:br>
              <a:rPr lang="en-US" altLang="zh-CN" sz="2000"/>
            </a:br>
            <a:br>
              <a:rPr lang="en-US" altLang="zh-CN" sz="2000"/>
            </a:br>
            <a:br>
              <a:rPr lang="en-US" altLang="zh-CN" sz="2000"/>
            </a:br>
            <a:endParaRPr lang="en-US" altLang="zh-CN" sz="2000"/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2000" b="1">
                <a:solidFill>
                  <a:srgbClr val="000099"/>
                </a:solidFill>
              </a:rPr>
              <a:t>K</a:t>
            </a:r>
            <a:r>
              <a:rPr lang="en-US" altLang="zh-CN" sz="2000" baseline="-25000"/>
              <a:t>i</a:t>
            </a:r>
            <a:r>
              <a:rPr lang="en-US" altLang="zh-CN" sz="2000"/>
              <a:t> are the search-key values 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2000" b="1">
                <a:solidFill>
                  <a:srgbClr val="000099"/>
                </a:solidFill>
              </a:rPr>
              <a:t>P</a:t>
            </a:r>
            <a:r>
              <a:rPr lang="en-US" altLang="zh-CN" sz="2000" b="1" baseline="-25000">
                <a:solidFill>
                  <a:srgbClr val="000099"/>
                </a:solidFill>
              </a:rPr>
              <a:t>i</a:t>
            </a:r>
            <a:r>
              <a:rPr lang="en-US" altLang="zh-CN" sz="2000"/>
              <a:t> are pointers to children (for non-leaf nodes) or pointers to records or buckets of records (for leaf nodes).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2000"/>
              <a:t>The search-keys in a node are ordered </a:t>
            </a:r>
          </a:p>
          <a:p>
            <a:pPr marL="342900">
              <a:spcBef>
                <a:spcPts val="875"/>
              </a:spcBef>
              <a:buClrTx/>
              <a:buSzPct val="90000"/>
              <a:buFontTx/>
              <a:buNone/>
            </a:pPr>
            <a:r>
              <a:rPr lang="en-US" altLang="zh-CN" sz="2000"/>
              <a:t>		</a:t>
            </a:r>
            <a:r>
              <a:rPr lang="en-US" altLang="zh-CN" sz="2000">
                <a:solidFill>
                  <a:srgbClr val="000099"/>
                </a:solidFill>
              </a:rPr>
              <a:t> </a:t>
            </a:r>
            <a:r>
              <a:rPr lang="en-US" altLang="zh-CN" sz="2000" i="1">
                <a:solidFill>
                  <a:srgbClr val="000099"/>
                </a:solidFill>
              </a:rPr>
              <a:t>K</a:t>
            </a:r>
            <a:r>
              <a:rPr lang="en-US" altLang="zh-CN" sz="2000" baseline="-25000">
                <a:solidFill>
                  <a:srgbClr val="000099"/>
                </a:solidFill>
              </a:rPr>
              <a:t>1 </a:t>
            </a:r>
            <a:r>
              <a:rPr lang="en-US" altLang="zh-CN" sz="2000">
                <a:solidFill>
                  <a:srgbClr val="000099"/>
                </a:solidFill>
              </a:rPr>
              <a:t>&lt; </a:t>
            </a:r>
            <a:r>
              <a:rPr lang="en-US" altLang="zh-CN" sz="2000" i="1">
                <a:solidFill>
                  <a:srgbClr val="000099"/>
                </a:solidFill>
              </a:rPr>
              <a:t>K</a:t>
            </a:r>
            <a:r>
              <a:rPr lang="en-US" altLang="zh-CN" sz="2000" baseline="-25000">
                <a:solidFill>
                  <a:srgbClr val="000099"/>
                </a:solidFill>
              </a:rPr>
              <a:t>2 </a:t>
            </a:r>
            <a:r>
              <a:rPr lang="en-US" altLang="zh-CN" sz="2000">
                <a:solidFill>
                  <a:srgbClr val="000099"/>
                </a:solidFill>
              </a:rPr>
              <a:t>&lt; </a:t>
            </a:r>
            <a:r>
              <a:rPr lang="en-US" altLang="zh-CN" sz="2000" i="1">
                <a:solidFill>
                  <a:srgbClr val="000099"/>
                </a:solidFill>
              </a:rPr>
              <a:t>K</a:t>
            </a:r>
            <a:r>
              <a:rPr lang="en-US" altLang="zh-CN" sz="2000" baseline="-25000">
                <a:solidFill>
                  <a:srgbClr val="000099"/>
                </a:solidFill>
              </a:rPr>
              <a:t>3 </a:t>
            </a:r>
            <a:r>
              <a:rPr lang="en-US" altLang="zh-CN" sz="2000">
                <a:solidFill>
                  <a:srgbClr val="000099"/>
                </a:solidFill>
              </a:rPr>
              <a:t>&lt; </a:t>
            </a:r>
            <a:r>
              <a:rPr lang="en-US" altLang="zh-CN" sz="2000" i="1">
                <a:solidFill>
                  <a:srgbClr val="000099"/>
                </a:solidFill>
              </a:rPr>
              <a:t>. . .</a:t>
            </a:r>
            <a:r>
              <a:rPr lang="en-US" altLang="zh-CN" sz="2000" baseline="-25000">
                <a:solidFill>
                  <a:srgbClr val="000099"/>
                </a:solidFill>
              </a:rPr>
              <a:t> </a:t>
            </a:r>
            <a:r>
              <a:rPr lang="en-US" altLang="zh-CN" sz="2000">
                <a:solidFill>
                  <a:srgbClr val="000099"/>
                </a:solidFill>
              </a:rPr>
              <a:t>&lt; </a:t>
            </a:r>
            <a:r>
              <a:rPr lang="en-US" altLang="zh-CN" sz="2000" i="1">
                <a:solidFill>
                  <a:srgbClr val="000099"/>
                </a:solidFill>
              </a:rPr>
              <a:t>K</a:t>
            </a:r>
            <a:r>
              <a:rPr lang="en-US" altLang="zh-CN" sz="2000" i="1" baseline="-25000">
                <a:solidFill>
                  <a:srgbClr val="000099"/>
                </a:solidFill>
              </a:rPr>
              <a:t>n–</a:t>
            </a:r>
            <a:r>
              <a:rPr lang="en-US" altLang="zh-CN" sz="2000" baseline="-25000">
                <a:solidFill>
                  <a:srgbClr val="000099"/>
                </a:solidFill>
              </a:rPr>
              <a:t>1</a:t>
            </a:r>
          </a:p>
          <a:p>
            <a:pPr marL="342900">
              <a:spcBef>
                <a:spcPts val="875"/>
              </a:spcBef>
              <a:buClrTx/>
              <a:buSzPct val="90000"/>
              <a:buFontTx/>
              <a:buNone/>
            </a:pPr>
            <a:endParaRPr lang="en-US" altLang="zh-CN" sz="2000"/>
          </a:p>
          <a:p>
            <a:pPr marL="342900">
              <a:spcBef>
                <a:spcPts val="788"/>
              </a:spcBef>
              <a:buClrTx/>
              <a:buSzPct val="90000"/>
              <a:buFontTx/>
              <a:buNone/>
            </a:pPr>
            <a:endParaRPr lang="en-US" altLang="zh-CN" sz="1800"/>
          </a:p>
          <a:p>
            <a:pPr marL="342900">
              <a:spcBef>
                <a:spcPts val="788"/>
              </a:spcBef>
              <a:buClrTx/>
              <a:buSzPct val="90000"/>
              <a:buFontTx/>
              <a:buNone/>
            </a:pPr>
            <a:endParaRPr lang="en-US" altLang="zh-CN" sz="1800"/>
          </a:p>
        </p:txBody>
      </p:sp>
      <p:pic>
        <p:nvPicPr>
          <p:cNvPr id="17411" name="Picture 3">
            <a:extLst>
              <a:ext uri="{FF2B5EF4-FFF2-40B4-BE49-F238E27FC236}">
                <a16:creationId xmlns:a16="http://schemas.microsoft.com/office/drawing/2014/main" id="{C21F9657-521C-4763-B209-03D0D2F7E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1709738"/>
            <a:ext cx="684053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AC14A3CF-D859-4345-BDE2-78C3A33A8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117475"/>
            <a:ext cx="886618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Leaf Nodes in B</a:t>
            </a:r>
            <a:r>
              <a:rPr lang="en-US" altLang="zh-CN" sz="3200" b="1" baseline="300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-Trees</a:t>
            </a:r>
          </a:p>
        </p:txBody>
      </p:sp>
      <p:sp>
        <p:nvSpPr>
          <p:cNvPr id="18434" name="Text Box 2">
            <a:extLst>
              <a:ext uri="{FF2B5EF4-FFF2-40B4-BE49-F238E27FC236}">
                <a16:creationId xmlns:a16="http://schemas.microsoft.com/office/drawing/2014/main" id="{F2BDA9DF-5016-43F8-9457-A2AA20548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88" y="1622425"/>
            <a:ext cx="7848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2000"/>
              <a:t>For </a:t>
            </a:r>
            <a:r>
              <a:rPr lang="en-US" altLang="zh-CN" sz="2000" i="1"/>
              <a:t>i</a:t>
            </a:r>
            <a:r>
              <a:rPr lang="en-US" altLang="zh-CN" sz="2000"/>
              <a:t> = 1, 2, . . ., </a:t>
            </a:r>
            <a:r>
              <a:rPr lang="en-US" altLang="zh-CN" sz="2000" i="1"/>
              <a:t>n–</a:t>
            </a:r>
            <a:r>
              <a:rPr lang="en-US" altLang="zh-CN" sz="2000"/>
              <a:t>1, pointer </a:t>
            </a:r>
            <a:r>
              <a:rPr lang="en-US" altLang="zh-CN" sz="2000" i="1">
                <a:solidFill>
                  <a:srgbClr val="CC3300"/>
                </a:solidFill>
              </a:rPr>
              <a:t>P</a:t>
            </a:r>
            <a:r>
              <a:rPr lang="en-US" altLang="zh-CN" sz="2000" i="1" baseline="-25000">
                <a:solidFill>
                  <a:srgbClr val="CC3300"/>
                </a:solidFill>
              </a:rPr>
              <a:t>i</a:t>
            </a:r>
            <a:r>
              <a:rPr lang="en-US" altLang="zh-CN" sz="2000"/>
              <a:t> points to a file record with search-key value </a:t>
            </a:r>
            <a:r>
              <a:rPr lang="en-US" altLang="zh-CN" sz="2000" i="1"/>
              <a:t>K</a:t>
            </a:r>
            <a:r>
              <a:rPr lang="en-US" altLang="zh-CN" sz="2000" i="1" baseline="-25000"/>
              <a:t>i</a:t>
            </a:r>
            <a:r>
              <a:rPr lang="en-US" altLang="zh-CN" sz="2000"/>
              <a:t>, 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2000"/>
              <a:t>If </a:t>
            </a:r>
            <a:r>
              <a:rPr lang="en-US" altLang="zh-CN" sz="2000" i="1">
                <a:solidFill>
                  <a:srgbClr val="CC3300"/>
                </a:solidFill>
              </a:rPr>
              <a:t>L</a:t>
            </a:r>
            <a:r>
              <a:rPr lang="en-US" altLang="zh-CN" sz="2000" i="1" baseline="-25000">
                <a:solidFill>
                  <a:srgbClr val="CC3300"/>
                </a:solidFill>
              </a:rPr>
              <a:t>i</a:t>
            </a:r>
            <a:r>
              <a:rPr lang="en-US" altLang="zh-CN" sz="2000" i="1">
                <a:solidFill>
                  <a:srgbClr val="CC3300"/>
                </a:solidFill>
              </a:rPr>
              <a:t>, L</a:t>
            </a:r>
            <a:r>
              <a:rPr lang="en-US" altLang="zh-CN" sz="2000" i="1" baseline="-25000">
                <a:solidFill>
                  <a:srgbClr val="CC3300"/>
                </a:solidFill>
              </a:rPr>
              <a:t>j</a:t>
            </a:r>
            <a:r>
              <a:rPr lang="en-US" altLang="zh-CN" sz="2000">
                <a:solidFill>
                  <a:srgbClr val="CC3300"/>
                </a:solidFill>
              </a:rPr>
              <a:t> </a:t>
            </a:r>
            <a:r>
              <a:rPr lang="en-US" altLang="zh-CN" sz="2000"/>
              <a:t>are leaf nodes and </a:t>
            </a:r>
            <a:r>
              <a:rPr lang="en-US" altLang="zh-CN" sz="2000" i="1"/>
              <a:t>i </a:t>
            </a:r>
            <a:r>
              <a:rPr lang="en-US" altLang="zh-CN" sz="2000"/>
              <a:t>&lt; </a:t>
            </a:r>
            <a:r>
              <a:rPr lang="en-US" altLang="zh-CN" sz="2000" i="1"/>
              <a:t>j, L</a:t>
            </a:r>
            <a:r>
              <a:rPr lang="en-US" altLang="zh-CN" sz="2000" i="1" baseline="-25000"/>
              <a:t>i</a:t>
            </a:r>
            <a:r>
              <a:rPr lang="en-US" altLang="zh-CN" sz="2000"/>
              <a:t>’s search-key values are less than or equal to </a:t>
            </a:r>
            <a:r>
              <a:rPr lang="en-US" altLang="zh-CN" sz="2000" i="1"/>
              <a:t>L</a:t>
            </a:r>
            <a:r>
              <a:rPr lang="en-US" altLang="zh-CN" sz="2000" i="1" baseline="-25000"/>
              <a:t>j</a:t>
            </a:r>
            <a:r>
              <a:rPr lang="en-US" altLang="zh-CN" sz="2000"/>
              <a:t>’s search-key values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2000" i="1">
                <a:solidFill>
                  <a:srgbClr val="CC3300"/>
                </a:solidFill>
              </a:rPr>
              <a:t>P</a:t>
            </a:r>
            <a:r>
              <a:rPr lang="en-US" altLang="zh-CN" sz="2000" i="1" baseline="-25000">
                <a:solidFill>
                  <a:srgbClr val="CC3300"/>
                </a:solidFill>
              </a:rPr>
              <a:t>n</a:t>
            </a:r>
            <a:r>
              <a:rPr lang="en-US" altLang="zh-CN" sz="2000">
                <a:solidFill>
                  <a:srgbClr val="CC3300"/>
                </a:solidFill>
              </a:rPr>
              <a:t> </a:t>
            </a:r>
            <a:r>
              <a:rPr lang="en-US" altLang="zh-CN" sz="2000"/>
              <a:t>points to next leaf node in search-key order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B34007F1-A079-42FB-A38A-01863666C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175" y="1008063"/>
            <a:ext cx="35877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1500"/>
              </a:spcBef>
              <a:buClrTx/>
              <a:buSzPct val="90000"/>
              <a:buFontTx/>
              <a:buNone/>
            </a:pPr>
            <a:r>
              <a:rPr lang="en-US" altLang="zh-CN" sz="2400"/>
              <a:t>Properties of a leaf node:</a:t>
            </a:r>
          </a:p>
        </p:txBody>
      </p:sp>
      <p:grpSp>
        <p:nvGrpSpPr>
          <p:cNvPr id="18436" name="Group 4">
            <a:extLst>
              <a:ext uri="{FF2B5EF4-FFF2-40B4-BE49-F238E27FC236}">
                <a16:creationId xmlns:a16="http://schemas.microsoft.com/office/drawing/2014/main" id="{60CFF55D-C0DA-4FDE-AEEB-6769DFF3AE02}"/>
              </a:ext>
            </a:extLst>
          </p:cNvPr>
          <p:cNvGrpSpPr>
            <a:grpSpLocks/>
          </p:cNvGrpSpPr>
          <p:nvPr/>
        </p:nvGrpSpPr>
        <p:grpSpPr bwMode="auto">
          <a:xfrm>
            <a:off x="1379538" y="3562350"/>
            <a:ext cx="7504112" cy="3294063"/>
            <a:chOff x="869" y="2244"/>
            <a:chExt cx="4727" cy="2075"/>
          </a:xfrm>
        </p:grpSpPr>
        <p:pic>
          <p:nvPicPr>
            <p:cNvPr id="18437" name="Picture 5">
              <a:extLst>
                <a:ext uri="{FF2B5EF4-FFF2-40B4-BE49-F238E27FC236}">
                  <a16:creationId xmlns:a16="http://schemas.microsoft.com/office/drawing/2014/main" id="{E5E4AB2A-3F0F-4459-B706-1604D307B6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59" b="9171"/>
            <a:stretch>
              <a:fillRect/>
            </a:stretch>
          </p:blipFill>
          <p:spPr bwMode="auto">
            <a:xfrm>
              <a:off x="869" y="2559"/>
              <a:ext cx="4720" cy="17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t="28859" b="9171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8438" name="Picture 6">
              <a:extLst>
                <a:ext uri="{FF2B5EF4-FFF2-40B4-BE49-F238E27FC236}">
                  <a16:creationId xmlns:a16="http://schemas.microsoft.com/office/drawing/2014/main" id="{7A55989D-0657-4218-A7FA-D6D9C8BA49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759"/>
            <a:stretch>
              <a:fillRect/>
            </a:stretch>
          </p:blipFill>
          <p:spPr bwMode="auto">
            <a:xfrm>
              <a:off x="875" y="2244"/>
              <a:ext cx="4721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b="88759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>
            <a:extLst>
              <a:ext uri="{FF2B5EF4-FFF2-40B4-BE49-F238E27FC236}">
                <a16:creationId xmlns:a16="http://schemas.microsoft.com/office/drawing/2014/main" id="{289700CB-66CA-46B0-BEFB-218BE44FC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117475"/>
            <a:ext cx="82740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Non-Leaf Nodes in B</a:t>
            </a:r>
            <a:r>
              <a:rPr lang="en-US" altLang="zh-CN" sz="3200" b="1" baseline="300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-Trees</a:t>
            </a:r>
          </a:p>
        </p:txBody>
      </p:sp>
      <p:sp>
        <p:nvSpPr>
          <p:cNvPr id="19458" name="Text Box 2">
            <a:extLst>
              <a:ext uri="{FF2B5EF4-FFF2-40B4-BE49-F238E27FC236}">
                <a16:creationId xmlns:a16="http://schemas.microsoft.com/office/drawing/2014/main" id="{AA69959B-FE96-41A5-A1A2-1921407CA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0" y="1093788"/>
            <a:ext cx="8058150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1363" indent="-2841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2000">
                <a:solidFill>
                  <a:srgbClr val="000099"/>
                </a:solidFill>
              </a:rPr>
              <a:t>Non leaf nodes </a:t>
            </a:r>
            <a:r>
              <a:rPr lang="en-US" altLang="zh-CN" sz="2000"/>
              <a:t>form a multi-level sparse index on the leaf nodes.  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2000"/>
              <a:t>For a non-leaf node with </a:t>
            </a:r>
            <a:r>
              <a:rPr lang="en-US" altLang="zh-CN" sz="2000" i="1"/>
              <a:t>m</a:t>
            </a:r>
            <a:r>
              <a:rPr lang="en-US" altLang="zh-CN" sz="2000"/>
              <a:t> pointers: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2000" b="1" i="1">
                <a:solidFill>
                  <a:srgbClr val="C00000"/>
                </a:solidFill>
              </a:rPr>
              <a:t>P</a:t>
            </a:r>
            <a:r>
              <a:rPr lang="en-US" altLang="zh-CN" sz="2000" b="1" baseline="-25000">
                <a:solidFill>
                  <a:srgbClr val="C00000"/>
                </a:solidFill>
              </a:rPr>
              <a:t>1</a:t>
            </a:r>
            <a:r>
              <a:rPr lang="en-US" altLang="zh-CN" sz="2000" b="1" baseline="-25000"/>
              <a:t> </a:t>
            </a:r>
            <a:r>
              <a:rPr lang="en-US" altLang="zh-CN" sz="2000"/>
              <a:t>: all the search-keys in the subtree to which </a:t>
            </a:r>
            <a:r>
              <a:rPr lang="en-US" altLang="zh-CN" sz="2000" b="1" i="1"/>
              <a:t>P</a:t>
            </a:r>
            <a:r>
              <a:rPr lang="en-US" altLang="zh-CN" sz="2000" b="1" baseline="-25000"/>
              <a:t>1</a:t>
            </a:r>
            <a:r>
              <a:rPr lang="en-US" altLang="zh-CN" sz="2000"/>
              <a:t> points are </a:t>
            </a:r>
            <a:r>
              <a:rPr lang="en-US" altLang="zh-CN" sz="2000">
                <a:solidFill>
                  <a:srgbClr val="000099"/>
                </a:solidFill>
              </a:rPr>
              <a:t>less than </a:t>
            </a:r>
            <a:r>
              <a:rPr lang="en-US" altLang="zh-CN" sz="2000" i="1">
                <a:solidFill>
                  <a:srgbClr val="000099"/>
                </a:solidFill>
              </a:rPr>
              <a:t>K</a:t>
            </a:r>
            <a:r>
              <a:rPr lang="en-US" altLang="zh-CN" sz="2000" baseline="-25000">
                <a:solidFill>
                  <a:srgbClr val="000099"/>
                </a:solidFill>
              </a:rPr>
              <a:t>1 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2000" b="1" i="1">
                <a:solidFill>
                  <a:srgbClr val="C00000"/>
                </a:solidFill>
              </a:rPr>
              <a:t>P</a:t>
            </a:r>
            <a:r>
              <a:rPr lang="en-US" altLang="zh-CN" sz="2000" b="1" i="1" baseline="-25000">
                <a:solidFill>
                  <a:srgbClr val="C00000"/>
                </a:solidFill>
              </a:rPr>
              <a:t>i</a:t>
            </a:r>
            <a:r>
              <a:rPr lang="en-US" altLang="zh-CN" sz="2000" b="1">
                <a:solidFill>
                  <a:srgbClr val="C00000"/>
                </a:solidFill>
              </a:rPr>
              <a:t> (2 </a:t>
            </a:r>
            <a:r>
              <a:rPr lang="en-US" altLang="zh-CN" sz="2000" b="1">
                <a:solidFill>
                  <a:srgbClr val="C00000"/>
                </a:solidFill>
                <a:latin typeface="Symbol" panose="05050102010706020507" pitchFamily="18" charset="2"/>
              </a:rPr>
              <a:t></a:t>
            </a:r>
            <a:r>
              <a:rPr lang="en-US" altLang="zh-CN" sz="2000" b="1">
                <a:solidFill>
                  <a:srgbClr val="C00000"/>
                </a:solidFill>
              </a:rPr>
              <a:t> </a:t>
            </a:r>
            <a:r>
              <a:rPr lang="en-US" altLang="zh-CN" sz="2000" b="1" i="1">
                <a:solidFill>
                  <a:srgbClr val="C00000"/>
                </a:solidFill>
              </a:rPr>
              <a:t>i </a:t>
            </a:r>
            <a:r>
              <a:rPr lang="en-US" altLang="zh-CN" sz="2000" b="1">
                <a:solidFill>
                  <a:srgbClr val="C00000"/>
                </a:solidFill>
                <a:latin typeface="Symbol" panose="05050102010706020507" pitchFamily="18" charset="2"/>
              </a:rPr>
              <a:t></a:t>
            </a:r>
            <a:r>
              <a:rPr lang="en-US" altLang="zh-CN" sz="2000" b="1">
                <a:solidFill>
                  <a:srgbClr val="C00000"/>
                </a:solidFill>
              </a:rPr>
              <a:t> </a:t>
            </a:r>
            <a:r>
              <a:rPr lang="en-US" altLang="zh-CN" sz="2000" b="1" i="1">
                <a:solidFill>
                  <a:srgbClr val="C00000"/>
                </a:solidFill>
              </a:rPr>
              <a:t>n </a:t>
            </a:r>
            <a:r>
              <a:rPr lang="en-US" altLang="zh-CN" sz="2000" b="1">
                <a:solidFill>
                  <a:srgbClr val="C00000"/>
                </a:solidFill>
              </a:rPr>
              <a:t>– 1)</a:t>
            </a:r>
            <a:r>
              <a:rPr lang="en-US" altLang="zh-CN" sz="2000"/>
              <a:t>: all the search-keys in the subtree to which </a:t>
            </a:r>
            <a:r>
              <a:rPr lang="en-US" altLang="zh-CN" sz="2000" i="1"/>
              <a:t>P</a:t>
            </a:r>
            <a:r>
              <a:rPr lang="en-US" altLang="zh-CN" sz="2000" i="1" baseline="-25000"/>
              <a:t>i</a:t>
            </a:r>
            <a:r>
              <a:rPr lang="en-US" altLang="zh-CN" sz="2000"/>
              <a:t> points have values </a:t>
            </a:r>
            <a:r>
              <a:rPr lang="en-US" altLang="zh-CN" sz="2000">
                <a:solidFill>
                  <a:srgbClr val="000099"/>
                </a:solidFill>
              </a:rPr>
              <a:t>greater than or equal to </a:t>
            </a:r>
            <a:r>
              <a:rPr lang="en-US" altLang="zh-CN" sz="2000" i="1">
                <a:solidFill>
                  <a:srgbClr val="000099"/>
                </a:solidFill>
              </a:rPr>
              <a:t>K</a:t>
            </a:r>
            <a:r>
              <a:rPr lang="en-US" altLang="zh-CN" sz="2000" i="1" baseline="-25000">
                <a:solidFill>
                  <a:srgbClr val="000099"/>
                </a:solidFill>
              </a:rPr>
              <a:t>i</a:t>
            </a:r>
            <a:r>
              <a:rPr lang="en-US" altLang="zh-CN" sz="2000" baseline="-25000">
                <a:solidFill>
                  <a:srgbClr val="000099"/>
                </a:solidFill>
              </a:rPr>
              <a:t>–1</a:t>
            </a:r>
            <a:r>
              <a:rPr lang="en-US" altLang="zh-CN" sz="2000">
                <a:solidFill>
                  <a:srgbClr val="000099"/>
                </a:solidFill>
              </a:rPr>
              <a:t> and less than </a:t>
            </a:r>
            <a:r>
              <a:rPr lang="en-US" altLang="zh-CN" sz="2000" i="1">
                <a:solidFill>
                  <a:srgbClr val="000099"/>
                </a:solidFill>
              </a:rPr>
              <a:t>K</a:t>
            </a:r>
            <a:r>
              <a:rPr lang="en-US" altLang="zh-CN" sz="2000" i="1" baseline="-25000">
                <a:solidFill>
                  <a:srgbClr val="000099"/>
                </a:solidFill>
              </a:rPr>
              <a:t>i 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2000" b="1" i="1">
                <a:solidFill>
                  <a:srgbClr val="C00000"/>
                </a:solidFill>
              </a:rPr>
              <a:t>P</a:t>
            </a:r>
            <a:r>
              <a:rPr lang="en-US" altLang="zh-CN" sz="2000" b="1" i="1" baseline="-25000">
                <a:solidFill>
                  <a:srgbClr val="C00000"/>
                </a:solidFill>
              </a:rPr>
              <a:t>n</a:t>
            </a:r>
            <a:r>
              <a:rPr lang="en-US" altLang="zh-CN" sz="2000" b="1" i="1" baseline="-25000"/>
              <a:t> </a:t>
            </a:r>
            <a:r>
              <a:rPr lang="en-US" altLang="zh-CN" sz="2000"/>
              <a:t>: All the search-keys in the subtree to which </a:t>
            </a:r>
            <a:r>
              <a:rPr lang="en-US" altLang="zh-CN" sz="2000" b="1" i="1"/>
              <a:t>P</a:t>
            </a:r>
            <a:r>
              <a:rPr lang="en-US" altLang="zh-CN" sz="2000" b="1" i="1" baseline="-25000"/>
              <a:t>n</a:t>
            </a:r>
            <a:r>
              <a:rPr lang="en-US" altLang="zh-CN" sz="2000"/>
              <a:t> points have values </a:t>
            </a:r>
            <a:r>
              <a:rPr lang="en-US" altLang="zh-CN" sz="2000">
                <a:solidFill>
                  <a:srgbClr val="000099"/>
                </a:solidFill>
              </a:rPr>
              <a:t>greater than or equal to </a:t>
            </a:r>
            <a:r>
              <a:rPr lang="en-US" altLang="zh-CN" sz="2000" i="1">
                <a:solidFill>
                  <a:srgbClr val="000099"/>
                </a:solidFill>
              </a:rPr>
              <a:t>K</a:t>
            </a:r>
            <a:r>
              <a:rPr lang="en-US" altLang="zh-CN" sz="2000" i="1" baseline="-25000">
                <a:solidFill>
                  <a:srgbClr val="000099"/>
                </a:solidFill>
              </a:rPr>
              <a:t>n</a:t>
            </a:r>
            <a:r>
              <a:rPr lang="en-US" altLang="zh-CN" sz="2000" baseline="-25000">
                <a:solidFill>
                  <a:srgbClr val="000099"/>
                </a:solidFill>
              </a:rPr>
              <a:t>–1</a:t>
            </a:r>
          </a:p>
        </p:txBody>
      </p:sp>
      <p:pic>
        <p:nvPicPr>
          <p:cNvPr id="19459" name="Picture 3">
            <a:extLst>
              <a:ext uri="{FF2B5EF4-FFF2-40B4-BE49-F238E27FC236}">
                <a16:creationId xmlns:a16="http://schemas.microsoft.com/office/drawing/2014/main" id="{6D0757BD-B97A-4809-AC3E-9B118F9BC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4549775"/>
            <a:ext cx="684053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>
            <a:extLst>
              <a:ext uri="{FF2B5EF4-FFF2-40B4-BE49-F238E27FC236}">
                <a16:creationId xmlns:a16="http://schemas.microsoft.com/office/drawing/2014/main" id="{3C0BF0DD-8CE3-4CDD-BB4D-91B682DA1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950" y="225425"/>
            <a:ext cx="90328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B</a:t>
            </a:r>
            <a:r>
              <a:rPr lang="en-US" altLang="zh-CN" sz="3200" b="1" baseline="300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-tree</a:t>
            </a:r>
          </a:p>
        </p:txBody>
      </p:sp>
      <p:sp>
        <p:nvSpPr>
          <p:cNvPr id="20482" name="Text Box 2">
            <a:extLst>
              <a:ext uri="{FF2B5EF4-FFF2-40B4-BE49-F238E27FC236}">
                <a16:creationId xmlns:a16="http://schemas.microsoft.com/office/drawing/2014/main" id="{FE896AC4-C0AF-48A9-8EC2-06FC130CC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950" y="1241425"/>
            <a:ext cx="7204075" cy="255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2000"/>
              <a:t>B</a:t>
            </a:r>
            <a:r>
              <a:rPr lang="en-US" altLang="zh-CN" sz="2000" baseline="30000"/>
              <a:t>+</a:t>
            </a:r>
            <a:r>
              <a:rPr lang="en-US" altLang="zh-CN" sz="2000"/>
              <a:t>-tree for </a:t>
            </a:r>
            <a:r>
              <a:rPr lang="en-US" altLang="zh-CN" sz="2000" i="1"/>
              <a:t>instructor </a:t>
            </a:r>
            <a:r>
              <a:rPr lang="en-US" altLang="zh-CN" sz="2000"/>
              <a:t>file (</a:t>
            </a:r>
            <a:r>
              <a:rPr lang="en-US" altLang="zh-CN" sz="2000" i="1"/>
              <a:t>n</a:t>
            </a:r>
            <a:r>
              <a:rPr lang="en-US" altLang="zh-CN" sz="2000"/>
              <a:t> = 6)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2000">
                <a:solidFill>
                  <a:srgbClr val="CC3300"/>
                </a:solidFill>
              </a:rPr>
              <a:t>Leaf nodes </a:t>
            </a:r>
            <a:r>
              <a:rPr lang="en-US" altLang="zh-CN" sz="2000"/>
              <a:t>must have between 3 and 5 values </a:t>
            </a:r>
            <a:br>
              <a:rPr lang="en-US" altLang="zh-CN" sz="2000"/>
            </a:br>
            <a:r>
              <a:rPr lang="en-US" altLang="zh-CN" sz="2000"/>
              <a:t>(</a:t>
            </a:r>
            <a:r>
              <a:rPr lang="en-US" altLang="zh-CN" sz="2000">
                <a:latin typeface="Symbol" panose="05050102010706020507" pitchFamily="18" charset="2"/>
              </a:rPr>
              <a:t>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–1)/2</a:t>
            </a:r>
            <a:r>
              <a:rPr lang="en-US" altLang="zh-CN" sz="2000">
                <a:latin typeface="Symbol" panose="05050102010706020507" pitchFamily="18" charset="2"/>
              </a:rPr>
              <a:t></a:t>
            </a:r>
            <a:r>
              <a:rPr lang="en-US" altLang="zh-CN" sz="2000"/>
              <a:t> and </a:t>
            </a:r>
            <a:r>
              <a:rPr lang="en-US" altLang="zh-CN" sz="2000" i="1"/>
              <a:t>n </a:t>
            </a:r>
            <a:r>
              <a:rPr lang="en-US" altLang="zh-CN" sz="2000"/>
              <a:t>–1, with </a:t>
            </a:r>
            <a:r>
              <a:rPr lang="en-US" altLang="zh-CN" sz="2000" i="1"/>
              <a:t>n</a:t>
            </a:r>
            <a:r>
              <a:rPr lang="en-US" altLang="zh-CN" sz="2000"/>
              <a:t> = 6).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2000">
                <a:solidFill>
                  <a:srgbClr val="CC3300"/>
                </a:solidFill>
              </a:rPr>
              <a:t>Non-leaf nodes </a:t>
            </a:r>
            <a:r>
              <a:rPr lang="en-US" altLang="zh-CN" sz="2000"/>
              <a:t>other than root must have between 3 and 6 children (</a:t>
            </a:r>
            <a:r>
              <a:rPr lang="en-US" altLang="zh-CN" sz="2000">
                <a:latin typeface="Symbol" panose="05050102010706020507" pitchFamily="18" charset="2"/>
              </a:rPr>
              <a:t>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/2</a:t>
            </a:r>
            <a:r>
              <a:rPr lang="en-US" altLang="zh-CN" sz="2000">
                <a:latin typeface="Symbol" panose="05050102010706020507" pitchFamily="18" charset="2"/>
              </a:rPr>
              <a:t></a:t>
            </a:r>
            <a:r>
              <a:rPr lang="en-US" altLang="zh-CN" sz="2000"/>
              <a:t> and </a:t>
            </a:r>
            <a:r>
              <a:rPr lang="en-US" altLang="zh-CN" sz="2000" i="1"/>
              <a:t>n </a:t>
            </a:r>
            <a:r>
              <a:rPr lang="en-US" altLang="zh-CN" sz="2000"/>
              <a:t>with </a:t>
            </a:r>
            <a:r>
              <a:rPr lang="en-US" altLang="zh-CN" sz="2000" i="1"/>
              <a:t>n</a:t>
            </a:r>
            <a:r>
              <a:rPr lang="en-US" altLang="zh-CN" sz="2000"/>
              <a:t> =6).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2000">
                <a:solidFill>
                  <a:srgbClr val="CC3300"/>
                </a:solidFill>
              </a:rPr>
              <a:t>Root</a:t>
            </a:r>
            <a:r>
              <a:rPr lang="en-US" altLang="zh-CN" sz="2000"/>
              <a:t> must have at least 2 children.</a:t>
            </a:r>
          </a:p>
        </p:txBody>
      </p:sp>
      <p:pic>
        <p:nvPicPr>
          <p:cNvPr id="20483" name="Picture 3">
            <a:extLst>
              <a:ext uri="{FF2B5EF4-FFF2-40B4-BE49-F238E27FC236}">
                <a16:creationId xmlns:a16="http://schemas.microsoft.com/office/drawing/2014/main" id="{FFDFA78C-8FB7-49CE-B5F1-C0916AEF4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4205288"/>
            <a:ext cx="11088688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>
            <a:extLst>
              <a:ext uri="{FF2B5EF4-FFF2-40B4-BE49-F238E27FC236}">
                <a16:creationId xmlns:a16="http://schemas.microsoft.com/office/drawing/2014/main" id="{8FE4336B-EB12-409C-A90A-2722B98B4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117475"/>
            <a:ext cx="883761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Observations about B</a:t>
            </a:r>
            <a:r>
              <a:rPr lang="en-US" altLang="zh-CN" sz="3200" b="1" baseline="300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-trees</a:t>
            </a:r>
          </a:p>
        </p:txBody>
      </p:sp>
      <p:sp>
        <p:nvSpPr>
          <p:cNvPr id="21506" name="Text Box 2">
            <a:extLst>
              <a:ext uri="{FF2B5EF4-FFF2-40B4-BE49-F238E27FC236}">
                <a16:creationId xmlns:a16="http://schemas.microsoft.com/office/drawing/2014/main" id="{798B2C8B-2C27-41B3-9702-581323722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288" y="1149350"/>
            <a:ext cx="8382000" cy="490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1363" indent="-2841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842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2000"/>
              <a:t>Since the inter-node connections are done by pointers</a:t>
            </a:r>
            <a:r>
              <a:rPr lang="en-US" altLang="zh-CN" sz="2000">
                <a:solidFill>
                  <a:srgbClr val="000099"/>
                </a:solidFill>
              </a:rPr>
              <a:t>, “logically” close blocks need not be “physically” close.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2000"/>
              <a:t>The </a:t>
            </a:r>
            <a:r>
              <a:rPr lang="en-US" altLang="zh-CN" sz="2000">
                <a:solidFill>
                  <a:srgbClr val="000099"/>
                </a:solidFill>
              </a:rPr>
              <a:t>non-leaf levels</a:t>
            </a:r>
            <a:r>
              <a:rPr lang="en-US" altLang="zh-CN" sz="2000"/>
              <a:t> of the B</a:t>
            </a:r>
            <a:r>
              <a:rPr lang="en-US" altLang="zh-CN" sz="2000" baseline="30000"/>
              <a:t>+</a:t>
            </a:r>
            <a:r>
              <a:rPr lang="en-US" altLang="zh-CN" sz="2000"/>
              <a:t>-tree form a hierarchy </a:t>
            </a:r>
            <a:r>
              <a:rPr lang="en-US" altLang="zh-CN" sz="2000">
                <a:solidFill>
                  <a:srgbClr val="000099"/>
                </a:solidFill>
              </a:rPr>
              <a:t>of sparse indices.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2000"/>
              <a:t>The B</a:t>
            </a:r>
            <a:r>
              <a:rPr lang="en-US" altLang="zh-CN" sz="2000" baseline="30000"/>
              <a:t>+</a:t>
            </a:r>
            <a:r>
              <a:rPr lang="en-US" altLang="zh-CN" sz="2000"/>
              <a:t>-tree contains </a:t>
            </a:r>
            <a:r>
              <a:rPr lang="en-US" altLang="zh-CN" sz="2000">
                <a:solidFill>
                  <a:srgbClr val="000099"/>
                </a:solidFill>
              </a:rPr>
              <a:t>a relatively small number of levels</a:t>
            </a:r>
          </a:p>
          <a:p>
            <a:pPr lvl="2"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zh-CN" sz="2000"/>
              <a:t>Level below root has at least 2* </a:t>
            </a:r>
            <a:r>
              <a:rPr lang="en-US" altLang="zh-CN" sz="2000">
                <a:latin typeface="Symbol" panose="05050102010706020507" pitchFamily="18" charset="2"/>
              </a:rPr>
              <a:t></a:t>
            </a:r>
            <a:r>
              <a:rPr lang="en-US" altLang="zh-CN" sz="2000"/>
              <a:t>n/2</a:t>
            </a:r>
            <a:r>
              <a:rPr lang="en-US" altLang="zh-CN" sz="2000">
                <a:latin typeface="Symbol" panose="05050102010706020507" pitchFamily="18" charset="2"/>
              </a:rPr>
              <a:t></a:t>
            </a:r>
            <a:r>
              <a:rPr lang="en-US" altLang="zh-CN" sz="2000"/>
              <a:t> values</a:t>
            </a:r>
          </a:p>
          <a:p>
            <a:pPr lvl="2"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zh-CN" sz="2000"/>
              <a:t>Next level has at least 2* </a:t>
            </a:r>
            <a:r>
              <a:rPr lang="en-US" altLang="zh-CN" sz="2000">
                <a:latin typeface="Symbol" panose="05050102010706020507" pitchFamily="18" charset="2"/>
              </a:rPr>
              <a:t></a:t>
            </a:r>
            <a:r>
              <a:rPr lang="en-US" altLang="zh-CN" sz="2000"/>
              <a:t>n/2</a:t>
            </a:r>
            <a:r>
              <a:rPr lang="en-US" altLang="zh-CN" sz="2000">
                <a:latin typeface="Symbol" panose="05050102010706020507" pitchFamily="18" charset="2"/>
              </a:rPr>
              <a:t></a:t>
            </a:r>
            <a:r>
              <a:rPr lang="en-US" altLang="zh-CN" sz="2000"/>
              <a:t> * </a:t>
            </a:r>
            <a:r>
              <a:rPr lang="en-US" altLang="zh-CN" sz="2000">
                <a:latin typeface="Symbol" panose="05050102010706020507" pitchFamily="18" charset="2"/>
              </a:rPr>
              <a:t></a:t>
            </a:r>
            <a:r>
              <a:rPr lang="en-US" altLang="zh-CN" sz="2000"/>
              <a:t>n/2</a:t>
            </a:r>
            <a:r>
              <a:rPr lang="en-US" altLang="zh-CN" sz="2000">
                <a:latin typeface="Symbol" panose="05050102010706020507" pitchFamily="18" charset="2"/>
              </a:rPr>
              <a:t></a:t>
            </a:r>
            <a:r>
              <a:rPr lang="en-US" altLang="zh-CN" sz="2000"/>
              <a:t> values</a:t>
            </a:r>
          </a:p>
          <a:p>
            <a:pPr lvl="2"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zh-CN" sz="2000"/>
              <a:t>.. etc.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2000"/>
              <a:t>If there are </a:t>
            </a:r>
            <a:r>
              <a:rPr lang="en-US" altLang="zh-CN" sz="2000" i="1"/>
              <a:t>K</a:t>
            </a:r>
            <a:r>
              <a:rPr lang="en-US" altLang="zh-CN" sz="2000"/>
              <a:t> search-key values in the file, the tree height is no more than </a:t>
            </a:r>
            <a:r>
              <a:rPr lang="en-US" altLang="zh-CN" sz="2000">
                <a:solidFill>
                  <a:srgbClr val="000099"/>
                </a:solidFill>
                <a:latin typeface="Symbol" panose="05050102010706020507" pitchFamily="18" charset="2"/>
              </a:rPr>
              <a:t></a:t>
            </a:r>
            <a:r>
              <a:rPr lang="en-US" altLang="zh-CN" sz="2000">
                <a:solidFill>
                  <a:srgbClr val="000099"/>
                </a:solidFill>
              </a:rPr>
              <a:t> log</a:t>
            </a:r>
            <a:r>
              <a:rPr lang="en-US" altLang="zh-CN" sz="2000" baseline="-25000">
                <a:solidFill>
                  <a:srgbClr val="000099"/>
                </a:solidFill>
                <a:latin typeface="Symbol" panose="05050102010706020507" pitchFamily="18" charset="2"/>
              </a:rPr>
              <a:t></a:t>
            </a:r>
            <a:r>
              <a:rPr lang="en-US" altLang="zh-CN" sz="2000" i="1" baseline="-25000">
                <a:solidFill>
                  <a:srgbClr val="000099"/>
                </a:solidFill>
              </a:rPr>
              <a:t>n</a:t>
            </a:r>
            <a:r>
              <a:rPr lang="en-US" altLang="zh-CN" sz="2000" baseline="-25000">
                <a:solidFill>
                  <a:srgbClr val="000099"/>
                </a:solidFill>
              </a:rPr>
              <a:t>/2</a:t>
            </a:r>
            <a:r>
              <a:rPr lang="en-US" altLang="zh-CN" sz="2000" baseline="-25000">
                <a:solidFill>
                  <a:srgbClr val="000099"/>
                </a:solidFill>
                <a:latin typeface="Symbol" panose="05050102010706020507" pitchFamily="18" charset="2"/>
              </a:rPr>
              <a:t></a:t>
            </a:r>
            <a:r>
              <a:rPr lang="en-US" altLang="zh-CN" sz="2000">
                <a:solidFill>
                  <a:srgbClr val="000099"/>
                </a:solidFill>
              </a:rPr>
              <a:t>(</a:t>
            </a:r>
            <a:r>
              <a:rPr lang="en-US" altLang="zh-CN" sz="2000" i="1">
                <a:solidFill>
                  <a:srgbClr val="000099"/>
                </a:solidFill>
              </a:rPr>
              <a:t>K</a:t>
            </a:r>
            <a:r>
              <a:rPr lang="en-US" altLang="zh-CN" sz="2000">
                <a:solidFill>
                  <a:srgbClr val="000099"/>
                </a:solidFill>
              </a:rPr>
              <a:t>)</a:t>
            </a:r>
            <a:r>
              <a:rPr lang="en-US" altLang="zh-CN" sz="2000">
                <a:solidFill>
                  <a:srgbClr val="000099"/>
                </a:solidFill>
                <a:latin typeface="Symbol" panose="05050102010706020507" pitchFamily="18" charset="2"/>
              </a:rPr>
              <a:t></a:t>
            </a:r>
            <a:r>
              <a:rPr lang="en-US" altLang="zh-CN" sz="2000">
                <a:solidFill>
                  <a:srgbClr val="000099"/>
                </a:solidFill>
              </a:rPr>
              <a:t>     </a:t>
            </a:r>
            <a:r>
              <a:rPr lang="en-US" altLang="zh-CN" sz="2000">
                <a:latin typeface="Wingdings" panose="05000000000000000000" pitchFamily="2" charset="2"/>
              </a:rPr>
              <a:t></a:t>
            </a:r>
            <a:r>
              <a:rPr lang="en-US" altLang="zh-CN" sz="2000"/>
              <a:t> </a:t>
            </a:r>
            <a:r>
              <a:rPr lang="en-US" altLang="zh-CN" sz="2000">
                <a:solidFill>
                  <a:srgbClr val="000099"/>
                </a:solidFill>
              </a:rPr>
              <a:t> </a:t>
            </a:r>
            <a:r>
              <a:rPr lang="en-US" altLang="zh-CN" sz="2000">
                <a:solidFill>
                  <a:srgbClr val="000099"/>
                </a:solidFill>
                <a:latin typeface="Symbol" panose="05050102010706020507" pitchFamily="18" charset="2"/>
              </a:rPr>
              <a:t></a:t>
            </a:r>
            <a:r>
              <a:rPr lang="en-US" altLang="zh-CN" sz="2000">
                <a:solidFill>
                  <a:srgbClr val="000099"/>
                </a:solidFill>
              </a:rPr>
              <a:t> log</a:t>
            </a:r>
            <a:r>
              <a:rPr lang="en-US" altLang="zh-CN" sz="2000" baseline="-25000">
                <a:solidFill>
                  <a:srgbClr val="000099"/>
                </a:solidFill>
                <a:latin typeface="Symbol" panose="05050102010706020507" pitchFamily="18" charset="2"/>
              </a:rPr>
              <a:t></a:t>
            </a:r>
            <a:r>
              <a:rPr lang="en-US" altLang="zh-CN" sz="2000" i="1" baseline="-25000">
                <a:solidFill>
                  <a:srgbClr val="000099"/>
                </a:solidFill>
              </a:rPr>
              <a:t>n</a:t>
            </a:r>
            <a:r>
              <a:rPr lang="en-US" altLang="zh-CN" sz="2000" baseline="-25000">
                <a:solidFill>
                  <a:srgbClr val="000099"/>
                </a:solidFill>
              </a:rPr>
              <a:t>/2</a:t>
            </a:r>
            <a:r>
              <a:rPr lang="en-US" altLang="zh-CN" sz="2000" baseline="-25000">
                <a:solidFill>
                  <a:srgbClr val="000099"/>
                </a:solidFill>
                <a:latin typeface="Symbol" panose="05050102010706020507" pitchFamily="18" charset="2"/>
              </a:rPr>
              <a:t></a:t>
            </a:r>
            <a:r>
              <a:rPr lang="en-US" altLang="zh-CN" sz="2000">
                <a:solidFill>
                  <a:srgbClr val="000099"/>
                </a:solidFill>
              </a:rPr>
              <a:t>(</a:t>
            </a:r>
            <a:r>
              <a:rPr lang="en-US" altLang="zh-CN" sz="2000" i="1">
                <a:solidFill>
                  <a:srgbClr val="000099"/>
                </a:solidFill>
              </a:rPr>
              <a:t>K/2</a:t>
            </a:r>
            <a:r>
              <a:rPr lang="en-US" altLang="zh-CN" sz="2000">
                <a:solidFill>
                  <a:srgbClr val="000099"/>
                </a:solidFill>
              </a:rPr>
              <a:t>)</a:t>
            </a:r>
            <a:r>
              <a:rPr lang="en-US" altLang="zh-CN" sz="2000">
                <a:solidFill>
                  <a:srgbClr val="000099"/>
                </a:solidFill>
                <a:latin typeface="Symbol" panose="05050102010706020507" pitchFamily="18" charset="2"/>
              </a:rPr>
              <a:t></a:t>
            </a:r>
            <a:r>
              <a:rPr lang="en-US" altLang="zh-CN" sz="2000">
                <a:solidFill>
                  <a:srgbClr val="000099"/>
                </a:solidFill>
              </a:rPr>
              <a:t> +1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2000"/>
              <a:t>thus searches can be conducted efficiently.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2000"/>
              <a:t>Insertions and deletions to the main file can be handled efficiently, as the index can be restructured </a:t>
            </a:r>
            <a:r>
              <a:rPr lang="en-US" altLang="zh-CN" sz="2000">
                <a:solidFill>
                  <a:srgbClr val="000099"/>
                </a:solidFill>
              </a:rPr>
              <a:t>in logarithmic time </a:t>
            </a:r>
            <a:r>
              <a:rPr lang="en-US" altLang="zh-CN" sz="2000"/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>
            <a:extLst>
              <a:ext uri="{FF2B5EF4-FFF2-40B4-BE49-F238E27FC236}">
                <a16:creationId xmlns:a16="http://schemas.microsoft.com/office/drawing/2014/main" id="{81A0D1C3-8357-4D86-9F9B-A73454B99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117475"/>
            <a:ext cx="85280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Query on B</a:t>
            </a:r>
            <a:r>
              <a:rPr lang="en-US" altLang="zh-CN" sz="3200" b="1" baseline="300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-Tree</a:t>
            </a:r>
          </a:p>
        </p:txBody>
      </p:sp>
      <p:sp>
        <p:nvSpPr>
          <p:cNvPr id="22530" name="Text Box 2">
            <a:extLst>
              <a:ext uri="{FF2B5EF4-FFF2-40B4-BE49-F238E27FC236}">
                <a16:creationId xmlns:a16="http://schemas.microsoft.com/office/drawing/2014/main" id="{C6AD9BDD-C12E-4B6F-B204-DD9931192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974725"/>
            <a:ext cx="8455025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79413" indent="-3794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985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9856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2000" b="1">
                <a:solidFill>
                  <a:srgbClr val="C00000"/>
                </a:solidFill>
              </a:rPr>
              <a:t>function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r>
              <a:rPr lang="en-US" altLang="zh-CN" sz="2000" i="1">
                <a:solidFill>
                  <a:srgbClr val="C00000"/>
                </a:solidFill>
              </a:rPr>
              <a:t>find</a:t>
            </a:r>
            <a:r>
              <a:rPr lang="en-US" altLang="zh-CN" sz="2000">
                <a:solidFill>
                  <a:srgbClr val="C00000"/>
                </a:solidFill>
              </a:rPr>
              <a:t>(</a:t>
            </a:r>
            <a:r>
              <a:rPr lang="en-US" altLang="zh-CN" sz="2000" i="1">
                <a:solidFill>
                  <a:srgbClr val="C00000"/>
                </a:solidFill>
              </a:rPr>
              <a:t>v)    </a:t>
            </a:r>
            <a:r>
              <a:rPr lang="en-US" altLang="zh-CN" sz="2000" i="1"/>
              <a:t>//</a:t>
            </a:r>
            <a:r>
              <a:rPr lang="en-US" altLang="zh-CN" sz="2000"/>
              <a:t> Find record with search-key value </a:t>
            </a:r>
            <a:r>
              <a:rPr lang="en-US" altLang="zh-CN" sz="2000" i="1"/>
              <a:t>V </a:t>
            </a:r>
          </a:p>
          <a:p>
            <a:pPr lvl="1">
              <a:lnSpc>
                <a:spcPct val="8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Arial" panose="020B0604020202020204" pitchFamily="34" charset="0"/>
              <a:buAutoNum type="arabicPeriod"/>
            </a:pPr>
            <a:r>
              <a:rPr lang="en-US" altLang="zh-CN" sz="2000" i="1"/>
              <a:t>C=root</a:t>
            </a:r>
          </a:p>
          <a:p>
            <a:pPr lvl="1">
              <a:lnSpc>
                <a:spcPct val="8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Arial" panose="020B0604020202020204" pitchFamily="34" charset="0"/>
              <a:buAutoNum type="arabicPeriod"/>
            </a:pPr>
            <a:r>
              <a:rPr lang="en-US" altLang="zh-CN" sz="2000"/>
              <a:t>While C is not a leaf node {</a:t>
            </a:r>
          </a:p>
          <a:p>
            <a:pPr lvl="2">
              <a:lnSpc>
                <a:spcPct val="80000"/>
              </a:lnSpc>
              <a:spcBef>
                <a:spcPts val="875"/>
              </a:spcBef>
              <a:buClr>
                <a:srgbClr val="33CC33"/>
              </a:buClr>
              <a:buSzPct val="75000"/>
              <a:buFont typeface="Arial" panose="020B0604020202020204" pitchFamily="34" charset="0"/>
              <a:buAutoNum type="arabicPeriod"/>
            </a:pPr>
            <a:r>
              <a:rPr lang="en-US" altLang="zh-CN" sz="2000"/>
              <a:t>Let </a:t>
            </a:r>
            <a:r>
              <a:rPr lang="en-US" altLang="zh-CN" sz="2000" i="1"/>
              <a:t>i </a:t>
            </a:r>
            <a:r>
              <a:rPr lang="en-US" altLang="zh-CN" sz="2000"/>
              <a:t>be least value s.t. </a:t>
            </a:r>
            <a:r>
              <a:rPr lang="en-US" altLang="zh-CN" sz="2000" i="1"/>
              <a:t>V </a:t>
            </a:r>
            <a:r>
              <a:rPr lang="en-US" altLang="zh-CN" sz="2000" i="1">
                <a:latin typeface="Symbol" panose="05050102010706020507" pitchFamily="18" charset="2"/>
              </a:rPr>
              <a:t></a:t>
            </a:r>
            <a:r>
              <a:rPr lang="en-US" altLang="zh-CN" sz="2000" i="1"/>
              <a:t> K</a:t>
            </a:r>
            <a:r>
              <a:rPr lang="en-US" altLang="zh-CN" sz="2000" i="1" baseline="-25000"/>
              <a:t>i</a:t>
            </a:r>
            <a:r>
              <a:rPr lang="en-US" altLang="zh-CN" sz="2000" i="1"/>
              <a:t>.</a:t>
            </a:r>
          </a:p>
          <a:p>
            <a:pPr lvl="2">
              <a:lnSpc>
                <a:spcPct val="80000"/>
              </a:lnSpc>
              <a:spcBef>
                <a:spcPts val="875"/>
              </a:spcBef>
              <a:buClr>
                <a:srgbClr val="33CC33"/>
              </a:buClr>
              <a:buSzPct val="75000"/>
              <a:buFont typeface="Arial" panose="020B0604020202020204" pitchFamily="34" charset="0"/>
              <a:buAutoNum type="arabicPeriod"/>
            </a:pPr>
            <a:r>
              <a:rPr lang="en-US" altLang="zh-CN" sz="2000"/>
              <a:t>If no such exists, set </a:t>
            </a:r>
            <a:r>
              <a:rPr lang="en-US" altLang="zh-CN" sz="2000" i="1"/>
              <a:t>C</a:t>
            </a:r>
            <a:r>
              <a:rPr lang="en-US" altLang="zh-CN" sz="2000"/>
              <a:t> = </a:t>
            </a:r>
            <a:r>
              <a:rPr lang="en-US" altLang="zh-CN" sz="2000" i="1"/>
              <a:t>last non-null pointer in C</a:t>
            </a:r>
            <a:r>
              <a:rPr lang="en-US" altLang="zh-CN" sz="2000"/>
              <a:t> </a:t>
            </a:r>
          </a:p>
          <a:p>
            <a:pPr lvl="2">
              <a:lnSpc>
                <a:spcPct val="80000"/>
              </a:lnSpc>
              <a:spcBef>
                <a:spcPts val="875"/>
              </a:spcBef>
              <a:buClr>
                <a:srgbClr val="33CC33"/>
              </a:buClr>
              <a:buSzPct val="75000"/>
              <a:buFont typeface="Arial" panose="020B0604020202020204" pitchFamily="34" charset="0"/>
              <a:buAutoNum type="arabicPeriod"/>
            </a:pPr>
            <a:r>
              <a:rPr lang="en-US" altLang="zh-CN" sz="2000"/>
              <a:t>Else { if (V= </a:t>
            </a:r>
            <a:r>
              <a:rPr lang="en-US" altLang="zh-CN" sz="2000" i="1"/>
              <a:t>K</a:t>
            </a:r>
            <a:r>
              <a:rPr lang="en-US" altLang="zh-CN" sz="2000" i="1" baseline="-25000"/>
              <a:t>i</a:t>
            </a:r>
            <a:r>
              <a:rPr lang="en-US" altLang="zh-CN" sz="2000"/>
              <a:t> ) Set C = </a:t>
            </a:r>
            <a:r>
              <a:rPr lang="en-US" altLang="zh-CN" sz="2000" i="1"/>
              <a:t>P</a:t>
            </a:r>
            <a:r>
              <a:rPr lang="en-US" altLang="zh-CN" sz="2000" i="1" baseline="-25000"/>
              <a:t>i +1  </a:t>
            </a:r>
            <a:r>
              <a:rPr lang="en-US" altLang="zh-CN" sz="2000"/>
              <a:t>else set </a:t>
            </a:r>
            <a:r>
              <a:rPr lang="en-US" altLang="zh-CN" sz="2000" i="1"/>
              <a:t>C</a:t>
            </a:r>
            <a:r>
              <a:rPr lang="en-US" altLang="zh-CN" sz="2000"/>
              <a:t> = </a:t>
            </a:r>
            <a:r>
              <a:rPr lang="en-US" altLang="zh-CN" sz="2000" i="1"/>
              <a:t>P</a:t>
            </a:r>
            <a:r>
              <a:rPr lang="en-US" altLang="zh-CN" sz="2000" i="1" baseline="-25000"/>
              <a:t>i</a:t>
            </a:r>
            <a:r>
              <a:rPr lang="en-US" altLang="zh-CN" sz="2000"/>
              <a:t>}</a:t>
            </a:r>
          </a:p>
          <a:p>
            <a:pPr marL="1200150" lvl="2">
              <a:lnSpc>
                <a:spcPct val="80000"/>
              </a:lnSpc>
              <a:spcBef>
                <a:spcPts val="875"/>
              </a:spcBef>
              <a:buClrTx/>
              <a:buSzPct val="75000"/>
              <a:buFontTx/>
              <a:buNone/>
            </a:pPr>
            <a:r>
              <a:rPr lang="en-US" altLang="zh-CN" sz="2000"/>
              <a:t>}</a:t>
            </a:r>
          </a:p>
          <a:p>
            <a:pPr lvl="1">
              <a:lnSpc>
                <a:spcPct val="8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Arial" panose="020B0604020202020204" pitchFamily="34" charset="0"/>
              <a:buAutoNum type="arabicPeriod"/>
            </a:pPr>
            <a:r>
              <a:rPr lang="en-US" altLang="zh-CN" sz="2000"/>
              <a:t>Let </a:t>
            </a:r>
            <a:r>
              <a:rPr lang="en-US" altLang="zh-CN" sz="2000" i="1"/>
              <a:t>i </a:t>
            </a:r>
            <a:r>
              <a:rPr lang="en-US" altLang="zh-CN" sz="2000"/>
              <a:t>be least value s.t. </a:t>
            </a:r>
            <a:r>
              <a:rPr lang="en-US" altLang="zh-CN" sz="2000" i="1"/>
              <a:t>K</a:t>
            </a:r>
            <a:r>
              <a:rPr lang="en-US" altLang="zh-CN" sz="2000" i="1" baseline="-25000"/>
              <a:t>i</a:t>
            </a:r>
            <a:r>
              <a:rPr lang="en-US" altLang="zh-CN" sz="2000" i="1"/>
              <a:t> = V</a:t>
            </a:r>
          </a:p>
          <a:p>
            <a:pPr lvl="1">
              <a:lnSpc>
                <a:spcPct val="8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Arial" panose="020B0604020202020204" pitchFamily="34" charset="0"/>
              <a:buAutoNum type="arabicPeriod"/>
            </a:pPr>
            <a:r>
              <a:rPr lang="en-US" altLang="zh-CN" sz="2000"/>
              <a:t>If there is such a value </a:t>
            </a:r>
            <a:r>
              <a:rPr lang="en-US" altLang="zh-CN" sz="2000" i="1"/>
              <a:t>i, </a:t>
            </a:r>
            <a:r>
              <a:rPr lang="en-US" altLang="zh-CN" sz="2000"/>
              <a:t> follow pointer </a:t>
            </a:r>
            <a:r>
              <a:rPr lang="en-US" altLang="zh-CN" sz="2000" i="1"/>
              <a:t>P</a:t>
            </a:r>
            <a:r>
              <a:rPr lang="en-US" altLang="zh-CN" sz="2000" i="1" baseline="-25000"/>
              <a:t>i</a:t>
            </a:r>
            <a:r>
              <a:rPr lang="en-US" altLang="zh-CN" sz="2000" i="1"/>
              <a:t>  </a:t>
            </a:r>
            <a:r>
              <a:rPr lang="en-US" altLang="zh-CN" sz="2000"/>
              <a:t>to the desired record.</a:t>
            </a:r>
          </a:p>
          <a:p>
            <a:pPr lvl="1">
              <a:lnSpc>
                <a:spcPct val="8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Arial" panose="020B0604020202020204" pitchFamily="34" charset="0"/>
              <a:buAutoNum type="arabicPeriod"/>
            </a:pPr>
            <a:r>
              <a:rPr lang="en-US" altLang="zh-CN" sz="2000"/>
              <a:t>Else no record with search-key value </a:t>
            </a:r>
            <a:r>
              <a:rPr lang="en-US" altLang="zh-CN" sz="2000" i="1"/>
              <a:t>k</a:t>
            </a:r>
            <a:r>
              <a:rPr lang="en-US" altLang="zh-CN" sz="2000"/>
              <a:t> exists.</a:t>
            </a:r>
          </a:p>
        </p:txBody>
      </p:sp>
      <p:pic>
        <p:nvPicPr>
          <p:cNvPr id="22531" name="Picture 3">
            <a:extLst>
              <a:ext uri="{FF2B5EF4-FFF2-40B4-BE49-F238E27FC236}">
                <a16:creationId xmlns:a16="http://schemas.microsoft.com/office/drawing/2014/main" id="{1F290034-B379-4F99-861A-D6646A0CA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4508500"/>
            <a:ext cx="8799513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A877E3A9-960C-43E4-989A-F8B71CF36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117475"/>
            <a:ext cx="720566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Chapter 11:  Indexing and Hashing</a:t>
            </a:r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BD3E99E5-39D1-458F-AE14-061CEC9DF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0" y="1093788"/>
            <a:ext cx="10215563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1800"/>
              <a:t>Basic Concepts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1800"/>
              <a:t>Ordered Indices 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1800"/>
              <a:t>B</a:t>
            </a:r>
            <a:r>
              <a:rPr lang="en-US" altLang="zh-CN" sz="1800" baseline="30000"/>
              <a:t>+</a:t>
            </a:r>
            <a:r>
              <a:rPr lang="en-US" altLang="zh-CN" sz="1800"/>
              <a:t>-Tree Index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1800"/>
              <a:t>B+-Tree File Organization 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1800"/>
              <a:t>B-Tree Index Files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1800"/>
              <a:t>Indices on Multiple Keys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IN" altLang="zh-CN" sz="1800"/>
              <a:t>Indexing on Flash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IN" altLang="zh-CN" sz="1800"/>
              <a:t>Indexing in Main Memory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zh-CN" altLang="zh-CN" sz="1800">
                <a:solidFill>
                  <a:srgbClr val="C2C2D6"/>
                </a:solidFill>
              </a:rPr>
              <a:t>*</a:t>
            </a:r>
            <a:r>
              <a:rPr lang="en-US" altLang="zh-CN" sz="1800">
                <a:solidFill>
                  <a:srgbClr val="C2C2D6"/>
                </a:solidFill>
              </a:rPr>
              <a:t>Static Hashing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zh-CN" altLang="zh-CN" sz="1800">
                <a:solidFill>
                  <a:srgbClr val="C2C2D6"/>
                </a:solidFill>
              </a:rPr>
              <a:t>*</a:t>
            </a:r>
            <a:r>
              <a:rPr lang="en-US" altLang="zh-CN" sz="1800">
                <a:solidFill>
                  <a:srgbClr val="C2C2D6"/>
                </a:solidFill>
              </a:rPr>
              <a:t>Dynamic Hashing 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zh-CN" altLang="zh-CN" sz="1800">
                <a:solidFill>
                  <a:srgbClr val="C2C2D6"/>
                </a:solidFill>
              </a:rPr>
              <a:t>*</a:t>
            </a:r>
            <a:r>
              <a:rPr lang="en-US" altLang="zh-CN" sz="1800">
                <a:solidFill>
                  <a:srgbClr val="C2C2D6"/>
                </a:solidFill>
              </a:rPr>
              <a:t>Comparison of Ordered Indexing and Hashing 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zh-CN" altLang="zh-CN" sz="1800">
                <a:solidFill>
                  <a:srgbClr val="C2C2D6"/>
                </a:solidFill>
              </a:rPr>
              <a:t>*</a:t>
            </a:r>
            <a:r>
              <a:rPr lang="en-US" altLang="zh-CN" sz="1800">
                <a:solidFill>
                  <a:srgbClr val="C2C2D6"/>
                </a:solidFill>
              </a:rPr>
              <a:t>Index Definition in SQL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1800">
                <a:solidFill>
                  <a:srgbClr val="C2C2D6"/>
                </a:solidFill>
              </a:rPr>
              <a:t>Multiple-Key Access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>
            <a:extLst>
              <a:ext uri="{FF2B5EF4-FFF2-40B4-BE49-F238E27FC236}">
                <a16:creationId xmlns:a16="http://schemas.microsoft.com/office/drawing/2014/main" id="{90339282-0033-409D-96EC-77B830DE8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117475"/>
            <a:ext cx="8204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Query on B</a:t>
            </a:r>
            <a:r>
              <a:rPr lang="en-US" altLang="zh-CN" sz="3200" b="1" baseline="300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+-</a:t>
            </a: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Tree(Cont.)</a:t>
            </a:r>
          </a:p>
        </p:txBody>
      </p:sp>
      <p:sp>
        <p:nvSpPr>
          <p:cNvPr id="23554" name="Text Box 2">
            <a:extLst>
              <a:ext uri="{FF2B5EF4-FFF2-40B4-BE49-F238E27FC236}">
                <a16:creationId xmlns:a16="http://schemas.microsoft.com/office/drawing/2014/main" id="{A57804E1-62E1-4890-9768-631EBFEA5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1219200"/>
            <a:ext cx="7718425" cy="507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1363" indent="-2841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1800"/>
              <a:t>If there are </a:t>
            </a:r>
            <a:r>
              <a:rPr lang="en-US" altLang="zh-CN" sz="1800" i="1"/>
              <a:t>K</a:t>
            </a:r>
            <a:r>
              <a:rPr lang="en-US" altLang="zh-CN" sz="1800"/>
              <a:t> search-key values in the file, the height of the tree is no more than </a:t>
            </a:r>
            <a:r>
              <a:rPr lang="en-US" altLang="zh-CN" sz="1800">
                <a:solidFill>
                  <a:srgbClr val="C00000"/>
                </a:solidFill>
                <a:latin typeface="Symbol" panose="05050102010706020507" pitchFamily="18" charset="2"/>
              </a:rPr>
              <a:t></a:t>
            </a:r>
            <a:r>
              <a:rPr lang="en-US" altLang="zh-CN" sz="1800">
                <a:solidFill>
                  <a:srgbClr val="C00000"/>
                </a:solidFill>
              </a:rPr>
              <a:t>log</a:t>
            </a:r>
            <a:r>
              <a:rPr lang="en-US" altLang="zh-CN" sz="1800" baseline="-25000">
                <a:solidFill>
                  <a:srgbClr val="C00000"/>
                </a:solidFill>
                <a:latin typeface="Symbol" panose="05050102010706020507" pitchFamily="18" charset="2"/>
              </a:rPr>
              <a:t></a:t>
            </a:r>
            <a:r>
              <a:rPr lang="en-US" altLang="zh-CN" sz="1800" i="1" baseline="-25000">
                <a:solidFill>
                  <a:srgbClr val="C00000"/>
                </a:solidFill>
              </a:rPr>
              <a:t>n</a:t>
            </a:r>
            <a:r>
              <a:rPr lang="en-US" altLang="zh-CN" sz="1800" baseline="-25000">
                <a:solidFill>
                  <a:srgbClr val="C00000"/>
                </a:solidFill>
              </a:rPr>
              <a:t>/2</a:t>
            </a:r>
            <a:r>
              <a:rPr lang="en-US" altLang="zh-CN" sz="1800" baseline="-25000">
                <a:solidFill>
                  <a:srgbClr val="C00000"/>
                </a:solidFill>
                <a:latin typeface="Symbol" panose="05050102010706020507" pitchFamily="18" charset="2"/>
              </a:rPr>
              <a:t></a:t>
            </a:r>
            <a:r>
              <a:rPr lang="en-US" altLang="zh-CN" sz="1800">
                <a:solidFill>
                  <a:srgbClr val="C00000"/>
                </a:solidFill>
              </a:rPr>
              <a:t>(</a:t>
            </a:r>
            <a:r>
              <a:rPr lang="en-US" altLang="zh-CN" sz="1800" i="1">
                <a:solidFill>
                  <a:srgbClr val="C00000"/>
                </a:solidFill>
              </a:rPr>
              <a:t>K</a:t>
            </a:r>
            <a:r>
              <a:rPr lang="en-US" altLang="zh-CN" sz="1800">
                <a:solidFill>
                  <a:srgbClr val="C00000"/>
                </a:solidFill>
              </a:rPr>
              <a:t>)</a:t>
            </a:r>
            <a:r>
              <a:rPr lang="en-US" altLang="zh-CN" sz="1800">
                <a:solidFill>
                  <a:srgbClr val="C00000"/>
                </a:solidFill>
                <a:latin typeface="Symbol" panose="05050102010706020507" pitchFamily="18" charset="2"/>
              </a:rPr>
              <a:t></a:t>
            </a:r>
            <a:r>
              <a:rPr lang="en-US" altLang="zh-CN" sz="1800">
                <a:solidFill>
                  <a:srgbClr val="C00000"/>
                </a:solidFill>
              </a:rPr>
              <a:t>.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1800">
                <a:solidFill>
                  <a:srgbClr val="000099"/>
                </a:solidFill>
              </a:rPr>
              <a:t>A node is generally the same size as a disk block, typically </a:t>
            </a:r>
            <a:r>
              <a:rPr lang="en-US" altLang="zh-CN" sz="1800">
                <a:solidFill>
                  <a:srgbClr val="C00000"/>
                </a:solidFill>
              </a:rPr>
              <a:t>4 kilobytes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1800"/>
              <a:t>and </a:t>
            </a:r>
            <a:r>
              <a:rPr lang="en-US" altLang="zh-CN" sz="1800" i="1"/>
              <a:t>n</a:t>
            </a:r>
            <a:r>
              <a:rPr lang="en-US" altLang="zh-CN" sz="1800"/>
              <a:t> is typically around 100 (40 bytes per index entry).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1800"/>
              <a:t>With 1 million search key values and </a:t>
            </a:r>
            <a:r>
              <a:rPr lang="en-US" altLang="zh-CN" sz="1800" i="1"/>
              <a:t>n</a:t>
            </a:r>
            <a:r>
              <a:rPr lang="en-US" altLang="zh-CN" sz="1800"/>
              <a:t> = 100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1800"/>
              <a:t>at most </a:t>
            </a:r>
            <a:r>
              <a:rPr lang="en-US" altLang="zh-CN" sz="1800" i="1"/>
              <a:t> log</a:t>
            </a:r>
            <a:r>
              <a:rPr lang="en-US" altLang="zh-CN" sz="1800" baseline="-25000"/>
              <a:t>50</a:t>
            </a:r>
            <a:r>
              <a:rPr lang="en-US" altLang="zh-CN" sz="1800"/>
              <a:t>(1,000,000) = </a:t>
            </a:r>
            <a:r>
              <a:rPr lang="en-US" altLang="zh-CN" sz="1800">
                <a:solidFill>
                  <a:srgbClr val="C00000"/>
                </a:solidFill>
              </a:rPr>
              <a:t>4 nodes </a:t>
            </a:r>
            <a:r>
              <a:rPr lang="en-US" altLang="zh-CN" sz="1800"/>
              <a:t>are accessed in a lookup.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1800"/>
              <a:t>Contrast this with a </a:t>
            </a:r>
            <a:r>
              <a:rPr lang="en-US" altLang="zh-CN" sz="1800">
                <a:solidFill>
                  <a:srgbClr val="000099"/>
                </a:solidFill>
              </a:rPr>
              <a:t>balanced binary </a:t>
            </a:r>
            <a:r>
              <a:rPr lang="en-US" altLang="zh-CN" sz="1800"/>
              <a:t>tree with 1 million search key values — around 20 nodes are accessed in a lookup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1800"/>
              <a:t>above difference is significant since every node access may need a disk I/O, costing around 20 milliseconds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>
            <a:extLst>
              <a:ext uri="{FF2B5EF4-FFF2-40B4-BE49-F238E27FC236}">
                <a16:creationId xmlns:a16="http://schemas.microsoft.com/office/drawing/2014/main" id="{63678E8B-0EEB-4C3D-BAA6-2420FE9F5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1863" y="217488"/>
            <a:ext cx="61563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Examples of Insert on B</a:t>
            </a:r>
            <a:r>
              <a:rPr lang="en-US" altLang="zh-CN" sz="3200" b="1" baseline="300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-Tree</a:t>
            </a:r>
          </a:p>
        </p:txBody>
      </p:sp>
      <p:sp>
        <p:nvSpPr>
          <p:cNvPr id="24578" name="Text Box 2">
            <a:extLst>
              <a:ext uri="{FF2B5EF4-FFF2-40B4-BE49-F238E27FC236}">
                <a16:creationId xmlns:a16="http://schemas.microsoft.com/office/drawing/2014/main" id="{08AFE180-FE71-43F6-8D1B-78FB7C9B3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3735388"/>
            <a:ext cx="48672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1063"/>
              </a:spcBef>
              <a:buClrTx/>
              <a:buSzPct val="90000"/>
              <a:buFontTx/>
              <a:buNone/>
            </a:pPr>
            <a:r>
              <a:rPr lang="en-US" altLang="zh-CN" sz="1700" b="1"/>
              <a:t>B</a:t>
            </a:r>
            <a:r>
              <a:rPr lang="en-US" altLang="zh-CN" sz="1700" b="1" baseline="30000"/>
              <a:t>+</a:t>
            </a:r>
            <a:r>
              <a:rPr lang="en-US" altLang="zh-CN" sz="1700" b="1"/>
              <a:t>-Tree before and after insertion of </a:t>
            </a:r>
            <a:r>
              <a:rPr lang="ja-JP" altLang="zh-CN" sz="1700" b="1"/>
              <a:t>“</a:t>
            </a:r>
            <a:r>
              <a:rPr lang="en-US" altLang="zh-CN" sz="1700" b="1">
                <a:solidFill>
                  <a:srgbClr val="FF0000"/>
                </a:solidFill>
              </a:rPr>
              <a:t>Adams</a:t>
            </a:r>
            <a:r>
              <a:rPr lang="ja-JP" altLang="zh-CN" sz="1700" b="1">
                <a:solidFill>
                  <a:srgbClr val="FF0000"/>
                </a:solidFill>
              </a:rPr>
              <a:t>”</a:t>
            </a:r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FB8601CB-9374-472D-AC2E-B98AE6477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25" y="4286250"/>
            <a:ext cx="8799513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580" name="Picture 4">
            <a:extLst>
              <a:ext uri="{FF2B5EF4-FFF2-40B4-BE49-F238E27FC236}">
                <a16:creationId xmlns:a16="http://schemas.microsoft.com/office/drawing/2014/main" id="{0500F46D-C26D-4779-AAAE-E068194DA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32"/>
          <a:stretch>
            <a:fillRect/>
          </a:stretch>
        </p:blipFill>
        <p:spPr bwMode="auto">
          <a:xfrm>
            <a:off x="1095375" y="1825625"/>
            <a:ext cx="8648700" cy="183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6253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581" name="Text Box 5">
            <a:extLst>
              <a:ext uri="{FF2B5EF4-FFF2-40B4-BE49-F238E27FC236}">
                <a16:creationId xmlns:a16="http://schemas.microsoft.com/office/drawing/2014/main" id="{A20A6E1F-0D9F-43A1-A03C-F66C8869F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1181100"/>
            <a:ext cx="1711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Tx/>
              <a:buSzPct val="90000"/>
              <a:buFontTx/>
              <a:buNone/>
            </a:pPr>
            <a:r>
              <a:rPr lang="en-US" altLang="zh-CN" b="1">
                <a:solidFill>
                  <a:srgbClr val="002060"/>
                </a:solidFill>
              </a:rPr>
              <a:t>Affected nodes: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>
            <a:extLst>
              <a:ext uri="{FF2B5EF4-FFF2-40B4-BE49-F238E27FC236}">
                <a16:creationId xmlns:a16="http://schemas.microsoft.com/office/drawing/2014/main" id="{CA333704-DAF8-4462-91D0-AE0603A90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117475"/>
            <a:ext cx="661511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Examples of Insert on B</a:t>
            </a:r>
            <a:r>
              <a:rPr lang="en-US" altLang="zh-CN" sz="3200" b="1" baseline="300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-Tree</a:t>
            </a: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EE229CA9-DFC3-4BB8-A50D-C4427261D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75" y="4316413"/>
            <a:ext cx="8512175" cy="194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3" name="Picture 3">
            <a:extLst>
              <a:ext uri="{FF2B5EF4-FFF2-40B4-BE49-F238E27FC236}">
                <a16:creationId xmlns:a16="http://schemas.microsoft.com/office/drawing/2014/main" id="{D2907179-F679-4354-A3AF-801C1A6E0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75" y="1211263"/>
            <a:ext cx="8799513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604" name="Text Box 4">
            <a:extLst>
              <a:ext uri="{FF2B5EF4-FFF2-40B4-BE49-F238E27FC236}">
                <a16:creationId xmlns:a16="http://schemas.microsoft.com/office/drawing/2014/main" id="{A3634D7D-AD59-480D-AA3A-052B5E7D7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3670300"/>
            <a:ext cx="50101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1063"/>
              </a:spcBef>
              <a:buClrTx/>
              <a:buSzPct val="90000"/>
              <a:buFontTx/>
              <a:buNone/>
            </a:pPr>
            <a:r>
              <a:rPr lang="en-US" altLang="zh-CN" sz="1700" b="1"/>
              <a:t>B</a:t>
            </a:r>
            <a:r>
              <a:rPr lang="en-US" altLang="zh-CN" sz="1700" b="1" baseline="30000"/>
              <a:t>+</a:t>
            </a:r>
            <a:r>
              <a:rPr lang="en-US" altLang="zh-CN" sz="1700" b="1"/>
              <a:t>-Tree before and after insertion of </a:t>
            </a:r>
            <a:r>
              <a:rPr lang="ja-JP" altLang="zh-CN" sz="1700" b="1"/>
              <a:t>“</a:t>
            </a:r>
            <a:r>
              <a:rPr lang="en-US" altLang="zh-CN" sz="1700" b="1">
                <a:solidFill>
                  <a:srgbClr val="FF0000"/>
                </a:solidFill>
              </a:rPr>
              <a:t>Lamport</a:t>
            </a:r>
            <a:r>
              <a:rPr lang="ja-JP" altLang="zh-CN" sz="1700" b="1">
                <a:solidFill>
                  <a:srgbClr val="FF0000"/>
                </a:solidFill>
              </a:rPr>
              <a:t>”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>
            <a:extLst>
              <a:ext uri="{FF2B5EF4-FFF2-40B4-BE49-F238E27FC236}">
                <a16:creationId xmlns:a16="http://schemas.microsoft.com/office/drawing/2014/main" id="{BC03F245-7F6F-4BE7-AF1D-9018A09BC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117475"/>
            <a:ext cx="63055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Insert on B</a:t>
            </a:r>
            <a:r>
              <a:rPr lang="en-US" altLang="zh-CN" sz="3200" b="1" baseline="300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-Trees</a:t>
            </a:r>
          </a:p>
        </p:txBody>
      </p:sp>
      <p:sp>
        <p:nvSpPr>
          <p:cNvPr id="26626" name="Text Box 2">
            <a:extLst>
              <a:ext uri="{FF2B5EF4-FFF2-40B4-BE49-F238E27FC236}">
                <a16:creationId xmlns:a16="http://schemas.microsoft.com/office/drawing/2014/main" id="{31CE8AC8-F8D8-4F7D-A39F-A3DD61EAD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1081088"/>
            <a:ext cx="7747000" cy="526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1363" indent="-2841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875"/>
              </a:spcBef>
              <a:buClrTx/>
              <a:buSzPct val="90000"/>
              <a:buFontTx/>
              <a:buNone/>
            </a:pPr>
            <a:r>
              <a:rPr lang="en-US" altLang="zh-CN" sz="2000" b="1">
                <a:solidFill>
                  <a:srgbClr val="C00000"/>
                </a:solidFill>
              </a:rPr>
              <a:t>function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r>
              <a:rPr lang="en-US" altLang="zh-CN" sz="2000" i="1">
                <a:solidFill>
                  <a:srgbClr val="C00000"/>
                </a:solidFill>
              </a:rPr>
              <a:t>insert </a:t>
            </a:r>
            <a:r>
              <a:rPr lang="en-US" altLang="zh-CN" sz="2000">
                <a:solidFill>
                  <a:srgbClr val="C00000"/>
                </a:solidFill>
              </a:rPr>
              <a:t>(pr, </a:t>
            </a:r>
            <a:r>
              <a:rPr lang="en-US" altLang="zh-CN" sz="2000" i="1">
                <a:solidFill>
                  <a:srgbClr val="C00000"/>
                </a:solidFill>
              </a:rPr>
              <a:t>v)</a:t>
            </a:r>
          </a:p>
          <a:p>
            <a:pPr>
              <a:spcBef>
                <a:spcPts val="875"/>
              </a:spcBef>
              <a:buClrTx/>
              <a:buSzPct val="90000"/>
              <a:buFontTx/>
              <a:buNone/>
            </a:pPr>
            <a:r>
              <a:rPr lang="en-US" altLang="zh-CN" sz="2000"/>
              <a:t> /* Assume record already added to the file.  Let 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2000" i="1">
                <a:solidFill>
                  <a:srgbClr val="FF0000"/>
                </a:solidFill>
              </a:rPr>
              <a:t>pr</a:t>
            </a:r>
            <a:r>
              <a:rPr lang="en-US" altLang="zh-CN" sz="2000"/>
              <a:t> be pointer to the record, and let 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2000">
                <a:solidFill>
                  <a:srgbClr val="FF0000"/>
                </a:solidFill>
              </a:rPr>
              <a:t>v</a:t>
            </a:r>
            <a:r>
              <a:rPr lang="en-US" altLang="zh-CN" sz="2000"/>
              <a:t> be the search key value of the record */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Arial" panose="020B0604020202020204" pitchFamily="34" charset="0"/>
              <a:buAutoNum type="arabicPeriod"/>
            </a:pPr>
            <a:r>
              <a:rPr lang="en-US" altLang="zh-CN" sz="2000"/>
              <a:t>Find the leaf node in which the search-key value would appear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Arial" panose="020B0604020202020204" pitchFamily="34" charset="0"/>
              <a:buAutoNum type="arabicPeriod"/>
            </a:pPr>
            <a:r>
              <a:rPr lang="en-US" altLang="zh-CN" sz="2000">
                <a:solidFill>
                  <a:srgbClr val="FF0000"/>
                </a:solidFill>
              </a:rPr>
              <a:t>If there is room in the leaf node</a:t>
            </a:r>
            <a:r>
              <a:rPr lang="en-US" altLang="zh-CN" sz="2000"/>
              <a:t>, insert (v, </a:t>
            </a:r>
            <a:r>
              <a:rPr lang="en-US" altLang="zh-CN" sz="2000" i="1"/>
              <a:t>pr</a:t>
            </a:r>
            <a:r>
              <a:rPr lang="en-US" altLang="zh-CN" sz="2000"/>
              <a:t>) pair in the leaf node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Arial" panose="020B0604020202020204" pitchFamily="34" charset="0"/>
              <a:buAutoNum type="arabicPeriod"/>
            </a:pPr>
            <a:r>
              <a:rPr lang="en-US" altLang="zh-CN" sz="2000">
                <a:solidFill>
                  <a:srgbClr val="FF0000"/>
                </a:solidFill>
              </a:rPr>
              <a:t>Otherwise</a:t>
            </a:r>
            <a:r>
              <a:rPr lang="en-US" altLang="zh-CN" sz="2000"/>
              <a:t>, split the node (along with the new (</a:t>
            </a:r>
            <a:r>
              <a:rPr lang="en-US" altLang="zh-CN" sz="2000" i="1"/>
              <a:t>v, pr</a:t>
            </a:r>
            <a:r>
              <a:rPr lang="en-US" altLang="zh-CN" sz="2000"/>
              <a:t>)  entry) as discussed in the next slide, and propagate updates to parent nodes.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>
            <a:extLst>
              <a:ext uri="{FF2B5EF4-FFF2-40B4-BE49-F238E27FC236}">
                <a16:creationId xmlns:a16="http://schemas.microsoft.com/office/drawing/2014/main" id="{0CB47157-6D99-4DFD-8871-DEC515A4C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117475"/>
            <a:ext cx="872013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Insert on B</a:t>
            </a:r>
            <a:r>
              <a:rPr lang="en-US" altLang="zh-CN" sz="3200" b="1" baseline="300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-Trees (Cont.)</a:t>
            </a:r>
          </a:p>
        </p:txBody>
      </p:sp>
      <p:sp>
        <p:nvSpPr>
          <p:cNvPr id="27650" name="Text Box 2">
            <a:extLst>
              <a:ext uri="{FF2B5EF4-FFF2-40B4-BE49-F238E27FC236}">
                <a16:creationId xmlns:a16="http://schemas.microsoft.com/office/drawing/2014/main" id="{A5FDEB35-83B0-40D5-B1CB-E4FEB9BCD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1163638"/>
            <a:ext cx="7672387" cy="526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1363" indent="-2841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2000">
                <a:solidFill>
                  <a:srgbClr val="FF0000"/>
                </a:solidFill>
              </a:rPr>
              <a:t>Splitting a leaf node</a:t>
            </a:r>
            <a:r>
              <a:rPr lang="en-US" altLang="zh-CN" sz="2000"/>
              <a:t>: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1800"/>
              <a:t>take the </a:t>
            </a:r>
            <a:r>
              <a:rPr lang="en-US" altLang="zh-CN" sz="1800" i="1"/>
              <a:t>n </a:t>
            </a:r>
            <a:r>
              <a:rPr lang="en-US" altLang="zh-CN" sz="1800"/>
              <a:t>(search-key value, pointer) pairs (including the one being inserted) in sorted order.  Place the first </a:t>
            </a:r>
            <a:r>
              <a:rPr lang="en-US" altLang="zh-CN" sz="1800">
                <a:solidFill>
                  <a:srgbClr val="FF0000"/>
                </a:solidFill>
                <a:latin typeface="Symbol" panose="05050102010706020507" pitchFamily="18" charset="2"/>
              </a:rPr>
              <a:t></a:t>
            </a:r>
            <a:r>
              <a:rPr lang="en-US" altLang="zh-CN" sz="1800" i="1">
                <a:solidFill>
                  <a:srgbClr val="FF0000"/>
                </a:solidFill>
              </a:rPr>
              <a:t>n</a:t>
            </a:r>
            <a:r>
              <a:rPr lang="en-US" altLang="zh-CN" sz="1800">
                <a:solidFill>
                  <a:srgbClr val="FF0000"/>
                </a:solidFill>
              </a:rPr>
              <a:t>/2</a:t>
            </a:r>
            <a:r>
              <a:rPr lang="en-US" altLang="zh-CN" sz="1800">
                <a:solidFill>
                  <a:srgbClr val="FF0000"/>
                </a:solidFill>
                <a:latin typeface="Symbol" panose="05050102010706020507" pitchFamily="18" charset="2"/>
              </a:rPr>
              <a:t></a:t>
            </a:r>
            <a:r>
              <a:rPr lang="en-US" altLang="zh-CN" sz="1800">
                <a:solidFill>
                  <a:srgbClr val="FF0000"/>
                </a:solidFill>
              </a:rPr>
              <a:t> </a:t>
            </a:r>
            <a:r>
              <a:rPr lang="en-US" altLang="zh-CN" sz="1800"/>
              <a:t>in the original node, and the rest in a new node.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1800"/>
              <a:t>let the new node be </a:t>
            </a:r>
            <a:r>
              <a:rPr lang="en-US" altLang="zh-CN" sz="1800" i="1"/>
              <a:t>p,</a:t>
            </a:r>
            <a:r>
              <a:rPr lang="en-US" altLang="zh-CN" sz="1800"/>
              <a:t> and let </a:t>
            </a:r>
            <a:r>
              <a:rPr lang="en-US" altLang="zh-CN" sz="1800" i="1"/>
              <a:t>k</a:t>
            </a:r>
            <a:r>
              <a:rPr lang="en-US" altLang="zh-CN" sz="1800"/>
              <a:t> be the least key value in </a:t>
            </a:r>
            <a:r>
              <a:rPr lang="en-US" altLang="zh-CN" sz="1800" i="1"/>
              <a:t>p.  </a:t>
            </a:r>
            <a:r>
              <a:rPr lang="en-US" altLang="zh-CN" sz="1800"/>
              <a:t>Insert </a:t>
            </a:r>
            <a:r>
              <a:rPr lang="en-US" altLang="zh-CN" sz="1800">
                <a:solidFill>
                  <a:srgbClr val="FF0000"/>
                </a:solidFill>
              </a:rPr>
              <a:t>(</a:t>
            </a:r>
            <a:r>
              <a:rPr lang="en-US" altLang="zh-CN" sz="1800" i="1">
                <a:solidFill>
                  <a:srgbClr val="FF0000"/>
                </a:solidFill>
              </a:rPr>
              <a:t>k,p</a:t>
            </a:r>
            <a:r>
              <a:rPr lang="en-US" altLang="zh-CN" sz="1800">
                <a:solidFill>
                  <a:srgbClr val="FF0000"/>
                </a:solidFill>
              </a:rPr>
              <a:t>) </a:t>
            </a:r>
            <a:r>
              <a:rPr lang="en-US" altLang="zh-CN" sz="1800"/>
              <a:t>in the parent of the node being split. 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1800"/>
              <a:t>If the parent is full, split it and </a:t>
            </a:r>
            <a:r>
              <a:rPr lang="en-US" altLang="zh-CN" sz="1800" b="1"/>
              <a:t>propagate</a:t>
            </a:r>
            <a:r>
              <a:rPr lang="en-US" altLang="zh-CN" sz="1800"/>
              <a:t> the split further up.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2000">
                <a:solidFill>
                  <a:srgbClr val="FF0000"/>
                </a:solidFill>
              </a:rPr>
              <a:t>Splitting of nodes proceeds upwards </a:t>
            </a:r>
            <a:r>
              <a:rPr lang="en-US" altLang="zh-CN" sz="2000"/>
              <a:t>till a node that is not full is found. 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1800"/>
              <a:t>In the worst case the root node may be split increasing the height of the tree by 1. </a:t>
            </a: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08A5E2B2-69C3-4ADF-ADC4-2B4E92966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388" y="5808663"/>
            <a:ext cx="77676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Tx/>
              <a:buSzPct val="90000"/>
              <a:buFontTx/>
              <a:buNone/>
            </a:pPr>
            <a:r>
              <a:rPr lang="en-US" altLang="zh-CN"/>
              <a:t>Result of splitting node containing Brandt, Califieri and Crick on inserting Adams</a:t>
            </a:r>
          </a:p>
          <a:p>
            <a:pPr>
              <a:buClrTx/>
              <a:buSzPct val="90000"/>
              <a:buFontTx/>
              <a:buNone/>
            </a:pPr>
            <a:r>
              <a:rPr lang="en-US" altLang="zh-CN"/>
              <a:t>Next step: insert entry with (Califieri, pointer-to-new-node) into parent</a:t>
            </a:r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F9DE3755-2E29-495D-AB27-B27805408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5080000"/>
            <a:ext cx="60944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>
            <a:extLst>
              <a:ext uri="{FF2B5EF4-FFF2-40B4-BE49-F238E27FC236}">
                <a16:creationId xmlns:a16="http://schemas.microsoft.com/office/drawing/2014/main" id="{573BD728-BE22-4048-8E3D-F444424A6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117475"/>
            <a:ext cx="806608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Examples of Delete on B</a:t>
            </a:r>
            <a:r>
              <a:rPr lang="en-US" altLang="zh-CN" sz="3200" b="1" baseline="300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-Tree</a:t>
            </a:r>
          </a:p>
        </p:txBody>
      </p:sp>
      <p:sp>
        <p:nvSpPr>
          <p:cNvPr id="28674" name="Text Box 2">
            <a:extLst>
              <a:ext uri="{FF2B5EF4-FFF2-40B4-BE49-F238E27FC236}">
                <a16:creationId xmlns:a16="http://schemas.microsoft.com/office/drawing/2014/main" id="{DBA49A96-D787-4C5A-92A5-19A785315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363" y="6221413"/>
            <a:ext cx="6724650" cy="32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/>
              <a:t>Deleting </a:t>
            </a:r>
            <a:r>
              <a:rPr lang="ja-JP" altLang="zh-CN"/>
              <a:t>“</a:t>
            </a:r>
            <a:r>
              <a:rPr lang="en-US" altLang="zh-CN"/>
              <a:t>Srinivasan</a:t>
            </a:r>
            <a:r>
              <a:rPr lang="ja-JP" altLang="zh-CN"/>
              <a:t>”</a:t>
            </a:r>
            <a:r>
              <a:rPr lang="en-US" altLang="zh-CN"/>
              <a:t> causes </a:t>
            </a:r>
            <a:r>
              <a:rPr lang="en-US" altLang="zh-CN" b="1">
                <a:solidFill>
                  <a:srgbClr val="002060"/>
                </a:solidFill>
              </a:rPr>
              <a:t>merging</a:t>
            </a:r>
            <a:r>
              <a:rPr lang="en-US" altLang="zh-CN">
                <a:solidFill>
                  <a:srgbClr val="000090"/>
                </a:solidFill>
              </a:rPr>
              <a:t> </a:t>
            </a:r>
            <a:r>
              <a:rPr lang="en-US" altLang="zh-CN"/>
              <a:t>of under-full leaves</a:t>
            </a: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BEE4CCC1-BBD0-4251-8526-8312B6A18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3200400"/>
            <a:ext cx="43211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1125"/>
              </a:spcBef>
              <a:buClrTx/>
              <a:buSzPct val="90000"/>
              <a:buFontTx/>
              <a:buNone/>
            </a:pPr>
            <a:r>
              <a:rPr lang="en-US" altLang="zh-CN" sz="1800" b="1"/>
              <a:t>Before and after deleting </a:t>
            </a:r>
            <a:r>
              <a:rPr lang="ja-JP" altLang="zh-CN" sz="1800" b="1"/>
              <a:t>“</a:t>
            </a:r>
            <a:r>
              <a:rPr lang="en-US" altLang="zh-CN" sz="1800" b="1">
                <a:solidFill>
                  <a:srgbClr val="FF0000"/>
                </a:solidFill>
              </a:rPr>
              <a:t>Srinivasan</a:t>
            </a:r>
            <a:r>
              <a:rPr lang="ja-JP" altLang="zh-CN" sz="1800" b="1">
                <a:solidFill>
                  <a:srgbClr val="FF0000"/>
                </a:solidFill>
              </a:rPr>
              <a:t>”</a:t>
            </a:r>
          </a:p>
        </p:txBody>
      </p:sp>
      <p:pic>
        <p:nvPicPr>
          <p:cNvPr id="28676" name="Picture 4">
            <a:extLst>
              <a:ext uri="{FF2B5EF4-FFF2-40B4-BE49-F238E27FC236}">
                <a16:creationId xmlns:a16="http://schemas.microsoft.com/office/drawing/2014/main" id="{A1811B97-87D5-48B8-84CA-DA4DC3FC1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3" y="1003300"/>
            <a:ext cx="87979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677" name="Picture 5">
            <a:extLst>
              <a:ext uri="{FF2B5EF4-FFF2-40B4-BE49-F238E27FC236}">
                <a16:creationId xmlns:a16="http://schemas.microsoft.com/office/drawing/2014/main" id="{0A780548-D1CD-44FA-98A9-88FCADCB1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3570288"/>
            <a:ext cx="8480425" cy="236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>
            <a:extLst>
              <a:ext uri="{FF2B5EF4-FFF2-40B4-BE49-F238E27FC236}">
                <a16:creationId xmlns:a16="http://schemas.microsoft.com/office/drawing/2014/main" id="{B88D092C-570F-4FAC-BE11-15164A616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117475"/>
            <a:ext cx="8026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Examples of Delete on B</a:t>
            </a:r>
            <a:r>
              <a:rPr lang="en-US" altLang="zh-CN" sz="3200" b="1" baseline="300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-Tree (Cont.)</a:t>
            </a:r>
          </a:p>
        </p:txBody>
      </p:sp>
      <p:sp>
        <p:nvSpPr>
          <p:cNvPr id="29698" name="Text Box 2">
            <a:extLst>
              <a:ext uri="{FF2B5EF4-FFF2-40B4-BE49-F238E27FC236}">
                <a16:creationId xmlns:a16="http://schemas.microsoft.com/office/drawing/2014/main" id="{A217B3E5-D0E3-471F-9AA4-F0057BCA4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8575" y="5762625"/>
            <a:ext cx="7604125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700"/>
              </a:spcBef>
              <a:buClr>
                <a:srgbClr val="CC3300"/>
              </a:buClr>
              <a:buFont typeface="Monotype Sorts" charset="2"/>
              <a:buChar char=""/>
            </a:pPr>
            <a:r>
              <a:rPr lang="en-US" altLang="zh-CN"/>
              <a:t>Leaf containing Singh and Wu became underfull, and </a:t>
            </a:r>
            <a:r>
              <a:rPr lang="en-US" altLang="zh-CN" b="1">
                <a:solidFill>
                  <a:srgbClr val="002060"/>
                </a:solidFill>
              </a:rPr>
              <a:t>borrowed a value </a:t>
            </a:r>
            <a:r>
              <a:rPr lang="en-US" altLang="zh-CN"/>
              <a:t>Kim from its left sibling</a:t>
            </a:r>
          </a:p>
          <a:p>
            <a:pPr>
              <a:spcBef>
                <a:spcPts val="700"/>
              </a:spcBef>
              <a:buClr>
                <a:srgbClr val="CC3300"/>
              </a:buClr>
              <a:buFont typeface="Monotype Sorts" charset="2"/>
              <a:buChar char=""/>
            </a:pPr>
            <a:r>
              <a:rPr lang="en-US" altLang="zh-CN"/>
              <a:t>Search-key value in the parent changes as a result</a:t>
            </a: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AEF7DB82-B852-48B8-BD8F-326E3ED06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8" y="2957513"/>
            <a:ext cx="557371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1125"/>
              </a:spcBef>
              <a:buClrTx/>
              <a:buSzPct val="90000"/>
              <a:buFontTx/>
              <a:buNone/>
            </a:pPr>
            <a:r>
              <a:rPr lang="en-US" altLang="zh-CN" sz="1800" b="1"/>
              <a:t>Before and after deleting </a:t>
            </a:r>
            <a:r>
              <a:rPr lang="ja-JP" altLang="zh-CN" sz="1800" b="1"/>
              <a:t>“</a:t>
            </a:r>
            <a:r>
              <a:rPr lang="en-US" altLang="zh-CN" sz="1800" b="1">
                <a:solidFill>
                  <a:srgbClr val="FF0000"/>
                </a:solidFill>
              </a:rPr>
              <a:t>Singh</a:t>
            </a:r>
            <a:r>
              <a:rPr lang="ja-JP" altLang="zh-CN" sz="1800" b="1"/>
              <a:t>”</a:t>
            </a:r>
            <a:r>
              <a:rPr lang="en-US" altLang="zh-CN" sz="1800" b="1"/>
              <a:t> and </a:t>
            </a:r>
            <a:r>
              <a:rPr lang="ja-JP" altLang="zh-CN" sz="1800" b="1"/>
              <a:t>“</a:t>
            </a:r>
            <a:r>
              <a:rPr lang="en-US" altLang="zh-CN" sz="1800" b="1">
                <a:solidFill>
                  <a:srgbClr val="FF0000"/>
                </a:solidFill>
              </a:rPr>
              <a:t>Wu</a:t>
            </a:r>
            <a:r>
              <a:rPr lang="ja-JP" altLang="zh-CN" sz="1800" b="1"/>
              <a:t>”</a:t>
            </a:r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8F5B1D29-47CD-45AC-8997-23D60FD9D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75" y="3406775"/>
            <a:ext cx="7751763" cy="215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701" name="Rectangle 5">
            <a:extLst>
              <a:ext uri="{FF2B5EF4-FFF2-40B4-BE49-F238E27FC236}">
                <a16:creationId xmlns:a16="http://schemas.microsoft.com/office/drawing/2014/main" id="{3864960A-F603-4163-9D72-08BEAACAE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313" y="5557838"/>
            <a:ext cx="7848600" cy="114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9702" name="Picture 6">
            <a:extLst>
              <a:ext uri="{FF2B5EF4-FFF2-40B4-BE49-F238E27FC236}">
                <a16:creationId xmlns:a16="http://schemas.microsoft.com/office/drawing/2014/main" id="{0101029E-D82B-4A95-8BCD-65A5E41EC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763588"/>
            <a:ext cx="7394575" cy="206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>
            <a:extLst>
              <a:ext uri="{FF2B5EF4-FFF2-40B4-BE49-F238E27FC236}">
                <a16:creationId xmlns:a16="http://schemas.microsoft.com/office/drawing/2014/main" id="{BACE2A36-A176-4440-9B73-E96E7781B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117475"/>
            <a:ext cx="812006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Delete on B</a:t>
            </a:r>
            <a:r>
              <a:rPr lang="en-US" altLang="zh-CN" sz="3200" b="1" baseline="300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-tree  (Cont.)</a:t>
            </a:r>
          </a:p>
        </p:txBody>
      </p:sp>
      <p:sp>
        <p:nvSpPr>
          <p:cNvPr id="30722" name="Text Box 2">
            <a:extLst>
              <a:ext uri="{FF2B5EF4-FFF2-40B4-BE49-F238E27FC236}">
                <a16:creationId xmlns:a16="http://schemas.microsoft.com/office/drawing/2014/main" id="{159F14C9-81F2-4551-B6E2-9A8702F3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913" y="5207000"/>
            <a:ext cx="8089900" cy="152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1363" indent="-2841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buClr>
                <a:srgbClr val="CC3300"/>
              </a:buClr>
              <a:buFont typeface="Monotype Sorts" charset="2"/>
              <a:buChar char=""/>
            </a:pPr>
            <a:r>
              <a:rPr lang="en-US" altLang="zh-CN"/>
              <a:t>Node with Gold and Katz became underfull, and was </a:t>
            </a:r>
            <a:r>
              <a:rPr lang="en-US" altLang="zh-CN">
                <a:solidFill>
                  <a:srgbClr val="FF0000"/>
                </a:solidFill>
              </a:rPr>
              <a:t>merged</a:t>
            </a:r>
            <a:r>
              <a:rPr lang="en-US" altLang="zh-CN"/>
              <a:t> with its sibling 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CC3300"/>
              </a:buClr>
              <a:buFont typeface="Monotype Sorts" charset="2"/>
              <a:buChar char=""/>
            </a:pPr>
            <a:r>
              <a:rPr lang="en-US" altLang="zh-CN"/>
              <a:t>Parent node becomes underfull, and is </a:t>
            </a:r>
            <a:r>
              <a:rPr lang="en-US" altLang="zh-CN">
                <a:solidFill>
                  <a:srgbClr val="FF0000"/>
                </a:solidFill>
              </a:rPr>
              <a:t>merged</a:t>
            </a:r>
            <a:r>
              <a:rPr lang="en-US" altLang="zh-CN"/>
              <a:t> with its sibling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FF9933"/>
              </a:buClr>
              <a:buSzPct val="90000"/>
              <a:buFont typeface="Monotype Sorts" charset="2"/>
              <a:buChar char=""/>
            </a:pPr>
            <a:r>
              <a:rPr lang="en-US" altLang="zh-CN"/>
              <a:t>Value separating two nodes (at the parent) is pulled down when merging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CC3300"/>
              </a:buClr>
              <a:buFont typeface="Monotype Sorts" charset="2"/>
              <a:buChar char=""/>
            </a:pPr>
            <a:r>
              <a:rPr lang="en-US" altLang="zh-CN"/>
              <a:t>Root node then has only one child, and is </a:t>
            </a:r>
            <a:r>
              <a:rPr lang="en-US" altLang="zh-CN">
                <a:solidFill>
                  <a:srgbClr val="FF0000"/>
                </a:solidFill>
              </a:rPr>
              <a:t>deleted</a:t>
            </a:r>
          </a:p>
          <a:p>
            <a:pPr>
              <a:spcBef>
                <a:spcPts val="700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B3C8BB9D-E2BE-4387-9AF0-17D648311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3092450"/>
            <a:ext cx="7239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Tx/>
              <a:buSzPct val="90000"/>
              <a:buFontTx/>
              <a:buNone/>
            </a:pPr>
            <a:r>
              <a:rPr lang="en-US" altLang="zh-CN" sz="1800" b="1"/>
              <a:t>Before and after deletion of </a:t>
            </a:r>
            <a:r>
              <a:rPr lang="ja-JP" altLang="zh-CN" sz="1800" b="1"/>
              <a:t>“</a:t>
            </a:r>
            <a:r>
              <a:rPr lang="en-US" altLang="zh-CN" sz="1800" b="1">
                <a:solidFill>
                  <a:srgbClr val="FF0000"/>
                </a:solidFill>
              </a:rPr>
              <a:t>Gold</a:t>
            </a:r>
            <a:r>
              <a:rPr lang="ja-JP" altLang="zh-CN" sz="1800" b="1"/>
              <a:t>”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3957D28E-CEE7-4AE2-99B2-D15397693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5240338"/>
            <a:ext cx="8375650" cy="161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725" name="Picture 5">
            <a:extLst>
              <a:ext uri="{FF2B5EF4-FFF2-40B4-BE49-F238E27FC236}">
                <a16:creationId xmlns:a16="http://schemas.microsoft.com/office/drawing/2014/main" id="{B0E44947-15F0-4599-A1F3-0135D5107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3617913"/>
            <a:ext cx="7386637" cy="134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26" name="Picture 6">
            <a:extLst>
              <a:ext uri="{FF2B5EF4-FFF2-40B4-BE49-F238E27FC236}">
                <a16:creationId xmlns:a16="http://schemas.microsoft.com/office/drawing/2014/main" id="{E8777334-699F-4E04-B876-90A3CF1E4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275" y="885825"/>
            <a:ext cx="7832725" cy="217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>
            <a:extLst>
              <a:ext uri="{FF2B5EF4-FFF2-40B4-BE49-F238E27FC236}">
                <a16:creationId xmlns:a16="http://schemas.microsoft.com/office/drawing/2014/main" id="{272476A0-8B6C-4581-9E6D-2B4D15D28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200025"/>
            <a:ext cx="63182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Delete on B</a:t>
            </a:r>
            <a:r>
              <a:rPr lang="en-US" altLang="zh-CN" sz="3200" b="1" baseline="300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-Tree</a:t>
            </a:r>
          </a:p>
        </p:txBody>
      </p:sp>
      <p:sp>
        <p:nvSpPr>
          <p:cNvPr id="31746" name="Text Box 2">
            <a:extLst>
              <a:ext uri="{FF2B5EF4-FFF2-40B4-BE49-F238E27FC236}">
                <a16:creationId xmlns:a16="http://schemas.microsoft.com/office/drawing/2014/main" id="{73283929-0E30-4518-AA12-E0016BA2B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1339850"/>
            <a:ext cx="7726362" cy="413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1363" indent="-2841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875"/>
              </a:spcBef>
              <a:buClrTx/>
              <a:buSzPct val="90000"/>
              <a:buFontTx/>
              <a:buNone/>
            </a:pPr>
            <a:r>
              <a:rPr lang="en-US" altLang="zh-CN" sz="2000" b="1">
                <a:solidFill>
                  <a:srgbClr val="C00000"/>
                </a:solidFill>
              </a:rPr>
              <a:t>Function </a:t>
            </a:r>
            <a:r>
              <a:rPr lang="en-US" altLang="zh-CN" sz="2000" b="1" i="1">
                <a:solidFill>
                  <a:srgbClr val="C00000"/>
                </a:solidFill>
              </a:rPr>
              <a:t>delete(pr, v)</a:t>
            </a:r>
          </a:p>
          <a:p>
            <a:pPr>
              <a:spcBef>
                <a:spcPts val="875"/>
              </a:spcBef>
              <a:buClrTx/>
              <a:buSzPct val="90000"/>
              <a:buFontTx/>
              <a:buNone/>
            </a:pPr>
            <a:r>
              <a:rPr lang="en-US" altLang="zh-CN" sz="2000"/>
              <a:t>/*Assume record already deleted from file.  Let </a:t>
            </a:r>
            <a:r>
              <a:rPr lang="en-US" altLang="zh-CN" sz="2000" i="1">
                <a:solidFill>
                  <a:srgbClr val="FF0000"/>
                </a:solidFill>
              </a:rPr>
              <a:t>v</a:t>
            </a:r>
            <a:r>
              <a:rPr lang="en-US" altLang="zh-CN" sz="2000" i="1"/>
              <a:t> </a:t>
            </a:r>
            <a:r>
              <a:rPr lang="en-US" altLang="zh-CN" sz="2000"/>
              <a:t>be the search key value of the record, and </a:t>
            </a:r>
            <a:r>
              <a:rPr lang="en-US" altLang="zh-CN" sz="2000" i="1">
                <a:solidFill>
                  <a:srgbClr val="FF0000"/>
                </a:solidFill>
              </a:rPr>
              <a:t>pr</a:t>
            </a:r>
            <a:r>
              <a:rPr lang="en-US" altLang="zh-CN" sz="2000" i="1"/>
              <a:t> </a:t>
            </a:r>
            <a:r>
              <a:rPr lang="en-US" altLang="zh-CN" sz="2000"/>
              <a:t>be the pointer to the record. */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2000"/>
              <a:t>Remove </a:t>
            </a:r>
            <a:r>
              <a:rPr lang="en-US" altLang="zh-CN" sz="2000">
                <a:solidFill>
                  <a:srgbClr val="FF0000"/>
                </a:solidFill>
              </a:rPr>
              <a:t>(</a:t>
            </a:r>
            <a:r>
              <a:rPr lang="en-US" altLang="zh-CN" sz="2000" i="1">
                <a:solidFill>
                  <a:srgbClr val="FF0000"/>
                </a:solidFill>
              </a:rPr>
              <a:t>pr, v</a:t>
            </a:r>
            <a:r>
              <a:rPr lang="en-US" altLang="zh-CN" sz="2000">
                <a:solidFill>
                  <a:srgbClr val="FF0000"/>
                </a:solidFill>
              </a:rPr>
              <a:t>) </a:t>
            </a:r>
            <a:r>
              <a:rPr lang="en-US" altLang="zh-CN" sz="2000"/>
              <a:t>from the leaf node 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2000">
                <a:solidFill>
                  <a:srgbClr val="FF0000"/>
                </a:solidFill>
              </a:rPr>
              <a:t>If the node has too few entries </a:t>
            </a:r>
            <a:r>
              <a:rPr lang="en-US" altLang="zh-CN" sz="2000"/>
              <a:t>due to the removal, and the entries in the node and a sibling fit into a single node, then </a:t>
            </a:r>
            <a:r>
              <a:rPr lang="en-US" altLang="zh-CN" sz="2000" b="1" i="1">
                <a:solidFill>
                  <a:srgbClr val="002060"/>
                </a:solidFill>
              </a:rPr>
              <a:t>merge siblings</a:t>
            </a:r>
            <a:r>
              <a:rPr lang="en-US" altLang="zh-CN" sz="2000"/>
              <a:t>: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2000"/>
              <a:t>Insert all the search-key values in the two nodes into a single node (the one on the left), and delete the other node.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2000"/>
              <a:t>Delete the pair (</a:t>
            </a:r>
            <a:r>
              <a:rPr lang="en-US" altLang="zh-CN" sz="2000" i="1"/>
              <a:t>K</a:t>
            </a:r>
            <a:r>
              <a:rPr lang="en-US" altLang="zh-CN" sz="2000" i="1" baseline="-25000"/>
              <a:t>i–</a:t>
            </a:r>
            <a:r>
              <a:rPr lang="en-US" altLang="zh-CN" sz="2000" baseline="-25000"/>
              <a:t>1</a:t>
            </a:r>
            <a:r>
              <a:rPr lang="en-US" altLang="zh-CN" sz="2000"/>
              <a:t>, </a:t>
            </a:r>
            <a:r>
              <a:rPr lang="en-US" altLang="zh-CN" sz="2000" i="1"/>
              <a:t>P</a:t>
            </a:r>
            <a:r>
              <a:rPr lang="en-US" altLang="zh-CN" sz="2000" i="1" baseline="-25000"/>
              <a:t>i</a:t>
            </a:r>
            <a:r>
              <a:rPr lang="en-US" altLang="zh-CN" sz="2000" i="1"/>
              <a:t>),</a:t>
            </a:r>
            <a:r>
              <a:rPr lang="en-US" altLang="zh-CN" sz="2000"/>
              <a:t> where </a:t>
            </a:r>
            <a:r>
              <a:rPr lang="en-US" altLang="zh-CN" sz="2000" i="1"/>
              <a:t>P</a:t>
            </a:r>
            <a:r>
              <a:rPr lang="en-US" altLang="zh-CN" sz="2000" i="1" baseline="-25000"/>
              <a:t>i</a:t>
            </a:r>
            <a:r>
              <a:rPr lang="en-US" altLang="zh-CN" sz="2000"/>
              <a:t> is the pointer to the deleted node, from its parent, recursively using the above procedure.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>
            <a:extLst>
              <a:ext uri="{FF2B5EF4-FFF2-40B4-BE49-F238E27FC236}">
                <a16:creationId xmlns:a16="http://schemas.microsoft.com/office/drawing/2014/main" id="{928C81B0-B2F4-4783-B56F-6C866F062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117475"/>
            <a:ext cx="687863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Delete on B</a:t>
            </a:r>
            <a:r>
              <a:rPr lang="en-US" altLang="zh-CN" sz="3200" b="1" baseline="300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-Tree(Cont.)</a:t>
            </a:r>
          </a:p>
        </p:txBody>
      </p:sp>
      <p:sp>
        <p:nvSpPr>
          <p:cNvPr id="32770" name="Text Box 2">
            <a:extLst>
              <a:ext uri="{FF2B5EF4-FFF2-40B4-BE49-F238E27FC236}">
                <a16:creationId xmlns:a16="http://schemas.microsoft.com/office/drawing/2014/main" id="{537D849B-DD42-4EFB-922F-8F73BDBE5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1163638"/>
            <a:ext cx="7670800" cy="526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1363" indent="-2841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2000">
                <a:solidFill>
                  <a:srgbClr val="FF0000"/>
                </a:solidFill>
              </a:rPr>
              <a:t>Otherwise</a:t>
            </a:r>
            <a:r>
              <a:rPr lang="en-US" altLang="zh-CN" sz="2000"/>
              <a:t>, if the node has too few entries due to the removal, but the entries in the node and a sibling do not fit into a single node, then </a:t>
            </a:r>
            <a:r>
              <a:rPr lang="en-US" altLang="zh-CN" sz="2000" b="1">
                <a:solidFill>
                  <a:srgbClr val="000099"/>
                </a:solidFill>
              </a:rPr>
              <a:t>redistribute pointers</a:t>
            </a:r>
            <a:r>
              <a:rPr lang="en-US" altLang="zh-CN" sz="2000"/>
              <a:t>: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2000"/>
              <a:t>Redistribute the pointers between the node and a sibling such that both have more than the minimum number of entries.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2000"/>
              <a:t>Update the corresponding search-key value in the parent of the node.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2000"/>
              <a:t>The node deletions may cascade upwards till a node which has  </a:t>
            </a:r>
            <a:r>
              <a:rPr lang="en-US" altLang="zh-CN" sz="2000">
                <a:latin typeface="Symbol" panose="05050102010706020507" pitchFamily="18" charset="2"/>
              </a:rPr>
              <a:t></a:t>
            </a:r>
            <a:r>
              <a:rPr lang="en-US" altLang="zh-CN" sz="2000" i="1"/>
              <a:t>n/2</a:t>
            </a:r>
            <a:r>
              <a:rPr lang="en-US" altLang="zh-CN" sz="2000">
                <a:latin typeface="Symbol" panose="05050102010706020507" pitchFamily="18" charset="2"/>
              </a:rPr>
              <a:t></a:t>
            </a:r>
            <a:r>
              <a:rPr lang="en-US" altLang="zh-CN" sz="2000"/>
              <a:t> or more pointers is found.  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2000"/>
              <a:t>If the root node has only one pointer after deletion, it is deleted and the sole child becomes the root.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B944D57-34DB-4A20-AF5C-21E82E43F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117475"/>
            <a:ext cx="69246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Basic Concepts</a:t>
            </a:r>
          </a:p>
        </p:txBody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0FE3267D-1A5E-4B81-9B70-8A73EC00A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163" y="1154113"/>
            <a:ext cx="7699375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1363" indent="-2841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1800"/>
              <a:t>Indexing mechanisms used </a:t>
            </a:r>
            <a:r>
              <a:rPr lang="en-US" altLang="zh-CN" sz="1800" b="1">
                <a:solidFill>
                  <a:srgbClr val="000099"/>
                </a:solidFill>
              </a:rPr>
              <a:t>to speed up access </a:t>
            </a:r>
            <a:r>
              <a:rPr lang="en-US" altLang="zh-CN" sz="1800"/>
              <a:t>to desired data.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1800"/>
              <a:t>E.g., author catalog in library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1800" b="1">
                <a:solidFill>
                  <a:srgbClr val="C00000"/>
                </a:solidFill>
              </a:rPr>
              <a:t>Search Key</a:t>
            </a:r>
            <a:r>
              <a:rPr lang="en-US" altLang="zh-CN" sz="1800">
                <a:solidFill>
                  <a:srgbClr val="C00000"/>
                </a:solidFill>
              </a:rPr>
              <a:t> </a:t>
            </a:r>
            <a:r>
              <a:rPr lang="en-US" altLang="zh-CN" sz="1800"/>
              <a:t>- attribute to set of attributes used to look up records in a file.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1800"/>
              <a:t>An </a:t>
            </a:r>
            <a:r>
              <a:rPr lang="en-US" altLang="zh-CN" sz="1800" b="1">
                <a:solidFill>
                  <a:srgbClr val="C00000"/>
                </a:solidFill>
              </a:rPr>
              <a:t>index file </a:t>
            </a:r>
            <a:r>
              <a:rPr lang="en-US" altLang="zh-CN" sz="1800"/>
              <a:t>consists of records (called </a:t>
            </a:r>
            <a:r>
              <a:rPr lang="en-US" altLang="zh-CN" sz="1800" b="1">
                <a:solidFill>
                  <a:srgbClr val="C00000"/>
                </a:solidFill>
              </a:rPr>
              <a:t>index entries</a:t>
            </a:r>
            <a:r>
              <a:rPr lang="en-US" altLang="zh-CN" sz="1800"/>
              <a:t>) of the form</a:t>
            </a:r>
            <a:br>
              <a:rPr lang="en-US" altLang="zh-CN" sz="1800"/>
            </a:br>
            <a:br>
              <a:rPr lang="en-US" altLang="zh-CN" sz="1800"/>
            </a:br>
            <a:endParaRPr lang="en-US" altLang="zh-CN" sz="1800"/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1800"/>
              <a:t>Index files are typically much smaller than the original file 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1800"/>
              <a:t>Two basic kinds of indices: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1800" b="1">
                <a:solidFill>
                  <a:srgbClr val="C00000"/>
                </a:solidFill>
              </a:rPr>
              <a:t>Ordered indices</a:t>
            </a:r>
            <a:r>
              <a:rPr lang="en-US" altLang="zh-CN" sz="1800" b="1"/>
              <a:t>:  </a:t>
            </a:r>
            <a:r>
              <a:rPr lang="en-US" altLang="zh-CN" sz="1800"/>
              <a:t>search keys are stored in </a:t>
            </a:r>
            <a:r>
              <a:rPr lang="en-US" altLang="zh-CN" sz="1800" b="1">
                <a:solidFill>
                  <a:srgbClr val="000099"/>
                </a:solidFill>
              </a:rPr>
              <a:t>sorted order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1800" b="1">
                <a:solidFill>
                  <a:srgbClr val="C00000"/>
                </a:solidFill>
              </a:rPr>
              <a:t>Hash indices</a:t>
            </a:r>
            <a:r>
              <a:rPr lang="en-US" altLang="zh-CN" sz="1800" b="1"/>
              <a:t>:</a:t>
            </a:r>
            <a:r>
              <a:rPr lang="en-US" altLang="zh-CN" sz="1800"/>
              <a:t>  search keys are distributed uniformly across “buckets” using a “hash function”. 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0BACB54-5D65-4AC5-8F35-877EDF74F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3025775"/>
            <a:ext cx="1506538" cy="384175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SzPct val="90000"/>
              <a:buFontTx/>
              <a:buNone/>
            </a:pPr>
            <a:r>
              <a:rPr lang="en-US" altLang="zh-CN" sz="1800"/>
              <a:t>search-key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6B6E0567-C39A-4DEA-8B89-F4F2BDB5F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0088" y="3024188"/>
            <a:ext cx="1184275" cy="384175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SzPct val="90000"/>
              <a:buFontTx/>
              <a:buNone/>
            </a:pPr>
            <a:r>
              <a:rPr lang="en-US" altLang="zh-CN" sz="1800"/>
              <a:t>pointer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>
            <a:extLst>
              <a:ext uri="{FF2B5EF4-FFF2-40B4-BE49-F238E27FC236}">
                <a16:creationId xmlns:a16="http://schemas.microsoft.com/office/drawing/2014/main" id="{B89DCA28-2738-4D16-9893-D072450BB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117475"/>
            <a:ext cx="73469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Complexity of Updates</a:t>
            </a:r>
          </a:p>
        </p:txBody>
      </p:sp>
      <p:sp>
        <p:nvSpPr>
          <p:cNvPr id="33794" name="Text Box 2">
            <a:extLst>
              <a:ext uri="{FF2B5EF4-FFF2-40B4-BE49-F238E27FC236}">
                <a16:creationId xmlns:a16="http://schemas.microsoft.com/office/drawing/2014/main" id="{A60E2D3C-00DC-4D80-8AD3-2A3201C43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950" y="1179513"/>
            <a:ext cx="7635875" cy="526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1363" indent="-2841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IN" altLang="zh-CN" sz="2000"/>
              <a:t>Cost (in terms of number of I/O operations) of insertion and deletion of a single entry proportional to height of the tree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IN" altLang="zh-CN" sz="2000"/>
              <a:t>With </a:t>
            </a:r>
            <a:r>
              <a:rPr lang="en-IN" altLang="zh-CN" sz="2000">
                <a:solidFill>
                  <a:srgbClr val="FF0000"/>
                </a:solidFill>
              </a:rPr>
              <a:t>K entries </a:t>
            </a:r>
            <a:r>
              <a:rPr lang="en-IN" altLang="zh-CN" sz="2000"/>
              <a:t>and maximum </a:t>
            </a:r>
            <a:r>
              <a:rPr lang="en-IN" altLang="zh-CN" sz="2000">
                <a:solidFill>
                  <a:srgbClr val="FF0000"/>
                </a:solidFill>
              </a:rPr>
              <a:t>fanout of </a:t>
            </a:r>
            <a:r>
              <a:rPr lang="en-IN" altLang="zh-CN" sz="2000"/>
              <a:t>n, worst case complexity of insert/delete of an entry is </a:t>
            </a:r>
            <a:r>
              <a:rPr lang="en-IN" altLang="zh-CN" sz="2000">
                <a:solidFill>
                  <a:srgbClr val="FF0000"/>
                </a:solidFill>
              </a:rPr>
              <a:t>O(</a:t>
            </a:r>
            <a:r>
              <a:rPr lang="en-US" altLang="zh-CN" sz="2000">
                <a:solidFill>
                  <a:srgbClr val="FF0000"/>
                </a:solidFill>
              </a:rPr>
              <a:t>log</a:t>
            </a:r>
            <a:r>
              <a:rPr lang="en-US" altLang="zh-CN" sz="2000" baseline="-25000">
                <a:solidFill>
                  <a:srgbClr val="FF0000"/>
                </a:solidFill>
                <a:latin typeface="Symbol" panose="05050102010706020507" pitchFamily="18" charset="2"/>
              </a:rPr>
              <a:t></a:t>
            </a:r>
            <a:r>
              <a:rPr lang="en-US" altLang="zh-CN" sz="2000" i="1" baseline="-25000">
                <a:solidFill>
                  <a:srgbClr val="FF0000"/>
                </a:solidFill>
              </a:rPr>
              <a:t>n</a:t>
            </a:r>
            <a:r>
              <a:rPr lang="en-US" altLang="zh-CN" sz="2000" baseline="-25000">
                <a:solidFill>
                  <a:srgbClr val="FF0000"/>
                </a:solidFill>
              </a:rPr>
              <a:t>/2</a:t>
            </a:r>
            <a:r>
              <a:rPr lang="en-US" altLang="zh-CN" sz="2000" baseline="-25000">
                <a:solidFill>
                  <a:srgbClr val="FF0000"/>
                </a:solidFill>
                <a:latin typeface="Symbol" panose="05050102010706020507" pitchFamily="18" charset="2"/>
              </a:rPr>
              <a:t></a:t>
            </a:r>
            <a:r>
              <a:rPr lang="en-US" altLang="zh-CN" sz="2000">
                <a:solidFill>
                  <a:srgbClr val="FF0000"/>
                </a:solidFill>
              </a:rPr>
              <a:t>(</a:t>
            </a:r>
            <a:r>
              <a:rPr lang="en-US" altLang="zh-CN" sz="2000" i="1">
                <a:solidFill>
                  <a:srgbClr val="FF0000"/>
                </a:solidFill>
              </a:rPr>
              <a:t>K</a:t>
            </a:r>
            <a:r>
              <a:rPr lang="en-US" altLang="zh-CN" sz="2000">
                <a:solidFill>
                  <a:srgbClr val="FF0000"/>
                </a:solidFill>
              </a:rPr>
              <a:t>))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IN" altLang="zh-CN" sz="2000"/>
              <a:t>In practice, number of I/O operations is less: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IN" altLang="zh-CN" sz="2000"/>
              <a:t>Internal nodes tend to be in buffer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IN" altLang="zh-CN" sz="2000"/>
              <a:t>Splits/merges are rare, most insert/delete operations only affect a leaf node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IN" altLang="zh-CN" sz="2000"/>
              <a:t>Average node occupancy depends on insertion order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2000">
                <a:solidFill>
                  <a:srgbClr val="FF0000"/>
                </a:solidFill>
              </a:rPr>
              <a:t>2/3  </a:t>
            </a:r>
            <a:r>
              <a:rPr lang="en-IN" altLang="zh-CN" sz="2000">
                <a:solidFill>
                  <a:srgbClr val="000099"/>
                </a:solidFill>
              </a:rPr>
              <a:t>with random</a:t>
            </a:r>
            <a:r>
              <a:rPr lang="en-IN" altLang="zh-CN" sz="2000"/>
              <a:t>, </a:t>
            </a:r>
            <a:r>
              <a:rPr lang="en-US" altLang="zh-CN" sz="2000">
                <a:solidFill>
                  <a:srgbClr val="FF0000"/>
                </a:solidFill>
              </a:rPr>
              <a:t>½ </a:t>
            </a:r>
            <a:r>
              <a:rPr lang="en-IN" altLang="zh-CN" sz="2000">
                <a:solidFill>
                  <a:srgbClr val="000099"/>
                </a:solidFill>
              </a:rPr>
              <a:t>with insertion in sorted order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>
            <a:extLst>
              <a:ext uri="{FF2B5EF4-FFF2-40B4-BE49-F238E27FC236}">
                <a16:creationId xmlns:a16="http://schemas.microsoft.com/office/drawing/2014/main" id="{E2464C67-C48D-493C-B3B8-99B2972C7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117475"/>
            <a:ext cx="779621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Non-Unique Search Keys</a:t>
            </a:r>
          </a:p>
        </p:txBody>
      </p:sp>
      <p:sp>
        <p:nvSpPr>
          <p:cNvPr id="34818" name="Text Box 2">
            <a:extLst>
              <a:ext uri="{FF2B5EF4-FFF2-40B4-BE49-F238E27FC236}">
                <a16:creationId xmlns:a16="http://schemas.microsoft.com/office/drawing/2014/main" id="{EDEE69A3-92BC-45C3-A5E4-BC329A725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1179513"/>
            <a:ext cx="7653337" cy="526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1363" indent="-2841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IN" altLang="zh-CN" sz="2000"/>
              <a:t>If a search key </a:t>
            </a:r>
            <a:r>
              <a:rPr lang="en-IN" altLang="zh-CN" sz="2000" i="1">
                <a:solidFill>
                  <a:srgbClr val="000099"/>
                </a:solidFill>
              </a:rPr>
              <a:t>a</a:t>
            </a:r>
            <a:r>
              <a:rPr lang="en-IN" altLang="zh-CN" sz="2000" i="1" baseline="-25000">
                <a:solidFill>
                  <a:srgbClr val="000099"/>
                </a:solidFill>
              </a:rPr>
              <a:t>i</a:t>
            </a:r>
            <a:r>
              <a:rPr lang="en-IN" altLang="zh-CN" sz="2000" i="1">
                <a:solidFill>
                  <a:srgbClr val="000099"/>
                </a:solidFill>
              </a:rPr>
              <a:t> </a:t>
            </a:r>
            <a:r>
              <a:rPr lang="en-IN" altLang="zh-CN" sz="2000">
                <a:solidFill>
                  <a:srgbClr val="000099"/>
                </a:solidFill>
              </a:rPr>
              <a:t> is not unique</a:t>
            </a:r>
            <a:r>
              <a:rPr lang="en-IN" altLang="zh-CN" sz="2000">
                <a:solidFill>
                  <a:srgbClr val="FF0000"/>
                </a:solidFill>
              </a:rPr>
              <a:t>, </a:t>
            </a:r>
            <a:r>
              <a:rPr lang="en-IN" altLang="zh-CN" sz="2000"/>
              <a:t>create instead an index on a </a:t>
            </a:r>
            <a:r>
              <a:rPr lang="en-IN" altLang="zh-CN" sz="2000">
                <a:solidFill>
                  <a:srgbClr val="000099"/>
                </a:solidFill>
              </a:rPr>
              <a:t>composite key (</a:t>
            </a:r>
            <a:r>
              <a:rPr lang="en-IN" altLang="zh-CN" sz="2000" i="1">
                <a:solidFill>
                  <a:srgbClr val="000099"/>
                </a:solidFill>
              </a:rPr>
              <a:t>a</a:t>
            </a:r>
            <a:r>
              <a:rPr lang="en-IN" altLang="zh-CN" sz="2000" i="1" baseline="-25000">
                <a:solidFill>
                  <a:srgbClr val="000099"/>
                </a:solidFill>
              </a:rPr>
              <a:t>i </a:t>
            </a:r>
            <a:r>
              <a:rPr lang="en-IN" altLang="zh-CN" sz="2000">
                <a:solidFill>
                  <a:srgbClr val="000099"/>
                </a:solidFill>
              </a:rPr>
              <a:t>, </a:t>
            </a:r>
            <a:r>
              <a:rPr lang="en-IN" altLang="zh-CN" sz="2000" i="1">
                <a:solidFill>
                  <a:srgbClr val="000099"/>
                </a:solidFill>
              </a:rPr>
              <a:t>A</a:t>
            </a:r>
            <a:r>
              <a:rPr lang="en-IN" altLang="zh-CN" sz="2000" i="1" baseline="-25000">
                <a:solidFill>
                  <a:srgbClr val="000099"/>
                </a:solidFill>
              </a:rPr>
              <a:t>p</a:t>
            </a:r>
            <a:r>
              <a:rPr lang="en-IN" altLang="zh-CN" sz="2000">
                <a:solidFill>
                  <a:srgbClr val="000099"/>
                </a:solidFill>
              </a:rPr>
              <a:t>)</a:t>
            </a:r>
            <a:r>
              <a:rPr lang="en-IN" altLang="zh-CN" sz="2000">
                <a:solidFill>
                  <a:srgbClr val="FF0000"/>
                </a:solidFill>
              </a:rPr>
              <a:t>, </a:t>
            </a:r>
            <a:r>
              <a:rPr lang="en-IN" altLang="zh-CN" sz="2000"/>
              <a:t>which is </a:t>
            </a:r>
            <a:r>
              <a:rPr lang="en-IN" altLang="zh-CN" sz="2000">
                <a:solidFill>
                  <a:srgbClr val="000099"/>
                </a:solidFill>
              </a:rPr>
              <a:t>unique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IN" altLang="zh-CN" sz="1800" i="1"/>
              <a:t>A</a:t>
            </a:r>
            <a:r>
              <a:rPr lang="en-IN" altLang="zh-CN" sz="1800" i="1" baseline="-25000"/>
              <a:t>p</a:t>
            </a:r>
            <a:r>
              <a:rPr lang="en-IN" altLang="zh-CN" sz="1800"/>
              <a:t> could be a primary key, record ID, or any other attribute that guarantees uniqueness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IN" altLang="zh-CN" sz="2000"/>
              <a:t>Search </a:t>
            </a:r>
            <a:r>
              <a:rPr lang="en-IN" altLang="zh-CN" sz="2000">
                <a:solidFill>
                  <a:srgbClr val="000099"/>
                </a:solidFill>
              </a:rPr>
              <a:t>for </a:t>
            </a:r>
            <a:r>
              <a:rPr lang="en-IN" altLang="zh-CN" sz="2000" i="1">
                <a:solidFill>
                  <a:srgbClr val="000099"/>
                </a:solidFill>
              </a:rPr>
              <a:t>a</a:t>
            </a:r>
            <a:r>
              <a:rPr lang="en-IN" altLang="zh-CN" sz="2000" i="1" baseline="-25000">
                <a:solidFill>
                  <a:srgbClr val="000099"/>
                </a:solidFill>
              </a:rPr>
              <a:t>i</a:t>
            </a:r>
            <a:r>
              <a:rPr lang="en-IN" altLang="zh-CN" sz="2000" i="1">
                <a:solidFill>
                  <a:srgbClr val="000099"/>
                </a:solidFill>
              </a:rPr>
              <a:t> = v </a:t>
            </a:r>
            <a:r>
              <a:rPr lang="en-IN" altLang="zh-CN" sz="2000"/>
              <a:t>can be implemented by a range search on composite key, with range (</a:t>
            </a:r>
            <a:r>
              <a:rPr lang="en-IN" altLang="zh-CN" sz="2000" i="1">
                <a:solidFill>
                  <a:srgbClr val="000099"/>
                </a:solidFill>
              </a:rPr>
              <a:t>v, -</a:t>
            </a:r>
            <a:r>
              <a:rPr lang="en-IN" altLang="zh-CN" sz="2000">
                <a:solidFill>
                  <a:srgbClr val="000099"/>
                </a:solidFill>
              </a:rPr>
              <a:t> ∞) to (</a:t>
            </a:r>
            <a:r>
              <a:rPr lang="en-IN" altLang="zh-CN" sz="2000" i="1">
                <a:solidFill>
                  <a:srgbClr val="000099"/>
                </a:solidFill>
              </a:rPr>
              <a:t>v, +</a:t>
            </a:r>
            <a:r>
              <a:rPr lang="en-IN" altLang="zh-CN" sz="2000">
                <a:solidFill>
                  <a:srgbClr val="000099"/>
                </a:solidFill>
              </a:rPr>
              <a:t> ∞)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2000">
                <a:solidFill>
                  <a:srgbClr val="C00000"/>
                </a:solidFill>
              </a:rPr>
              <a:t>Extra storage </a:t>
            </a:r>
            <a:r>
              <a:rPr lang="en-US" altLang="zh-CN" sz="2000"/>
              <a:t>overhead for keys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2000">
                <a:solidFill>
                  <a:srgbClr val="C00000"/>
                </a:solidFill>
              </a:rPr>
              <a:t>Simpler code</a:t>
            </a:r>
            <a:r>
              <a:rPr lang="en-US" altLang="zh-CN" sz="2000"/>
              <a:t> for insertion/deletion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2000">
                <a:solidFill>
                  <a:srgbClr val="C00000"/>
                </a:solidFill>
              </a:rPr>
              <a:t>More I/O operations </a:t>
            </a:r>
            <a:r>
              <a:rPr lang="en-US" altLang="zh-CN" sz="2000"/>
              <a:t>are needed to fetch the actual records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2000"/>
              <a:t>If the index is clustering, all accesses are sequential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2000"/>
              <a:t>If the index is non-clustering, each record access may need an I/O operation</a:t>
            </a:r>
          </a:p>
          <a:p>
            <a:pPr lvl="1"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2000">
                <a:solidFill>
                  <a:srgbClr val="C00000"/>
                </a:solidFill>
              </a:rPr>
              <a:t>Widely used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None/>
            </a:pPr>
            <a:endParaRPr lang="en-US" altLang="zh-CN" sz="20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>
            <a:extLst>
              <a:ext uri="{FF2B5EF4-FFF2-40B4-BE49-F238E27FC236}">
                <a16:creationId xmlns:a16="http://schemas.microsoft.com/office/drawing/2014/main" id="{010FFE82-6F0B-4CBB-9F8A-24C91146B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117475"/>
            <a:ext cx="7543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Example of B+ -Tree</a:t>
            </a:r>
          </a:p>
        </p:txBody>
      </p:sp>
      <p:pic>
        <p:nvPicPr>
          <p:cNvPr id="35842" name="Picture 2">
            <a:extLst>
              <a:ext uri="{FF2B5EF4-FFF2-40B4-BE49-F238E27FC236}">
                <a16:creationId xmlns:a16="http://schemas.microsoft.com/office/drawing/2014/main" id="{B5508C32-0348-46CD-A52D-C96EA868C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876425"/>
            <a:ext cx="5203825" cy="197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5843" name="Rectangle 3">
            <a:extLst>
              <a:ext uri="{FF2B5EF4-FFF2-40B4-BE49-F238E27FC236}">
                <a16:creationId xmlns:a16="http://schemas.microsoft.com/office/drawing/2014/main" id="{68F0AA63-18D2-41CD-8192-BFF52C710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225" y="3543300"/>
            <a:ext cx="1277938" cy="806450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Tx/>
              <a:buSzPct val="90000"/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buClrTx/>
              <a:buSzPct val="90000"/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buClrTx/>
              <a:buSzPct val="90000"/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50------</a:t>
            </a:r>
          </a:p>
          <a:p>
            <a:pPr>
              <a:buClrTx/>
              <a:buSzPct val="90000"/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buClrTx/>
              <a:buSzPct val="90000"/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buClrTx/>
              <a:buSzPct val="90000"/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AE3EDB37-352E-4091-987E-E27BEF1AE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225" y="1876425"/>
            <a:ext cx="1277938" cy="806450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Tx/>
              <a:buSzPct val="90000"/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0------</a:t>
            </a:r>
          </a:p>
          <a:p>
            <a:pPr>
              <a:buClrTx/>
              <a:buSzPct val="90000"/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5------</a:t>
            </a:r>
          </a:p>
          <a:p>
            <a:pPr>
              <a:buClrTx/>
              <a:buSzPct val="90000"/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10------</a:t>
            </a:r>
          </a:p>
          <a:p>
            <a:pPr>
              <a:buClrTx/>
              <a:buSzPct val="90000"/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879B421E-DD72-4C54-BF04-6CE4A96D3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225" y="2709863"/>
            <a:ext cx="1277938" cy="806450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Tx/>
              <a:buSzPct val="90000"/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20------</a:t>
            </a:r>
          </a:p>
          <a:p>
            <a:pPr>
              <a:buClrTx/>
              <a:buSzPct val="90000"/>
              <a:buFontTx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30------</a:t>
            </a:r>
          </a:p>
          <a:p>
            <a:pPr>
              <a:buClrTx/>
              <a:buSzPct val="90000"/>
              <a:buFontTx/>
              <a:buNone/>
            </a:pP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F52AA4F8-2929-4B32-B9CE-35E326664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225" y="4391025"/>
            <a:ext cx="1277938" cy="806450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Tx/>
              <a:buSzPct val="90000"/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60------</a:t>
            </a:r>
          </a:p>
          <a:p>
            <a:pPr>
              <a:buClrTx/>
              <a:buSzPct val="90000"/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buClrTx/>
              <a:buSzPct val="90000"/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buClrTx/>
              <a:buSzPct val="90000"/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5847" name="Line 7">
            <a:extLst>
              <a:ext uri="{FF2B5EF4-FFF2-40B4-BE49-F238E27FC236}">
                <a16:creationId xmlns:a16="http://schemas.microsoft.com/office/drawing/2014/main" id="{FD674A7B-91DB-4F81-AAE8-46A61A9D9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725" y="3694113"/>
            <a:ext cx="1588" cy="900112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5848" name="AutoShape 8">
            <a:extLst>
              <a:ext uri="{FF2B5EF4-FFF2-40B4-BE49-F238E27FC236}">
                <a16:creationId xmlns:a16="http://schemas.microsoft.com/office/drawing/2014/main" id="{F8A7D7B2-AD28-4F04-B13B-F8ACAD5AEC1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92725" y="4595813"/>
            <a:ext cx="1841500" cy="1587"/>
          </a:xfrm>
          <a:prstGeom prst="straightConnector1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849" name="Line 9">
            <a:extLst>
              <a:ext uri="{FF2B5EF4-FFF2-40B4-BE49-F238E27FC236}">
                <a16:creationId xmlns:a16="http://schemas.microsoft.com/office/drawing/2014/main" id="{3B3AC68B-33C6-478A-84CD-1A257E2915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6400" y="3695700"/>
            <a:ext cx="1588" cy="53975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5850" name="AutoShape 10">
            <a:extLst>
              <a:ext uri="{FF2B5EF4-FFF2-40B4-BE49-F238E27FC236}">
                <a16:creationId xmlns:a16="http://schemas.microsoft.com/office/drawing/2014/main" id="{0F570410-614C-49A2-A6BF-5719992120A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16400" y="4227513"/>
            <a:ext cx="2917825" cy="1587"/>
          </a:xfrm>
          <a:prstGeom prst="straightConnector1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851" name="Line 11">
            <a:extLst>
              <a:ext uri="{FF2B5EF4-FFF2-40B4-BE49-F238E27FC236}">
                <a16:creationId xmlns:a16="http://schemas.microsoft.com/office/drawing/2014/main" id="{282EA17C-6962-42BA-A0AF-64E60C368513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025" y="3683000"/>
            <a:ext cx="1588" cy="13970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2" name="Line 12">
            <a:extLst>
              <a:ext uri="{FF2B5EF4-FFF2-40B4-BE49-F238E27FC236}">
                <a16:creationId xmlns:a16="http://schemas.microsoft.com/office/drawing/2014/main" id="{A2818538-F558-46CD-BDFC-907EE7D50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025" y="5080000"/>
            <a:ext cx="5715000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3" name="Line 13">
            <a:extLst>
              <a:ext uri="{FF2B5EF4-FFF2-40B4-BE49-F238E27FC236}">
                <a16:creationId xmlns:a16="http://schemas.microsoft.com/office/drawing/2014/main" id="{CD988A54-65FF-404A-A42B-CE991B62F1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77025" y="2079625"/>
            <a:ext cx="1588" cy="3001963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5854" name="AutoShape 14">
            <a:extLst>
              <a:ext uri="{FF2B5EF4-FFF2-40B4-BE49-F238E27FC236}">
                <a16:creationId xmlns:a16="http://schemas.microsoft.com/office/drawing/2014/main" id="{9C8E21EA-A548-4FC4-B920-1BBC7012B8C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77025" y="2081213"/>
            <a:ext cx="457200" cy="1587"/>
          </a:xfrm>
          <a:prstGeom prst="straightConnector1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855" name="Line 15">
            <a:extLst>
              <a:ext uri="{FF2B5EF4-FFF2-40B4-BE49-F238E27FC236}">
                <a16:creationId xmlns:a16="http://schemas.microsoft.com/office/drawing/2014/main" id="{E07F6205-A6CF-496C-ABEB-F0608579BA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5563" y="3683000"/>
            <a:ext cx="1587" cy="111125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6" name="Line 16">
            <a:extLst>
              <a:ext uri="{FF2B5EF4-FFF2-40B4-BE49-F238E27FC236}">
                <a16:creationId xmlns:a16="http://schemas.microsoft.com/office/drawing/2014/main" id="{BCC9D0FB-0893-414E-97AC-87CD49BCD9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5563" y="4794250"/>
            <a:ext cx="5149850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7" name="Line 17">
            <a:extLst>
              <a:ext uri="{FF2B5EF4-FFF2-40B4-BE49-F238E27FC236}">
                <a16:creationId xmlns:a16="http://schemas.microsoft.com/office/drawing/2014/main" id="{B392E783-2CE2-4103-B3FB-2DA96E16C8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5413" y="2278063"/>
            <a:ext cx="1587" cy="25177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5858" name="AutoShape 18">
            <a:extLst>
              <a:ext uri="{FF2B5EF4-FFF2-40B4-BE49-F238E27FC236}">
                <a16:creationId xmlns:a16="http://schemas.microsoft.com/office/drawing/2014/main" id="{83F313FF-38B5-4DFF-A1BD-B1F0B419F881}"/>
              </a:ext>
            </a:extLst>
          </p:cNvPr>
          <p:cNvCxnSpPr>
            <a:cxnSpLocks noChangeShapeType="1"/>
            <a:endCxn id="35844" idx="1"/>
          </p:cNvCxnSpPr>
          <p:nvPr/>
        </p:nvCxnSpPr>
        <p:spPr bwMode="auto">
          <a:xfrm>
            <a:off x="6489700" y="2279650"/>
            <a:ext cx="644525" cy="1588"/>
          </a:xfrm>
          <a:prstGeom prst="straightConnector1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859" name="Text Box 19">
            <a:extLst>
              <a:ext uri="{FF2B5EF4-FFF2-40B4-BE49-F238E27FC236}">
                <a16:creationId xmlns:a16="http://schemas.microsoft.com/office/drawing/2014/main" id="{F779DA7F-A5EB-4C9F-8B20-80FAA4E6C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4024313"/>
            <a:ext cx="1943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Tx/>
              <a:buSzPct val="90000"/>
              <a:buFontTx/>
              <a:buNone/>
            </a:pPr>
            <a:r>
              <a:rPr lang="zh-CN" altLang="zh-CN">
                <a:ea typeface="宋体" panose="02010600030101010101" pitchFamily="2" charset="-122"/>
              </a:rPr>
              <a:t>。。。</a:t>
            </a:r>
          </a:p>
        </p:txBody>
      </p:sp>
      <p:sp>
        <p:nvSpPr>
          <p:cNvPr id="35860" name="Line 20">
            <a:extLst>
              <a:ext uri="{FF2B5EF4-FFF2-40B4-BE49-F238E27FC236}">
                <a16:creationId xmlns:a16="http://schemas.microsoft.com/office/drawing/2014/main" id="{B549F00A-1A2B-4958-A15C-B42CEA0D6D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2975" y="3695700"/>
            <a:ext cx="1588" cy="328613"/>
          </a:xfrm>
          <a:prstGeom prst="line">
            <a:avLst/>
          </a:prstGeom>
          <a:noFill/>
          <a:ln w="936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1" name="Line 21">
            <a:extLst>
              <a:ext uri="{FF2B5EF4-FFF2-40B4-BE49-F238E27FC236}">
                <a16:creationId xmlns:a16="http://schemas.microsoft.com/office/drawing/2014/main" id="{8EC47141-971F-4743-876A-8F3D2B033E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2975" y="4024313"/>
            <a:ext cx="3422650" cy="1587"/>
          </a:xfrm>
          <a:prstGeom prst="line">
            <a:avLst/>
          </a:prstGeom>
          <a:noFill/>
          <a:ln w="936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2" name="Line 22">
            <a:extLst>
              <a:ext uri="{FF2B5EF4-FFF2-40B4-BE49-F238E27FC236}">
                <a16:creationId xmlns:a16="http://schemas.microsoft.com/office/drawing/2014/main" id="{3A983A33-E288-4AAD-8CB3-20B7070431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5625" y="3111500"/>
            <a:ext cx="1588" cy="914400"/>
          </a:xfrm>
          <a:prstGeom prst="line">
            <a:avLst/>
          </a:prstGeom>
          <a:noFill/>
          <a:ln w="936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5863" name="AutoShape 23">
            <a:extLst>
              <a:ext uri="{FF2B5EF4-FFF2-40B4-BE49-F238E27FC236}">
                <a16:creationId xmlns:a16="http://schemas.microsoft.com/office/drawing/2014/main" id="{F2F4E80A-CADC-431C-8B7D-7BE91C6A7433}"/>
              </a:ext>
            </a:extLst>
          </p:cNvPr>
          <p:cNvCxnSpPr>
            <a:cxnSpLocks noChangeShapeType="1"/>
            <a:endCxn id="35845" idx="1"/>
          </p:cNvCxnSpPr>
          <p:nvPr/>
        </p:nvCxnSpPr>
        <p:spPr bwMode="auto">
          <a:xfrm>
            <a:off x="6905625" y="3113088"/>
            <a:ext cx="228600" cy="1587"/>
          </a:xfrm>
          <a:prstGeom prst="straightConnector1">
            <a:avLst/>
          </a:prstGeom>
          <a:noFill/>
          <a:ln w="9360" cap="flat">
            <a:solidFill>
              <a:srgbClr val="FF0000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>
            <a:extLst>
              <a:ext uri="{FF2B5EF4-FFF2-40B4-BE49-F238E27FC236}">
                <a16:creationId xmlns:a16="http://schemas.microsoft.com/office/drawing/2014/main" id="{8F1F1904-2264-45C1-A6C9-ECEC629CE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117475"/>
            <a:ext cx="717708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Example of B+- Tree: insert 30</a:t>
            </a:r>
          </a:p>
        </p:txBody>
      </p:sp>
      <p:pic>
        <p:nvPicPr>
          <p:cNvPr id="36866" name="Picture 2">
            <a:extLst>
              <a:ext uri="{FF2B5EF4-FFF2-40B4-BE49-F238E27FC236}">
                <a16:creationId xmlns:a16="http://schemas.microsoft.com/office/drawing/2014/main" id="{D5D85655-5F2C-4F8E-A8FA-0D3CEC483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975" y="1166813"/>
            <a:ext cx="391477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67" name="Picture 3">
            <a:extLst>
              <a:ext uri="{FF2B5EF4-FFF2-40B4-BE49-F238E27FC236}">
                <a16:creationId xmlns:a16="http://schemas.microsoft.com/office/drawing/2014/main" id="{218890DF-E612-428A-960D-5E069F979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3959225"/>
            <a:ext cx="5272088" cy="219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>
            <a:extLst>
              <a:ext uri="{FF2B5EF4-FFF2-40B4-BE49-F238E27FC236}">
                <a16:creationId xmlns:a16="http://schemas.microsoft.com/office/drawing/2014/main" id="{D72D7246-95D0-43F7-B275-58C3389D5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117475"/>
            <a:ext cx="755808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Example of B+- Tree: insert 50</a:t>
            </a:r>
          </a:p>
        </p:txBody>
      </p:sp>
      <p:pic>
        <p:nvPicPr>
          <p:cNvPr id="37890" name="Picture 2">
            <a:extLst>
              <a:ext uri="{FF2B5EF4-FFF2-40B4-BE49-F238E27FC236}">
                <a16:creationId xmlns:a16="http://schemas.microsoft.com/office/drawing/2014/main" id="{083ABABC-BDE7-4A38-A665-0AE1F6B2D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1347788"/>
            <a:ext cx="5272088" cy="219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7891" name="Picture 3">
            <a:extLst>
              <a:ext uri="{FF2B5EF4-FFF2-40B4-BE49-F238E27FC236}">
                <a16:creationId xmlns:a16="http://schemas.microsoft.com/office/drawing/2014/main" id="{F2E1F737-D5A9-45E4-86C5-ED739432D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4170363"/>
            <a:ext cx="6537325" cy="2157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>
            <a:extLst>
              <a:ext uri="{FF2B5EF4-FFF2-40B4-BE49-F238E27FC236}">
                <a16:creationId xmlns:a16="http://schemas.microsoft.com/office/drawing/2014/main" id="{E6181DE3-9352-4700-A226-EAD7F84BC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117475"/>
            <a:ext cx="80073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Example of B+- Tree: insert 25</a:t>
            </a:r>
          </a:p>
        </p:txBody>
      </p:sp>
      <p:pic>
        <p:nvPicPr>
          <p:cNvPr id="38914" name="Picture 2">
            <a:extLst>
              <a:ext uri="{FF2B5EF4-FFF2-40B4-BE49-F238E27FC236}">
                <a16:creationId xmlns:a16="http://schemas.microsoft.com/office/drawing/2014/main" id="{95D56994-3D29-448C-AE38-5FAEC5BAE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550" y="1241425"/>
            <a:ext cx="6897688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8915" name="Picture 3">
            <a:extLst>
              <a:ext uri="{FF2B5EF4-FFF2-40B4-BE49-F238E27FC236}">
                <a16:creationId xmlns:a16="http://schemas.microsoft.com/office/drawing/2014/main" id="{5DFA2672-BB7E-4B7B-B773-47A4D928F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4073525"/>
            <a:ext cx="7696200" cy="210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>
            <a:extLst>
              <a:ext uri="{FF2B5EF4-FFF2-40B4-BE49-F238E27FC236}">
                <a16:creationId xmlns:a16="http://schemas.microsoft.com/office/drawing/2014/main" id="{294F9586-3634-47D1-8981-FC874777C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117475"/>
            <a:ext cx="792321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Example of B+- Tree: delete 60</a:t>
            </a:r>
          </a:p>
        </p:txBody>
      </p:sp>
      <p:pic>
        <p:nvPicPr>
          <p:cNvPr id="39938" name="Picture 2">
            <a:extLst>
              <a:ext uri="{FF2B5EF4-FFF2-40B4-BE49-F238E27FC236}">
                <a16:creationId xmlns:a16="http://schemas.microsoft.com/office/drawing/2014/main" id="{040B6D9F-9C40-4E33-8BB6-78B577416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1371600"/>
            <a:ext cx="62039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9939" name="Picture 3">
            <a:extLst>
              <a:ext uri="{FF2B5EF4-FFF2-40B4-BE49-F238E27FC236}">
                <a16:creationId xmlns:a16="http://schemas.microsoft.com/office/drawing/2014/main" id="{FD1A4315-6B9C-4901-8FBC-06ADDB33E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5" y="4159250"/>
            <a:ext cx="5576888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>
            <a:extLst>
              <a:ext uri="{FF2B5EF4-FFF2-40B4-BE49-F238E27FC236}">
                <a16:creationId xmlns:a16="http://schemas.microsoft.com/office/drawing/2014/main" id="{638104AF-EB77-46C1-92FD-561563938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117475"/>
            <a:ext cx="757078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Example of B+- Tree: delete 10</a:t>
            </a:r>
          </a:p>
        </p:txBody>
      </p:sp>
      <p:pic>
        <p:nvPicPr>
          <p:cNvPr id="40962" name="Picture 2">
            <a:extLst>
              <a:ext uri="{FF2B5EF4-FFF2-40B4-BE49-F238E27FC236}">
                <a16:creationId xmlns:a16="http://schemas.microsoft.com/office/drawing/2014/main" id="{BF893004-A230-4C53-AF95-47147C990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50" y="1119188"/>
            <a:ext cx="6273800" cy="261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963" name="Picture 3">
            <a:extLst>
              <a:ext uri="{FF2B5EF4-FFF2-40B4-BE49-F238E27FC236}">
                <a16:creationId xmlns:a16="http://schemas.microsoft.com/office/drawing/2014/main" id="{FC0C6C81-BB34-4FD0-8D7F-7EB293369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4349750"/>
            <a:ext cx="6248400" cy="206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>
            <a:extLst>
              <a:ext uri="{FF2B5EF4-FFF2-40B4-BE49-F238E27FC236}">
                <a16:creationId xmlns:a16="http://schemas.microsoft.com/office/drawing/2014/main" id="{18E92ADC-8675-4027-9337-0B8F03A09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117475"/>
            <a:ext cx="740251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B+- tree : height and size estimation</a:t>
            </a:r>
          </a:p>
        </p:txBody>
      </p:sp>
      <p:sp>
        <p:nvSpPr>
          <p:cNvPr id="41986" name="Text Box 2">
            <a:extLst>
              <a:ext uri="{FF2B5EF4-FFF2-40B4-BE49-F238E27FC236}">
                <a16:creationId xmlns:a16="http://schemas.microsoft.com/office/drawing/2014/main" id="{12F9D3E7-2220-43BC-A4CA-840D7FE55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163" y="1123950"/>
            <a:ext cx="7661275" cy="547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1800" i="1">
                <a:ea typeface="宋体" panose="02010600030101010101" pitchFamily="2" charset="-122"/>
              </a:rPr>
              <a:t>person</a:t>
            </a:r>
            <a:r>
              <a:rPr lang="en-US" altLang="zh-CN" sz="1800">
                <a:ea typeface="宋体" panose="02010600030101010101" pitchFamily="2" charset="-122"/>
              </a:rPr>
              <a:t>( </a:t>
            </a:r>
            <a:r>
              <a:rPr lang="en-US" altLang="zh-CN" sz="1800" i="1" u="sng">
                <a:ea typeface="宋体" panose="02010600030101010101" pitchFamily="2" charset="-122"/>
              </a:rPr>
              <a:t>pid</a:t>
            </a:r>
            <a:r>
              <a:rPr lang="en-US" altLang="zh-CN" sz="1800" i="1">
                <a:ea typeface="宋体" panose="02010600030101010101" pitchFamily="2" charset="-122"/>
              </a:rPr>
              <a:t> </a:t>
            </a:r>
            <a:r>
              <a:rPr lang="en-US" altLang="zh-CN" sz="1800" b="1">
                <a:ea typeface="宋体" panose="02010600030101010101" pitchFamily="2" charset="-122"/>
              </a:rPr>
              <a:t>char</a:t>
            </a:r>
            <a:r>
              <a:rPr lang="en-US" altLang="zh-CN" sz="1800">
                <a:ea typeface="宋体" panose="02010600030101010101" pitchFamily="2" charset="-122"/>
              </a:rPr>
              <a:t>(18)</a:t>
            </a:r>
            <a:r>
              <a:rPr lang="en-US" altLang="zh-CN" sz="1800" b="1">
                <a:ea typeface="宋体" panose="02010600030101010101" pitchFamily="2" charset="-122"/>
              </a:rPr>
              <a:t>,   </a:t>
            </a:r>
            <a:r>
              <a:rPr lang="en-US" altLang="zh-CN" sz="1800" i="1">
                <a:ea typeface="宋体" panose="02010600030101010101" pitchFamily="2" charset="-122"/>
              </a:rPr>
              <a:t>name </a:t>
            </a:r>
            <a:r>
              <a:rPr lang="en-US" altLang="zh-CN" sz="1800" b="1">
                <a:ea typeface="宋体" panose="02010600030101010101" pitchFamily="2" charset="-122"/>
              </a:rPr>
              <a:t>char</a:t>
            </a:r>
            <a:r>
              <a:rPr lang="en-US" altLang="zh-CN" sz="1800">
                <a:ea typeface="宋体" panose="02010600030101010101" pitchFamily="2" charset="-122"/>
              </a:rPr>
              <a:t>(8),   </a:t>
            </a:r>
            <a:r>
              <a:rPr lang="en-US" altLang="zh-CN" sz="1800" i="1">
                <a:ea typeface="宋体" panose="02010600030101010101" pitchFamily="2" charset="-122"/>
              </a:rPr>
              <a:t>age </a:t>
            </a:r>
            <a:r>
              <a:rPr lang="en-US" altLang="zh-CN" sz="1800" b="1">
                <a:ea typeface="宋体" panose="02010600030101010101" pitchFamily="2" charset="-122"/>
              </a:rPr>
              <a:t>smallint</a:t>
            </a:r>
            <a:r>
              <a:rPr lang="en-US" altLang="zh-CN" sz="1800">
                <a:ea typeface="宋体" panose="02010600030101010101" pitchFamily="2" charset="-122"/>
              </a:rPr>
              <a:t>,                             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1800">
                <a:ea typeface="宋体" panose="02010600030101010101" pitchFamily="2" charset="-122"/>
              </a:rPr>
              <a:t>             address 	</a:t>
            </a:r>
            <a:r>
              <a:rPr lang="en-US" altLang="zh-CN" sz="1800" b="1">
                <a:ea typeface="宋体" panose="02010600030101010101" pitchFamily="2" charset="-122"/>
              </a:rPr>
              <a:t>char(40), </a:t>
            </a:r>
            <a:r>
              <a:rPr lang="en-US" altLang="zh-CN" sz="1800">
                <a:ea typeface="宋体" panose="02010600030101010101" pitchFamily="2" charset="-122"/>
              </a:rPr>
              <a:t>       </a:t>
            </a:r>
            <a:r>
              <a:rPr lang="en-US" altLang="zh-CN" sz="1800" b="1">
                <a:ea typeface="宋体" panose="02010600030101010101" pitchFamily="2" charset="-122"/>
              </a:rPr>
              <a:t>primary key</a:t>
            </a:r>
            <a:r>
              <a:rPr lang="en-US" altLang="zh-CN" sz="1800">
                <a:ea typeface="宋体" panose="02010600030101010101" pitchFamily="2" charset="-122"/>
              </a:rPr>
              <a:t> (</a:t>
            </a:r>
            <a:r>
              <a:rPr lang="en-US" altLang="zh-CN" sz="1800" i="1">
                <a:ea typeface="宋体" panose="02010600030101010101" pitchFamily="2" charset="-122"/>
              </a:rPr>
              <a:t>pid)); 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1800" i="1">
                <a:ea typeface="宋体" panose="02010600030101010101" pitchFamily="2" charset="-122"/>
              </a:rPr>
              <a:t>Block size : 4K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1800" i="1">
                <a:ea typeface="宋体" panose="02010600030101010101" pitchFamily="2" charset="-122"/>
              </a:rPr>
              <a:t>1000000 persons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1800" i="1">
                <a:ea typeface="宋体" panose="02010600030101010101" pitchFamily="2" charset="-122"/>
              </a:rPr>
              <a:t>Records per block = </a:t>
            </a:r>
            <a:r>
              <a:rPr lang="en-US" altLang="zh-CN" sz="1800">
                <a:ea typeface="宋体" panose="02010600030101010101" pitchFamily="2" charset="-122"/>
              </a:rPr>
              <a:t> 4096/(18+8+2+40) =60.235 </a:t>
            </a:r>
            <a:r>
              <a:rPr lang="en-US" altLang="zh-CN" sz="1800">
                <a:latin typeface="Wingdings" panose="05000000000000000000" pitchFamily="2" charset="2"/>
              </a:rPr>
              <a:t></a:t>
            </a:r>
            <a:r>
              <a:rPr lang="en-US" altLang="zh-CN" sz="1800">
                <a:ea typeface="宋体" panose="02010600030101010101" pitchFamily="2" charset="-122"/>
              </a:rPr>
              <a:t> 60</a:t>
            </a:r>
          </a:p>
          <a:p>
            <a:pPr marL="342900">
              <a:spcBef>
                <a:spcPts val="788"/>
              </a:spcBef>
              <a:buClrTx/>
              <a:buSzPct val="90000"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     blocks for storing 1M persons=  </a:t>
            </a:r>
            <a:r>
              <a:rPr lang="en-US" altLang="zh-CN" sz="1800">
                <a:latin typeface="Symbol" panose="05050102010706020507" pitchFamily="18" charset="2"/>
              </a:rPr>
              <a:t></a:t>
            </a:r>
            <a:r>
              <a:rPr lang="en-US" altLang="zh-CN" sz="1800">
                <a:ea typeface="宋体" panose="02010600030101010101" pitchFamily="2" charset="-122"/>
              </a:rPr>
              <a:t> 1000000/60 </a:t>
            </a:r>
            <a:r>
              <a:rPr lang="en-US" altLang="zh-CN" sz="1800">
                <a:latin typeface="Symbol" panose="05050102010706020507" pitchFamily="18" charset="2"/>
              </a:rPr>
              <a:t></a:t>
            </a:r>
            <a:r>
              <a:rPr lang="en-US" altLang="zh-CN" sz="1800">
                <a:ea typeface="宋体" panose="02010600030101010101" pitchFamily="2" charset="-122"/>
              </a:rPr>
              <a:t> =16667</a:t>
            </a:r>
          </a:p>
          <a:p>
            <a:pPr marL="342900">
              <a:spcBef>
                <a:spcPts val="788"/>
              </a:spcBef>
              <a:buClrTx/>
              <a:buSzPct val="90000"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     B+ tree n(fan-out)  = (4096-4)/(18+4) +1 = 187</a:t>
            </a:r>
          </a:p>
          <a:p>
            <a:pPr marL="342900">
              <a:spcBef>
                <a:spcPts val="788"/>
              </a:spcBef>
              <a:buClrTx/>
              <a:buSzPct val="90000"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      </a:t>
            </a:r>
            <a:r>
              <a:rPr lang="en-US" altLang="zh-CN" sz="1800">
                <a:latin typeface="Symbol" panose="05050102010706020507" pitchFamily="18" charset="2"/>
              </a:rPr>
              <a:t></a:t>
            </a:r>
            <a:r>
              <a:rPr lang="en-US" altLang="zh-CN" sz="1800">
                <a:ea typeface="宋体" panose="02010600030101010101" pitchFamily="2" charset="-122"/>
              </a:rPr>
              <a:t>n/2</a:t>
            </a:r>
            <a:r>
              <a:rPr lang="en-US" altLang="zh-CN" sz="1800">
                <a:latin typeface="Symbol" panose="05050102010706020507" pitchFamily="18" charset="2"/>
              </a:rPr>
              <a:t></a:t>
            </a:r>
            <a:r>
              <a:rPr lang="en-US" altLang="zh-CN" sz="1800">
                <a:ea typeface="宋体" panose="02010600030101010101" pitchFamily="2" charset="-122"/>
              </a:rPr>
              <a:t> = 94 , inner pointers  :  94~187</a:t>
            </a:r>
          </a:p>
          <a:p>
            <a:pPr marL="342900">
              <a:spcBef>
                <a:spcPts val="788"/>
              </a:spcBef>
              <a:buClrTx/>
              <a:buSzPct val="90000"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      </a:t>
            </a:r>
            <a:r>
              <a:rPr lang="en-US" altLang="zh-CN" sz="1800">
                <a:latin typeface="Symbol" panose="05050102010706020507" pitchFamily="18" charset="2"/>
              </a:rPr>
              <a:t></a:t>
            </a:r>
            <a:r>
              <a:rPr lang="en-US" altLang="zh-CN" sz="1800">
                <a:ea typeface="宋体" panose="02010600030101010101" pitchFamily="2" charset="-122"/>
              </a:rPr>
              <a:t>n-1/2</a:t>
            </a:r>
            <a:r>
              <a:rPr lang="en-US" altLang="zh-CN" sz="1800">
                <a:latin typeface="Symbol" panose="05050102010706020507" pitchFamily="18" charset="2"/>
              </a:rPr>
              <a:t></a:t>
            </a:r>
            <a:r>
              <a:rPr lang="en-US" altLang="zh-CN" sz="1800">
                <a:ea typeface="宋体" panose="02010600030101010101" pitchFamily="2" charset="-122"/>
              </a:rPr>
              <a:t> =93, leaf values    :   93~186      </a:t>
            </a:r>
          </a:p>
          <a:p>
            <a:pPr marL="342900">
              <a:spcBef>
                <a:spcPts val="788"/>
              </a:spcBef>
              <a:buClrTx/>
              <a:buSzPct val="90000"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      2 levels:  min=2*93          =186            max=  187*186= </a:t>
            </a:r>
            <a:r>
              <a:rPr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34,782</a:t>
            </a:r>
          </a:p>
          <a:p>
            <a:pPr marL="342900">
              <a:spcBef>
                <a:spcPts val="788"/>
              </a:spcBef>
              <a:buClrTx/>
              <a:buSzPct val="90000"/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ea typeface="宋体" panose="02010600030101010101" pitchFamily="2" charset="-122"/>
              </a:rPr>
              <a:t>      3 levels</a:t>
            </a:r>
            <a:r>
              <a:rPr lang="en-US" altLang="zh-CN" sz="1800">
                <a:ea typeface="宋体" panose="02010600030101010101" pitchFamily="2" charset="-122"/>
              </a:rPr>
              <a:t>:  min=2*94*93     =17484        max= 187*187*186=6,504,234</a:t>
            </a:r>
          </a:p>
          <a:p>
            <a:pPr marL="342900">
              <a:spcBef>
                <a:spcPts val="788"/>
              </a:spcBef>
              <a:buClrTx/>
              <a:buSzPct val="90000"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      4 levels:  min=2*94*94*93=</a:t>
            </a:r>
            <a:r>
              <a:rPr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1,643,496</a:t>
            </a:r>
            <a:r>
              <a:rPr lang="en-US" altLang="zh-CN" sz="1800">
                <a:ea typeface="宋体" panose="02010600030101010101" pitchFamily="2" charset="-122"/>
              </a:rPr>
              <a:t>  max= 187*187*187*186= </a:t>
            </a:r>
          </a:p>
          <a:p>
            <a:pPr marL="342900">
              <a:spcBef>
                <a:spcPts val="788"/>
              </a:spcBef>
              <a:buClrTx/>
              <a:buSzPct val="90000"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                                                                             1,216,291,758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>
            <a:extLst>
              <a:ext uri="{FF2B5EF4-FFF2-40B4-BE49-F238E27FC236}">
                <a16:creationId xmlns:a16="http://schemas.microsoft.com/office/drawing/2014/main" id="{A036C6FD-F575-42A7-878A-138D419A6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117475"/>
            <a:ext cx="754221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Estimating height &amp; size of B+-tree</a:t>
            </a:r>
          </a:p>
        </p:txBody>
      </p:sp>
      <p:sp>
        <p:nvSpPr>
          <p:cNvPr id="43010" name="Text Box 2">
            <a:extLst>
              <a:ext uri="{FF2B5EF4-FFF2-40B4-BE49-F238E27FC236}">
                <a16:creationId xmlns:a16="http://schemas.microsoft.com/office/drawing/2014/main" id="{20548303-DB03-48C4-9312-CF957F77E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75" y="1081088"/>
            <a:ext cx="7661275" cy="547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1800" i="1">
                <a:ea typeface="宋体" panose="02010600030101010101" pitchFamily="2" charset="-122"/>
              </a:rPr>
              <a:t>person</a:t>
            </a:r>
            <a:r>
              <a:rPr lang="en-US" altLang="zh-CN" sz="1800">
                <a:ea typeface="宋体" panose="02010600030101010101" pitchFamily="2" charset="-122"/>
              </a:rPr>
              <a:t>( </a:t>
            </a:r>
            <a:r>
              <a:rPr lang="en-US" altLang="zh-CN" sz="1800" i="1" u="sng">
                <a:ea typeface="宋体" panose="02010600030101010101" pitchFamily="2" charset="-122"/>
              </a:rPr>
              <a:t>pid</a:t>
            </a:r>
            <a:r>
              <a:rPr lang="en-US" altLang="zh-CN" sz="1800" i="1">
                <a:ea typeface="宋体" panose="02010600030101010101" pitchFamily="2" charset="-122"/>
              </a:rPr>
              <a:t> </a:t>
            </a:r>
            <a:r>
              <a:rPr lang="en-US" altLang="zh-CN" sz="1800" b="1">
                <a:ea typeface="宋体" panose="02010600030101010101" pitchFamily="2" charset="-122"/>
              </a:rPr>
              <a:t>char</a:t>
            </a:r>
            <a:r>
              <a:rPr lang="en-US" altLang="zh-CN" sz="1800">
                <a:ea typeface="宋体" panose="02010600030101010101" pitchFamily="2" charset="-122"/>
              </a:rPr>
              <a:t>(18)</a:t>
            </a:r>
            <a:r>
              <a:rPr lang="en-US" altLang="zh-CN" sz="1800" b="1">
                <a:ea typeface="宋体" panose="02010600030101010101" pitchFamily="2" charset="-122"/>
              </a:rPr>
              <a:t>,   </a:t>
            </a:r>
            <a:r>
              <a:rPr lang="en-US" altLang="zh-CN" sz="1800" i="1">
                <a:ea typeface="宋体" panose="02010600030101010101" pitchFamily="2" charset="-122"/>
              </a:rPr>
              <a:t>name </a:t>
            </a:r>
            <a:r>
              <a:rPr lang="en-US" altLang="zh-CN" sz="1800" b="1">
                <a:ea typeface="宋体" panose="02010600030101010101" pitchFamily="2" charset="-122"/>
              </a:rPr>
              <a:t>char</a:t>
            </a:r>
            <a:r>
              <a:rPr lang="en-US" altLang="zh-CN" sz="1800">
                <a:ea typeface="宋体" panose="02010600030101010101" pitchFamily="2" charset="-122"/>
              </a:rPr>
              <a:t>(8),   </a:t>
            </a:r>
            <a:r>
              <a:rPr lang="en-US" altLang="zh-CN" sz="1800" i="1">
                <a:ea typeface="宋体" panose="02010600030101010101" pitchFamily="2" charset="-122"/>
              </a:rPr>
              <a:t>age </a:t>
            </a:r>
            <a:r>
              <a:rPr lang="en-US" altLang="zh-CN" sz="1800" b="1">
                <a:ea typeface="宋体" panose="02010600030101010101" pitchFamily="2" charset="-122"/>
              </a:rPr>
              <a:t>smallint</a:t>
            </a:r>
            <a:r>
              <a:rPr lang="en-US" altLang="zh-CN" sz="1800">
                <a:ea typeface="宋体" panose="02010600030101010101" pitchFamily="2" charset="-122"/>
              </a:rPr>
              <a:t>,                             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1800">
                <a:ea typeface="宋体" panose="02010600030101010101" pitchFamily="2" charset="-122"/>
              </a:rPr>
              <a:t>             address 	</a:t>
            </a:r>
            <a:r>
              <a:rPr lang="en-US" altLang="zh-CN" sz="1800" b="1">
                <a:ea typeface="宋体" panose="02010600030101010101" pitchFamily="2" charset="-122"/>
              </a:rPr>
              <a:t>char(40), </a:t>
            </a:r>
            <a:r>
              <a:rPr lang="en-US" altLang="zh-CN" sz="1800">
                <a:ea typeface="宋体" panose="02010600030101010101" pitchFamily="2" charset="-122"/>
              </a:rPr>
              <a:t>       </a:t>
            </a:r>
            <a:r>
              <a:rPr lang="en-US" altLang="zh-CN" sz="1800" b="1">
                <a:ea typeface="宋体" panose="02010600030101010101" pitchFamily="2" charset="-122"/>
              </a:rPr>
              <a:t>primary key</a:t>
            </a:r>
            <a:r>
              <a:rPr lang="en-US" altLang="zh-CN" sz="1800">
                <a:ea typeface="宋体" panose="02010600030101010101" pitchFamily="2" charset="-122"/>
              </a:rPr>
              <a:t> (</a:t>
            </a:r>
            <a:r>
              <a:rPr lang="en-US" altLang="zh-CN" sz="1800" i="1">
                <a:ea typeface="宋体" panose="02010600030101010101" pitchFamily="2" charset="-122"/>
              </a:rPr>
              <a:t>pid)); 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1800" i="1">
                <a:ea typeface="宋体" panose="02010600030101010101" pitchFamily="2" charset="-122"/>
              </a:rPr>
              <a:t>Block size : 4K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1800" i="1">
                <a:ea typeface="宋体" panose="02010600030101010101" pitchFamily="2" charset="-122"/>
              </a:rPr>
              <a:t>1000000 persons  </a:t>
            </a:r>
            <a:r>
              <a:rPr lang="en-US" altLang="zh-CN" sz="1800" u="sng">
                <a:solidFill>
                  <a:srgbClr val="FF9900"/>
                </a:solidFill>
                <a:ea typeface="宋体" panose="02010600030101010101" pitchFamily="2" charset="-122"/>
                <a:hlinkClick r:id=""/>
              </a:rPr>
              <a:t>B+ tree size estimation.xlsx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endParaRPr lang="en-US" altLang="zh-CN" sz="1800" i="1">
              <a:solidFill>
                <a:srgbClr val="E0E0EB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3011" name="Group 3">
            <a:extLst>
              <a:ext uri="{FF2B5EF4-FFF2-40B4-BE49-F238E27FC236}">
                <a16:creationId xmlns:a16="http://schemas.microsoft.com/office/drawing/2014/main" id="{23BEA676-EEFB-4717-B3F2-7BB2DA2D7890}"/>
              </a:ext>
            </a:extLst>
          </p:cNvPr>
          <p:cNvGraphicFramePr>
            <a:graphicFrameLocks noGrp="1"/>
          </p:cNvGraphicFramePr>
          <p:nvPr/>
        </p:nvGraphicFramePr>
        <p:xfrm>
          <a:off x="1293813" y="2800350"/>
          <a:ext cx="5849937" cy="3481388"/>
        </p:xfrm>
        <a:graphic>
          <a:graphicData uri="http://schemas.openxmlformats.org/drawingml/2006/table">
            <a:tbl>
              <a:tblPr/>
              <a:tblGrid>
                <a:gridCol w="782637">
                  <a:extLst>
                    <a:ext uri="{9D8B030D-6E8A-4147-A177-3AD203B41FA5}">
                      <a16:colId xmlns:a16="http://schemas.microsoft.com/office/drawing/2014/main" val="3453561980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val="2936648192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val="2486002249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176811738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220726661"/>
                    </a:ext>
                  </a:extLst>
                </a:gridCol>
                <a:gridCol w="782637">
                  <a:extLst>
                    <a:ext uri="{9D8B030D-6E8A-4147-A177-3AD203B41FA5}">
                      <a16:colId xmlns:a16="http://schemas.microsoft.com/office/drawing/2014/main" val="1757956146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3265666944"/>
                    </a:ext>
                  </a:extLst>
                </a:gridCol>
                <a:gridCol w="782637">
                  <a:extLst>
                    <a:ext uri="{9D8B030D-6E8A-4147-A177-3AD203B41FA5}">
                      <a16:colId xmlns:a16="http://schemas.microsoft.com/office/drawing/2014/main" val="594386036"/>
                    </a:ext>
                  </a:extLst>
                </a:gridCol>
              </a:tblGrid>
              <a:tr h="247650"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2.641029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&lt;=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B+ level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&lt;=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3.8883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883825"/>
                  </a:ext>
                </a:extLst>
              </a:tr>
              <a:tr h="260350"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&lt;=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B+ level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&lt;=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730204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396823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half full leaf nodes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041618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leaf level nodes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10752.69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10752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nodes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39878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second level nodes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114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nodes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004957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root 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node 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158977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total nodes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10867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357419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058851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full leaf nodes 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602918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leaf level nodes 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5376.344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5377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nodes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905758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second level nodes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29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nodes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107448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root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node 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777143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total nodes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5407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2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10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87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360" marR="9360" marT="9360" marB="0" anchor="b" horzOverflow="overflow">
                    <a:lnL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15566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>
            <a:extLst>
              <a:ext uri="{FF2B5EF4-FFF2-40B4-BE49-F238E27FC236}">
                <a16:creationId xmlns:a16="http://schemas.microsoft.com/office/drawing/2014/main" id="{D198902E-1D76-4C74-A112-45C899160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117475"/>
            <a:ext cx="759936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Index Evaluation Metrics</a:t>
            </a:r>
          </a:p>
        </p:txBody>
      </p:sp>
      <p:sp>
        <p:nvSpPr>
          <p:cNvPr id="7170" name="Text Box 2">
            <a:extLst>
              <a:ext uri="{FF2B5EF4-FFF2-40B4-BE49-F238E27FC236}">
                <a16:creationId xmlns:a16="http://schemas.microsoft.com/office/drawing/2014/main" id="{8E1A18D3-DC8A-4F60-9BA1-3F505E7E7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0" y="1093788"/>
            <a:ext cx="7635875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1363" indent="-2841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1800"/>
              <a:t>Access types supported efficiently.  E.g., 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1800" b="1">
                <a:solidFill>
                  <a:srgbClr val="C00000"/>
                </a:solidFill>
              </a:rPr>
              <a:t>Point query</a:t>
            </a:r>
            <a:r>
              <a:rPr lang="en-US" altLang="zh-CN" sz="1800"/>
              <a:t>: records with a specified value in the attribute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1800" b="1">
                <a:solidFill>
                  <a:srgbClr val="C00000"/>
                </a:solidFill>
              </a:rPr>
              <a:t>Range query</a:t>
            </a:r>
            <a:r>
              <a:rPr lang="en-US" altLang="zh-CN" sz="1800"/>
              <a:t>: or records with an attribute value falling in a specified range of values.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1800" b="1">
                <a:solidFill>
                  <a:srgbClr val="C00000"/>
                </a:solidFill>
              </a:rPr>
              <a:t>Access</a:t>
            </a:r>
            <a:r>
              <a:rPr lang="en-US" altLang="zh-CN" sz="1800"/>
              <a:t> time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1800" b="1">
                <a:solidFill>
                  <a:srgbClr val="C00000"/>
                </a:solidFill>
              </a:rPr>
              <a:t>Insertion</a:t>
            </a:r>
            <a:r>
              <a:rPr lang="en-US" altLang="zh-CN" sz="1800"/>
              <a:t> time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1800" b="1">
                <a:solidFill>
                  <a:srgbClr val="C00000"/>
                </a:solidFill>
              </a:rPr>
              <a:t>Deletion</a:t>
            </a:r>
            <a:r>
              <a:rPr lang="en-US" altLang="zh-CN" sz="1800"/>
              <a:t> time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1800" b="1">
                <a:solidFill>
                  <a:srgbClr val="C00000"/>
                </a:solidFill>
              </a:rPr>
              <a:t>Space</a:t>
            </a:r>
            <a:r>
              <a:rPr lang="en-US" altLang="zh-CN" sz="1800">
                <a:solidFill>
                  <a:srgbClr val="FF0000"/>
                </a:solidFill>
              </a:rPr>
              <a:t> </a:t>
            </a:r>
            <a:r>
              <a:rPr lang="en-US" altLang="zh-CN" sz="1800"/>
              <a:t>overhead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>
            <a:extLst>
              <a:ext uri="{FF2B5EF4-FFF2-40B4-BE49-F238E27FC236}">
                <a16:creationId xmlns:a16="http://schemas.microsoft.com/office/drawing/2014/main" id="{A98B2D35-D0C4-4062-A717-48FCC47FC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163" y="182563"/>
            <a:ext cx="832326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sz="3200" b="1" baseline="300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-Tree File Organization</a:t>
            </a:r>
          </a:p>
        </p:txBody>
      </p:sp>
      <p:sp>
        <p:nvSpPr>
          <p:cNvPr id="44034" name="Text Box 2">
            <a:extLst>
              <a:ext uri="{FF2B5EF4-FFF2-40B4-BE49-F238E27FC236}">
                <a16:creationId xmlns:a16="http://schemas.microsoft.com/office/drawing/2014/main" id="{10023AD4-77D0-4ECB-B0BA-2CAFED722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163" y="1430338"/>
            <a:ext cx="7739062" cy="413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1363" indent="-2841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1800"/>
              <a:t>Index file degradation problem is solved by using B</a:t>
            </a:r>
            <a:r>
              <a:rPr lang="en-US" altLang="zh-CN" sz="1800" baseline="30000"/>
              <a:t>+</a:t>
            </a:r>
            <a:r>
              <a:rPr lang="en-US" altLang="zh-CN" sz="1800"/>
              <a:t>-Tree indices.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1800"/>
              <a:t>Data file degradation problem is solved by using B</a:t>
            </a:r>
            <a:r>
              <a:rPr lang="en-US" altLang="zh-CN" sz="1800" baseline="30000"/>
              <a:t>+</a:t>
            </a:r>
            <a:r>
              <a:rPr lang="en-US" altLang="zh-CN" sz="1800"/>
              <a:t>-Tree File Organization.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1800">
                <a:solidFill>
                  <a:srgbClr val="FF0000"/>
                </a:solidFill>
              </a:rPr>
              <a:t>The leaf nodes in a B</a:t>
            </a:r>
            <a:r>
              <a:rPr lang="en-US" altLang="zh-CN" sz="1800" baseline="30000">
                <a:solidFill>
                  <a:srgbClr val="FF0000"/>
                </a:solidFill>
              </a:rPr>
              <a:t>+</a:t>
            </a:r>
            <a:r>
              <a:rPr lang="en-US" altLang="zh-CN" sz="1800">
                <a:solidFill>
                  <a:srgbClr val="FF0000"/>
                </a:solidFill>
              </a:rPr>
              <a:t>-tree file organization store records, instead of pointers.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1800"/>
              <a:t>Leaf nodes are still required to be half full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1800"/>
              <a:t>Since records are larger than pointers, the maximum number of records that can be stored in a leaf node is less than the number of pointers in a nonleaf node.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1800"/>
              <a:t>Insertion and deletion are handled in the same way as insertion and deletion of entries in a B</a:t>
            </a:r>
            <a:r>
              <a:rPr lang="en-US" altLang="zh-CN" sz="1800" baseline="30000"/>
              <a:t>+</a:t>
            </a:r>
            <a:r>
              <a:rPr lang="en-US" altLang="zh-CN" sz="1800"/>
              <a:t>-tree index.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>
            <a:extLst>
              <a:ext uri="{FF2B5EF4-FFF2-40B4-BE49-F238E27FC236}">
                <a16:creationId xmlns:a16="http://schemas.microsoft.com/office/drawing/2014/main" id="{69047E15-F5F7-47FF-9F7F-20B09E249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117475"/>
            <a:ext cx="839311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sz="3200" b="1" baseline="300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-Tree File Organization (Cont.)</a:t>
            </a:r>
          </a:p>
        </p:txBody>
      </p:sp>
      <p:sp>
        <p:nvSpPr>
          <p:cNvPr id="45058" name="Text Box 2">
            <a:extLst>
              <a:ext uri="{FF2B5EF4-FFF2-40B4-BE49-F238E27FC236}">
                <a16:creationId xmlns:a16="http://schemas.microsoft.com/office/drawing/2014/main" id="{30FFFCA0-0085-4A75-984C-8E8A44904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50" y="4725988"/>
            <a:ext cx="7848600" cy="194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1363" indent="-2841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1800"/>
              <a:t>Good space utilization important since records use more space than pointers.  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1800"/>
              <a:t>To improve space utilization, involve more sibling nodes in redistribution during splits and merges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1800"/>
              <a:t>Involving 2 siblings in redistribution (to avoid split / merge where possible) results in each node having at least              entries</a:t>
            </a:r>
          </a:p>
          <a:p>
            <a:pPr marL="342900">
              <a:spcBef>
                <a:spcPts val="788"/>
              </a:spcBef>
              <a:buClrTx/>
              <a:buSzPct val="90000"/>
              <a:buFontTx/>
              <a:buNone/>
            </a:pPr>
            <a:endParaRPr lang="en-US" altLang="zh-CN" sz="1800"/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D9A94EBF-DF8A-4806-BC51-D4F07320D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2900" y="4324350"/>
            <a:ext cx="38735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Tx/>
              <a:buSzPct val="90000"/>
              <a:buFontTx/>
              <a:buNone/>
            </a:pPr>
            <a:r>
              <a:rPr lang="en-US" altLang="zh-CN" sz="1800"/>
              <a:t>Example of B</a:t>
            </a:r>
            <a:r>
              <a:rPr lang="en-US" altLang="zh-CN" sz="1800" baseline="30000"/>
              <a:t>+</a:t>
            </a:r>
            <a:r>
              <a:rPr lang="en-US" altLang="zh-CN" sz="1800"/>
              <a:t>-tree File Organization</a:t>
            </a:r>
          </a:p>
        </p:txBody>
      </p:sp>
      <p:graphicFrame>
        <p:nvGraphicFramePr>
          <p:cNvPr id="45060" name="Object 4">
            <a:extLst>
              <a:ext uri="{FF2B5EF4-FFF2-40B4-BE49-F238E27FC236}">
                <a16:creationId xmlns:a16="http://schemas.microsoft.com/office/drawing/2014/main" id="{614FF4CF-31B6-4985-B64A-290F32C560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40650" y="6046788"/>
          <a:ext cx="6604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" r:id="rId4" imgW="469800" imgH="228600" progId="">
                  <p:embed/>
                </p:oleObj>
              </mc:Choice>
              <mc:Fallback>
                <p:oleObj r:id="rId4" imgW="469800" imgH="2286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6046788"/>
                        <a:ext cx="660400" cy="3206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061" name="Picture 5">
            <a:extLst>
              <a:ext uri="{FF2B5EF4-FFF2-40B4-BE49-F238E27FC236}">
                <a16:creationId xmlns:a16="http://schemas.microsoft.com/office/drawing/2014/main" id="{ACD5A635-6FE2-44C8-B303-D8D842540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903288"/>
            <a:ext cx="8332787" cy="338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>
            <a:extLst>
              <a:ext uri="{FF2B5EF4-FFF2-40B4-BE49-F238E27FC236}">
                <a16:creationId xmlns:a16="http://schemas.microsoft.com/office/drawing/2014/main" id="{25483880-BCD8-4F96-B1D3-EF2750C1C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117475"/>
            <a:ext cx="785336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Other Issues in Indexing</a:t>
            </a:r>
          </a:p>
        </p:txBody>
      </p:sp>
      <p:sp>
        <p:nvSpPr>
          <p:cNvPr id="46082" name="Text Box 2">
            <a:extLst>
              <a:ext uri="{FF2B5EF4-FFF2-40B4-BE49-F238E27FC236}">
                <a16:creationId xmlns:a16="http://schemas.microsoft.com/office/drawing/2014/main" id="{56454E80-EEC2-4CF8-AC56-8EECFE63D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163" y="1303338"/>
            <a:ext cx="7691437" cy="511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1363" indent="-2841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842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271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2000" b="1"/>
              <a:t>Record relocation and secondary indices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1800"/>
              <a:t>If a record moves, all secondary indices that store record pointers have to be updated 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1800"/>
              <a:t>Node splits in B</a:t>
            </a:r>
            <a:r>
              <a:rPr lang="en-US" altLang="zh-CN" sz="1800" baseline="30000"/>
              <a:t>+</a:t>
            </a:r>
            <a:r>
              <a:rPr lang="en-US" altLang="zh-CN" sz="1800"/>
              <a:t>-tree file organizations become very expensive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1800" i="1"/>
              <a:t>Solution</a:t>
            </a:r>
            <a:r>
              <a:rPr lang="en-US" altLang="zh-CN" sz="1800"/>
              <a:t>: </a:t>
            </a:r>
            <a:r>
              <a:rPr lang="en-US" altLang="zh-CN" sz="1800">
                <a:solidFill>
                  <a:srgbClr val="3366CC"/>
                </a:solidFill>
              </a:rPr>
              <a:t>use primary-index search key instead of record pointer in secondary index</a:t>
            </a:r>
          </a:p>
          <a:p>
            <a:pPr lvl="2"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zh-CN" sz="1800"/>
              <a:t>Extra traversal of primary index to locate record</a:t>
            </a:r>
          </a:p>
          <a:p>
            <a:pPr lvl="3">
              <a:spcBef>
                <a:spcPts val="788"/>
              </a:spcBef>
              <a:buClr>
                <a:srgbClr val="FF9900"/>
              </a:buClr>
              <a:buFont typeface="Times New Roman" panose="02020603050405020304" pitchFamily="18" charset="0"/>
              <a:buChar char="–"/>
            </a:pPr>
            <a:r>
              <a:rPr lang="en-US" altLang="zh-CN" sz="1800"/>
              <a:t>Higher cost for queries, but node splits are cheap</a:t>
            </a:r>
          </a:p>
          <a:p>
            <a:pPr lvl="2"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zh-CN" sz="1800"/>
              <a:t>Add record-id if primary-index search key is non-unique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>
            <a:extLst>
              <a:ext uri="{FF2B5EF4-FFF2-40B4-BE49-F238E27FC236}">
                <a16:creationId xmlns:a16="http://schemas.microsoft.com/office/drawing/2014/main" id="{EBB743E9-8E51-4A42-8FF0-743B7C674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117475"/>
            <a:ext cx="7445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Indexing Strings</a:t>
            </a:r>
          </a:p>
        </p:txBody>
      </p:sp>
      <p:sp>
        <p:nvSpPr>
          <p:cNvPr id="47106" name="Text Box 2">
            <a:extLst>
              <a:ext uri="{FF2B5EF4-FFF2-40B4-BE49-F238E27FC236}">
                <a16:creationId xmlns:a16="http://schemas.microsoft.com/office/drawing/2014/main" id="{2E7C0FBE-E257-4672-A187-90320262B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0" y="1093788"/>
            <a:ext cx="7383463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1363" indent="-2841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842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271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2000">
                <a:solidFill>
                  <a:srgbClr val="C00000"/>
                </a:solidFill>
              </a:rPr>
              <a:t>Variable length strings as keys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2000">
                <a:solidFill>
                  <a:srgbClr val="000099"/>
                </a:solidFill>
              </a:rPr>
              <a:t>Variable fanout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2000"/>
              <a:t>Use </a:t>
            </a:r>
            <a:r>
              <a:rPr lang="en-US" altLang="zh-CN" sz="2000">
                <a:solidFill>
                  <a:srgbClr val="000099"/>
                </a:solidFill>
              </a:rPr>
              <a:t>space utilization as criterion for splitting</a:t>
            </a:r>
            <a:r>
              <a:rPr lang="en-US" altLang="zh-CN" sz="2000"/>
              <a:t>, not number of pointers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2000" b="1">
                <a:solidFill>
                  <a:srgbClr val="3366CC"/>
                </a:solidFill>
              </a:rPr>
              <a:t>Prefix compression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2000"/>
              <a:t>Key values at internal nodes can be prefixes of full key</a:t>
            </a:r>
          </a:p>
          <a:p>
            <a:pPr lvl="2"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zh-CN" sz="2000"/>
              <a:t>Keep </a:t>
            </a:r>
            <a:r>
              <a:rPr lang="en-US" altLang="zh-CN" sz="2000">
                <a:solidFill>
                  <a:srgbClr val="000099"/>
                </a:solidFill>
              </a:rPr>
              <a:t>enough characters </a:t>
            </a:r>
            <a:r>
              <a:rPr lang="en-US" altLang="zh-CN" sz="2000"/>
              <a:t>to </a:t>
            </a:r>
            <a:r>
              <a:rPr lang="en-US" altLang="zh-CN" sz="2000">
                <a:solidFill>
                  <a:srgbClr val="000099"/>
                </a:solidFill>
              </a:rPr>
              <a:t>distinguish e</a:t>
            </a:r>
            <a:r>
              <a:rPr lang="en-US" altLang="zh-CN" sz="2000"/>
              <a:t>ntries in the subtrees separated by the key value</a:t>
            </a:r>
          </a:p>
          <a:p>
            <a:pPr lvl="3">
              <a:spcBef>
                <a:spcPts val="875"/>
              </a:spcBef>
              <a:buClr>
                <a:srgbClr val="FF9900"/>
              </a:buClr>
              <a:buFont typeface="Times New Roman" panose="02020603050405020304" pitchFamily="18" charset="0"/>
              <a:buChar char="–"/>
            </a:pPr>
            <a:r>
              <a:rPr lang="en-US" altLang="zh-CN" sz="2000"/>
              <a:t>E.g. “Silas” and “Silberschatz” can be separated by “Silb”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2000"/>
              <a:t>Keys in leaf node can be compressed by sharing common prefixes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>
            <a:extLst>
              <a:ext uri="{FF2B5EF4-FFF2-40B4-BE49-F238E27FC236}">
                <a16:creationId xmlns:a16="http://schemas.microsoft.com/office/drawing/2014/main" id="{F14C2639-452C-40A8-B775-3E896D351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117475"/>
            <a:ext cx="782478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200" b="1">
                <a:solidFill>
                  <a:srgbClr val="CC3300"/>
                </a:solidFill>
              </a:rPr>
              <a:t>Bulk Loading and Bottom-Up Build</a:t>
            </a:r>
          </a:p>
        </p:txBody>
      </p:sp>
      <p:sp>
        <p:nvSpPr>
          <p:cNvPr id="48130" name="Text Box 2">
            <a:extLst>
              <a:ext uri="{FF2B5EF4-FFF2-40B4-BE49-F238E27FC236}">
                <a16:creationId xmlns:a16="http://schemas.microsoft.com/office/drawing/2014/main" id="{A04C2A67-694A-48DD-B5BF-6C9DD676D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136650"/>
            <a:ext cx="8072437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1363" indent="-2841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842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1800"/>
              <a:t>Inserting entries one-at-a-time into a B</a:t>
            </a:r>
            <a:r>
              <a:rPr lang="en-US" altLang="zh-CN" sz="1800" baseline="30000"/>
              <a:t>+</a:t>
            </a:r>
            <a:r>
              <a:rPr lang="en-US" altLang="zh-CN" sz="1800"/>
              <a:t>-tree requires </a:t>
            </a:r>
            <a:r>
              <a:rPr lang="en-US" altLang="zh-CN" sz="1800">
                <a:latin typeface="Symbol" panose="05050102010706020507" pitchFamily="18" charset="2"/>
              </a:rPr>
              <a:t></a:t>
            </a:r>
            <a:r>
              <a:rPr lang="en-US" altLang="zh-CN" sz="1800"/>
              <a:t> 1 IO per entry 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1800"/>
              <a:t>assuming leaf level does not fit in memory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1800"/>
              <a:t>can be very inefficient for loading a large number of entries at a time (</a:t>
            </a:r>
            <a:r>
              <a:rPr lang="en-US" altLang="zh-CN" sz="1800" b="1">
                <a:solidFill>
                  <a:srgbClr val="0066CC"/>
                </a:solidFill>
              </a:rPr>
              <a:t>bulk loading</a:t>
            </a:r>
            <a:r>
              <a:rPr lang="en-US" altLang="zh-CN" sz="1800"/>
              <a:t>)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1800"/>
              <a:t>Efficient alternative 1: </a:t>
            </a:r>
            <a:r>
              <a:rPr lang="en-US" altLang="zh-CN" sz="1800" b="1">
                <a:solidFill>
                  <a:srgbClr val="0066CC"/>
                </a:solidFill>
              </a:rPr>
              <a:t>Insert in sorted order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1800"/>
              <a:t>sort entries first (using efficient external-memory sort algorithms discussed later in Section 12.4)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1800"/>
              <a:t>insert in sorted order</a:t>
            </a:r>
          </a:p>
          <a:p>
            <a:pPr lvl="2"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zh-CN" sz="1800"/>
              <a:t>insertion will go to existing page (or cause a split)</a:t>
            </a:r>
          </a:p>
          <a:p>
            <a:pPr lvl="2"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zh-CN" sz="1800"/>
              <a:t>much improved IO performance, but most leaf nodes half full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1800"/>
              <a:t>Efficient alternative 2: </a:t>
            </a:r>
            <a:r>
              <a:rPr lang="en-US" altLang="zh-CN" sz="1800" b="1">
                <a:solidFill>
                  <a:srgbClr val="0066CC"/>
                </a:solidFill>
              </a:rPr>
              <a:t>Bottom-up B</a:t>
            </a:r>
            <a:r>
              <a:rPr lang="en-US" altLang="zh-CN" sz="1800" b="1" baseline="30000">
                <a:solidFill>
                  <a:srgbClr val="0066CC"/>
                </a:solidFill>
              </a:rPr>
              <a:t>+</a:t>
            </a:r>
            <a:r>
              <a:rPr lang="en-US" altLang="zh-CN" sz="1800" b="1">
                <a:solidFill>
                  <a:srgbClr val="0066CC"/>
                </a:solidFill>
              </a:rPr>
              <a:t>-tree construction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1800"/>
              <a:t>As before sort entries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1800"/>
              <a:t>And then create tree layer-by-layer, starting with leaf level</a:t>
            </a:r>
          </a:p>
          <a:p>
            <a:pPr lvl="2"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zh-CN" sz="1800"/>
              <a:t>details as an exercise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1800"/>
              <a:t>Implemented as part of bulk-load utility by most database systems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>
            <a:extLst>
              <a:ext uri="{FF2B5EF4-FFF2-40B4-BE49-F238E27FC236}">
                <a16:creationId xmlns:a16="http://schemas.microsoft.com/office/drawing/2014/main" id="{16379147-E8BA-4018-937F-FBB11A9D4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117475"/>
            <a:ext cx="83248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B-Tree Index Files</a:t>
            </a: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A71CCECC-3D49-475C-A71A-17877065A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25" y="1135063"/>
            <a:ext cx="6724650" cy="277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1800"/>
              <a:t>Similar to B+-tree, but B-tree allows search-key values to appear only once; eliminates redundant storage of search keys.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1800"/>
              <a:t>Search keys in nonleaf nodes appear nowhere else in the B-tree; an additional pointer field for each search key in a nonleaf node must be included.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1800"/>
              <a:t>Generalized B-tree leaf node</a:t>
            </a:r>
            <a:br>
              <a:rPr lang="en-US" altLang="zh-CN" sz="1800"/>
            </a:br>
            <a:br>
              <a:rPr lang="en-US" altLang="zh-CN" sz="1800"/>
            </a:br>
            <a:endParaRPr lang="en-US" altLang="zh-CN" sz="1800"/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2F4BCDAD-B68F-4D6F-9C20-7ECDFCE4B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5364163"/>
            <a:ext cx="672465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1800"/>
              <a:t>Nonleaf node – pointers Bi are the bucket or file record pointers.</a:t>
            </a:r>
            <a:br>
              <a:rPr lang="en-US" altLang="zh-CN" sz="1800"/>
            </a:br>
            <a:endParaRPr lang="en-US" altLang="zh-CN" sz="1800"/>
          </a:p>
        </p:txBody>
      </p:sp>
      <p:pic>
        <p:nvPicPr>
          <p:cNvPr id="49156" name="Picture 4">
            <a:extLst>
              <a:ext uri="{FF2B5EF4-FFF2-40B4-BE49-F238E27FC236}">
                <a16:creationId xmlns:a16="http://schemas.microsoft.com/office/drawing/2014/main" id="{97279FD2-4A28-4C6F-AA24-CB9368703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3424238"/>
            <a:ext cx="7669213" cy="192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>
            <a:extLst>
              <a:ext uri="{FF2B5EF4-FFF2-40B4-BE49-F238E27FC236}">
                <a16:creationId xmlns:a16="http://schemas.microsoft.com/office/drawing/2014/main" id="{1655A466-EF01-4C8B-B12E-4DA9430E8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117475"/>
            <a:ext cx="91979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B-Tree Index File Example</a:t>
            </a:r>
          </a:p>
        </p:txBody>
      </p:sp>
      <p:sp>
        <p:nvSpPr>
          <p:cNvPr id="50178" name="Text Box 2">
            <a:extLst>
              <a:ext uri="{FF2B5EF4-FFF2-40B4-BE49-F238E27FC236}">
                <a16:creationId xmlns:a16="http://schemas.microsoft.com/office/drawing/2014/main" id="{3994625F-EB37-4E95-9683-292517D71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138" y="3862388"/>
            <a:ext cx="7848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Tx/>
              <a:buSzPct val="90000"/>
              <a:buFontTx/>
              <a:buNone/>
            </a:pPr>
            <a:r>
              <a:rPr lang="en-US" altLang="zh-CN" sz="1800"/>
              <a:t>B-tree (above) and B+-tree (below) on same data</a:t>
            </a:r>
          </a:p>
        </p:txBody>
      </p:sp>
      <p:pic>
        <p:nvPicPr>
          <p:cNvPr id="50179" name="Picture 3">
            <a:extLst>
              <a:ext uri="{FF2B5EF4-FFF2-40B4-BE49-F238E27FC236}">
                <a16:creationId xmlns:a16="http://schemas.microsoft.com/office/drawing/2014/main" id="{0062CD49-A0CC-445D-829B-F8E663D9D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262063"/>
            <a:ext cx="8475663" cy="224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180" name="Picture 4">
            <a:extLst>
              <a:ext uri="{FF2B5EF4-FFF2-40B4-BE49-F238E27FC236}">
                <a16:creationId xmlns:a16="http://schemas.microsoft.com/office/drawing/2014/main" id="{972A8EBA-AEC1-4BE1-8FC1-872E982F6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270"/>
          <a:stretch>
            <a:fillRect/>
          </a:stretch>
        </p:blipFill>
        <p:spPr bwMode="auto">
          <a:xfrm>
            <a:off x="842963" y="4289425"/>
            <a:ext cx="8648700" cy="195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5927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>
            <a:extLst>
              <a:ext uri="{FF2B5EF4-FFF2-40B4-BE49-F238E27FC236}">
                <a16:creationId xmlns:a16="http://schemas.microsoft.com/office/drawing/2014/main" id="{6096699B-3762-4439-9960-919E15F2C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117475"/>
            <a:ext cx="81883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B-Tree Index Files (Cont.)</a:t>
            </a:r>
          </a:p>
        </p:txBody>
      </p:sp>
      <p:sp>
        <p:nvSpPr>
          <p:cNvPr id="51202" name="Text Box 2">
            <a:extLst>
              <a:ext uri="{FF2B5EF4-FFF2-40B4-BE49-F238E27FC236}">
                <a16:creationId xmlns:a16="http://schemas.microsoft.com/office/drawing/2014/main" id="{5BE522D3-2096-455E-81E1-5A7073597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1135063"/>
            <a:ext cx="8118475" cy="454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1363" indent="-2841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1800"/>
              <a:t>Advantages of B-Tree indices: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1800"/>
              <a:t>May use less tree nodes than a corresponding B</a:t>
            </a:r>
            <a:r>
              <a:rPr lang="en-US" altLang="zh-CN" sz="1800" baseline="30000"/>
              <a:t>+</a:t>
            </a:r>
            <a:r>
              <a:rPr lang="en-US" altLang="zh-CN" sz="1800"/>
              <a:t>-Tree.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1800"/>
              <a:t>Sometimes possible to find search-key value before reaching leaf node.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1800"/>
              <a:t>Disadvantages of B-Tree indices: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1800"/>
              <a:t>Only small fraction of all search-key values are found early 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1800"/>
              <a:t>Non-leaf nodes are larger, so fan-out is reduced.  Thus, B-Trees typically have greater depth than corresponding B</a:t>
            </a:r>
            <a:r>
              <a:rPr lang="en-US" altLang="zh-CN" sz="1800" baseline="30000"/>
              <a:t>+</a:t>
            </a:r>
            <a:r>
              <a:rPr lang="en-US" altLang="zh-CN" sz="1800"/>
              <a:t>-Tree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1800"/>
              <a:t>Insertion and deletion more complicated than in B</a:t>
            </a:r>
            <a:r>
              <a:rPr lang="en-US" altLang="zh-CN" sz="1800" baseline="30000"/>
              <a:t>+</a:t>
            </a:r>
            <a:r>
              <a:rPr lang="en-US" altLang="zh-CN" sz="1800"/>
              <a:t>-Trees 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1800"/>
              <a:t>Implementation is harder than B</a:t>
            </a:r>
            <a:r>
              <a:rPr lang="en-US" altLang="zh-CN" sz="1800" baseline="30000"/>
              <a:t>+</a:t>
            </a:r>
            <a:r>
              <a:rPr lang="en-US" altLang="zh-CN" sz="1800"/>
              <a:t>-Trees.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1800"/>
              <a:t>Typically, advantages of B-Trees do not out weigh disadvantages.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>
            <a:extLst>
              <a:ext uri="{FF2B5EF4-FFF2-40B4-BE49-F238E27FC236}">
                <a16:creationId xmlns:a16="http://schemas.microsoft.com/office/drawing/2014/main" id="{2535943D-8C24-4E5F-BF1A-EDD4A43C2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117475"/>
            <a:ext cx="698023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Multiple-Key Access</a:t>
            </a:r>
          </a:p>
        </p:txBody>
      </p:sp>
      <p:sp>
        <p:nvSpPr>
          <p:cNvPr id="52226" name="Text Box 2">
            <a:extLst>
              <a:ext uri="{FF2B5EF4-FFF2-40B4-BE49-F238E27FC236}">
                <a16:creationId xmlns:a16="http://schemas.microsoft.com/office/drawing/2014/main" id="{02A75F42-AC16-4EE5-BA1F-8AF9AAE68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1255713"/>
            <a:ext cx="7620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indent="-2841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2000"/>
              <a:t>Use </a:t>
            </a:r>
            <a:r>
              <a:rPr lang="en-US" altLang="zh-CN" sz="2000">
                <a:solidFill>
                  <a:srgbClr val="FF0000"/>
                </a:solidFill>
              </a:rPr>
              <a:t>multiple indices </a:t>
            </a:r>
            <a:r>
              <a:rPr lang="en-US" altLang="zh-CN" sz="2000"/>
              <a:t>for certain types of queries.</a:t>
            </a:r>
          </a:p>
          <a:p>
            <a:pPr>
              <a:lnSpc>
                <a:spcPct val="9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2000"/>
              <a:t>Example: </a:t>
            </a:r>
          </a:p>
          <a:p>
            <a:pPr lvl="1">
              <a:lnSpc>
                <a:spcPct val="90000"/>
              </a:lnSpc>
              <a:spcBef>
                <a:spcPts val="875"/>
              </a:spcBef>
              <a:buClrTx/>
              <a:buSzPct val="80000"/>
              <a:buFontTx/>
              <a:buNone/>
            </a:pPr>
            <a:r>
              <a:rPr lang="en-US" altLang="zh-CN" sz="2000" b="1"/>
              <a:t>select </a:t>
            </a:r>
            <a:r>
              <a:rPr lang="en-US" altLang="zh-CN" sz="2000" i="1"/>
              <a:t>ID</a:t>
            </a:r>
          </a:p>
          <a:p>
            <a:pPr lvl="1">
              <a:lnSpc>
                <a:spcPct val="90000"/>
              </a:lnSpc>
              <a:spcBef>
                <a:spcPts val="875"/>
              </a:spcBef>
              <a:buClrTx/>
              <a:buSzPct val="80000"/>
              <a:buFontTx/>
              <a:buNone/>
            </a:pPr>
            <a:r>
              <a:rPr lang="en-US" altLang="zh-CN" sz="2000" b="1"/>
              <a:t>from</a:t>
            </a:r>
            <a:r>
              <a:rPr lang="en-US" altLang="zh-CN" sz="2000" i="1"/>
              <a:t> instructor</a:t>
            </a:r>
          </a:p>
          <a:p>
            <a:pPr lvl="1">
              <a:lnSpc>
                <a:spcPct val="90000"/>
              </a:lnSpc>
              <a:spcBef>
                <a:spcPts val="875"/>
              </a:spcBef>
              <a:buClrTx/>
              <a:buSzPct val="80000"/>
              <a:buFontTx/>
              <a:buNone/>
            </a:pPr>
            <a:r>
              <a:rPr lang="en-US" altLang="zh-CN" sz="2000" b="1"/>
              <a:t>where</a:t>
            </a:r>
            <a:r>
              <a:rPr lang="en-US" altLang="zh-CN" sz="2000" i="1"/>
              <a:t> dept_name </a:t>
            </a:r>
            <a:r>
              <a:rPr lang="en-US" altLang="zh-CN" sz="2000"/>
              <a:t>= “Finance” </a:t>
            </a:r>
            <a:r>
              <a:rPr lang="en-US" altLang="zh-CN" sz="2000" b="1"/>
              <a:t>and </a:t>
            </a:r>
            <a:r>
              <a:rPr lang="en-US" altLang="zh-CN" sz="2000" i="1"/>
              <a:t> salary</a:t>
            </a:r>
            <a:r>
              <a:rPr lang="en-US" altLang="zh-CN" sz="2000"/>
              <a:t> = 80000</a:t>
            </a:r>
          </a:p>
          <a:p>
            <a:pPr>
              <a:lnSpc>
                <a:spcPct val="9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2000">
                <a:solidFill>
                  <a:srgbClr val="FF0000"/>
                </a:solidFill>
              </a:rPr>
              <a:t>Possible strategies for processing query</a:t>
            </a:r>
            <a:r>
              <a:rPr lang="en-US" altLang="zh-CN" sz="2000"/>
              <a:t> using indices on single attributes:</a:t>
            </a:r>
          </a:p>
          <a:p>
            <a:pPr lvl="1">
              <a:lnSpc>
                <a:spcPct val="90000"/>
              </a:lnSpc>
              <a:spcBef>
                <a:spcPts val="875"/>
              </a:spcBef>
              <a:buClrTx/>
              <a:buSzPct val="80000"/>
              <a:buFontTx/>
              <a:buNone/>
            </a:pPr>
            <a:r>
              <a:rPr lang="en-US" altLang="zh-CN" sz="2000"/>
              <a:t>1.	Use index on </a:t>
            </a:r>
            <a:r>
              <a:rPr lang="en-US" altLang="zh-CN" sz="2000" i="1"/>
              <a:t>dept_name </a:t>
            </a:r>
            <a:r>
              <a:rPr lang="en-US" altLang="zh-CN" sz="2000"/>
              <a:t>to find instructors with department name Finance; test </a:t>
            </a:r>
            <a:r>
              <a:rPr lang="en-US" altLang="zh-CN" sz="2000" i="1"/>
              <a:t>salary = 80000 </a:t>
            </a:r>
          </a:p>
          <a:p>
            <a:pPr lvl="1">
              <a:lnSpc>
                <a:spcPct val="90000"/>
              </a:lnSpc>
              <a:spcBef>
                <a:spcPts val="875"/>
              </a:spcBef>
              <a:buClrTx/>
              <a:buSzPct val="80000"/>
              <a:buFontTx/>
              <a:buNone/>
            </a:pPr>
            <a:r>
              <a:rPr lang="en-US" altLang="zh-CN" sz="2000" i="1"/>
              <a:t>2.	</a:t>
            </a:r>
            <a:r>
              <a:rPr lang="en-US" altLang="zh-CN" sz="2000"/>
              <a:t>Use index</a:t>
            </a:r>
            <a:r>
              <a:rPr lang="en-US" altLang="zh-CN" sz="2000" i="1"/>
              <a:t> </a:t>
            </a:r>
            <a:r>
              <a:rPr lang="en-US" altLang="zh-CN" sz="2000"/>
              <a:t>on</a:t>
            </a:r>
            <a:r>
              <a:rPr lang="en-US" altLang="zh-CN" sz="2000" i="1"/>
              <a:t> salary </a:t>
            </a:r>
            <a:r>
              <a:rPr lang="en-US" altLang="zh-CN" sz="2000"/>
              <a:t>to find instructors with a salary of $80000; test</a:t>
            </a:r>
            <a:r>
              <a:rPr lang="en-US" altLang="zh-CN" sz="2000" i="1"/>
              <a:t> dept_name = </a:t>
            </a:r>
            <a:r>
              <a:rPr lang="en-US" altLang="zh-CN" sz="2000"/>
              <a:t>“Finance”.</a:t>
            </a:r>
          </a:p>
          <a:p>
            <a:pPr lvl="1">
              <a:lnSpc>
                <a:spcPct val="90000"/>
              </a:lnSpc>
              <a:spcBef>
                <a:spcPts val="875"/>
              </a:spcBef>
              <a:buClrTx/>
              <a:buSzPct val="80000"/>
              <a:buFontTx/>
              <a:buNone/>
            </a:pPr>
            <a:r>
              <a:rPr lang="en-US" altLang="zh-CN" sz="2000"/>
              <a:t>3.	Use </a:t>
            </a:r>
            <a:r>
              <a:rPr lang="en-US" altLang="zh-CN" sz="2000" i="1"/>
              <a:t>dept_name </a:t>
            </a:r>
            <a:r>
              <a:rPr lang="en-US" altLang="zh-CN" sz="2000"/>
              <a:t>index to find pointers to all records pertaining to the “Finance” department.  Similarly use index on </a:t>
            </a:r>
            <a:r>
              <a:rPr lang="en-US" altLang="zh-CN" sz="2000" i="1"/>
              <a:t>salary</a:t>
            </a:r>
            <a:r>
              <a:rPr lang="en-US" altLang="zh-CN" sz="2000"/>
              <a:t>.  Take intersection of both sets of pointers obtained.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>
            <a:extLst>
              <a:ext uri="{FF2B5EF4-FFF2-40B4-BE49-F238E27FC236}">
                <a16:creationId xmlns:a16="http://schemas.microsoft.com/office/drawing/2014/main" id="{C9EEDA68-029A-4483-B17E-A97DBEFC3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117475"/>
            <a:ext cx="723423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Indices on Multiple Keys</a:t>
            </a:r>
          </a:p>
        </p:txBody>
      </p:sp>
      <p:sp>
        <p:nvSpPr>
          <p:cNvPr id="53250" name="Text Box 2">
            <a:extLst>
              <a:ext uri="{FF2B5EF4-FFF2-40B4-BE49-F238E27FC236}">
                <a16:creationId xmlns:a16="http://schemas.microsoft.com/office/drawing/2014/main" id="{ABB93B96-A151-4FAE-9729-4181F2595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0" y="1093788"/>
            <a:ext cx="7496175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1363" indent="-2841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2000" b="1">
                <a:solidFill>
                  <a:srgbClr val="3366CC"/>
                </a:solidFill>
              </a:rPr>
              <a:t>Composite search keys</a:t>
            </a:r>
            <a:r>
              <a:rPr lang="en-US" altLang="zh-CN" sz="2000"/>
              <a:t> are search keys containing more than one attribute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2000"/>
              <a:t>E.g. (</a:t>
            </a:r>
            <a:r>
              <a:rPr lang="en-US" altLang="zh-CN" sz="2000" i="1"/>
              <a:t>dept_name, salary</a:t>
            </a:r>
            <a:r>
              <a:rPr lang="en-US" altLang="zh-CN" sz="2000"/>
              <a:t>)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2000"/>
              <a:t>Lexicographic ordering: </a:t>
            </a:r>
            <a:r>
              <a:rPr lang="en-US" altLang="zh-CN" sz="2000">
                <a:solidFill>
                  <a:srgbClr val="FF0000"/>
                </a:solidFill>
              </a:rPr>
              <a:t>(a</a:t>
            </a:r>
            <a:r>
              <a:rPr lang="en-US" altLang="zh-CN" sz="2000" baseline="-25000">
                <a:solidFill>
                  <a:srgbClr val="FF0000"/>
                </a:solidFill>
              </a:rPr>
              <a:t>1</a:t>
            </a:r>
            <a:r>
              <a:rPr lang="en-US" altLang="zh-CN" sz="2000">
                <a:solidFill>
                  <a:srgbClr val="FF0000"/>
                </a:solidFill>
              </a:rPr>
              <a:t>, a</a:t>
            </a:r>
            <a:r>
              <a:rPr lang="en-US" altLang="zh-CN" sz="2000" baseline="-25000">
                <a:solidFill>
                  <a:srgbClr val="FF0000"/>
                </a:solidFill>
              </a:rPr>
              <a:t>2</a:t>
            </a:r>
            <a:r>
              <a:rPr lang="en-US" altLang="zh-CN" sz="2000">
                <a:solidFill>
                  <a:srgbClr val="FF0000"/>
                </a:solidFill>
              </a:rPr>
              <a:t>) &lt; (b</a:t>
            </a:r>
            <a:r>
              <a:rPr lang="en-US" altLang="zh-CN" sz="2000" baseline="-25000">
                <a:solidFill>
                  <a:srgbClr val="FF0000"/>
                </a:solidFill>
              </a:rPr>
              <a:t>1</a:t>
            </a:r>
            <a:r>
              <a:rPr lang="en-US" altLang="zh-CN" sz="2000">
                <a:solidFill>
                  <a:srgbClr val="FF0000"/>
                </a:solidFill>
              </a:rPr>
              <a:t>, b</a:t>
            </a:r>
            <a:r>
              <a:rPr lang="en-US" altLang="zh-CN" sz="2000" baseline="-25000">
                <a:solidFill>
                  <a:srgbClr val="FF0000"/>
                </a:solidFill>
              </a:rPr>
              <a:t>2</a:t>
            </a:r>
            <a:r>
              <a:rPr lang="en-US" altLang="zh-CN" sz="2000">
                <a:solidFill>
                  <a:srgbClr val="FF0000"/>
                </a:solidFill>
              </a:rPr>
              <a:t>) </a:t>
            </a:r>
            <a:r>
              <a:rPr lang="en-US" altLang="zh-CN" sz="2000"/>
              <a:t>if either 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2000">
                <a:solidFill>
                  <a:srgbClr val="FF0000"/>
                </a:solidFill>
              </a:rPr>
              <a:t>a</a:t>
            </a:r>
            <a:r>
              <a:rPr lang="en-US" altLang="zh-CN" sz="2000" baseline="-25000">
                <a:solidFill>
                  <a:srgbClr val="FF0000"/>
                </a:solidFill>
              </a:rPr>
              <a:t>1</a:t>
            </a:r>
            <a:r>
              <a:rPr lang="en-US" altLang="zh-CN" sz="2000">
                <a:solidFill>
                  <a:srgbClr val="FF0000"/>
                </a:solidFill>
              </a:rPr>
              <a:t> &lt; b</a:t>
            </a:r>
            <a:r>
              <a:rPr lang="en-US" altLang="zh-CN" sz="2000" baseline="-25000">
                <a:solidFill>
                  <a:srgbClr val="FF0000"/>
                </a:solidFill>
              </a:rPr>
              <a:t>1</a:t>
            </a:r>
            <a:r>
              <a:rPr lang="en-US" altLang="zh-CN" sz="2000">
                <a:solidFill>
                  <a:srgbClr val="FF0000"/>
                </a:solidFill>
              </a:rPr>
              <a:t>, or 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2000">
                <a:solidFill>
                  <a:srgbClr val="FF0000"/>
                </a:solidFill>
              </a:rPr>
              <a:t>a</a:t>
            </a:r>
            <a:r>
              <a:rPr lang="en-US" altLang="zh-CN" sz="2000" baseline="-25000">
                <a:solidFill>
                  <a:srgbClr val="FF0000"/>
                </a:solidFill>
              </a:rPr>
              <a:t>1</a:t>
            </a:r>
            <a:r>
              <a:rPr lang="en-US" altLang="zh-CN" sz="2000">
                <a:solidFill>
                  <a:srgbClr val="FF0000"/>
                </a:solidFill>
              </a:rPr>
              <a:t>=b</a:t>
            </a:r>
            <a:r>
              <a:rPr lang="en-US" altLang="zh-CN" sz="2000" baseline="-25000">
                <a:solidFill>
                  <a:srgbClr val="FF0000"/>
                </a:solidFill>
              </a:rPr>
              <a:t>1</a:t>
            </a:r>
            <a:r>
              <a:rPr lang="en-US" altLang="zh-CN" sz="2000">
                <a:solidFill>
                  <a:srgbClr val="FF0000"/>
                </a:solidFill>
              </a:rPr>
              <a:t> and  a</a:t>
            </a:r>
            <a:r>
              <a:rPr lang="en-US" altLang="zh-CN" sz="2000" baseline="-25000">
                <a:solidFill>
                  <a:srgbClr val="FF0000"/>
                </a:solidFill>
              </a:rPr>
              <a:t>2</a:t>
            </a:r>
            <a:r>
              <a:rPr lang="en-US" altLang="zh-CN" sz="2000">
                <a:solidFill>
                  <a:srgbClr val="FF0000"/>
                </a:solidFill>
              </a:rPr>
              <a:t> &lt; b</a:t>
            </a:r>
            <a:r>
              <a:rPr lang="en-US" altLang="zh-CN" sz="2000" baseline="-25000">
                <a:solidFill>
                  <a:srgbClr val="FF0000"/>
                </a:solidFill>
              </a:rPr>
              <a:t>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FC5247EB-4FF1-4471-8FE8-EAB2B5578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117475"/>
            <a:ext cx="752951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Ordered Indices</a:t>
            </a:r>
          </a:p>
        </p:txBody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03A88850-7832-41DE-A68B-F2E0188D1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1376363"/>
            <a:ext cx="7848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1363" indent="-2841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1800"/>
              <a:t>In an ordered index</a:t>
            </a:r>
            <a:r>
              <a:rPr lang="en-US" altLang="zh-CN" sz="1800" b="1"/>
              <a:t>, </a:t>
            </a:r>
            <a:r>
              <a:rPr lang="en-US" altLang="zh-CN" sz="1800"/>
              <a:t>index entries are stored sorted on the search key value.  E.g., author catalog in library.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1800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Primary index</a:t>
            </a:r>
            <a:r>
              <a:rPr lang="zh-CN" altLang="zh-CN" sz="1800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（主索引</a:t>
            </a:r>
            <a:r>
              <a:rPr lang="zh-CN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r>
              <a:rPr lang="en-US" altLang="zh-CN" sz="1800" b="1"/>
              <a:t>: </a:t>
            </a:r>
            <a:r>
              <a:rPr lang="en-US" altLang="zh-CN" sz="1800"/>
              <a:t>in a sequentially ordered file, the index whose search key specifies the sequential order of the file.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1800"/>
              <a:t>Also called </a:t>
            </a:r>
            <a:r>
              <a:rPr lang="en-US" altLang="zh-CN" sz="1800" b="1">
                <a:solidFill>
                  <a:srgbClr val="C00000"/>
                </a:solidFill>
              </a:rPr>
              <a:t>clustering index</a:t>
            </a:r>
            <a:r>
              <a:rPr lang="zh-CN" altLang="zh-CN" sz="1800" b="1">
                <a:solidFill>
                  <a:srgbClr val="C00000"/>
                </a:solidFill>
              </a:rPr>
              <a:t>（聚集索引）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1800"/>
              <a:t>The search key of a primary index is usually but not necessarily the primary key.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Secondary index</a:t>
            </a:r>
            <a:r>
              <a:rPr lang="zh-CN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（辅助索引）</a:t>
            </a:r>
            <a:r>
              <a:rPr lang="en-US" altLang="zh-CN" sz="1800"/>
              <a:t>:</a:t>
            </a:r>
            <a:r>
              <a:rPr lang="en-US" altLang="zh-CN" sz="1800" b="1"/>
              <a:t> </a:t>
            </a:r>
            <a:r>
              <a:rPr lang="en-US" altLang="zh-CN" sz="1800"/>
              <a:t>an index whose search key specifies an order different from the sequential order of the file.  Also called </a:t>
            </a:r>
            <a:br>
              <a:rPr lang="en-US" altLang="zh-CN" sz="1800"/>
            </a:br>
            <a:r>
              <a:rPr lang="en-US" altLang="zh-CN" sz="1800">
                <a:solidFill>
                  <a:srgbClr val="000099"/>
                </a:solidFill>
              </a:rPr>
              <a:t>non-clustering index</a:t>
            </a:r>
            <a:r>
              <a:rPr lang="en-US" altLang="zh-CN" sz="1800" b="1"/>
              <a:t>.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1800" b="1">
                <a:solidFill>
                  <a:srgbClr val="000099"/>
                </a:solidFill>
              </a:rPr>
              <a:t>Index-sequential file</a:t>
            </a:r>
            <a:r>
              <a:rPr lang="zh-CN" altLang="zh-CN" sz="1800" b="1">
                <a:solidFill>
                  <a:srgbClr val="000099"/>
                </a:solidFill>
              </a:rPr>
              <a:t>（索引顺序文件）</a:t>
            </a:r>
            <a:r>
              <a:rPr lang="en-US" altLang="zh-CN" sz="1800" b="1">
                <a:solidFill>
                  <a:srgbClr val="000099"/>
                </a:solidFill>
              </a:rPr>
              <a:t>: </a:t>
            </a:r>
            <a:r>
              <a:rPr lang="en-US" altLang="zh-CN" sz="1800"/>
              <a:t>ordered sequential file with a primary index.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>
            <a:extLst>
              <a:ext uri="{FF2B5EF4-FFF2-40B4-BE49-F238E27FC236}">
                <a16:creationId xmlns:a16="http://schemas.microsoft.com/office/drawing/2014/main" id="{1DBC4AF3-68D7-4625-A9BF-609558D3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117475"/>
            <a:ext cx="77120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Indices on Multiple Keys</a:t>
            </a:r>
          </a:p>
        </p:txBody>
      </p:sp>
      <p:sp>
        <p:nvSpPr>
          <p:cNvPr id="54274" name="Text Box 2">
            <a:extLst>
              <a:ext uri="{FF2B5EF4-FFF2-40B4-BE49-F238E27FC236}">
                <a16:creationId xmlns:a16="http://schemas.microsoft.com/office/drawing/2014/main" id="{EAC13F98-7CBA-4DC6-AC64-01C91D4AB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2070100"/>
            <a:ext cx="7335837" cy="413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1363" indent="-2841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1800"/>
              <a:t> With the </a:t>
            </a:r>
            <a:r>
              <a:rPr lang="en-US" altLang="zh-CN" sz="1800" b="1"/>
              <a:t>where</a:t>
            </a:r>
            <a:r>
              <a:rPr lang="en-US" altLang="zh-CN" sz="1800"/>
              <a:t> clause</a:t>
            </a:r>
            <a:br>
              <a:rPr lang="en-US" altLang="zh-CN" sz="1800"/>
            </a:br>
            <a:r>
              <a:rPr lang="en-US" altLang="zh-CN" sz="1800"/>
              <a:t>           </a:t>
            </a:r>
            <a:r>
              <a:rPr lang="en-US" altLang="zh-CN" sz="1800" b="1"/>
              <a:t>where</a:t>
            </a:r>
            <a:r>
              <a:rPr lang="en-US" altLang="zh-CN" sz="1800" i="1"/>
              <a:t> dept_name =</a:t>
            </a:r>
            <a:r>
              <a:rPr lang="en-US" altLang="zh-CN" sz="1800"/>
              <a:t> “Finance” </a:t>
            </a:r>
            <a:r>
              <a:rPr lang="en-US" altLang="zh-CN" sz="1800" b="1"/>
              <a:t>and</a:t>
            </a:r>
            <a:r>
              <a:rPr lang="en-US" altLang="zh-CN" sz="1800"/>
              <a:t> </a:t>
            </a:r>
            <a:r>
              <a:rPr lang="en-US" altLang="zh-CN" sz="1800" i="1"/>
              <a:t>salary = </a:t>
            </a:r>
            <a:r>
              <a:rPr lang="en-US" altLang="zh-CN" sz="1800"/>
              <a:t>80000</a:t>
            </a:r>
            <a:br>
              <a:rPr lang="en-US" altLang="zh-CN" sz="1800"/>
            </a:br>
            <a:r>
              <a:rPr lang="en-US" altLang="zh-CN" sz="1800"/>
              <a:t>the index on (</a:t>
            </a:r>
            <a:r>
              <a:rPr lang="en-US" altLang="zh-CN" sz="1800" i="1"/>
              <a:t>dept_name, salary</a:t>
            </a:r>
            <a:r>
              <a:rPr lang="en-US" altLang="zh-CN" sz="1800"/>
              <a:t>) can be used to fetch only records that satisfy both conditions.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1800"/>
              <a:t>Using separate indices in less efficient — we may fetch many records (or pointers) that satisfy only one of the conditions.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1800"/>
              <a:t>Can also efficiently handle </a:t>
            </a:r>
            <a:br>
              <a:rPr lang="en-US" altLang="zh-CN" sz="1800"/>
            </a:br>
            <a:r>
              <a:rPr lang="en-US" altLang="zh-CN" sz="1800"/>
              <a:t>           </a:t>
            </a:r>
            <a:r>
              <a:rPr lang="en-US" altLang="zh-CN" sz="1800" b="1"/>
              <a:t>where</a:t>
            </a:r>
            <a:r>
              <a:rPr lang="en-US" altLang="zh-CN" sz="1800" i="1"/>
              <a:t> dept_name</a:t>
            </a:r>
            <a:r>
              <a:rPr lang="en-US" altLang="zh-CN" sz="1800"/>
              <a:t> = “Finance” </a:t>
            </a:r>
            <a:r>
              <a:rPr lang="en-US" altLang="zh-CN" sz="1800" b="1"/>
              <a:t>and </a:t>
            </a:r>
            <a:r>
              <a:rPr lang="en-US" altLang="zh-CN" sz="1800" i="1"/>
              <a:t>salary </a:t>
            </a:r>
            <a:r>
              <a:rPr lang="en-US" altLang="zh-CN" sz="1800"/>
              <a:t>&lt; 80000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1800"/>
              <a:t>But cannot efficiently handle</a:t>
            </a:r>
            <a:br>
              <a:rPr lang="en-US" altLang="zh-CN" sz="1800"/>
            </a:br>
            <a:r>
              <a:rPr lang="en-US" altLang="zh-CN" sz="1800"/>
              <a:t>          </a:t>
            </a:r>
            <a:r>
              <a:rPr lang="en-US" altLang="zh-CN" sz="1800" b="1"/>
              <a:t>where</a:t>
            </a:r>
            <a:r>
              <a:rPr lang="en-US" altLang="zh-CN" sz="1800" i="1"/>
              <a:t> dept_name </a:t>
            </a:r>
            <a:r>
              <a:rPr lang="en-US" altLang="zh-CN" sz="1800"/>
              <a:t>&lt; “Finance” </a:t>
            </a:r>
            <a:r>
              <a:rPr lang="en-US" altLang="zh-CN" sz="1800" b="1"/>
              <a:t>and</a:t>
            </a:r>
            <a:r>
              <a:rPr lang="en-US" altLang="zh-CN" sz="1800"/>
              <a:t> </a:t>
            </a:r>
            <a:r>
              <a:rPr lang="en-US" altLang="zh-CN" sz="1800" i="1"/>
              <a:t>balance = </a:t>
            </a:r>
            <a:r>
              <a:rPr lang="en-US" altLang="zh-CN" sz="1800"/>
              <a:t>80000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zh-CN" sz="1800"/>
              <a:t>May fetch many records that satisfy the first but not the second condition</a:t>
            </a:r>
          </a:p>
        </p:txBody>
      </p:sp>
      <p:sp>
        <p:nvSpPr>
          <p:cNvPr id="54275" name="Text Box 3">
            <a:extLst>
              <a:ext uri="{FF2B5EF4-FFF2-40B4-BE49-F238E27FC236}">
                <a16:creationId xmlns:a16="http://schemas.microsoft.com/office/drawing/2014/main" id="{CA3AA798-DC9E-4A81-918E-88E66E807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1179513"/>
            <a:ext cx="5465762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2163763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2163763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2163763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2163763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2163763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2163763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2163763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2163763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2163763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Tx/>
              <a:buSzPct val="90000"/>
              <a:buFontTx/>
              <a:buNone/>
            </a:pPr>
            <a:r>
              <a:rPr lang="en-US" altLang="zh-CN" sz="1800"/>
              <a:t>Suppose we have an index on combined search-key</a:t>
            </a:r>
          </a:p>
          <a:p>
            <a:pPr>
              <a:buClrTx/>
              <a:buSzPct val="90000"/>
              <a:buFontTx/>
              <a:buNone/>
            </a:pPr>
            <a:r>
              <a:rPr lang="en-US" altLang="zh-CN" sz="1800"/>
              <a:t>	(</a:t>
            </a:r>
            <a:r>
              <a:rPr lang="en-US" altLang="zh-CN" sz="1800" i="1"/>
              <a:t>dept_name, salary</a:t>
            </a:r>
            <a:r>
              <a:rPr lang="en-US" altLang="zh-CN" sz="1800"/>
              <a:t>).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>
            <a:extLst>
              <a:ext uri="{FF2B5EF4-FFF2-40B4-BE49-F238E27FC236}">
                <a16:creationId xmlns:a16="http://schemas.microsoft.com/office/drawing/2014/main" id="{4E1C5534-CB87-49EE-81C5-F0625356A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117475"/>
            <a:ext cx="610076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Indexing on Flash</a:t>
            </a:r>
          </a:p>
        </p:txBody>
      </p:sp>
      <p:sp>
        <p:nvSpPr>
          <p:cNvPr id="55298" name="Text Box 2">
            <a:extLst>
              <a:ext uri="{FF2B5EF4-FFF2-40B4-BE49-F238E27FC236}">
                <a16:creationId xmlns:a16="http://schemas.microsoft.com/office/drawing/2014/main" id="{6E450527-E1C0-46E0-A452-C4E006BDA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1081088"/>
            <a:ext cx="7680325" cy="526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1363" indent="-2841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IN" altLang="zh-CN" sz="2000">
                <a:solidFill>
                  <a:srgbClr val="FF0000"/>
                </a:solidFill>
              </a:rPr>
              <a:t>Random I/O cost much lower on flash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IN" altLang="zh-CN" sz="2000"/>
              <a:t>20 to 100 microseconds for read/write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IN" altLang="zh-CN" sz="2000">
                <a:solidFill>
                  <a:srgbClr val="FF0000"/>
                </a:solidFill>
              </a:rPr>
              <a:t>Writes are not in-place, and (eventually) require a more expensive erase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IN" altLang="zh-CN" sz="2000"/>
              <a:t>Optimum </a:t>
            </a:r>
            <a:r>
              <a:rPr lang="en-IN" altLang="zh-CN" sz="2000">
                <a:solidFill>
                  <a:srgbClr val="FF0000"/>
                </a:solidFill>
              </a:rPr>
              <a:t>page size </a:t>
            </a:r>
            <a:r>
              <a:rPr lang="en-IN" altLang="zh-CN" sz="2000"/>
              <a:t>therefore much </a:t>
            </a:r>
            <a:r>
              <a:rPr lang="en-IN" altLang="zh-CN" sz="2000">
                <a:solidFill>
                  <a:srgbClr val="FF0000"/>
                </a:solidFill>
              </a:rPr>
              <a:t>smaller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IN" altLang="zh-CN" sz="2000">
                <a:solidFill>
                  <a:srgbClr val="FF0000"/>
                </a:solidFill>
              </a:rPr>
              <a:t>Bulk-loading</a:t>
            </a:r>
            <a:r>
              <a:rPr lang="en-IN" altLang="zh-CN" sz="2000"/>
              <a:t> still useful since it minimizes page erases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IN" altLang="zh-CN" sz="2000">
                <a:solidFill>
                  <a:srgbClr val="FF0000"/>
                </a:solidFill>
              </a:rPr>
              <a:t>Write-optimized tree structures </a:t>
            </a:r>
            <a:r>
              <a:rPr lang="en-IN" altLang="zh-CN" sz="2000"/>
              <a:t>(i.e., </a:t>
            </a:r>
            <a:r>
              <a:rPr lang="en-IN" altLang="zh-CN" sz="2000">
                <a:solidFill>
                  <a:srgbClr val="FF0000"/>
                </a:solidFill>
              </a:rPr>
              <a:t>LSM-tree</a:t>
            </a:r>
            <a:r>
              <a:rPr lang="en-IN" altLang="zh-CN" sz="2000"/>
              <a:t>) have been adapted to minimize page writes for flash-optimized search trees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>
            <a:extLst>
              <a:ext uri="{FF2B5EF4-FFF2-40B4-BE49-F238E27FC236}">
                <a16:creationId xmlns:a16="http://schemas.microsoft.com/office/drawing/2014/main" id="{59F64C0B-9D69-4B0A-A2F2-5A999A519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117475"/>
            <a:ext cx="75279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Indexing in Main Memory</a:t>
            </a:r>
          </a:p>
        </p:txBody>
      </p:sp>
      <p:sp>
        <p:nvSpPr>
          <p:cNvPr id="56322" name="Text Box 2">
            <a:extLst>
              <a:ext uri="{FF2B5EF4-FFF2-40B4-BE49-F238E27FC236}">
                <a16:creationId xmlns:a16="http://schemas.microsoft.com/office/drawing/2014/main" id="{A8204F4C-29A4-4DF8-A420-9B2D606AA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1108075"/>
            <a:ext cx="7645400" cy="526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1363" indent="-2841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IN" altLang="zh-CN" sz="2000"/>
              <a:t>Random access in memory 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IN" altLang="zh-CN" sz="2000"/>
              <a:t>Much </a:t>
            </a:r>
            <a:r>
              <a:rPr lang="en-IN" altLang="zh-CN" sz="2000">
                <a:solidFill>
                  <a:srgbClr val="FF0000"/>
                </a:solidFill>
              </a:rPr>
              <a:t>cheaper</a:t>
            </a:r>
            <a:r>
              <a:rPr lang="en-IN" altLang="zh-CN" sz="2000"/>
              <a:t> than on disk/flash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IN" altLang="zh-CN" sz="2000"/>
              <a:t>But still expensive compared to cache read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IN" altLang="zh-CN" sz="2000"/>
              <a:t>Data structures </a:t>
            </a:r>
            <a:r>
              <a:rPr lang="en-IN" altLang="zh-CN" sz="2000">
                <a:solidFill>
                  <a:srgbClr val="FF0000"/>
                </a:solidFill>
              </a:rPr>
              <a:t>that make best use of cache </a:t>
            </a:r>
            <a:r>
              <a:rPr lang="en-IN" altLang="zh-CN" sz="2000"/>
              <a:t>preferable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IN" altLang="zh-CN" sz="2000"/>
              <a:t>Binary search for a key value within a large B</a:t>
            </a:r>
            <a:r>
              <a:rPr lang="en-IN" altLang="zh-CN" sz="2000" baseline="30000"/>
              <a:t>+</a:t>
            </a:r>
            <a:r>
              <a:rPr lang="en-IN" altLang="zh-CN" sz="2000"/>
              <a:t>-tree node results in many cache misses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IN" altLang="zh-CN" sz="2000"/>
              <a:t>B</a:t>
            </a:r>
            <a:r>
              <a:rPr lang="en-IN" altLang="zh-CN" sz="2000" baseline="30000"/>
              <a:t>+</a:t>
            </a:r>
            <a:r>
              <a:rPr lang="en-IN" altLang="zh-CN" sz="2000"/>
              <a:t>- trees with </a:t>
            </a:r>
            <a:r>
              <a:rPr lang="en-IN" altLang="zh-CN" sz="2000">
                <a:solidFill>
                  <a:srgbClr val="FF0000"/>
                </a:solidFill>
              </a:rPr>
              <a:t>small nodes </a:t>
            </a:r>
            <a:r>
              <a:rPr lang="en-IN" altLang="zh-CN" sz="2000"/>
              <a:t>that fit in cache line are preferable to reduce cache misses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IN" altLang="zh-CN" sz="2000"/>
              <a:t>Key idea:  use large node size to optimize disk access, but structure data within a node using a tree with small node size, instead of using an array.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>
            <a:extLst>
              <a:ext uri="{FF2B5EF4-FFF2-40B4-BE49-F238E27FC236}">
                <a16:creationId xmlns:a16="http://schemas.microsoft.com/office/drawing/2014/main" id="{8CB0C083-C200-44C7-86FE-99D686587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860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 of Chapter 11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>
            <a:extLst>
              <a:ext uri="{FF2B5EF4-FFF2-40B4-BE49-F238E27FC236}">
                <a16:creationId xmlns:a16="http://schemas.microsoft.com/office/drawing/2014/main" id="{7B475977-0FB2-4385-BC81-168D43EB1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117475"/>
            <a:ext cx="81343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Primary index</a:t>
            </a:r>
            <a:r>
              <a:rPr lang="zh-CN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（主索引）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02D8552-7420-48E0-A9AD-914C95EEF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435100"/>
            <a:ext cx="8056562" cy="391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19" name="Rectangle 3">
            <a:extLst>
              <a:ext uri="{FF2B5EF4-FFF2-40B4-BE49-F238E27FC236}">
                <a16:creationId xmlns:a16="http://schemas.microsoft.com/office/drawing/2014/main" id="{24171139-61A9-4E89-92CB-1C853D16C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5062538"/>
            <a:ext cx="4186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Tx/>
              <a:buSzPct val="90000"/>
              <a:buFontTx/>
              <a:buNone/>
            </a:pPr>
            <a:r>
              <a:rPr lang="en-US" altLang="zh-CN" b="1"/>
              <a:t>primary index on </a:t>
            </a:r>
            <a:r>
              <a:rPr lang="en-US" altLang="zh-CN" b="1" i="1">
                <a:solidFill>
                  <a:srgbClr val="FF0000"/>
                </a:solidFill>
              </a:rPr>
              <a:t>ID</a:t>
            </a:r>
            <a:r>
              <a:rPr lang="en-US" altLang="zh-CN" b="1" i="1"/>
              <a:t> </a:t>
            </a:r>
            <a:r>
              <a:rPr lang="en-US" altLang="zh-CN" b="1"/>
              <a:t>attribute of </a:t>
            </a:r>
            <a:r>
              <a:rPr lang="en-US" altLang="zh-CN" b="1" i="1"/>
              <a:t>instructor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>
            <a:extLst>
              <a:ext uri="{FF2B5EF4-FFF2-40B4-BE49-F238E27FC236}">
                <a16:creationId xmlns:a16="http://schemas.microsoft.com/office/drawing/2014/main" id="{342F61B4-4C18-46C8-9FA8-D88A06451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588" y="209550"/>
            <a:ext cx="634523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Secondary Indices Example</a:t>
            </a:r>
          </a:p>
        </p:txBody>
      </p:sp>
      <p:sp>
        <p:nvSpPr>
          <p:cNvPr id="10242" name="Text Box 2">
            <a:extLst>
              <a:ext uri="{FF2B5EF4-FFF2-40B4-BE49-F238E27FC236}">
                <a16:creationId xmlns:a16="http://schemas.microsoft.com/office/drawing/2014/main" id="{F97A1A52-2232-4C1A-AC97-7269CCF21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738" y="5559425"/>
            <a:ext cx="48625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Tx/>
              <a:buSzPct val="90000"/>
              <a:buFontTx/>
              <a:buNone/>
            </a:pPr>
            <a:r>
              <a:rPr lang="en-US" altLang="zh-CN" b="1"/>
              <a:t>Secondary index on </a:t>
            </a:r>
            <a:r>
              <a:rPr lang="en-US" altLang="zh-CN" b="1" i="1">
                <a:solidFill>
                  <a:srgbClr val="FF0000"/>
                </a:solidFill>
              </a:rPr>
              <a:t>salary</a:t>
            </a:r>
            <a:r>
              <a:rPr lang="en-US" altLang="zh-CN" b="1" i="1"/>
              <a:t> </a:t>
            </a:r>
            <a:r>
              <a:rPr lang="en-US" altLang="zh-CN" b="1"/>
              <a:t>attribute of </a:t>
            </a:r>
            <a:r>
              <a:rPr lang="en-US" altLang="zh-CN" b="1" i="1"/>
              <a:t>instructor</a:t>
            </a:r>
          </a:p>
        </p:txBody>
      </p:sp>
      <p:pic>
        <p:nvPicPr>
          <p:cNvPr id="10243" name="Picture 3">
            <a:extLst>
              <a:ext uri="{FF2B5EF4-FFF2-40B4-BE49-F238E27FC236}">
                <a16:creationId xmlns:a16="http://schemas.microsoft.com/office/drawing/2014/main" id="{E7970B8D-38A1-4985-BC55-4D6D81A07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395413"/>
            <a:ext cx="7924800" cy="384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>
            <a:extLst>
              <a:ext uri="{FF2B5EF4-FFF2-40B4-BE49-F238E27FC236}">
                <a16:creationId xmlns:a16="http://schemas.microsoft.com/office/drawing/2014/main" id="{757497D7-32E5-4E42-9B52-9DE2FC728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117475"/>
            <a:ext cx="78803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Dense Index Files</a:t>
            </a:r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709F1E1E-6C67-4A9D-B31C-90F81F240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75" y="1281113"/>
            <a:ext cx="7661275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2000" b="1">
                <a:solidFill>
                  <a:srgbClr val="C00000"/>
                </a:solidFill>
              </a:rPr>
              <a:t>Dense index(</a:t>
            </a:r>
            <a:r>
              <a:rPr lang="zh-CN" altLang="zh-CN" sz="2000" b="1">
                <a:solidFill>
                  <a:srgbClr val="C00000"/>
                </a:solidFill>
              </a:rPr>
              <a:t>稠密索引</a:t>
            </a:r>
            <a:r>
              <a:rPr lang="en-US" altLang="zh-CN" sz="2000" b="1">
                <a:solidFill>
                  <a:srgbClr val="C00000"/>
                </a:solidFill>
              </a:rPr>
              <a:t>)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r>
              <a:rPr lang="en-US" altLang="zh-CN" sz="2000"/>
              <a:t>— Index record appears for </a:t>
            </a:r>
            <a:r>
              <a:rPr lang="en-US" altLang="zh-CN" sz="2000">
                <a:solidFill>
                  <a:srgbClr val="000099"/>
                </a:solidFill>
              </a:rPr>
              <a:t>every search-key </a:t>
            </a:r>
            <a:r>
              <a:rPr lang="en-US" altLang="zh-CN" sz="2000"/>
              <a:t>value in the file. 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2000"/>
              <a:t>E.g. index on </a:t>
            </a:r>
            <a:r>
              <a:rPr lang="en-US" altLang="zh-CN" sz="2000" i="1"/>
              <a:t>ID</a:t>
            </a:r>
            <a:r>
              <a:rPr lang="en-US" altLang="zh-CN" sz="2000"/>
              <a:t> attribute of </a:t>
            </a:r>
            <a:r>
              <a:rPr lang="en-US" altLang="zh-CN" sz="2000" i="1"/>
              <a:t>instructor</a:t>
            </a:r>
            <a:r>
              <a:rPr lang="en-US" altLang="zh-CN" sz="2000"/>
              <a:t> relation </a:t>
            </a:r>
          </a:p>
        </p:txBody>
      </p:sp>
      <p:pic>
        <p:nvPicPr>
          <p:cNvPr id="11267" name="Picture 3">
            <a:extLst>
              <a:ext uri="{FF2B5EF4-FFF2-40B4-BE49-F238E27FC236}">
                <a16:creationId xmlns:a16="http://schemas.microsoft.com/office/drawing/2014/main" id="{DE1CB78D-6CDF-4FFD-8C04-3E03CC071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614613"/>
            <a:ext cx="8056563" cy="391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>
            <a:extLst>
              <a:ext uri="{FF2B5EF4-FFF2-40B4-BE49-F238E27FC236}">
                <a16:creationId xmlns:a16="http://schemas.microsoft.com/office/drawing/2014/main" id="{429F5680-95E9-4A30-B362-BCFC4E55C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117475"/>
            <a:ext cx="845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Dense Index Files (Cont.)</a:t>
            </a:r>
          </a:p>
        </p:txBody>
      </p:sp>
      <p:sp>
        <p:nvSpPr>
          <p:cNvPr id="12290" name="Text Box 2">
            <a:extLst>
              <a:ext uri="{FF2B5EF4-FFF2-40B4-BE49-F238E27FC236}">
                <a16:creationId xmlns:a16="http://schemas.microsoft.com/office/drawing/2014/main" id="{A531DD2B-0D7E-4C61-BAD7-28483432C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838" y="1206500"/>
            <a:ext cx="7661275" cy="9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zh-CN" sz="2000">
                <a:solidFill>
                  <a:srgbClr val="000099"/>
                </a:solidFill>
              </a:rPr>
              <a:t>Dense index </a:t>
            </a:r>
            <a:r>
              <a:rPr lang="en-US" altLang="zh-CN" sz="2000"/>
              <a:t>on </a:t>
            </a:r>
            <a:r>
              <a:rPr lang="en-US" altLang="zh-CN" sz="2000" i="1"/>
              <a:t>dept_name</a:t>
            </a:r>
            <a:r>
              <a:rPr lang="en-US" altLang="zh-CN" sz="2000"/>
              <a:t>, with </a:t>
            </a:r>
            <a:r>
              <a:rPr lang="en-US" altLang="zh-CN" sz="2000" i="1"/>
              <a:t>instructor  </a:t>
            </a:r>
            <a:r>
              <a:rPr lang="en-US" altLang="zh-CN" sz="2000"/>
              <a:t>file sorted on </a:t>
            </a:r>
            <a:r>
              <a:rPr lang="en-US" altLang="zh-CN" sz="2000" i="1"/>
              <a:t>dept_name</a:t>
            </a:r>
          </a:p>
        </p:txBody>
      </p:sp>
      <p:pic>
        <p:nvPicPr>
          <p:cNvPr id="12291" name="Picture 3">
            <a:extLst>
              <a:ext uri="{FF2B5EF4-FFF2-40B4-BE49-F238E27FC236}">
                <a16:creationId xmlns:a16="http://schemas.microsoft.com/office/drawing/2014/main" id="{59B9DDB7-CBB8-47CA-ADF9-484AFBBC5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8" y="2427288"/>
            <a:ext cx="8507412" cy="353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Arial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CN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CN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Arial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CN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CN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36787</TotalTime>
  <Words>3385</Words>
  <Application>Microsoft Office PowerPoint</Application>
  <PresentationFormat>自定义</PresentationFormat>
  <Paragraphs>540</Paragraphs>
  <Slides>53</Slides>
  <Notes>53</Notes>
  <HiddenSlides>0</HiddenSlides>
  <MMClips>0</MMClips>
  <ScaleCrop>false</ScaleCrop>
  <HeadingPairs>
    <vt:vector size="10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53</vt:i4>
      </vt:variant>
      <vt:variant>
        <vt:lpstr>自定义放映</vt:lpstr>
      </vt:variant>
      <vt:variant>
        <vt:i4>1</vt:i4>
      </vt:variant>
    </vt:vector>
  </HeadingPairs>
  <TitlesOfParts>
    <vt:vector size="65" baseType="lpstr">
      <vt:lpstr>Times New Roman</vt:lpstr>
      <vt:lpstr>Arial</vt:lpstr>
      <vt:lpstr>MS PGothic</vt:lpstr>
      <vt:lpstr>Noto Serif CJK SC</vt:lpstr>
      <vt:lpstr>Wingdings</vt:lpstr>
      <vt:lpstr>Monotype Sorts</vt:lpstr>
      <vt:lpstr>Symbol</vt:lpstr>
      <vt:lpstr>Webdings</vt:lpstr>
      <vt:lpstr>宋体</vt:lpstr>
      <vt:lpstr>Office 主题​​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11: Indexing and Hashing</dc:title>
  <dc:creator>Silberschatz, Korth and Sudarshan</dc:creator>
  <cp:lastModifiedBy>Yanyi</cp:lastModifiedBy>
  <cp:revision>342</cp:revision>
  <cp:lastPrinted>2005-01-10T21:51:57Z</cp:lastPrinted>
  <dcterms:created xsi:type="dcterms:W3CDTF">2009-12-23T00:01:06Z</dcterms:created>
  <dcterms:modified xsi:type="dcterms:W3CDTF">2021-06-30T05:31:16Z</dcterms:modified>
</cp:coreProperties>
</file>