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02" d="100"/>
          <a:sy n="102" d="100"/>
        </p:scale>
        <p:origin x="114"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7EF7A-FBAF-F7D1-C53D-F685667EA9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D2D2CF5-FC1A-A178-2F04-742159CDE9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619EEF8-DB9A-CD32-9CB2-115A1535A3B8}"/>
              </a:ext>
            </a:extLst>
          </p:cNvPr>
          <p:cNvSpPr>
            <a:spLocks noGrp="1"/>
          </p:cNvSpPr>
          <p:nvPr>
            <p:ph type="dt" sz="half" idx="10"/>
          </p:nvPr>
        </p:nvSpPr>
        <p:spPr/>
        <p:txBody>
          <a:bodyPr/>
          <a:lstStyle/>
          <a:p>
            <a:fld id="{1E351CED-465B-40B5-ADCE-957C918F227B}" type="datetimeFigureOut">
              <a:rPr lang="en-US" smtClean="0"/>
              <a:t>1/13/2024</a:t>
            </a:fld>
            <a:endParaRPr lang="en-US"/>
          </a:p>
        </p:txBody>
      </p:sp>
      <p:sp>
        <p:nvSpPr>
          <p:cNvPr id="5" name="Footer Placeholder 4">
            <a:extLst>
              <a:ext uri="{FF2B5EF4-FFF2-40B4-BE49-F238E27FC236}">
                <a16:creationId xmlns:a16="http://schemas.microsoft.com/office/drawing/2014/main" id="{8CE3EA11-C2B0-90C2-BF60-7E0C0F081D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05D22-D74C-D3BA-0DE0-8A9E9D24DBA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23676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C8FF4-FFC3-787F-B7DA-A135B18FD5A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31D1C33-139A-0F2C-C7D6-FD10938F04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B0BEB3F-4347-F9B7-7513-4199FB3DE682}"/>
              </a:ext>
            </a:extLst>
          </p:cNvPr>
          <p:cNvSpPr>
            <a:spLocks noGrp="1"/>
          </p:cNvSpPr>
          <p:nvPr>
            <p:ph type="dt" sz="half" idx="10"/>
          </p:nvPr>
        </p:nvSpPr>
        <p:spPr/>
        <p:txBody>
          <a:bodyPr/>
          <a:lstStyle/>
          <a:p>
            <a:fld id="{1E351CED-465B-40B5-ADCE-957C918F227B}" type="datetimeFigureOut">
              <a:rPr lang="en-US" smtClean="0"/>
              <a:t>1/13/2024</a:t>
            </a:fld>
            <a:endParaRPr lang="en-US"/>
          </a:p>
        </p:txBody>
      </p:sp>
      <p:sp>
        <p:nvSpPr>
          <p:cNvPr id="5" name="Footer Placeholder 4">
            <a:extLst>
              <a:ext uri="{FF2B5EF4-FFF2-40B4-BE49-F238E27FC236}">
                <a16:creationId xmlns:a16="http://schemas.microsoft.com/office/drawing/2014/main" id="{A8C245F6-97FC-16CA-41B9-D3E8D7623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CA69E-FD8E-6343-71F0-0214E851EE95}"/>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06538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D70134-CC0E-4508-B024-8228249334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A0B5804-7C56-EBE6-DC7D-79B088194E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E559E7B-1032-F04D-A288-98B7B7A25907}"/>
              </a:ext>
            </a:extLst>
          </p:cNvPr>
          <p:cNvSpPr>
            <a:spLocks noGrp="1"/>
          </p:cNvSpPr>
          <p:nvPr>
            <p:ph type="dt" sz="half" idx="10"/>
          </p:nvPr>
        </p:nvSpPr>
        <p:spPr/>
        <p:txBody>
          <a:bodyPr/>
          <a:lstStyle/>
          <a:p>
            <a:fld id="{1E351CED-465B-40B5-ADCE-957C918F227B}" type="datetimeFigureOut">
              <a:rPr lang="en-US" smtClean="0"/>
              <a:t>1/13/2024</a:t>
            </a:fld>
            <a:endParaRPr lang="en-US"/>
          </a:p>
        </p:txBody>
      </p:sp>
      <p:sp>
        <p:nvSpPr>
          <p:cNvPr id="5" name="Footer Placeholder 4">
            <a:extLst>
              <a:ext uri="{FF2B5EF4-FFF2-40B4-BE49-F238E27FC236}">
                <a16:creationId xmlns:a16="http://schemas.microsoft.com/office/drawing/2014/main" id="{F9BA0EBD-1FC8-8C28-EF7B-1A8DF3C20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A04EE7-AC3F-9AC7-A184-2C48FC5A2B2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146374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42354-FC3D-D816-A443-43BE6055A6E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0A159DD-FD97-223C-02B4-82834C0716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BC02921-698F-E47A-2E27-4B823DBF675B}"/>
              </a:ext>
            </a:extLst>
          </p:cNvPr>
          <p:cNvSpPr>
            <a:spLocks noGrp="1"/>
          </p:cNvSpPr>
          <p:nvPr>
            <p:ph type="dt" sz="half" idx="10"/>
          </p:nvPr>
        </p:nvSpPr>
        <p:spPr/>
        <p:txBody>
          <a:bodyPr/>
          <a:lstStyle/>
          <a:p>
            <a:fld id="{1E351CED-465B-40B5-ADCE-957C918F227B}" type="datetimeFigureOut">
              <a:rPr lang="en-US" smtClean="0"/>
              <a:t>1/13/2024</a:t>
            </a:fld>
            <a:endParaRPr lang="en-US"/>
          </a:p>
        </p:txBody>
      </p:sp>
      <p:sp>
        <p:nvSpPr>
          <p:cNvPr id="5" name="Footer Placeholder 4">
            <a:extLst>
              <a:ext uri="{FF2B5EF4-FFF2-40B4-BE49-F238E27FC236}">
                <a16:creationId xmlns:a16="http://schemas.microsoft.com/office/drawing/2014/main" id="{1E74C763-3515-96A3-CE5E-089867D9C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863B49-8600-6992-255A-4FFB6946FFF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805050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C0503-8A1A-CD6A-9325-3FAC7EA2EB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7A51EF2-4952-A68B-F485-44F2FE6693E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365853-DE71-58F7-1B5B-EC2DF01AC2A0}"/>
              </a:ext>
            </a:extLst>
          </p:cNvPr>
          <p:cNvSpPr>
            <a:spLocks noGrp="1"/>
          </p:cNvSpPr>
          <p:nvPr>
            <p:ph type="dt" sz="half" idx="10"/>
          </p:nvPr>
        </p:nvSpPr>
        <p:spPr/>
        <p:txBody>
          <a:bodyPr/>
          <a:lstStyle/>
          <a:p>
            <a:fld id="{1E351CED-465B-40B5-ADCE-957C918F227B}" type="datetimeFigureOut">
              <a:rPr lang="en-US" smtClean="0"/>
              <a:t>1/13/2024</a:t>
            </a:fld>
            <a:endParaRPr lang="en-US"/>
          </a:p>
        </p:txBody>
      </p:sp>
      <p:sp>
        <p:nvSpPr>
          <p:cNvPr id="5" name="Footer Placeholder 4">
            <a:extLst>
              <a:ext uri="{FF2B5EF4-FFF2-40B4-BE49-F238E27FC236}">
                <a16:creationId xmlns:a16="http://schemas.microsoft.com/office/drawing/2014/main" id="{AFB5295A-CF1A-1ABF-E3C9-D7F8AF45AA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8B979-18E7-0E51-9DC6-F4D52880170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459007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0135-A0EC-AFC1-81F9-C1A28D0A3C9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04D962D-83A1-49BC-FD6E-BEDB3EE375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8DDD936-0AC7-6A18-7213-CA178C6A6B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BE8B417-8EB2-545F-668F-841F6EC10356}"/>
              </a:ext>
            </a:extLst>
          </p:cNvPr>
          <p:cNvSpPr>
            <a:spLocks noGrp="1"/>
          </p:cNvSpPr>
          <p:nvPr>
            <p:ph type="dt" sz="half" idx="10"/>
          </p:nvPr>
        </p:nvSpPr>
        <p:spPr/>
        <p:txBody>
          <a:bodyPr/>
          <a:lstStyle/>
          <a:p>
            <a:fld id="{1E351CED-465B-40B5-ADCE-957C918F227B}" type="datetimeFigureOut">
              <a:rPr lang="en-US" smtClean="0"/>
              <a:t>1/13/2024</a:t>
            </a:fld>
            <a:endParaRPr lang="en-US"/>
          </a:p>
        </p:txBody>
      </p:sp>
      <p:sp>
        <p:nvSpPr>
          <p:cNvPr id="6" name="Footer Placeholder 5">
            <a:extLst>
              <a:ext uri="{FF2B5EF4-FFF2-40B4-BE49-F238E27FC236}">
                <a16:creationId xmlns:a16="http://schemas.microsoft.com/office/drawing/2014/main" id="{B9448569-A07D-21F1-F955-6180B0640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0DD5BE-8ADE-A7C1-5AF4-5B81E309913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57187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39C8C-BE34-5645-406C-2EB01A73F12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1E68F80-D3A4-5E32-4F36-ED35D817B8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5CEC7D-0B9F-E08B-255B-F36CD77A18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1C5D4A2-91F5-23C3-B757-23EB4D0929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6650BE-BAE3-01BC-DE9A-1BD222F29E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CEA5031-CD7B-B1FE-B4AE-66C82A34702E}"/>
              </a:ext>
            </a:extLst>
          </p:cNvPr>
          <p:cNvSpPr>
            <a:spLocks noGrp="1"/>
          </p:cNvSpPr>
          <p:nvPr>
            <p:ph type="dt" sz="half" idx="10"/>
          </p:nvPr>
        </p:nvSpPr>
        <p:spPr/>
        <p:txBody>
          <a:bodyPr/>
          <a:lstStyle/>
          <a:p>
            <a:fld id="{1E351CED-465B-40B5-ADCE-957C918F227B}" type="datetimeFigureOut">
              <a:rPr lang="en-US" smtClean="0"/>
              <a:t>1/13/2024</a:t>
            </a:fld>
            <a:endParaRPr lang="en-US"/>
          </a:p>
        </p:txBody>
      </p:sp>
      <p:sp>
        <p:nvSpPr>
          <p:cNvPr id="8" name="Footer Placeholder 7">
            <a:extLst>
              <a:ext uri="{FF2B5EF4-FFF2-40B4-BE49-F238E27FC236}">
                <a16:creationId xmlns:a16="http://schemas.microsoft.com/office/drawing/2014/main" id="{C8527EBA-852B-E287-C7D7-2B16DE65C6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0B726C-0616-B6E1-0D29-1823C9F963A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303927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986BD-26AB-58CF-8C5E-F8574942D97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C7F8033-B8A8-E128-0B70-BC1A9C49F246}"/>
              </a:ext>
            </a:extLst>
          </p:cNvPr>
          <p:cNvSpPr>
            <a:spLocks noGrp="1"/>
          </p:cNvSpPr>
          <p:nvPr>
            <p:ph type="dt" sz="half" idx="10"/>
          </p:nvPr>
        </p:nvSpPr>
        <p:spPr/>
        <p:txBody>
          <a:bodyPr/>
          <a:lstStyle/>
          <a:p>
            <a:fld id="{1E351CED-465B-40B5-ADCE-957C918F227B}" type="datetimeFigureOut">
              <a:rPr lang="en-US" smtClean="0"/>
              <a:t>1/13/2024</a:t>
            </a:fld>
            <a:endParaRPr lang="en-US"/>
          </a:p>
        </p:txBody>
      </p:sp>
      <p:sp>
        <p:nvSpPr>
          <p:cNvPr id="4" name="Footer Placeholder 3">
            <a:extLst>
              <a:ext uri="{FF2B5EF4-FFF2-40B4-BE49-F238E27FC236}">
                <a16:creationId xmlns:a16="http://schemas.microsoft.com/office/drawing/2014/main" id="{F627DA21-BA7C-43EF-823B-55CF7A6652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F652CE-B231-D0F4-AEF4-D7705FF948A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5297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A1679-ECDD-70C8-C9C4-2F2444DBA0A7}"/>
              </a:ext>
            </a:extLst>
          </p:cNvPr>
          <p:cNvSpPr>
            <a:spLocks noGrp="1"/>
          </p:cNvSpPr>
          <p:nvPr>
            <p:ph type="dt" sz="half" idx="10"/>
          </p:nvPr>
        </p:nvSpPr>
        <p:spPr/>
        <p:txBody>
          <a:bodyPr/>
          <a:lstStyle/>
          <a:p>
            <a:fld id="{1E351CED-465B-40B5-ADCE-957C918F227B}" type="datetimeFigureOut">
              <a:rPr lang="en-US" smtClean="0"/>
              <a:t>1/13/2024</a:t>
            </a:fld>
            <a:endParaRPr lang="en-US"/>
          </a:p>
        </p:txBody>
      </p:sp>
      <p:sp>
        <p:nvSpPr>
          <p:cNvPr id="3" name="Footer Placeholder 2">
            <a:extLst>
              <a:ext uri="{FF2B5EF4-FFF2-40B4-BE49-F238E27FC236}">
                <a16:creationId xmlns:a16="http://schemas.microsoft.com/office/drawing/2014/main" id="{08BA24E4-6F16-0905-FC77-B2C1199FF5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022689-F90A-D28B-85C2-2639FAA79D1F}"/>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501655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F182-C000-368A-B933-058FD72055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A8B003F-E50A-404B-B0ED-A1AC4B5271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696120B-D9F9-0C07-4064-5F689BE942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A252DA-CE12-8CDC-BF84-0F55C7FD6B08}"/>
              </a:ext>
            </a:extLst>
          </p:cNvPr>
          <p:cNvSpPr>
            <a:spLocks noGrp="1"/>
          </p:cNvSpPr>
          <p:nvPr>
            <p:ph type="dt" sz="half" idx="10"/>
          </p:nvPr>
        </p:nvSpPr>
        <p:spPr/>
        <p:txBody>
          <a:bodyPr/>
          <a:lstStyle/>
          <a:p>
            <a:fld id="{1E351CED-465B-40B5-ADCE-957C918F227B}" type="datetimeFigureOut">
              <a:rPr lang="en-US" smtClean="0"/>
              <a:t>1/13/2024</a:t>
            </a:fld>
            <a:endParaRPr lang="en-US"/>
          </a:p>
        </p:txBody>
      </p:sp>
      <p:sp>
        <p:nvSpPr>
          <p:cNvPr id="6" name="Footer Placeholder 5">
            <a:extLst>
              <a:ext uri="{FF2B5EF4-FFF2-40B4-BE49-F238E27FC236}">
                <a16:creationId xmlns:a16="http://schemas.microsoft.com/office/drawing/2014/main" id="{A666744F-ECEE-01D8-5641-1ED33DA058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18A6A9-6938-B2DF-9A46-0EA776B1893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750403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2629A-4287-DB02-C811-A24DD43876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B58D068-9759-8079-09ED-7D625EC349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5D21983-9D5F-A82C-27A1-AF01E29CAF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A6DCE5-C90C-DECB-1CB6-FB682BC9447F}"/>
              </a:ext>
            </a:extLst>
          </p:cNvPr>
          <p:cNvSpPr>
            <a:spLocks noGrp="1"/>
          </p:cNvSpPr>
          <p:nvPr>
            <p:ph type="dt" sz="half" idx="10"/>
          </p:nvPr>
        </p:nvSpPr>
        <p:spPr/>
        <p:txBody>
          <a:bodyPr/>
          <a:lstStyle/>
          <a:p>
            <a:fld id="{1E351CED-465B-40B5-ADCE-957C918F227B}" type="datetimeFigureOut">
              <a:rPr lang="en-US" smtClean="0"/>
              <a:t>1/13/2024</a:t>
            </a:fld>
            <a:endParaRPr lang="en-US"/>
          </a:p>
        </p:txBody>
      </p:sp>
      <p:sp>
        <p:nvSpPr>
          <p:cNvPr id="6" name="Footer Placeholder 5">
            <a:extLst>
              <a:ext uri="{FF2B5EF4-FFF2-40B4-BE49-F238E27FC236}">
                <a16:creationId xmlns:a16="http://schemas.microsoft.com/office/drawing/2014/main" id="{74FA43D5-0C16-A486-C55B-13B510549F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EA1E35-EC6B-5D7B-6353-28E934FF3CD6}"/>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15863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ED8259-63BA-E6AA-8CB7-B7427A9716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EBC7216-6325-19F6-F0E1-8D7393B211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85E4FBB-B162-113D-5CD6-3A75E4225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351CED-465B-40B5-ADCE-957C918F227B}" type="datetimeFigureOut">
              <a:rPr lang="en-US" smtClean="0"/>
              <a:t>1/13/2024</a:t>
            </a:fld>
            <a:endParaRPr lang="en-US"/>
          </a:p>
        </p:txBody>
      </p:sp>
      <p:sp>
        <p:nvSpPr>
          <p:cNvPr id="5" name="Footer Placeholder 4">
            <a:extLst>
              <a:ext uri="{FF2B5EF4-FFF2-40B4-BE49-F238E27FC236}">
                <a16:creationId xmlns:a16="http://schemas.microsoft.com/office/drawing/2014/main" id="{F303570B-8E15-97EC-763B-F0BE9A61E5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8D2C2EA-5E3A-3904-C0B9-0173699932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02226269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colorful lines and dots&#10;&#10;Description automatically generated">
            <a:extLst>
              <a:ext uri="{FF2B5EF4-FFF2-40B4-BE49-F238E27FC236}">
                <a16:creationId xmlns:a16="http://schemas.microsoft.com/office/drawing/2014/main" id="{6DDED456-4195-18B4-B730-F1F551D5D265}"/>
              </a:ext>
            </a:extLst>
          </p:cNvPr>
          <p:cNvPicPr>
            <a:picLocks noChangeAspect="1"/>
          </p:cNvPicPr>
          <p:nvPr/>
        </p:nvPicPr>
        <p:blipFill rotWithShape="1">
          <a:blip r:embed="rId2"/>
          <a:srcRect t="1130" r="18989" b="7961"/>
          <a:stretch/>
        </p:blipFill>
        <p:spPr>
          <a:xfrm>
            <a:off x="3523488" y="10"/>
            <a:ext cx="8668512" cy="6857990"/>
          </a:xfrm>
          <a:prstGeom prst="rect">
            <a:avLst/>
          </a:prstGeom>
        </p:spPr>
      </p:pic>
      <p:sp>
        <p:nvSpPr>
          <p:cNvPr id="23" name="Rectangle 2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AF8264-0B2C-13E5-9161-389D031C69BF}"/>
              </a:ext>
            </a:extLst>
          </p:cNvPr>
          <p:cNvSpPr>
            <a:spLocks noGrp="1"/>
          </p:cNvSpPr>
          <p:nvPr>
            <p:ph type="ctrTitle"/>
          </p:nvPr>
        </p:nvSpPr>
        <p:spPr>
          <a:xfrm>
            <a:off x="477981" y="1122363"/>
            <a:ext cx="4023360" cy="3204134"/>
          </a:xfrm>
        </p:spPr>
        <p:txBody>
          <a:bodyPr anchor="b">
            <a:normAutofit/>
          </a:bodyPr>
          <a:lstStyle/>
          <a:p>
            <a:pPr algn="l"/>
            <a:r>
              <a:rPr lang="en-US" sz="4800" b="0" i="0">
                <a:effectLst/>
                <a:latin typeface="Söhne"/>
              </a:rPr>
              <a:t>Vrinda Store Annual Sales Report (2022)</a:t>
            </a:r>
            <a:endParaRPr lang="en-CA" sz="4800"/>
          </a:p>
        </p:txBody>
      </p:sp>
      <p:sp>
        <p:nvSpPr>
          <p:cNvPr id="3" name="Subtitle 2">
            <a:extLst>
              <a:ext uri="{FF2B5EF4-FFF2-40B4-BE49-F238E27FC236}">
                <a16:creationId xmlns:a16="http://schemas.microsoft.com/office/drawing/2014/main" id="{286BF795-63F0-E42F-1D6E-53E19148348C}"/>
              </a:ext>
            </a:extLst>
          </p:cNvPr>
          <p:cNvSpPr>
            <a:spLocks noGrp="1"/>
          </p:cNvSpPr>
          <p:nvPr>
            <p:ph type="subTitle" idx="1"/>
          </p:nvPr>
        </p:nvSpPr>
        <p:spPr>
          <a:xfrm>
            <a:off x="477980" y="4872922"/>
            <a:ext cx="4023359" cy="1208141"/>
          </a:xfrm>
        </p:spPr>
        <p:txBody>
          <a:bodyPr>
            <a:normAutofit/>
          </a:bodyPr>
          <a:lstStyle/>
          <a:p>
            <a:pPr algn="l"/>
            <a:r>
              <a:rPr lang="en-US" sz="2000" b="0" i="0">
                <a:effectLst/>
                <a:latin typeface="Söhne"/>
              </a:rPr>
              <a:t>Enhancing Customer Understanding for Substantial Growth in 2023</a:t>
            </a:r>
            <a:endParaRPr lang="en-CA" sz="2000"/>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0060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06A614-C066-17CC-B776-73D372F38874}"/>
              </a:ext>
            </a:extLst>
          </p:cNvPr>
          <p:cNvSpPr>
            <a:spLocks noGrp="1"/>
          </p:cNvSpPr>
          <p:nvPr>
            <p:ph type="title"/>
          </p:nvPr>
        </p:nvSpPr>
        <p:spPr>
          <a:xfrm>
            <a:off x="838200" y="365125"/>
            <a:ext cx="10515600" cy="1325563"/>
          </a:xfrm>
        </p:spPr>
        <p:txBody>
          <a:bodyPr>
            <a:normAutofit/>
          </a:bodyPr>
          <a:lstStyle/>
          <a:p>
            <a:r>
              <a:rPr lang="en-CA" sz="5400" b="1" i="0">
                <a:effectLst/>
                <a:latin typeface="Söhne"/>
              </a:rPr>
              <a:t>Introduction</a:t>
            </a:r>
            <a:endParaRPr lang="en-CA" sz="5400"/>
          </a:p>
        </p:txBody>
      </p:sp>
      <p:sp>
        <p:nvSpPr>
          <p:cNvPr id="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500129-C0BE-DC49-6C1B-1388CF4F739D}"/>
              </a:ext>
            </a:extLst>
          </p:cNvPr>
          <p:cNvSpPr>
            <a:spLocks noGrp="1"/>
          </p:cNvSpPr>
          <p:nvPr>
            <p:ph idx="1"/>
          </p:nvPr>
        </p:nvSpPr>
        <p:spPr>
          <a:xfrm>
            <a:off x="838200" y="1929384"/>
            <a:ext cx="10515600" cy="4251960"/>
          </a:xfrm>
        </p:spPr>
        <p:txBody>
          <a:bodyPr>
            <a:normAutofit/>
          </a:bodyPr>
          <a:lstStyle/>
          <a:p>
            <a:pPr marL="0" indent="0">
              <a:buNone/>
            </a:pPr>
            <a:r>
              <a:rPr lang="en-US" sz="2200" b="0" i="0">
                <a:effectLst/>
                <a:latin typeface="Söhne"/>
              </a:rPr>
              <a:t>In our quest for business growth, Vrinda Store embarked on a mission to comprehend its customer base and pave the way for increased sales in 2023. Armed with an extensive dataset for the year 2022, our focus shifted towards comprehensive analysis and visualization using the powerful tool - Microsoft Excel.</a:t>
            </a:r>
          </a:p>
          <a:p>
            <a:pPr marL="0" indent="0">
              <a:buNone/>
            </a:pPr>
            <a:endParaRPr lang="en-US" sz="2200" b="1" i="0">
              <a:effectLst/>
              <a:latin typeface="Söhne"/>
            </a:endParaRPr>
          </a:p>
          <a:p>
            <a:pPr marL="0" indent="0">
              <a:buNone/>
            </a:pPr>
            <a:r>
              <a:rPr lang="en-US" sz="2200" b="1" i="0">
                <a:effectLst/>
                <a:latin typeface="Söhne"/>
              </a:rPr>
              <a:t>Objectives:</a:t>
            </a:r>
            <a:endParaRPr lang="en-US" sz="2200" b="0" i="0">
              <a:effectLst/>
              <a:latin typeface="Söhne"/>
            </a:endParaRPr>
          </a:p>
          <a:p>
            <a:pPr>
              <a:buFont typeface="Arial" panose="020B0604020202020204" pitchFamily="34" charset="0"/>
              <a:buChar char="•"/>
            </a:pPr>
            <a:r>
              <a:rPr lang="en-US" sz="2200" b="0" i="0">
                <a:effectLst/>
                <a:latin typeface="Söhne"/>
              </a:rPr>
              <a:t>Understand customer behavior</a:t>
            </a:r>
          </a:p>
          <a:p>
            <a:pPr>
              <a:buFont typeface="Arial" panose="020B0604020202020204" pitchFamily="34" charset="0"/>
              <a:buChar char="•"/>
            </a:pPr>
            <a:r>
              <a:rPr lang="en-US" sz="2200" b="0" i="0">
                <a:effectLst/>
                <a:latin typeface="Söhne"/>
              </a:rPr>
              <a:t>Identify growth opportunities</a:t>
            </a:r>
          </a:p>
          <a:p>
            <a:pPr>
              <a:buFont typeface="Arial" panose="020B0604020202020204" pitchFamily="34" charset="0"/>
              <a:buChar char="•"/>
            </a:pPr>
            <a:r>
              <a:rPr lang="en-US" sz="2200" b="0" i="0">
                <a:effectLst/>
                <a:latin typeface="Söhne"/>
              </a:rPr>
              <a:t>Generate insights for strategic decisions in 2023</a:t>
            </a:r>
          </a:p>
          <a:p>
            <a:pPr marL="0" indent="0">
              <a:buNone/>
            </a:pPr>
            <a:br>
              <a:rPr lang="en-US" sz="2200"/>
            </a:br>
            <a:endParaRPr lang="en-CA" sz="2200"/>
          </a:p>
        </p:txBody>
      </p:sp>
    </p:spTree>
    <p:extLst>
      <p:ext uri="{BB962C8B-B14F-4D97-AF65-F5344CB8AC3E}">
        <p14:creationId xmlns:p14="http://schemas.microsoft.com/office/powerpoint/2010/main" val="3619421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14C2221-2B8C-494D-9442-F812DF4E8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696CB-77A4-5ACF-5A89-8C49A05CCBB4}"/>
              </a:ext>
            </a:extLst>
          </p:cNvPr>
          <p:cNvSpPr>
            <a:spLocks noGrp="1"/>
          </p:cNvSpPr>
          <p:nvPr>
            <p:ph type="title"/>
          </p:nvPr>
        </p:nvSpPr>
        <p:spPr>
          <a:xfrm>
            <a:off x="838200" y="3513931"/>
            <a:ext cx="3143250" cy="2601119"/>
          </a:xfrm>
        </p:spPr>
        <p:txBody>
          <a:bodyPr anchor="t">
            <a:normAutofit/>
          </a:bodyPr>
          <a:lstStyle/>
          <a:p>
            <a:pPr algn="ctr"/>
            <a:r>
              <a:rPr lang="en-CA" sz="4000" b="1" i="0">
                <a:effectLst/>
                <a:latin typeface="Söhne"/>
              </a:rPr>
              <a:t> Data Overview</a:t>
            </a:r>
            <a:endParaRPr lang="en-CA" sz="4000"/>
          </a:p>
        </p:txBody>
      </p:sp>
      <p:pic>
        <p:nvPicPr>
          <p:cNvPr id="7" name="Graphic 6" descr="Label">
            <a:extLst>
              <a:ext uri="{FF2B5EF4-FFF2-40B4-BE49-F238E27FC236}">
                <a16:creationId xmlns:a16="http://schemas.microsoft.com/office/drawing/2014/main" id="{ADD0DA3D-A96E-1AB3-8003-63B0CD27B5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81200" y="2429670"/>
            <a:ext cx="914400" cy="914400"/>
          </a:xfrm>
          <a:prstGeom prst="rect">
            <a:avLst/>
          </a:prstGeom>
        </p:spPr>
      </p:pic>
      <p:sp>
        <p:nvSpPr>
          <p:cNvPr id="3" name="Content Placeholder 2">
            <a:extLst>
              <a:ext uri="{FF2B5EF4-FFF2-40B4-BE49-F238E27FC236}">
                <a16:creationId xmlns:a16="http://schemas.microsoft.com/office/drawing/2014/main" id="{5C69AC3E-E847-2254-F355-658DA2738A4F}"/>
              </a:ext>
            </a:extLst>
          </p:cNvPr>
          <p:cNvSpPr>
            <a:spLocks noGrp="1"/>
          </p:cNvSpPr>
          <p:nvPr>
            <p:ph idx="1"/>
          </p:nvPr>
        </p:nvSpPr>
        <p:spPr>
          <a:xfrm>
            <a:off x="4200652" y="730249"/>
            <a:ext cx="7153147" cy="5384801"/>
          </a:xfrm>
        </p:spPr>
        <p:txBody>
          <a:bodyPr anchor="ctr">
            <a:normAutofit/>
          </a:bodyPr>
          <a:lstStyle/>
          <a:p>
            <a:pPr marL="0" indent="0">
              <a:buNone/>
            </a:pPr>
            <a:r>
              <a:rPr lang="en-US" sz="1500" b="1" i="0">
                <a:effectLst/>
                <a:latin typeface="Söhne"/>
              </a:rPr>
              <a:t>Raw Data Challenges Identified:</a:t>
            </a:r>
            <a:endParaRPr lang="en-US" sz="1500" b="0" i="0">
              <a:effectLst/>
              <a:latin typeface="Söhne"/>
            </a:endParaRPr>
          </a:p>
          <a:p>
            <a:pPr>
              <a:buFont typeface="Arial" panose="020B0604020202020204" pitchFamily="34" charset="0"/>
              <a:buChar char="•"/>
            </a:pPr>
            <a:r>
              <a:rPr lang="en-US" sz="1500" b="0" i="0">
                <a:effectLst/>
                <a:latin typeface="Söhne"/>
              </a:rPr>
              <a:t>Inconsistent gender labels ('M' vs. 'Male', 'W' vs. 'Women')</a:t>
            </a:r>
          </a:p>
          <a:p>
            <a:pPr>
              <a:buFont typeface="Arial" panose="020B0604020202020204" pitchFamily="34" charset="0"/>
              <a:buChar char="•"/>
            </a:pPr>
            <a:r>
              <a:rPr lang="en-US" sz="1500" b="0" i="0">
                <a:effectLst/>
                <a:latin typeface="Söhne"/>
              </a:rPr>
              <a:t>Lack of clear age group distinctions</a:t>
            </a:r>
          </a:p>
          <a:p>
            <a:pPr>
              <a:buFont typeface="Arial" panose="020B0604020202020204" pitchFamily="34" charset="0"/>
              <a:buChar char="•"/>
            </a:pPr>
            <a:r>
              <a:rPr lang="en-US" sz="1500" b="0" i="0">
                <a:effectLst/>
                <a:latin typeface="Söhne"/>
              </a:rPr>
              <a:t>Dates in need of refinement for effective analysis</a:t>
            </a:r>
          </a:p>
          <a:p>
            <a:pPr marL="0" indent="0">
              <a:buNone/>
            </a:pPr>
            <a:endParaRPr lang="en-CA" sz="1500" b="1" i="0">
              <a:effectLst/>
              <a:latin typeface="Söhne"/>
            </a:endParaRPr>
          </a:p>
          <a:p>
            <a:pPr marL="0" indent="0">
              <a:buNone/>
            </a:pPr>
            <a:r>
              <a:rPr lang="en-CA" sz="1500" b="1" i="0">
                <a:effectLst/>
                <a:latin typeface="Söhne"/>
              </a:rPr>
              <a:t>Data Cleansing Process</a:t>
            </a:r>
          </a:p>
          <a:p>
            <a:pPr>
              <a:buFont typeface="+mj-lt"/>
              <a:buAutoNum type="arabicPeriod"/>
            </a:pPr>
            <a:r>
              <a:rPr lang="en-US" sz="1500" b="1" i="0">
                <a:effectLst/>
                <a:latin typeface="Söhne"/>
              </a:rPr>
              <a:t>Regularizing Gender Labels:</a:t>
            </a:r>
            <a:endParaRPr lang="en-US" sz="1500" b="0" i="0">
              <a:effectLst/>
              <a:latin typeface="Söhne"/>
            </a:endParaRPr>
          </a:p>
          <a:p>
            <a:pPr marL="742950" lvl="1" indent="-285750">
              <a:buFont typeface="+mj-lt"/>
              <a:buAutoNum type="arabicPeriod"/>
            </a:pPr>
            <a:r>
              <a:rPr lang="en-US" sz="1500" b="0" i="0">
                <a:effectLst/>
                <a:latin typeface="Söhne"/>
              </a:rPr>
              <a:t>'M' and 'Male' unified as 'Male'</a:t>
            </a:r>
          </a:p>
          <a:p>
            <a:pPr marL="742950" lvl="1" indent="-285750">
              <a:buFont typeface="+mj-lt"/>
              <a:buAutoNum type="arabicPeriod"/>
            </a:pPr>
            <a:r>
              <a:rPr lang="en-US" sz="1500" b="0" i="0">
                <a:effectLst/>
                <a:latin typeface="Söhne"/>
              </a:rPr>
              <a:t>'W' and 'Women' unified as 'Female'</a:t>
            </a:r>
          </a:p>
          <a:p>
            <a:pPr>
              <a:buFont typeface="+mj-lt"/>
              <a:buAutoNum type="arabicPeriod"/>
            </a:pPr>
            <a:r>
              <a:rPr lang="en-US" sz="1500" b="1" i="0">
                <a:effectLst/>
                <a:latin typeface="Söhne"/>
              </a:rPr>
              <a:t>Age Group Classification:</a:t>
            </a:r>
            <a:endParaRPr lang="en-US" sz="1500" b="0" i="0">
              <a:effectLst/>
              <a:latin typeface="Söhne"/>
            </a:endParaRPr>
          </a:p>
          <a:p>
            <a:pPr marL="742950" lvl="1" indent="-285750">
              <a:buFont typeface="+mj-lt"/>
              <a:buAutoNum type="arabicPeriod"/>
            </a:pPr>
            <a:r>
              <a:rPr lang="en-US" sz="1500" b="0" i="0">
                <a:effectLst/>
                <a:latin typeface="Söhne"/>
              </a:rPr>
              <a:t>Utilized nested IF formulas to categorize ages into Adult, Senior, and Teenager groups.</a:t>
            </a:r>
          </a:p>
          <a:p>
            <a:pPr>
              <a:buFont typeface="+mj-lt"/>
              <a:buAutoNum type="arabicPeriod"/>
            </a:pPr>
            <a:r>
              <a:rPr lang="en-US" sz="1500" b="1" i="0">
                <a:effectLst/>
                <a:latin typeface="Söhne"/>
              </a:rPr>
              <a:t>Month Separation:</a:t>
            </a:r>
            <a:endParaRPr lang="en-US" sz="1500" b="0" i="0">
              <a:effectLst/>
              <a:latin typeface="Söhne"/>
            </a:endParaRPr>
          </a:p>
          <a:p>
            <a:pPr marL="742950" lvl="1" indent="-285750">
              <a:buFont typeface="+mj-lt"/>
              <a:buAutoNum type="arabicPeriod"/>
            </a:pPr>
            <a:r>
              <a:rPr lang="en-US" sz="1500" b="0" i="0">
                <a:effectLst/>
                <a:latin typeface="Söhne"/>
              </a:rPr>
              <a:t>Extracted the month from the date column for time-based analysis.</a:t>
            </a:r>
          </a:p>
          <a:p>
            <a:pPr>
              <a:buFont typeface="+mj-lt"/>
              <a:buAutoNum type="arabicPeriod"/>
            </a:pPr>
            <a:r>
              <a:rPr lang="en-US" sz="1500" b="1" i="0">
                <a:effectLst/>
                <a:latin typeface="Söhne"/>
              </a:rPr>
              <a:t>Qty Column Standardization:</a:t>
            </a:r>
            <a:endParaRPr lang="en-US" sz="1500" b="0" i="0">
              <a:effectLst/>
              <a:latin typeface="Söhne"/>
            </a:endParaRPr>
          </a:p>
          <a:p>
            <a:pPr marL="742950" lvl="1" indent="-285750">
              <a:buFont typeface="+mj-lt"/>
              <a:buAutoNum type="arabicPeriod"/>
            </a:pPr>
            <a:r>
              <a:rPr lang="en-US" sz="1500" b="0" i="0">
                <a:effectLst/>
                <a:latin typeface="Söhne"/>
              </a:rPr>
              <a:t>Replaced 'One' and 'Two' with numerical values '1' and '2'.</a:t>
            </a:r>
          </a:p>
          <a:p>
            <a:pPr marL="0" indent="0">
              <a:buNone/>
            </a:pPr>
            <a:br>
              <a:rPr lang="en-US" sz="1500"/>
            </a:br>
            <a:endParaRPr lang="en-CA" sz="1500"/>
          </a:p>
        </p:txBody>
      </p:sp>
    </p:spTree>
    <p:extLst>
      <p:ext uri="{BB962C8B-B14F-4D97-AF65-F5344CB8AC3E}">
        <p14:creationId xmlns:p14="http://schemas.microsoft.com/office/powerpoint/2010/main" val="3821417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7D3E19-E24A-195A-995D-D178B686183F}"/>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Excel Dashboard</a:t>
            </a:r>
          </a:p>
        </p:txBody>
      </p:sp>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B43BDE8D-D6AD-411B-13AE-4FA1ABB5ABE7}"/>
              </a:ext>
            </a:extLst>
          </p:cNvPr>
          <p:cNvPicPr>
            <a:picLocks noGrp="1" noChangeAspect="1"/>
          </p:cNvPicPr>
          <p:nvPr>
            <p:ph idx="1"/>
          </p:nvPr>
        </p:nvPicPr>
        <p:blipFill>
          <a:blip r:embed="rId2"/>
          <a:stretch>
            <a:fillRect/>
          </a:stretch>
        </p:blipFill>
        <p:spPr>
          <a:xfrm>
            <a:off x="4210692" y="791287"/>
            <a:ext cx="7658220" cy="5241868"/>
          </a:xfrm>
          <a:prstGeom prst="rect">
            <a:avLst/>
          </a:prstGeom>
        </p:spPr>
      </p:pic>
    </p:spTree>
    <p:extLst>
      <p:ext uri="{BB962C8B-B14F-4D97-AF65-F5344CB8AC3E}">
        <p14:creationId xmlns:p14="http://schemas.microsoft.com/office/powerpoint/2010/main" val="1643669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EC9203-6217-60B0-C145-D21966195B54}"/>
              </a:ext>
            </a:extLst>
          </p:cNvPr>
          <p:cNvSpPr>
            <a:spLocks noGrp="1"/>
          </p:cNvSpPr>
          <p:nvPr>
            <p:ph type="title"/>
          </p:nvPr>
        </p:nvSpPr>
        <p:spPr>
          <a:xfrm>
            <a:off x="841248" y="548640"/>
            <a:ext cx="3600860" cy="5431536"/>
          </a:xfrm>
        </p:spPr>
        <p:txBody>
          <a:bodyPr>
            <a:normAutofit/>
          </a:bodyPr>
          <a:lstStyle/>
          <a:p>
            <a:r>
              <a:rPr lang="en-CA" sz="5400" b="0" i="0" u="none" strike="noStrike" baseline="0">
                <a:latin typeface="ADLaM Display" panose="020F0502020204030204" pitchFamily="2" charset="0"/>
                <a:ea typeface="ADLaM Display" panose="020F0502020204030204" pitchFamily="2" charset="0"/>
                <a:cs typeface="ADLaM Display" panose="020F0502020204030204" pitchFamily="2" charset="0"/>
              </a:rPr>
              <a:t>FINDINGS</a:t>
            </a:r>
            <a:endParaRPr lang="en-CA" sz="5400">
              <a:latin typeface="ADLaM Display" panose="020F0502020204030204" pitchFamily="2" charset="0"/>
              <a:ea typeface="ADLaM Display" panose="020F0502020204030204" pitchFamily="2" charset="0"/>
              <a:cs typeface="ADLaM Display" panose="020F0502020204030204" pitchFamily="2" charset="0"/>
            </a:endParaRP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848519-E8DE-86A2-56C0-C5ACDA662D7C}"/>
              </a:ext>
            </a:extLst>
          </p:cNvPr>
          <p:cNvSpPr>
            <a:spLocks noGrp="1"/>
          </p:cNvSpPr>
          <p:nvPr>
            <p:ph idx="1"/>
          </p:nvPr>
        </p:nvSpPr>
        <p:spPr>
          <a:xfrm>
            <a:off x="5126418" y="552090"/>
            <a:ext cx="6224335" cy="5820429"/>
          </a:xfrm>
        </p:spPr>
        <p:txBody>
          <a:bodyPr anchor="ctr">
            <a:normAutofit/>
          </a:bodyPr>
          <a:lstStyle/>
          <a:p>
            <a:pPr marL="0" indent="0">
              <a:buNone/>
            </a:pPr>
            <a:r>
              <a:rPr lang="en-CA" sz="1000" b="1" i="0" u="none" strike="noStrike" baseline="0" dirty="0">
                <a:latin typeface="Century Gothic" panose="020B0502020202020204" pitchFamily="34" charset="0"/>
              </a:rPr>
              <a:t>Sales vs Order</a:t>
            </a:r>
            <a:endParaRPr lang="en-CA" sz="1000" b="0" i="0" u="none" strike="noStrike" baseline="0" dirty="0">
              <a:latin typeface="Century Gothic" panose="020B0502020202020204" pitchFamily="34" charset="0"/>
            </a:endParaRPr>
          </a:p>
          <a:p>
            <a:r>
              <a:rPr lang="en-US" sz="1000" b="0" i="0" u="none" strike="noStrike" baseline="0" dirty="0">
                <a:latin typeface="Century Gothic" panose="020B0502020202020204" pitchFamily="34" charset="0"/>
              </a:rPr>
              <a:t>The highest sales of </a:t>
            </a:r>
            <a:r>
              <a:rPr lang="en-US" sz="1000" b="0" i="0" u="none" strike="noStrike" baseline="0" dirty="0">
                <a:latin typeface="Arial" panose="020B0604020202020204" pitchFamily="34" charset="0"/>
              </a:rPr>
              <a:t>₹</a:t>
            </a:r>
            <a:r>
              <a:rPr lang="en-US" sz="1000" b="0" i="0" u="none" strike="noStrike" baseline="0" dirty="0">
                <a:latin typeface="Century Gothic" panose="020B0502020202020204" pitchFamily="34" charset="0"/>
              </a:rPr>
              <a:t>1,928,066 were recorded in March,   accompanied by 2,819  </a:t>
            </a:r>
          </a:p>
          <a:p>
            <a:r>
              <a:rPr lang="en-US" sz="1000" b="0" i="0" u="none" strike="noStrike" baseline="0" dirty="0">
                <a:latin typeface="Century Gothic" panose="020B0502020202020204" pitchFamily="34" charset="0"/>
              </a:rPr>
              <a:t>orders while November has the lowest sales of </a:t>
            </a:r>
            <a:r>
              <a:rPr lang="en-US" sz="1000" b="0" i="0" u="none" strike="noStrike" baseline="0" dirty="0">
                <a:latin typeface="Arial" panose="020B0604020202020204" pitchFamily="34" charset="0"/>
              </a:rPr>
              <a:t>₹</a:t>
            </a:r>
            <a:r>
              <a:rPr lang="en-US" sz="1000" b="0" i="0" u="none" strike="noStrike" baseline="0" dirty="0">
                <a:latin typeface="Century Gothic" panose="020B0502020202020204" pitchFamily="34" charset="0"/>
              </a:rPr>
              <a:t>1,615,356 with 2,384 orders.</a:t>
            </a:r>
          </a:p>
          <a:p>
            <a:pPr marL="0" indent="0">
              <a:buNone/>
            </a:pPr>
            <a:r>
              <a:rPr lang="en-CA" sz="1000" b="1" i="0" u="none" strike="noStrike" baseline="0" dirty="0">
                <a:latin typeface="Century Gothic" panose="020B0502020202020204" pitchFamily="34" charset="0"/>
              </a:rPr>
              <a:t>Gender vs Order Amount</a:t>
            </a:r>
            <a:endParaRPr lang="en-CA" sz="1000" b="0" i="0" u="none" strike="noStrike" baseline="0" dirty="0">
              <a:latin typeface="Century Gothic" panose="020B0502020202020204" pitchFamily="34" charset="0"/>
            </a:endParaRPr>
          </a:p>
          <a:p>
            <a:r>
              <a:rPr lang="en-US" sz="1000" b="0" i="0" u="none" strike="noStrike" baseline="0" dirty="0">
                <a:latin typeface="Century Gothic" panose="020B0502020202020204" pitchFamily="34" charset="0"/>
              </a:rPr>
              <a:t>Women's orders accounted for </a:t>
            </a:r>
            <a:r>
              <a:rPr lang="en-US" sz="1000" b="0" i="0" u="none" strike="noStrike" baseline="0" dirty="0">
                <a:latin typeface="Arial" panose="020B0604020202020204" pitchFamily="34" charset="0"/>
              </a:rPr>
              <a:t>₹</a:t>
            </a:r>
            <a:r>
              <a:rPr lang="en-US" sz="1000" b="0" i="0" u="none" strike="noStrike" baseline="0" dirty="0">
                <a:latin typeface="Century Gothic" panose="020B0502020202020204" pitchFamily="34" charset="0"/>
              </a:rPr>
              <a:t>13,562,773 (64.05%) surpassing men's orders </a:t>
            </a:r>
          </a:p>
          <a:p>
            <a:r>
              <a:rPr lang="en-CA" sz="1000" b="0" i="0" u="none" strike="noStrike" baseline="0" dirty="0">
                <a:latin typeface="Arial" panose="020B0604020202020204" pitchFamily="34" charset="0"/>
              </a:rPr>
              <a:t>₹</a:t>
            </a:r>
            <a:r>
              <a:rPr lang="en-CA" sz="1000" b="0" i="0" u="none" strike="noStrike" baseline="0" dirty="0">
                <a:latin typeface="Century Gothic" panose="020B0502020202020204" pitchFamily="34" charset="0"/>
              </a:rPr>
              <a:t>7,613,604 (35.95%).</a:t>
            </a:r>
          </a:p>
          <a:p>
            <a:pPr marL="0" indent="0">
              <a:buNone/>
            </a:pPr>
            <a:r>
              <a:rPr lang="en-CA" sz="1000" b="1" i="0" u="none" strike="noStrike" baseline="0" dirty="0">
                <a:latin typeface="Century Gothic" panose="020B0502020202020204" pitchFamily="34" charset="0"/>
              </a:rPr>
              <a:t>Order Status vs Order</a:t>
            </a:r>
            <a:endParaRPr lang="en-CA" sz="1000" b="0" i="0" u="none" strike="noStrike" baseline="0" dirty="0">
              <a:latin typeface="Century Gothic" panose="020B0502020202020204" pitchFamily="34" charset="0"/>
            </a:endParaRPr>
          </a:p>
          <a:p>
            <a:r>
              <a:rPr lang="en-US" sz="1000" b="0" i="0" u="none" strike="noStrike" baseline="0" dirty="0">
                <a:latin typeface="Century Gothic" panose="020B0502020202020204" pitchFamily="34" charset="0"/>
              </a:rPr>
              <a:t>The majority of orders were delivered (28,641 ), followed by returns (1,045), </a:t>
            </a:r>
          </a:p>
          <a:p>
            <a:r>
              <a:rPr lang="en-US" sz="1000" b="0" i="0" u="none" strike="noStrike" baseline="0" dirty="0">
                <a:latin typeface="Century Gothic" panose="020B0502020202020204" pitchFamily="34" charset="0"/>
              </a:rPr>
              <a:t>cancellations (844), and refunds (517). </a:t>
            </a:r>
          </a:p>
          <a:p>
            <a:pPr marL="0" indent="0">
              <a:buNone/>
            </a:pPr>
            <a:r>
              <a:rPr lang="en-US" sz="1000" b="1" i="0" u="none" strike="noStrike" baseline="0" dirty="0">
                <a:latin typeface="Century Gothic" panose="020B0502020202020204" pitchFamily="34" charset="0"/>
              </a:rPr>
              <a:t>Top 10 States in Ordering</a:t>
            </a:r>
            <a:endParaRPr lang="en-US" sz="1000" b="0" i="0" u="none" strike="noStrike" baseline="0" dirty="0">
              <a:latin typeface="Century Gothic" panose="020B0502020202020204" pitchFamily="34" charset="0"/>
            </a:endParaRPr>
          </a:p>
          <a:p>
            <a:r>
              <a:rPr lang="en-US" sz="1000" b="0" i="0" u="none" strike="noStrike" baseline="0" dirty="0">
                <a:latin typeface="Century Gothic" panose="020B0502020202020204" pitchFamily="34" charset="0"/>
              </a:rPr>
              <a:t>Maharashtra led in order amount with (</a:t>
            </a:r>
            <a:r>
              <a:rPr lang="en-US" sz="1000" b="0" i="0" u="none" strike="noStrike" baseline="0" dirty="0">
                <a:latin typeface="Arial" panose="020B0604020202020204" pitchFamily="34" charset="0"/>
              </a:rPr>
              <a:t>₹</a:t>
            </a:r>
            <a:r>
              <a:rPr lang="en-US" sz="1000" b="0" i="0" u="none" strike="noStrike" baseline="0" dirty="0">
                <a:latin typeface="Century Gothic" panose="020B0502020202020204" pitchFamily="34" charset="0"/>
              </a:rPr>
              <a:t>2,990,221) followed by Karnataka </a:t>
            </a:r>
          </a:p>
          <a:p>
            <a:r>
              <a:rPr lang="sv-SE" sz="1000" b="0" i="0" u="none" strike="noStrike" baseline="0" dirty="0">
                <a:latin typeface="Century Gothic" panose="020B0502020202020204" pitchFamily="34" charset="0"/>
              </a:rPr>
              <a:t>(2,646,358) and Uttar Pradesh (</a:t>
            </a:r>
            <a:r>
              <a:rPr lang="sv-SE" sz="1000" b="0" i="0" u="none" strike="noStrike" baseline="0" dirty="0">
                <a:latin typeface="Arial" panose="020B0604020202020204" pitchFamily="34" charset="0"/>
              </a:rPr>
              <a:t>₹</a:t>
            </a:r>
            <a:r>
              <a:rPr lang="sv-SE" sz="1000" b="0" i="0" u="none" strike="noStrike" baseline="0" dirty="0">
                <a:latin typeface="Century Gothic" panose="020B0502020202020204" pitchFamily="34" charset="0"/>
              </a:rPr>
              <a:t>2,104,659)</a:t>
            </a:r>
          </a:p>
          <a:p>
            <a:pPr marL="0" indent="0">
              <a:buNone/>
            </a:pPr>
            <a:r>
              <a:rPr lang="en-CA" sz="1000" b="1" i="0" u="none" strike="noStrike" baseline="0" dirty="0">
                <a:latin typeface="Century Gothic" panose="020B0502020202020204" pitchFamily="34" charset="0"/>
              </a:rPr>
              <a:t>Channels vs State</a:t>
            </a:r>
            <a:endParaRPr lang="en-CA" sz="1000" b="0" i="0" u="none" strike="noStrike" baseline="0" dirty="0">
              <a:latin typeface="Century Gothic" panose="020B0502020202020204" pitchFamily="34" charset="0"/>
            </a:endParaRPr>
          </a:p>
          <a:p>
            <a:r>
              <a:rPr lang="en-US" sz="1000" b="0" i="0" u="none" strike="noStrike" baseline="0" dirty="0">
                <a:latin typeface="Century Gothic" panose="020B0502020202020204" pitchFamily="34" charset="0"/>
              </a:rPr>
              <a:t>Amazon had the highest order count with (11,016) followed by Myntra (7,254) and </a:t>
            </a:r>
          </a:p>
          <a:p>
            <a:r>
              <a:rPr lang="en-CA" sz="1000" b="0" i="0" u="none" strike="noStrike" baseline="0" dirty="0">
                <a:latin typeface="Century Gothic" panose="020B0502020202020204" pitchFamily="34" charset="0"/>
              </a:rPr>
              <a:t>Flipkart (6,703). </a:t>
            </a:r>
          </a:p>
          <a:p>
            <a:pPr marL="0" indent="0">
              <a:buNone/>
            </a:pPr>
            <a:r>
              <a:rPr lang="en-CA" sz="1000" b="1" i="0" u="none" strike="noStrike" baseline="0" dirty="0">
                <a:latin typeface="Century Gothic" panose="020B0502020202020204" pitchFamily="34" charset="0"/>
              </a:rPr>
              <a:t>Age Group vs Gender</a:t>
            </a:r>
            <a:endParaRPr lang="en-CA" sz="1000" b="0" i="0" u="none" strike="noStrike" baseline="0" dirty="0">
              <a:latin typeface="Century Gothic" panose="020B0502020202020204" pitchFamily="34" charset="0"/>
            </a:endParaRPr>
          </a:p>
          <a:p>
            <a:r>
              <a:rPr lang="en-US" sz="1000" b="0" i="0" u="none" strike="noStrike" baseline="0" dirty="0">
                <a:latin typeface="Century Gothic" panose="020B0502020202020204" pitchFamily="34" charset="0"/>
              </a:rPr>
              <a:t>Women dominated order placements across all age groups.</a:t>
            </a:r>
          </a:p>
          <a:p>
            <a:pPr marL="0" indent="0">
              <a:buNone/>
            </a:pPr>
            <a:r>
              <a:rPr lang="en-CA" sz="1000" b="1" i="0" u="none" strike="noStrike" baseline="0" dirty="0">
                <a:latin typeface="Century Gothic" panose="020B0502020202020204" pitchFamily="34" charset="0"/>
              </a:rPr>
              <a:t>Order vs Channel in Percentage</a:t>
            </a:r>
            <a:endParaRPr lang="en-CA" sz="1000" b="0" i="0" u="none" strike="noStrike" baseline="0" dirty="0">
              <a:latin typeface="Century Gothic" panose="020B0502020202020204" pitchFamily="34" charset="0"/>
            </a:endParaRPr>
          </a:p>
          <a:p>
            <a:r>
              <a:rPr lang="en-US" sz="1000" b="0" i="0" u="none" strike="noStrike" baseline="0" dirty="0">
                <a:latin typeface="Century Gothic" panose="020B0502020202020204" pitchFamily="34" charset="0"/>
              </a:rPr>
              <a:t>Amazon consistently held the highest percentage of orders, followed by Myntra and Flipkart.</a:t>
            </a:r>
          </a:p>
          <a:p>
            <a:endParaRPr lang="en-CA" sz="1000" dirty="0"/>
          </a:p>
        </p:txBody>
      </p:sp>
    </p:spTree>
    <p:extLst>
      <p:ext uri="{BB962C8B-B14F-4D97-AF65-F5344CB8AC3E}">
        <p14:creationId xmlns:p14="http://schemas.microsoft.com/office/powerpoint/2010/main" val="3887312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D2DFC7-6E9E-F8DC-2E34-FDB9CC187DC9}"/>
              </a:ext>
            </a:extLst>
          </p:cNvPr>
          <p:cNvSpPr>
            <a:spLocks noGrp="1"/>
          </p:cNvSpPr>
          <p:nvPr>
            <p:ph type="title"/>
          </p:nvPr>
        </p:nvSpPr>
        <p:spPr>
          <a:xfrm>
            <a:off x="841248" y="548640"/>
            <a:ext cx="3600860" cy="5431536"/>
          </a:xfrm>
        </p:spPr>
        <p:txBody>
          <a:bodyPr>
            <a:normAutofit/>
          </a:bodyPr>
          <a:lstStyle/>
          <a:p>
            <a:r>
              <a:rPr lang="en-CA" sz="5400" b="0" i="0" u="none" strike="noStrike" baseline="0">
                <a:latin typeface="15"/>
              </a:rPr>
              <a:t>Suggestions to Improve Vrinda Store Sales</a:t>
            </a:r>
            <a:endParaRPr lang="en-CA"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6A84D6-26B1-A7D5-A995-B780038EBC77}"/>
              </a:ext>
            </a:extLst>
          </p:cNvPr>
          <p:cNvSpPr>
            <a:spLocks noGrp="1"/>
          </p:cNvSpPr>
          <p:nvPr>
            <p:ph idx="1"/>
          </p:nvPr>
        </p:nvSpPr>
        <p:spPr>
          <a:xfrm>
            <a:off x="5126418" y="552091"/>
            <a:ext cx="6224335" cy="5431536"/>
          </a:xfrm>
        </p:spPr>
        <p:txBody>
          <a:bodyPr anchor="ctr">
            <a:normAutofit/>
          </a:bodyPr>
          <a:lstStyle/>
          <a:p>
            <a:endParaRPr lang="en-CA" sz="1700" b="0" i="0" u="none" strike="noStrike" baseline="0">
              <a:latin typeface="Century Gothic" panose="020B0502020202020204" pitchFamily="34" charset="0"/>
            </a:endParaRPr>
          </a:p>
          <a:p>
            <a:r>
              <a:rPr lang="en-US" sz="1700" b="1" i="0" u="none" strike="noStrike" baseline="0">
                <a:latin typeface="Century Gothic" panose="020B0502020202020204" pitchFamily="34" charset="0"/>
              </a:rPr>
              <a:t>Leverage Success: </a:t>
            </a:r>
            <a:r>
              <a:rPr lang="en-US" sz="1700" b="0" i="0" u="none" strike="noStrike" baseline="0">
                <a:latin typeface="Century Gothic" panose="020B0502020202020204" pitchFamily="34" charset="0"/>
              </a:rPr>
              <a:t>Identify factors behind March's high sales for replication.</a:t>
            </a:r>
          </a:p>
          <a:p>
            <a:r>
              <a:rPr lang="en-US" sz="1700" b="0" i="0" u="none" strike="noStrike" baseline="0">
                <a:latin typeface="Arial" panose="020B0604020202020204" pitchFamily="34" charset="0"/>
              </a:rPr>
              <a:t>•</a:t>
            </a:r>
            <a:r>
              <a:rPr lang="en-US" sz="1700" b="1" i="0" u="none" strike="noStrike" baseline="0">
                <a:latin typeface="Century Gothic" panose="020B0502020202020204" pitchFamily="34" charset="0"/>
              </a:rPr>
              <a:t>Target Male Customers: </a:t>
            </a:r>
            <a:r>
              <a:rPr lang="en-US" sz="1700" b="0" i="0" u="none" strike="noStrike" baseline="0">
                <a:latin typeface="Century Gothic" panose="020B0502020202020204" pitchFamily="34" charset="0"/>
              </a:rPr>
              <a:t>Implement targeted marketing campaigns to increase male order amounts.</a:t>
            </a:r>
          </a:p>
          <a:p>
            <a:r>
              <a:rPr lang="en-US" sz="1700" b="0" i="0" u="none" strike="noStrike" baseline="0">
                <a:latin typeface="Arial" panose="020B0604020202020204" pitchFamily="34" charset="0"/>
              </a:rPr>
              <a:t>•</a:t>
            </a:r>
            <a:r>
              <a:rPr lang="en-US" sz="1700" b="1" i="0" u="none" strike="noStrike" baseline="0">
                <a:latin typeface="Century Gothic" panose="020B0502020202020204" pitchFamily="34" charset="0"/>
              </a:rPr>
              <a:t>Reduce Cancellations and Returns</a:t>
            </a:r>
            <a:r>
              <a:rPr lang="en-US" sz="1700" b="0" i="0" u="none" strike="noStrike" baseline="0">
                <a:latin typeface="Century Gothic" panose="020B0502020202020204" pitchFamily="34" charset="0"/>
              </a:rPr>
              <a:t>: Minimize cancellations, refunds, and returns through quality improvement and enhanced customer support.</a:t>
            </a:r>
          </a:p>
          <a:p>
            <a:r>
              <a:rPr lang="en-US" sz="1700" b="0" i="0" u="none" strike="noStrike" baseline="0">
                <a:latin typeface="Arial" panose="020B0604020202020204" pitchFamily="34" charset="0"/>
              </a:rPr>
              <a:t>•</a:t>
            </a:r>
            <a:r>
              <a:rPr lang="en-US" sz="1700" b="1" i="0" u="none" strike="noStrike" baseline="0">
                <a:latin typeface="Century Gothic" panose="020B0502020202020204" pitchFamily="34" charset="0"/>
              </a:rPr>
              <a:t>Focus on Top Ordering States</a:t>
            </a:r>
            <a:r>
              <a:rPr lang="en-US" sz="1700" b="0" i="0" u="none" strike="noStrike" baseline="0">
                <a:latin typeface="Century Gothic" panose="020B0502020202020204" pitchFamily="34" charset="0"/>
              </a:rPr>
              <a:t>: Enhance customer satisfaction and loyalty in Maharashtra, Karnataka, and Uttar Pradesh.</a:t>
            </a:r>
          </a:p>
          <a:p>
            <a:r>
              <a:rPr lang="en-US" sz="1700" b="0" i="0" u="none" strike="noStrike" baseline="0">
                <a:latin typeface="Arial" panose="020B0604020202020204" pitchFamily="34" charset="0"/>
              </a:rPr>
              <a:t>•</a:t>
            </a:r>
            <a:r>
              <a:rPr lang="en-US" sz="1700" b="1" i="0" u="none" strike="noStrike" baseline="0">
                <a:latin typeface="Century Gothic" panose="020B0502020202020204" pitchFamily="34" charset="0"/>
              </a:rPr>
              <a:t>Optimize Channel Performance: </a:t>
            </a:r>
            <a:r>
              <a:rPr lang="en-US" sz="1700" b="0" i="0" u="none" strike="noStrike" baseline="0">
                <a:latin typeface="Century Gothic" panose="020B0502020202020204" pitchFamily="34" charset="0"/>
              </a:rPr>
              <a:t>Allocate resources based on channel contributions, with a focus on Amazon, Myntra, and Flipkart.</a:t>
            </a:r>
          </a:p>
          <a:p>
            <a:r>
              <a:rPr lang="en-US" sz="1700" b="0" i="0" u="none" strike="noStrike" baseline="0">
                <a:latin typeface="Arial" panose="020B0604020202020204" pitchFamily="34" charset="0"/>
              </a:rPr>
              <a:t>•</a:t>
            </a:r>
            <a:r>
              <a:rPr lang="en-US" sz="1700" b="1" i="0" u="none" strike="noStrike" baseline="0">
                <a:latin typeface="Century Gothic" panose="020B0502020202020204" pitchFamily="34" charset="0"/>
              </a:rPr>
              <a:t>Foster Innovation and Agility: </a:t>
            </a:r>
            <a:r>
              <a:rPr lang="en-US" sz="1700" b="0" i="0" u="none" strike="noStrike" baseline="0">
                <a:latin typeface="Century Gothic" panose="020B0502020202020204" pitchFamily="34" charset="0"/>
              </a:rPr>
              <a:t>Encourage innovation, provide training, and promote data-driven decision-making.</a:t>
            </a:r>
          </a:p>
          <a:p>
            <a:endParaRPr lang="en-CA" sz="1700"/>
          </a:p>
        </p:txBody>
      </p:sp>
    </p:spTree>
    <p:extLst>
      <p:ext uri="{BB962C8B-B14F-4D97-AF65-F5344CB8AC3E}">
        <p14:creationId xmlns:p14="http://schemas.microsoft.com/office/powerpoint/2010/main" val="3979903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CF3C8C-52A1-A654-A278-F0AF746D0A6E}"/>
              </a:ext>
            </a:extLst>
          </p:cNvPr>
          <p:cNvSpPr>
            <a:spLocks noGrp="1"/>
          </p:cNvSpPr>
          <p:nvPr>
            <p:ph type="title"/>
          </p:nvPr>
        </p:nvSpPr>
        <p:spPr>
          <a:xfrm>
            <a:off x="4853988" y="320041"/>
            <a:ext cx="6707084" cy="3892668"/>
          </a:xfrm>
        </p:spPr>
        <p:txBody>
          <a:bodyPr vert="horz" lIns="91440" tIns="45720" rIns="91440" bIns="45720" rtlCol="0" anchor="b">
            <a:normAutofit/>
          </a:bodyPr>
          <a:lstStyle/>
          <a:p>
            <a:r>
              <a:rPr lang="en-US" sz="6600" kern="1200">
                <a:solidFill>
                  <a:schemeClr val="tx1"/>
                </a:solidFill>
                <a:latin typeface="+mj-lt"/>
                <a:ea typeface="+mj-ea"/>
                <a:cs typeface="+mj-cs"/>
              </a:rPr>
              <a:t>Thank You</a:t>
            </a:r>
          </a:p>
        </p:txBody>
      </p:sp>
      <p:pic>
        <p:nvPicPr>
          <p:cNvPr id="7" name="Graphic 6" descr="Accept">
            <a:extLst>
              <a:ext uri="{FF2B5EF4-FFF2-40B4-BE49-F238E27FC236}">
                <a16:creationId xmlns:a16="http://schemas.microsoft.com/office/drawing/2014/main" id="{2FE60604-D87D-B94A-D5EC-9694DF6041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0040" y="1226248"/>
            <a:ext cx="4087368" cy="4087368"/>
          </a:xfrm>
          <a:prstGeom prst="rect">
            <a:avLst/>
          </a:prstGeom>
        </p:spPr>
      </p:pic>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5867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713</TotalTime>
  <Words>488</Words>
  <Application>Microsoft Office PowerPoint</Application>
  <PresentationFormat>Widescreen</PresentationFormat>
  <Paragraphs>57</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15</vt:lpstr>
      <vt:lpstr>ADLaM Display</vt:lpstr>
      <vt:lpstr>Aptos</vt:lpstr>
      <vt:lpstr>Aptos Display</vt:lpstr>
      <vt:lpstr>Arial</vt:lpstr>
      <vt:lpstr>Calibri</vt:lpstr>
      <vt:lpstr>Century Gothic</vt:lpstr>
      <vt:lpstr>Söhne</vt:lpstr>
      <vt:lpstr>Office Theme</vt:lpstr>
      <vt:lpstr>Vrinda Store Annual Sales Report (2022)</vt:lpstr>
      <vt:lpstr>Introduction</vt:lpstr>
      <vt:lpstr> Data Overview</vt:lpstr>
      <vt:lpstr>Excel Dashboard</vt:lpstr>
      <vt:lpstr>FINDINGS</vt:lpstr>
      <vt:lpstr>Suggestions to Improve Vrinda Store Sales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Vrinda Store Annual Sales Report (2022)</dc:title>
  <dc:creator>Anshika Dahiya</dc:creator>
  <cp:lastModifiedBy>Anshika Dahiya</cp:lastModifiedBy>
  <cp:revision>1</cp:revision>
  <dcterms:created xsi:type="dcterms:W3CDTF">2024-01-13T22:29:48Z</dcterms:created>
  <dcterms:modified xsi:type="dcterms:W3CDTF">2024-01-14T10:23:00Z</dcterms:modified>
</cp:coreProperties>
</file>