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2" r:id="rId25"/>
    <p:sldId id="283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C955-D237-9DAE-DB13-DCF64798E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5B0B5-0A58-C4F1-BEBD-924B78E1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2DF62-32A7-169E-ACE4-9C27F26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EB550-E46F-0E5A-F0AC-FE820083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C08E-B728-5557-9DD9-A1762C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51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8E7D-E25E-8403-1EB9-09AE070D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C4AD3-B705-4161-5F44-A52A2A6C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6075-0A7E-E006-8A0C-6421B72F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EA7D-A55A-7FAD-B781-34CC13E5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E3DE5-E2D0-787B-AD05-E0CE1CB7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87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EF4C6-34C7-4E95-FB65-06C5F2A8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B4DCB-9A00-7433-2C44-029514E35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E064B-BF60-47D5-2B2A-7FE4D84D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B3AED-C170-E4FD-34BE-417FE63E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22FB-033A-2E20-C3C9-8BA12976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105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9D9D9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15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4BDE-8333-EE36-9EE8-0D1AE3F6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336E-949C-6ECD-ADBE-2B658075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F53F-7AFE-CFA1-FF16-B55F3A41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723F-1999-E5D7-2D2A-4E77AB22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3D4E-114A-DA33-C26B-5C2C32E1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18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7CCC-869E-1423-2D27-BBAEC7C0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51DA-F41A-6FF7-9923-0A83E22D2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47F2-C564-B734-592D-C9325B3B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F155-BC4C-D5E6-5550-31D18556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E0B29-1AB4-0CE0-7881-E05B038E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02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9E4F-1052-3B5C-617B-4448DD90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0028-BA64-A613-C172-8121ECAB3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C6BBF-BAB4-5DDE-CAF0-6325FDA52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32BC-4006-B670-DD5A-29F65AFF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59E1-E5C4-329D-700F-B5AE0090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D60F4-DA25-C27D-8DBD-ADB10B11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93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46E8-008B-2A98-B2EE-F24E8CF6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73EAD-069F-3FF8-41B1-C124A298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A8BDA-7D82-020F-8CE8-F4E05C47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CCE0F-BE72-7D36-338E-C1A6BA969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B2DC2-B11E-3E27-65B1-F4EF6EA29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F652F-04FA-6349-2309-653D4F1C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76278-C280-DBE4-454A-5DB95F4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7B1EF-E05A-D789-76C7-4B11E5DB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37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DAD1-4845-0E51-6959-8085F2FA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071BC-ADC0-0055-EACD-65D9AD7E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FC942-5ACF-BE7C-8206-FF3F7A27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BB294-0869-387D-9A87-996768C7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14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7D6A8-B8CD-AC42-82AD-EC26132E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FF80A-B8CC-F2E5-5629-0EB28C98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A2CB4-2438-08C1-5E90-48078C9D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48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E3F6-CCDE-CAB6-8FC4-02436C16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37D0-5318-D681-06B6-73EAB95A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B381E-7ECD-EB20-F9A2-912A084BB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234E9-57C3-E975-1381-ABC43137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908F-094E-366E-CFF9-99D514BE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DE5D1-FB1B-F46D-B64F-12802DFC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21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C381-971D-24B4-3848-C07F18CB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6F218-8CCF-C2F7-E86D-1F5A38AA7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B709F-32F1-6A27-7AB0-FCECD1ACE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B035F-CDBE-95C4-5A7F-123B473E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7247-63C7-934C-4E3C-04086C4E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E5A09-2833-4390-C270-0E800630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27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4109D-6C31-E6B8-6335-7656BA44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5840-059B-F5A3-35FD-254F0280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66DD-0F62-DBB7-F096-E1F32F64A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C2892-BA3F-D9B7-4595-69AA59359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E8680-CC01-FBF2-6629-5E15B041C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88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37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Project:</a:t>
            </a:r>
            <a:r>
              <a:rPr lang="en-US" sz="3700" kern="1200" spc="-15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G2M</a:t>
            </a:r>
            <a:r>
              <a:rPr lang="en-US" sz="3700" kern="1200" spc="-9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Insight</a:t>
            </a:r>
            <a:r>
              <a:rPr lang="en-US" sz="3700" kern="1200" spc="-8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en-US" sz="3700" kern="1200" spc="-8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</a:t>
            </a:r>
            <a:r>
              <a:rPr lang="en-US" sz="3700" kern="1200" spc="-8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Investment</a:t>
            </a:r>
            <a:r>
              <a:rPr lang="en-US" sz="3700" kern="1200" spc="-9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Firm</a:t>
            </a:r>
            <a:endParaRPr lang="en-US" sz="37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Taxi">
            <a:extLst>
              <a:ext uri="{FF2B5EF4-FFF2-40B4-BE49-F238E27FC236}">
                <a16:creationId xmlns:a16="http://schemas.microsoft.com/office/drawing/2014/main" id="{55971245-16E5-556B-3FF6-1476FACEE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49858" y="3064891"/>
            <a:ext cx="3930015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250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033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20" dirty="0">
                <a:solidFill>
                  <a:srgbClr val="C55A11"/>
                </a:solidFill>
              </a:rPr>
              <a:t>Which</a:t>
            </a:r>
            <a:r>
              <a:rPr sz="3200" spc="-130" dirty="0">
                <a:solidFill>
                  <a:srgbClr val="C55A11"/>
                </a:solidFill>
              </a:rPr>
              <a:t> </a:t>
            </a:r>
            <a:r>
              <a:rPr sz="3200" spc="-35" dirty="0">
                <a:solidFill>
                  <a:srgbClr val="C55A11"/>
                </a:solidFill>
              </a:rPr>
              <a:t>Company</a:t>
            </a:r>
            <a:r>
              <a:rPr sz="3200" spc="-130" dirty="0">
                <a:solidFill>
                  <a:srgbClr val="C55A11"/>
                </a:solidFill>
              </a:rPr>
              <a:t> </a:t>
            </a:r>
            <a:r>
              <a:rPr sz="3200" dirty="0">
                <a:solidFill>
                  <a:srgbClr val="C55A11"/>
                </a:solidFill>
              </a:rPr>
              <a:t>has</a:t>
            </a:r>
            <a:r>
              <a:rPr sz="3200" spc="-114" dirty="0">
                <a:solidFill>
                  <a:srgbClr val="C55A11"/>
                </a:solidFill>
              </a:rPr>
              <a:t> </a:t>
            </a:r>
            <a:r>
              <a:rPr sz="3200" spc="-50" dirty="0">
                <a:solidFill>
                  <a:srgbClr val="C55A11"/>
                </a:solidFill>
              </a:rPr>
              <a:t>a </a:t>
            </a:r>
            <a:r>
              <a:rPr sz="3200" dirty="0">
                <a:solidFill>
                  <a:srgbClr val="C55A11"/>
                </a:solidFill>
              </a:rPr>
              <a:t>high</a:t>
            </a:r>
            <a:r>
              <a:rPr sz="3200" spc="-130" dirty="0">
                <a:solidFill>
                  <a:srgbClr val="C55A11"/>
                </a:solidFill>
              </a:rPr>
              <a:t> </a:t>
            </a:r>
            <a:r>
              <a:rPr sz="3200" spc="-10" dirty="0">
                <a:solidFill>
                  <a:srgbClr val="C55A11"/>
                </a:solidFill>
              </a:rPr>
              <a:t>price</a:t>
            </a:r>
            <a:r>
              <a:rPr sz="3200" spc="-135" dirty="0">
                <a:solidFill>
                  <a:srgbClr val="C55A11"/>
                </a:solidFill>
              </a:rPr>
              <a:t> </a:t>
            </a:r>
            <a:r>
              <a:rPr sz="3200" spc="-10" dirty="0">
                <a:solidFill>
                  <a:srgbClr val="C55A11"/>
                </a:solidFill>
              </a:rPr>
              <a:t>charged?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04850" y="2052066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490" y="2121788"/>
            <a:ext cx="341757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5080" indent="-228600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latin typeface="Calibri Light"/>
                <a:cs typeface="Calibri Light"/>
              </a:rPr>
              <a:t>As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we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can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see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Price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Charged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for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30" dirty="0">
                <a:latin typeface="Calibri Light"/>
                <a:cs typeface="Calibri Light"/>
              </a:rPr>
              <a:t>Yellow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Cab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is </a:t>
            </a:r>
            <a:r>
              <a:rPr sz="1400" spc="-10" dirty="0">
                <a:latin typeface="Calibri Light"/>
                <a:cs typeface="Calibri Light"/>
              </a:rPr>
              <a:t>highest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as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compared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Pink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Cab</a:t>
            </a:r>
            <a:endParaRPr sz="1400" dirty="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3914" y="1690688"/>
            <a:ext cx="7111896" cy="46339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37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>
                <a:solidFill>
                  <a:srgbClr val="C55A11"/>
                </a:solidFill>
              </a:rPr>
              <a:t>KM</a:t>
            </a:r>
            <a:r>
              <a:rPr sz="3600" spc="-105" dirty="0">
                <a:solidFill>
                  <a:srgbClr val="C55A11"/>
                </a:solidFill>
              </a:rPr>
              <a:t> </a:t>
            </a:r>
            <a:r>
              <a:rPr sz="3600" spc="-80" dirty="0">
                <a:solidFill>
                  <a:srgbClr val="C55A11"/>
                </a:solidFill>
              </a:rPr>
              <a:t>Travelled </a:t>
            </a:r>
            <a:r>
              <a:rPr sz="3600" spc="-10" dirty="0">
                <a:solidFill>
                  <a:srgbClr val="C55A11"/>
                </a:solidFill>
              </a:rPr>
              <a:t>Distribution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04850" y="2052066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490" y="2121788"/>
            <a:ext cx="31349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10" dirty="0">
                <a:latin typeface="Calibri Light"/>
                <a:cs typeface="Calibri Light"/>
              </a:rPr>
              <a:t>Most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of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rides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varies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from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2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48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KM.</a:t>
            </a:r>
            <a:endParaRPr sz="1400" dirty="0">
              <a:latin typeface="Calibri Light"/>
              <a:cs typeface="Calibri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AB78F-582A-3E5E-C429-59E14C21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99" y="1828800"/>
            <a:ext cx="7380143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26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C55A11"/>
                </a:solidFill>
              </a:rPr>
              <a:t>Payment</a:t>
            </a:r>
            <a:r>
              <a:rPr sz="3600" spc="-90" dirty="0">
                <a:solidFill>
                  <a:srgbClr val="C55A11"/>
                </a:solidFill>
              </a:rPr>
              <a:t> </a:t>
            </a:r>
            <a:r>
              <a:rPr sz="3600" spc="-20" dirty="0">
                <a:solidFill>
                  <a:srgbClr val="C55A11"/>
                </a:solidFill>
              </a:rPr>
              <a:t>Mode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04850" y="2052066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490" y="2121788"/>
            <a:ext cx="337439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5080" indent="-228600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latin typeface="Calibri Light"/>
                <a:cs typeface="Calibri Light"/>
              </a:rPr>
              <a:t>As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can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see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that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users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prefer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pay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with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spc="-50" dirty="0">
                <a:latin typeface="Calibri Light"/>
                <a:cs typeface="Calibri Light"/>
              </a:rPr>
              <a:t>a </a:t>
            </a:r>
            <a:r>
              <a:rPr sz="1400" spc="-10" dirty="0">
                <a:latin typeface="Calibri Light"/>
                <a:cs typeface="Calibri Light"/>
              </a:rPr>
              <a:t>card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more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compared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cash</a:t>
            </a:r>
            <a:endParaRPr sz="1400" dirty="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9494" y="1194644"/>
            <a:ext cx="7239330" cy="41547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26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C55A11"/>
                </a:solidFill>
              </a:rPr>
              <a:t>Users</a:t>
            </a:r>
            <a:r>
              <a:rPr sz="3600" spc="-135" dirty="0">
                <a:solidFill>
                  <a:srgbClr val="C55A11"/>
                </a:solidFill>
              </a:rPr>
              <a:t> </a:t>
            </a:r>
            <a:r>
              <a:rPr sz="3600" spc="-165" dirty="0">
                <a:solidFill>
                  <a:srgbClr val="C55A11"/>
                </a:solidFill>
              </a:rPr>
              <a:t>w.r.t</a:t>
            </a:r>
            <a:r>
              <a:rPr sz="3600" spc="-65" dirty="0">
                <a:solidFill>
                  <a:srgbClr val="C55A11"/>
                </a:solidFill>
              </a:rPr>
              <a:t> </a:t>
            </a:r>
            <a:r>
              <a:rPr sz="3600" spc="-10" dirty="0">
                <a:solidFill>
                  <a:srgbClr val="C55A11"/>
                </a:solidFill>
              </a:rPr>
              <a:t>Gender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04850" y="2052066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490" y="2015718"/>
            <a:ext cx="3026410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10" dirty="0">
                <a:latin typeface="Calibri Light"/>
                <a:cs typeface="Calibri Light"/>
              </a:rPr>
              <a:t>Male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users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prefer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more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travel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in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Cab</a:t>
            </a:r>
            <a:endParaRPr sz="1400" dirty="0">
              <a:latin typeface="Calibri Light"/>
              <a:cs typeface="Calibri Light"/>
            </a:endParaRPr>
          </a:p>
          <a:p>
            <a:pPr marL="240665" indent="-22796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latin typeface="Calibri Light"/>
                <a:cs typeface="Calibri Light"/>
              </a:rPr>
              <a:t>Also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Users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prefer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travel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in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30" dirty="0">
                <a:latin typeface="Calibri Light"/>
                <a:cs typeface="Calibri Light"/>
              </a:rPr>
              <a:t>Yellow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Cab</a:t>
            </a:r>
            <a:endParaRPr sz="1400" dirty="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900" y="1378844"/>
            <a:ext cx="5668899" cy="47933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26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C55A11"/>
                </a:solidFill>
              </a:rPr>
              <a:t>Users</a:t>
            </a:r>
            <a:r>
              <a:rPr sz="3600" spc="-135" dirty="0">
                <a:solidFill>
                  <a:srgbClr val="C55A11"/>
                </a:solidFill>
              </a:rPr>
              <a:t> </a:t>
            </a:r>
            <a:r>
              <a:rPr sz="3600" spc="-165" dirty="0">
                <a:solidFill>
                  <a:srgbClr val="C55A11"/>
                </a:solidFill>
              </a:rPr>
              <a:t>w.r.t</a:t>
            </a:r>
            <a:r>
              <a:rPr sz="3600" spc="-65" dirty="0">
                <a:solidFill>
                  <a:srgbClr val="C55A11"/>
                </a:solidFill>
              </a:rPr>
              <a:t> </a:t>
            </a:r>
            <a:r>
              <a:rPr sz="3600" spc="-10" dirty="0">
                <a:solidFill>
                  <a:srgbClr val="C55A11"/>
                </a:solidFill>
              </a:rPr>
              <a:t>Cities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672490" y="2121788"/>
            <a:ext cx="3666490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0029" marR="5080" indent="-227329" algn="just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latin typeface="Calibri Light"/>
                <a:cs typeface="Calibri Light"/>
              </a:rPr>
              <a:t>New</a:t>
            </a:r>
            <a:r>
              <a:rPr sz="1400" spc="1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York</a:t>
            </a:r>
            <a:r>
              <a:rPr sz="1400" spc="19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City</a:t>
            </a:r>
            <a:r>
              <a:rPr sz="1400" spc="19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has</a:t>
            </a:r>
            <a:r>
              <a:rPr sz="1400" spc="18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1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highest</a:t>
            </a:r>
            <a:r>
              <a:rPr sz="1400" spc="19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Cab</a:t>
            </a:r>
            <a:r>
              <a:rPr sz="1400" spc="18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users</a:t>
            </a:r>
            <a:r>
              <a:rPr sz="1400" spc="18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with 	</a:t>
            </a:r>
            <a:r>
              <a:rPr sz="1400" dirty="0">
                <a:latin typeface="Calibri Light"/>
                <a:cs typeface="Calibri Light"/>
              </a:rPr>
              <a:t>28%</a:t>
            </a:r>
            <a:r>
              <a:rPr sz="1400" spc="3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followed</a:t>
            </a:r>
            <a:r>
              <a:rPr sz="1400" spc="3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by</a:t>
            </a:r>
            <a:r>
              <a:rPr sz="1400" spc="36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Chicago</a:t>
            </a:r>
            <a:r>
              <a:rPr sz="1400" spc="3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with</a:t>
            </a:r>
            <a:r>
              <a:rPr sz="1400" spc="3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16%</a:t>
            </a:r>
            <a:r>
              <a:rPr sz="1400" spc="35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and</a:t>
            </a:r>
            <a:r>
              <a:rPr sz="1400" spc="35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Los 	</a:t>
            </a:r>
            <a:r>
              <a:rPr sz="1400" spc="-10" dirty="0">
                <a:latin typeface="Calibri Light"/>
                <a:cs typeface="Calibri Light"/>
              </a:rPr>
              <a:t>Angeles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with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13%</a:t>
            </a:r>
            <a:endParaRPr sz="1400" dirty="0">
              <a:latin typeface="Calibri Light"/>
              <a:cs typeface="Calibr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2D43E2-BD2D-2497-5B9A-FB0596DC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838200"/>
            <a:ext cx="76200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969645"/>
            <a:ext cx="2397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C55A11"/>
                </a:solidFill>
              </a:rPr>
              <a:t>Profit</a:t>
            </a:r>
            <a:r>
              <a:rPr sz="3600" spc="-160" dirty="0">
                <a:solidFill>
                  <a:srgbClr val="C55A11"/>
                </a:solidFill>
              </a:rPr>
              <a:t> </a:t>
            </a:r>
            <a:r>
              <a:rPr sz="3600" spc="-25" dirty="0">
                <a:solidFill>
                  <a:srgbClr val="C55A11"/>
                </a:solidFill>
              </a:rPr>
              <a:t>Margin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04850" y="2052066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490" y="2121788"/>
            <a:ext cx="366649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5080" indent="-228600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-10" dirty="0">
                <a:latin typeface="Calibri Light"/>
                <a:cs typeface="Calibri Light"/>
              </a:rPr>
              <a:t> Yellow </a:t>
            </a:r>
            <a:r>
              <a:rPr sz="1400" dirty="0">
                <a:latin typeface="Calibri Light"/>
                <a:cs typeface="Calibri Light"/>
              </a:rPr>
              <a:t>cab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has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higher Profit Margin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(Price </a:t>
            </a:r>
            <a:r>
              <a:rPr sz="1400" spc="-20" dirty="0">
                <a:latin typeface="Calibri Light"/>
                <a:cs typeface="Calibri Light"/>
              </a:rPr>
              <a:t>Charged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-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Cost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of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spc="-30" dirty="0">
                <a:latin typeface="Calibri Light"/>
                <a:cs typeface="Calibri Light"/>
              </a:rPr>
              <a:t>Trip)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compared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Pink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cab</a:t>
            </a:r>
            <a:endParaRPr sz="1400" dirty="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7655" y="1207008"/>
            <a:ext cx="7231380" cy="51937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5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C55A11"/>
                </a:solidFill>
              </a:rPr>
              <a:t>Profit</a:t>
            </a:r>
            <a:r>
              <a:rPr sz="3000" spc="-100" dirty="0">
                <a:solidFill>
                  <a:srgbClr val="C55A11"/>
                </a:solidFill>
              </a:rPr>
              <a:t> </a:t>
            </a:r>
            <a:r>
              <a:rPr sz="3000" spc="-35" dirty="0">
                <a:solidFill>
                  <a:srgbClr val="C55A11"/>
                </a:solidFill>
              </a:rPr>
              <a:t>Margin</a:t>
            </a:r>
            <a:r>
              <a:rPr sz="3000" spc="-100" dirty="0">
                <a:solidFill>
                  <a:srgbClr val="C55A11"/>
                </a:solidFill>
              </a:rPr>
              <a:t> </a:t>
            </a:r>
            <a:r>
              <a:rPr sz="3000" spc="-145" dirty="0">
                <a:solidFill>
                  <a:srgbClr val="C55A11"/>
                </a:solidFill>
              </a:rPr>
              <a:t>w.r.t</a:t>
            </a:r>
            <a:r>
              <a:rPr sz="3000" spc="-70" dirty="0">
                <a:solidFill>
                  <a:srgbClr val="C55A11"/>
                </a:solidFill>
              </a:rPr>
              <a:t> </a:t>
            </a:r>
            <a:r>
              <a:rPr sz="3000" spc="-20" dirty="0">
                <a:solidFill>
                  <a:srgbClr val="C55A11"/>
                </a:solidFill>
              </a:rPr>
              <a:t>Time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704850" y="2052066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490" y="2015718"/>
            <a:ext cx="2908300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profit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margin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decreased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60" dirty="0">
                <a:latin typeface="Calibri Light"/>
                <a:cs typeface="Calibri Light"/>
              </a:rPr>
              <a:t>w.r.t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year</a:t>
            </a:r>
            <a:endParaRPr sz="1400" dirty="0">
              <a:latin typeface="Calibri Light"/>
              <a:cs typeface="Calibri Light"/>
            </a:endParaRPr>
          </a:p>
          <a:p>
            <a:pPr marL="240665" indent="-22796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profit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margin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varies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60" dirty="0">
                <a:latin typeface="Calibri Light"/>
                <a:cs typeface="Calibri Light"/>
              </a:rPr>
              <a:t>w.r.t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month</a:t>
            </a:r>
            <a:endParaRPr sz="1400" dirty="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6315" y="152400"/>
            <a:ext cx="5553455" cy="31074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6315" y="3429000"/>
            <a:ext cx="5553455" cy="3108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5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C55A11"/>
                </a:solidFill>
              </a:rPr>
              <a:t>Users</a:t>
            </a:r>
            <a:r>
              <a:rPr sz="3000" spc="-85" dirty="0">
                <a:solidFill>
                  <a:srgbClr val="C55A11"/>
                </a:solidFill>
              </a:rPr>
              <a:t> </a:t>
            </a:r>
            <a:r>
              <a:rPr sz="3000" spc="-145" dirty="0">
                <a:solidFill>
                  <a:srgbClr val="C55A11"/>
                </a:solidFill>
              </a:rPr>
              <a:t>w.r.t</a:t>
            </a:r>
            <a:r>
              <a:rPr sz="3000" spc="-70" dirty="0">
                <a:solidFill>
                  <a:srgbClr val="C55A11"/>
                </a:solidFill>
              </a:rPr>
              <a:t> </a:t>
            </a:r>
            <a:r>
              <a:rPr sz="3000" spc="-20" dirty="0">
                <a:solidFill>
                  <a:srgbClr val="C55A11"/>
                </a:solidFill>
              </a:rPr>
              <a:t>Population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704850" y="1321308"/>
            <a:ext cx="11487150" cy="3970020"/>
            <a:chOff x="704850" y="1321308"/>
            <a:chExt cx="11487150" cy="3970020"/>
          </a:xfrm>
        </p:grpSpPr>
        <p:sp>
          <p:nvSpPr>
            <p:cNvPr id="4" name="object 4"/>
            <p:cNvSpPr/>
            <p:nvPr/>
          </p:nvSpPr>
          <p:spPr>
            <a:xfrm>
              <a:off x="704850" y="2052066"/>
              <a:ext cx="3685540" cy="0"/>
            </a:xfrm>
            <a:custGeom>
              <a:avLst/>
              <a:gdLst/>
              <a:ahLst/>
              <a:cxnLst/>
              <a:rect l="l" t="t" r="r" b="b"/>
              <a:pathLst>
                <a:path w="3685540">
                  <a:moveTo>
                    <a:pt x="0" y="0"/>
                  </a:moveTo>
                  <a:lnTo>
                    <a:pt x="3685032" y="0"/>
                  </a:lnTo>
                </a:path>
              </a:pathLst>
            </a:custGeom>
            <a:ln w="222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6403" y="1321308"/>
              <a:ext cx="7435596" cy="397002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72490" y="2121788"/>
            <a:ext cx="3666490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0029" marR="5080" indent="-227329" algn="just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latin typeface="Calibri Light"/>
                <a:cs typeface="Calibri Light"/>
              </a:rPr>
              <a:t>As</a:t>
            </a:r>
            <a:r>
              <a:rPr sz="1400" spc="2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we</a:t>
            </a:r>
            <a:r>
              <a:rPr sz="1400" spc="2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can</a:t>
            </a:r>
            <a:r>
              <a:rPr sz="1400" spc="2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see</a:t>
            </a:r>
            <a:r>
              <a:rPr sz="1400" spc="26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in</a:t>
            </a:r>
            <a:r>
              <a:rPr sz="1400" spc="2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28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cities</a:t>
            </a:r>
            <a:r>
              <a:rPr sz="1400" spc="2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of</a:t>
            </a:r>
            <a:r>
              <a:rPr sz="1400" spc="2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San</a:t>
            </a:r>
            <a:r>
              <a:rPr sz="1400" spc="28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Francisco, 	Washington,</a:t>
            </a:r>
            <a:r>
              <a:rPr sz="1400" spc="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and</a:t>
            </a:r>
            <a:r>
              <a:rPr sz="1400" spc="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Boston</a:t>
            </a:r>
            <a:r>
              <a:rPr sz="1400" spc="5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more</a:t>
            </a:r>
            <a:r>
              <a:rPr sz="1400" spc="5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than</a:t>
            </a:r>
            <a:r>
              <a:rPr sz="1400" spc="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30%</a:t>
            </a:r>
            <a:r>
              <a:rPr sz="1400" spc="5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of</a:t>
            </a:r>
            <a:r>
              <a:rPr sz="1400" spc="6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the 	</a:t>
            </a:r>
            <a:r>
              <a:rPr sz="1400" spc="-20" dirty="0">
                <a:latin typeface="Calibri Light"/>
                <a:cs typeface="Calibri Light"/>
              </a:rPr>
              <a:t>population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use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cab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service</a:t>
            </a:r>
            <a:endParaRPr sz="1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5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C55A11"/>
                </a:solidFill>
              </a:rPr>
              <a:t>Average</a:t>
            </a:r>
            <a:r>
              <a:rPr sz="3000" spc="-120" dirty="0">
                <a:solidFill>
                  <a:srgbClr val="C55A11"/>
                </a:solidFill>
              </a:rPr>
              <a:t> </a:t>
            </a:r>
            <a:r>
              <a:rPr sz="3000" dirty="0">
                <a:solidFill>
                  <a:srgbClr val="C55A11"/>
                </a:solidFill>
              </a:rPr>
              <a:t>Age</a:t>
            </a:r>
            <a:r>
              <a:rPr sz="3000" spc="-140" dirty="0">
                <a:solidFill>
                  <a:srgbClr val="C55A11"/>
                </a:solidFill>
              </a:rPr>
              <a:t> </a:t>
            </a:r>
            <a:r>
              <a:rPr sz="3000" dirty="0">
                <a:solidFill>
                  <a:srgbClr val="C55A11"/>
                </a:solidFill>
              </a:rPr>
              <a:t>of</a:t>
            </a:r>
            <a:r>
              <a:rPr sz="3000" spc="-100" dirty="0">
                <a:solidFill>
                  <a:srgbClr val="C55A11"/>
                </a:solidFill>
              </a:rPr>
              <a:t> </a:t>
            </a:r>
            <a:r>
              <a:rPr sz="3000" spc="-20" dirty="0">
                <a:solidFill>
                  <a:srgbClr val="C55A11"/>
                </a:solidFill>
              </a:rPr>
              <a:t>Users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704850" y="2052066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490" y="2121788"/>
            <a:ext cx="366649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5080" indent="-228600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latin typeface="Calibri Light"/>
                <a:cs typeface="Calibri Light"/>
              </a:rPr>
              <a:t>As</a:t>
            </a:r>
            <a:r>
              <a:rPr sz="1400" spc="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we</a:t>
            </a:r>
            <a:r>
              <a:rPr sz="1400" spc="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can</a:t>
            </a:r>
            <a:r>
              <a:rPr sz="1400" spc="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see</a:t>
            </a:r>
            <a:r>
              <a:rPr sz="1400" spc="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35</a:t>
            </a:r>
            <a:r>
              <a:rPr sz="1400" spc="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Avg</a:t>
            </a:r>
            <a:r>
              <a:rPr sz="1400" spc="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age</a:t>
            </a:r>
            <a:r>
              <a:rPr sz="1400" spc="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of</a:t>
            </a:r>
            <a:r>
              <a:rPr sz="1400" spc="7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females</a:t>
            </a:r>
            <a:r>
              <a:rPr sz="1400" spc="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and</a:t>
            </a:r>
            <a:r>
              <a:rPr sz="1400" spc="6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Male </a:t>
            </a:r>
            <a:r>
              <a:rPr sz="1400" dirty="0">
                <a:latin typeface="Calibri Light"/>
                <a:cs typeface="Calibri Light"/>
              </a:rPr>
              <a:t>who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use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Cab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service</a:t>
            </a:r>
            <a:endParaRPr sz="1400" dirty="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6688" y="1412565"/>
            <a:ext cx="6986986" cy="38859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5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C55A11"/>
                </a:solidFill>
              </a:rPr>
              <a:t>Average</a:t>
            </a:r>
            <a:r>
              <a:rPr sz="2800" spc="-110" dirty="0">
                <a:solidFill>
                  <a:srgbClr val="C55A11"/>
                </a:solidFill>
              </a:rPr>
              <a:t> </a:t>
            </a:r>
            <a:r>
              <a:rPr sz="2800" spc="-25" dirty="0">
                <a:solidFill>
                  <a:srgbClr val="C55A11"/>
                </a:solidFill>
              </a:rPr>
              <a:t>Income</a:t>
            </a:r>
            <a:r>
              <a:rPr sz="2800" spc="-114" dirty="0">
                <a:solidFill>
                  <a:srgbClr val="C55A11"/>
                </a:solidFill>
              </a:rPr>
              <a:t> </a:t>
            </a:r>
            <a:r>
              <a:rPr sz="2800" dirty="0">
                <a:solidFill>
                  <a:srgbClr val="C55A11"/>
                </a:solidFill>
              </a:rPr>
              <a:t>of</a:t>
            </a:r>
            <a:r>
              <a:rPr sz="2800" spc="-60" dirty="0">
                <a:solidFill>
                  <a:srgbClr val="C55A11"/>
                </a:solidFill>
              </a:rPr>
              <a:t> </a:t>
            </a:r>
            <a:r>
              <a:rPr sz="2800" spc="-10" dirty="0">
                <a:solidFill>
                  <a:srgbClr val="C55A11"/>
                </a:solidFill>
              </a:rPr>
              <a:t>Users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04850" y="2052066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490" y="2121788"/>
            <a:ext cx="366522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5080" indent="-228600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latin typeface="Calibri Light"/>
                <a:cs typeface="Calibri Light"/>
              </a:rPr>
              <a:t>As</a:t>
            </a:r>
            <a:r>
              <a:rPr sz="1400" spc="5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we</a:t>
            </a:r>
            <a:r>
              <a:rPr sz="1400" spc="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can</a:t>
            </a:r>
            <a:r>
              <a:rPr sz="1400" spc="8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see</a:t>
            </a:r>
            <a:r>
              <a:rPr sz="1400" spc="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Avg</a:t>
            </a:r>
            <a:r>
              <a:rPr sz="1400" spc="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income</a:t>
            </a:r>
            <a:r>
              <a:rPr sz="1400" spc="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is</a:t>
            </a:r>
            <a:r>
              <a:rPr sz="1400" spc="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around</a:t>
            </a:r>
            <a:r>
              <a:rPr sz="1400" spc="8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15k$</a:t>
            </a:r>
            <a:r>
              <a:rPr sz="1400" spc="55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who </a:t>
            </a:r>
            <a:r>
              <a:rPr sz="1400" dirty="0">
                <a:latin typeface="Calibri Light"/>
                <a:cs typeface="Calibri Light"/>
              </a:rPr>
              <a:t>use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cab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service</a:t>
            </a:r>
            <a:endParaRPr sz="1400" dirty="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3881" y="1183196"/>
            <a:ext cx="7227132" cy="51414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  <a:prstGeom prst="rect">
            <a:avLst/>
          </a:prstGeom>
        </p:spPr>
        <p:txBody>
          <a:bodyPr vert="horz" lIns="0" tIns="13335" rIns="0" bIns="0" rtlCol="0" anchor="ctr">
            <a:normAutofit/>
          </a:bodyPr>
          <a:lstStyle/>
          <a:p>
            <a:pPr marL="12700">
              <a:spcBef>
                <a:spcPts val="105"/>
              </a:spcBef>
            </a:pPr>
            <a:r>
              <a:rPr lang="en-CA" sz="5400" spc="-25"/>
              <a:t>Outline</a:t>
            </a:r>
            <a:endParaRPr lang="en-CA" sz="5400"/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4654296" y="2336592"/>
            <a:ext cx="861184" cy="502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017" marR="3607" indent="76645" defTabSz="649224">
              <a:lnSpc>
                <a:spcPct val="101400"/>
              </a:lnSpc>
              <a:spcBef>
                <a:spcPts val="43"/>
              </a:spcBef>
            </a:pPr>
            <a:r>
              <a:rPr lang="en-CA" sz="1562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Problem </a:t>
            </a:r>
            <a:r>
              <a:rPr lang="en-CA" sz="1562" kern="1200" spc="-1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Statement</a:t>
            </a:r>
            <a:endParaRPr lang="en-CA"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0157" y="2336592"/>
            <a:ext cx="981413" cy="502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017" marR="3607" indent="130747" defTabSz="649224">
              <a:lnSpc>
                <a:spcPct val="101400"/>
              </a:lnSpc>
              <a:spcBef>
                <a:spcPts val="43"/>
              </a:spcBef>
            </a:pPr>
            <a:r>
              <a:rPr lang="en-CA" sz="1562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Datasets </a:t>
            </a:r>
            <a:r>
              <a:rPr lang="en-CA" sz="1562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Information</a:t>
            </a:r>
            <a:endParaRPr lang="en-CA" sz="2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70391" y="2336592"/>
            <a:ext cx="1095266" cy="502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017" marR="3607" indent="72136" defTabSz="649224">
              <a:lnSpc>
                <a:spcPct val="101400"/>
              </a:lnSpc>
              <a:spcBef>
                <a:spcPts val="43"/>
              </a:spcBef>
            </a:pPr>
            <a:r>
              <a:rPr lang="en-CA" sz="1562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Exploratory </a:t>
            </a:r>
            <a:r>
              <a:rPr lang="en-CA" sz="1562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Data</a:t>
            </a:r>
            <a:r>
              <a:rPr lang="en-CA" sz="1562" kern="1200" spc="-46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CA" sz="1562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Analysis</a:t>
            </a:r>
            <a:endParaRPr lang="en-CA" sz="2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92188" y="2336592"/>
            <a:ext cx="1286995" cy="502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017" marR="3607" indent="288994" defTabSz="649224">
              <a:lnSpc>
                <a:spcPct val="101400"/>
              </a:lnSpc>
              <a:spcBef>
                <a:spcPts val="43"/>
              </a:spcBef>
            </a:pPr>
            <a:r>
              <a:rPr lang="en-CA" sz="1562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Multiple Hypothesis</a:t>
            </a:r>
            <a:r>
              <a:rPr lang="en-CA" sz="1562" kern="1200" spc="-2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CA" sz="1562" kern="1200" spc="-3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Test</a:t>
            </a:r>
            <a:endParaRPr lang="en-CA" sz="2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756455" y="2336592"/>
            <a:ext cx="792417" cy="2586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7" defTabSz="649224">
              <a:spcBef>
                <a:spcPts val="67"/>
              </a:spcBef>
            </a:pPr>
            <a:r>
              <a:rPr lang="en-CA" sz="1562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Summary</a:t>
            </a:r>
            <a:endParaRPr lang="en-CA"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7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C55A11"/>
                </a:solidFill>
              </a:rPr>
              <a:t>Price</a:t>
            </a:r>
            <a:r>
              <a:rPr sz="2600" spc="-105" dirty="0">
                <a:solidFill>
                  <a:srgbClr val="C55A11"/>
                </a:solidFill>
              </a:rPr>
              <a:t> </a:t>
            </a:r>
            <a:r>
              <a:rPr sz="2600" spc="-30" dirty="0">
                <a:solidFill>
                  <a:srgbClr val="C55A11"/>
                </a:solidFill>
              </a:rPr>
              <a:t>Charged</a:t>
            </a:r>
            <a:r>
              <a:rPr sz="2600" spc="-95" dirty="0">
                <a:solidFill>
                  <a:srgbClr val="C55A11"/>
                </a:solidFill>
              </a:rPr>
              <a:t> </a:t>
            </a:r>
            <a:r>
              <a:rPr sz="2600" spc="-120" dirty="0">
                <a:solidFill>
                  <a:srgbClr val="C55A11"/>
                </a:solidFill>
              </a:rPr>
              <a:t>w.r.t</a:t>
            </a:r>
            <a:r>
              <a:rPr sz="2600" spc="-75" dirty="0">
                <a:solidFill>
                  <a:srgbClr val="C55A11"/>
                </a:solidFill>
              </a:rPr>
              <a:t> </a:t>
            </a:r>
            <a:r>
              <a:rPr sz="2600" spc="-10" dirty="0">
                <a:solidFill>
                  <a:srgbClr val="C55A11"/>
                </a:solidFill>
              </a:rPr>
              <a:t>Distance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704850" y="2052066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490" y="2121788"/>
            <a:ext cx="3664585" cy="8159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0029" marR="5080" indent="-227329" algn="just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latin typeface="Calibri"/>
                <a:cs typeface="Calibri"/>
              </a:rPr>
              <a:t>As</a:t>
            </a:r>
            <a:r>
              <a:rPr sz="1400" spc="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see</a:t>
            </a:r>
            <a:r>
              <a:rPr sz="1400" spc="3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there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linear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relationship 	</a:t>
            </a:r>
            <a:r>
              <a:rPr sz="1400" dirty="0">
                <a:latin typeface="Calibri"/>
                <a:cs typeface="Calibri"/>
              </a:rPr>
              <a:t>between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KM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traveled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Price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Charged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we 	</a:t>
            </a:r>
            <a:r>
              <a:rPr sz="1400" dirty="0">
                <a:latin typeface="Calibri"/>
                <a:cs typeface="Calibri"/>
              </a:rPr>
              <a:t>expected.</a:t>
            </a:r>
            <a:r>
              <a:rPr sz="1400" spc="19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However,</a:t>
            </a:r>
            <a:r>
              <a:rPr sz="1400" spc="20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Yellow</a:t>
            </a:r>
            <a:r>
              <a:rPr sz="1400" spc="20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Cab</a:t>
            </a:r>
            <a:r>
              <a:rPr sz="1400" spc="19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has</a:t>
            </a:r>
            <a:r>
              <a:rPr sz="1400" spc="204" dirty="0">
                <a:latin typeface="Calibri"/>
                <a:cs typeface="Calibri"/>
              </a:rPr>
              <a:t>  </a:t>
            </a:r>
            <a:r>
              <a:rPr sz="1400" spc="-20" dirty="0">
                <a:latin typeface="Calibri"/>
                <a:cs typeface="Calibri"/>
              </a:rPr>
              <a:t>high 	</a:t>
            </a:r>
            <a:r>
              <a:rPr sz="1400" spc="-10" dirty="0">
                <a:latin typeface="Calibri"/>
                <a:cs typeface="Calibri"/>
              </a:rPr>
              <a:t>charges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compared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Pink.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8408" y="1141475"/>
            <a:ext cx="7296911" cy="40440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54798"/>
            <a:ext cx="10515600" cy="746217"/>
          </a:xfrm>
          <a:prstGeom prst="rect">
            <a:avLst/>
          </a:prstGeom>
        </p:spPr>
        <p:txBody>
          <a:bodyPr vert="horz" wrap="square" lIns="0" tIns="370509" rIns="0" bIns="0" rtlCol="0">
            <a:spAutoFit/>
          </a:bodyPr>
          <a:lstStyle/>
          <a:p>
            <a:pPr marL="12700" marR="5080">
              <a:lnSpc>
                <a:spcPct val="92600"/>
              </a:lnSpc>
              <a:spcBef>
                <a:spcPts val="334"/>
              </a:spcBef>
            </a:pPr>
            <a:r>
              <a:rPr sz="2600" spc="-25" dirty="0">
                <a:solidFill>
                  <a:srgbClr val="C55A11"/>
                </a:solidFill>
              </a:rPr>
              <a:t>Hypothesis</a:t>
            </a:r>
            <a:r>
              <a:rPr sz="2600" spc="-85" dirty="0">
                <a:solidFill>
                  <a:srgbClr val="C55A11"/>
                </a:solidFill>
              </a:rPr>
              <a:t> </a:t>
            </a:r>
            <a:r>
              <a:rPr sz="2600" dirty="0">
                <a:solidFill>
                  <a:srgbClr val="C55A11"/>
                </a:solidFill>
              </a:rPr>
              <a:t>1:</a:t>
            </a:r>
            <a:r>
              <a:rPr sz="2600" spc="-70" dirty="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there</a:t>
            </a:r>
            <a:r>
              <a:rPr spc="-75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any </a:t>
            </a:r>
            <a:r>
              <a:rPr spc="-30" dirty="0">
                <a:solidFill>
                  <a:schemeClr val="tx1"/>
                </a:solidFill>
              </a:rPr>
              <a:t>difference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</a:t>
            </a:r>
            <a:r>
              <a:rPr spc="-5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profit</a:t>
            </a:r>
            <a:r>
              <a:rPr spc="-5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regarding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Gender</a:t>
            </a:r>
            <a:endParaRPr sz="260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4850" y="1706930"/>
            <a:ext cx="11487150" cy="2601595"/>
            <a:chOff x="704850" y="1706930"/>
            <a:chExt cx="11487150" cy="2601595"/>
          </a:xfrm>
        </p:grpSpPr>
        <p:sp>
          <p:nvSpPr>
            <p:cNvPr id="4" name="object 4"/>
            <p:cNvSpPr/>
            <p:nvPr/>
          </p:nvSpPr>
          <p:spPr>
            <a:xfrm>
              <a:off x="704850" y="2052066"/>
              <a:ext cx="3685540" cy="0"/>
            </a:xfrm>
            <a:custGeom>
              <a:avLst/>
              <a:gdLst/>
              <a:ahLst/>
              <a:cxnLst/>
              <a:rect l="l" t="t" r="r" b="b"/>
              <a:pathLst>
                <a:path w="3685540">
                  <a:moveTo>
                    <a:pt x="0" y="0"/>
                  </a:moveTo>
                  <a:lnTo>
                    <a:pt x="3685032" y="0"/>
                  </a:lnTo>
                </a:path>
              </a:pathLst>
            </a:custGeom>
            <a:ln w="222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7823" y="1706930"/>
              <a:ext cx="7284720" cy="10088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2896" y="1901952"/>
              <a:ext cx="6714744" cy="4389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7052" y="3366566"/>
              <a:ext cx="7584948" cy="9416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2123" y="3561588"/>
              <a:ext cx="7286244" cy="3718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72490" y="2121788"/>
            <a:ext cx="3665220" cy="943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5080" indent="-228600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latin typeface="Calibri Light"/>
                <a:cs typeface="Calibri Light"/>
              </a:rPr>
              <a:t>H0:</a:t>
            </a:r>
            <a:r>
              <a:rPr sz="1400" spc="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There</a:t>
            </a:r>
            <a:r>
              <a:rPr sz="1400" spc="9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is</a:t>
            </a:r>
            <a:r>
              <a:rPr sz="1400" spc="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no</a:t>
            </a:r>
            <a:r>
              <a:rPr sz="1400" spc="8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difference</a:t>
            </a:r>
            <a:r>
              <a:rPr sz="1400" spc="9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regarding</a:t>
            </a:r>
            <a:r>
              <a:rPr sz="1400" spc="8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Gender</a:t>
            </a:r>
            <a:r>
              <a:rPr sz="1400" spc="85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in </a:t>
            </a:r>
            <a:r>
              <a:rPr sz="1400" dirty="0">
                <a:latin typeface="Calibri Light"/>
                <a:cs typeface="Calibri Light"/>
              </a:rPr>
              <a:t>both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cab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companies.</a:t>
            </a:r>
            <a:endParaRPr sz="1400" dirty="0">
              <a:latin typeface="Calibri Light"/>
              <a:cs typeface="Calibri Light"/>
            </a:endParaRPr>
          </a:p>
          <a:p>
            <a:pPr marL="241300" marR="5080" indent="-228600">
              <a:lnSpc>
                <a:spcPts val="151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latin typeface="Calibri Light"/>
                <a:cs typeface="Calibri Light"/>
              </a:rPr>
              <a:t>H1:</a:t>
            </a:r>
            <a:r>
              <a:rPr sz="1400" spc="19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There</a:t>
            </a:r>
            <a:r>
              <a:rPr sz="1400" spc="19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is</a:t>
            </a:r>
            <a:r>
              <a:rPr sz="1400" spc="18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</a:t>
            </a:r>
            <a:r>
              <a:rPr sz="1400" spc="19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difference</a:t>
            </a:r>
            <a:r>
              <a:rPr sz="1400" spc="19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regarding</a:t>
            </a:r>
            <a:r>
              <a:rPr sz="1400" spc="19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Gender</a:t>
            </a:r>
            <a:r>
              <a:rPr sz="1400" spc="19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in </a:t>
            </a:r>
            <a:r>
              <a:rPr sz="1400" dirty="0">
                <a:latin typeface="Calibri Light"/>
                <a:cs typeface="Calibri Light"/>
              </a:rPr>
              <a:t>both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cab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companies.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0864" y="5175630"/>
            <a:ext cx="4509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 Light"/>
                <a:cs typeface="Calibri Light"/>
              </a:rPr>
              <a:t>There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is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no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difference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regarding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Gender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in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both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cab </a:t>
            </a:r>
            <a:r>
              <a:rPr sz="1400" spc="-10" dirty="0">
                <a:latin typeface="Calibri Light"/>
                <a:cs typeface="Calibri Light"/>
              </a:rPr>
              <a:t>companies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0864" y="1440891"/>
            <a:ext cx="1703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Pink</a:t>
            </a:r>
            <a:r>
              <a:rPr sz="1800" spc="-9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Cab</a:t>
            </a:r>
            <a:r>
              <a:rPr sz="1800" spc="-8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Company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0864" y="3129737"/>
            <a:ext cx="18980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libri Light"/>
                <a:cs typeface="Calibri Light"/>
              </a:rPr>
              <a:t>Yellow</a:t>
            </a:r>
            <a:r>
              <a:rPr sz="1800" spc="-7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Cab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Company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0864" y="4633925"/>
            <a:ext cx="1017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 Light"/>
                <a:cs typeface="Calibri Light"/>
              </a:rPr>
              <a:t>Conclusion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849" y="2052065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065" y="240029"/>
            <a:ext cx="4461510" cy="2857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1480" marR="728980">
              <a:lnSpc>
                <a:spcPct val="91900"/>
              </a:lnSpc>
            </a:pPr>
            <a:r>
              <a:rPr sz="2600" spc="-25" dirty="0">
                <a:solidFill>
                  <a:srgbClr val="C55A11"/>
                </a:solidFill>
                <a:latin typeface="Calibri Light"/>
                <a:cs typeface="Calibri Light"/>
              </a:rPr>
              <a:t>Hypothesis</a:t>
            </a:r>
            <a:r>
              <a:rPr sz="2600" spc="-85" dirty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sz="2600" dirty="0">
                <a:solidFill>
                  <a:srgbClr val="C55A11"/>
                </a:solidFill>
                <a:latin typeface="Calibri Light"/>
                <a:cs typeface="Calibri Light"/>
              </a:rPr>
              <a:t>2:</a:t>
            </a:r>
            <a:r>
              <a:rPr sz="2600" spc="-65" dirty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there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any difference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in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Profit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regarding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Age</a:t>
            </a:r>
            <a:endParaRPr sz="20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 sz="2000" dirty="0">
              <a:latin typeface="Calibri Light"/>
              <a:cs typeface="Calibri Light"/>
            </a:endParaRPr>
          </a:p>
          <a:p>
            <a:pPr marL="639445" marR="401955" indent="-228600">
              <a:lnSpc>
                <a:spcPts val="1510"/>
              </a:lnSpc>
              <a:buFont typeface="Arial MT"/>
              <a:buChar char="•"/>
              <a:tabLst>
                <a:tab pos="639445" algn="l"/>
              </a:tabLst>
            </a:pPr>
            <a:r>
              <a:rPr sz="1400" dirty="0">
                <a:latin typeface="Calibri Light"/>
                <a:cs typeface="Calibri Light"/>
              </a:rPr>
              <a:t>H0: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There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is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no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difference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regarding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Age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in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both </a:t>
            </a:r>
            <a:r>
              <a:rPr sz="1400" dirty="0">
                <a:latin typeface="Calibri Light"/>
                <a:cs typeface="Calibri Light"/>
              </a:rPr>
              <a:t>cab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companies.</a:t>
            </a:r>
            <a:endParaRPr sz="1400" dirty="0">
              <a:latin typeface="Calibri Light"/>
              <a:cs typeface="Calibri Light"/>
            </a:endParaRPr>
          </a:p>
          <a:p>
            <a:pPr marL="639445" marR="402590" indent="-228600">
              <a:lnSpc>
                <a:spcPts val="1510"/>
              </a:lnSpc>
              <a:spcBef>
                <a:spcPts val="1015"/>
              </a:spcBef>
              <a:buFont typeface="Arial MT"/>
              <a:buChar char="•"/>
              <a:tabLst>
                <a:tab pos="639445" algn="l"/>
              </a:tabLst>
            </a:pPr>
            <a:r>
              <a:rPr sz="1400" dirty="0">
                <a:latin typeface="Calibri Light"/>
                <a:cs typeface="Calibri Light"/>
              </a:rPr>
              <a:t>H1:</a:t>
            </a:r>
            <a:r>
              <a:rPr sz="1400" spc="2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There</a:t>
            </a:r>
            <a:r>
              <a:rPr sz="1400" spc="29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is</a:t>
            </a:r>
            <a:r>
              <a:rPr sz="1400" spc="28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</a:t>
            </a:r>
            <a:r>
              <a:rPr sz="1400" spc="28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difference</a:t>
            </a:r>
            <a:r>
              <a:rPr sz="1400" spc="29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in</a:t>
            </a:r>
            <a:r>
              <a:rPr sz="1400" spc="28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Age</a:t>
            </a:r>
            <a:r>
              <a:rPr sz="1400" spc="2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in</a:t>
            </a:r>
            <a:r>
              <a:rPr sz="1400" spc="2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both</a:t>
            </a:r>
            <a:r>
              <a:rPr sz="1400" spc="27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cab </a:t>
            </a:r>
            <a:r>
              <a:rPr sz="1400" spc="-10" dirty="0">
                <a:latin typeface="Calibri Light"/>
                <a:cs typeface="Calibri Light"/>
              </a:rPr>
              <a:t>companies.</a:t>
            </a:r>
            <a:endParaRPr sz="1400" dirty="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09650" y="1742960"/>
            <a:ext cx="7041515" cy="937260"/>
            <a:chOff x="4809650" y="1742960"/>
            <a:chExt cx="7041515" cy="9372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9650" y="1742960"/>
              <a:ext cx="7041067" cy="936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8240" y="1901951"/>
              <a:ext cx="6544056" cy="43891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809650" y="3402639"/>
            <a:ext cx="7041515" cy="939800"/>
            <a:chOff x="4809650" y="3402639"/>
            <a:chExt cx="7041515" cy="9398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9650" y="3402639"/>
              <a:ext cx="7041067" cy="9395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8240" y="3561588"/>
              <a:ext cx="6544056" cy="44196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880864" y="5175630"/>
            <a:ext cx="57924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 Light"/>
                <a:cs typeface="Calibri Light"/>
              </a:rPr>
              <a:t>Looks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like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Yellow </a:t>
            </a:r>
            <a:r>
              <a:rPr sz="1400" dirty="0">
                <a:latin typeface="Calibri Light"/>
                <a:cs typeface="Calibri Light"/>
              </a:rPr>
              <a:t>Cab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company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offers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discounts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for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their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customers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who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are</a:t>
            </a:r>
            <a:r>
              <a:rPr sz="1400" spc="-10" dirty="0">
                <a:latin typeface="Calibri Light"/>
                <a:cs typeface="Calibri Light"/>
              </a:rPr>
              <a:t> older </a:t>
            </a:r>
            <a:r>
              <a:rPr sz="1400" dirty="0">
                <a:latin typeface="Calibri Light"/>
                <a:cs typeface="Calibri Light"/>
              </a:rPr>
              <a:t>than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60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years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old.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80864" y="1440891"/>
            <a:ext cx="1703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Pink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Cab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80864" y="3129737"/>
            <a:ext cx="18980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 Light"/>
                <a:cs typeface="Calibri Light"/>
              </a:rPr>
              <a:t>Yellow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Cab</a:t>
            </a:r>
            <a:r>
              <a:rPr sz="1800" spc="-9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Company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0864" y="4633925"/>
            <a:ext cx="10172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 Light"/>
                <a:cs typeface="Calibri Light"/>
              </a:rPr>
              <a:t>Conclusion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849" y="2052065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065" y="240029"/>
            <a:ext cx="4461510" cy="2864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11480" marR="503555">
              <a:lnSpc>
                <a:spcPct val="94000"/>
              </a:lnSpc>
              <a:tabLst>
                <a:tab pos="2318385" algn="l"/>
              </a:tabLst>
            </a:pPr>
            <a:r>
              <a:rPr sz="2600" spc="-25" dirty="0">
                <a:solidFill>
                  <a:srgbClr val="C55A11"/>
                </a:solidFill>
                <a:latin typeface="Calibri Light"/>
                <a:cs typeface="Calibri Light"/>
              </a:rPr>
              <a:t>Hypothesis</a:t>
            </a:r>
            <a:r>
              <a:rPr sz="2600" spc="-70" dirty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sz="2600" spc="-35" dirty="0">
                <a:solidFill>
                  <a:srgbClr val="C55A11"/>
                </a:solidFill>
                <a:latin typeface="Calibri Light"/>
                <a:cs typeface="Calibri Light"/>
              </a:rPr>
              <a:t>3:</a:t>
            </a:r>
            <a:r>
              <a:rPr sz="2600" dirty="0">
                <a:solidFill>
                  <a:srgbClr val="C55A11"/>
                </a:solidFill>
                <a:latin typeface="Calibri Light"/>
                <a:cs typeface="Calibri Light"/>
              </a:rPr>
              <a:t>	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spc="-20" dirty="0">
                <a:latin typeface="Calibri Light"/>
                <a:cs typeface="Calibri Light"/>
              </a:rPr>
              <a:t>there</a:t>
            </a:r>
            <a:r>
              <a:rPr sz="1600" spc="-60" dirty="0">
                <a:latin typeface="Calibri Light"/>
                <a:cs typeface="Calibri Light"/>
              </a:rPr>
              <a:t> </a:t>
            </a:r>
            <a:r>
              <a:rPr sz="1600" spc="-25" dirty="0">
                <a:latin typeface="Calibri Light"/>
                <a:cs typeface="Calibri Light"/>
              </a:rPr>
              <a:t>any difference</a:t>
            </a:r>
            <a:r>
              <a:rPr sz="1600" spc="-4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in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Profit</a:t>
            </a:r>
            <a:r>
              <a:rPr sz="1600" spc="-45" dirty="0">
                <a:latin typeface="Calibri Light"/>
                <a:cs typeface="Calibri Light"/>
              </a:rPr>
              <a:t> </a:t>
            </a:r>
            <a:r>
              <a:rPr sz="1600" spc="-25" dirty="0">
                <a:latin typeface="Calibri Light"/>
                <a:cs typeface="Calibri Light"/>
              </a:rPr>
              <a:t>regarding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spc="-30" dirty="0">
                <a:latin typeface="Calibri Light"/>
                <a:cs typeface="Calibri Light"/>
              </a:rPr>
              <a:t>Payment</a:t>
            </a:r>
            <a:r>
              <a:rPr sz="1600" spc="-60" dirty="0">
                <a:latin typeface="Calibri Light"/>
                <a:cs typeface="Calibri Light"/>
              </a:rPr>
              <a:t> </a:t>
            </a:r>
            <a:r>
              <a:rPr sz="1600" spc="-20" dirty="0">
                <a:latin typeface="Calibri Light"/>
                <a:cs typeface="Calibri Light"/>
              </a:rPr>
              <a:t>mode</a:t>
            </a:r>
            <a:endParaRPr sz="16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600" dirty="0">
              <a:latin typeface="Calibri Light"/>
              <a:cs typeface="Calibri Light"/>
            </a:endParaRPr>
          </a:p>
          <a:p>
            <a:pPr marL="639445" marR="401955" indent="-228600">
              <a:lnSpc>
                <a:spcPts val="1510"/>
              </a:lnSpc>
              <a:buFont typeface="Arial MT"/>
              <a:buChar char="•"/>
              <a:tabLst>
                <a:tab pos="639445" algn="l"/>
              </a:tabLst>
            </a:pPr>
            <a:r>
              <a:rPr sz="1400" dirty="0">
                <a:latin typeface="Calibri Light"/>
                <a:cs typeface="Calibri Light"/>
              </a:rPr>
              <a:t>H0:</a:t>
            </a:r>
            <a:r>
              <a:rPr sz="1400" spc="20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There</a:t>
            </a:r>
            <a:r>
              <a:rPr sz="1400" spc="204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is</a:t>
            </a:r>
            <a:r>
              <a:rPr sz="1400" spc="20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no</a:t>
            </a:r>
            <a:r>
              <a:rPr sz="1400" spc="20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difference</a:t>
            </a:r>
            <a:r>
              <a:rPr sz="1400" spc="21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regarding</a:t>
            </a:r>
            <a:r>
              <a:rPr sz="1400" spc="20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Payment </a:t>
            </a:r>
            <a:r>
              <a:rPr sz="1400" dirty="0">
                <a:latin typeface="Calibri Light"/>
                <a:cs typeface="Calibri Light"/>
              </a:rPr>
              <a:t>Mode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in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both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cab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companies.</a:t>
            </a:r>
            <a:endParaRPr sz="1400" dirty="0">
              <a:latin typeface="Calibri Light"/>
              <a:cs typeface="Calibri Light"/>
            </a:endParaRPr>
          </a:p>
          <a:p>
            <a:pPr marL="639445" marR="401955" indent="-228600">
              <a:lnSpc>
                <a:spcPts val="1510"/>
              </a:lnSpc>
              <a:spcBef>
                <a:spcPts val="1015"/>
              </a:spcBef>
              <a:buFont typeface="Arial MT"/>
              <a:buChar char="•"/>
              <a:tabLst>
                <a:tab pos="639445" algn="l"/>
              </a:tabLst>
            </a:pPr>
            <a:r>
              <a:rPr sz="1400" dirty="0">
                <a:latin typeface="Calibri Light"/>
                <a:cs typeface="Calibri Light"/>
              </a:rPr>
              <a:t>H1:</a:t>
            </a:r>
            <a:r>
              <a:rPr sz="1400" spc="3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There</a:t>
            </a:r>
            <a:r>
              <a:rPr sz="1400" spc="3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is</a:t>
            </a:r>
            <a:r>
              <a:rPr sz="1400" spc="3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</a:t>
            </a:r>
            <a:r>
              <a:rPr sz="1400" spc="32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difference</a:t>
            </a:r>
            <a:r>
              <a:rPr sz="1400" spc="3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regarding</a:t>
            </a:r>
            <a:r>
              <a:rPr sz="1400" spc="33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Payment </a:t>
            </a:r>
            <a:r>
              <a:rPr sz="1400" dirty="0">
                <a:latin typeface="Calibri Light"/>
                <a:cs typeface="Calibri Light"/>
              </a:rPr>
              <a:t>Mode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in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both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cab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companies.</a:t>
            </a:r>
            <a:endParaRPr sz="1400" dirty="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70056" y="1743271"/>
            <a:ext cx="7080884" cy="2583815"/>
            <a:chOff x="4770056" y="1743271"/>
            <a:chExt cx="7080884" cy="25838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056" y="1743271"/>
              <a:ext cx="6973950" cy="9465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8616" y="1901951"/>
              <a:ext cx="6476999" cy="4495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9650" y="3418072"/>
              <a:ext cx="7041067" cy="9085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8240" y="3576827"/>
              <a:ext cx="6544056" cy="4114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80864" y="5175630"/>
            <a:ext cx="4580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 Light"/>
                <a:cs typeface="Calibri Light"/>
              </a:rPr>
              <a:t>There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is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no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difference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in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payment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mode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for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both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cab</a:t>
            </a:r>
            <a:r>
              <a:rPr sz="1400" spc="-10" dirty="0">
                <a:latin typeface="Calibri Light"/>
                <a:cs typeface="Calibri Light"/>
              </a:rPr>
              <a:t> companies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80864" y="1440891"/>
            <a:ext cx="1703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Pink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Cab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80864" y="3129737"/>
            <a:ext cx="18980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 Light"/>
                <a:cs typeface="Calibri Light"/>
              </a:rPr>
              <a:t>Yellow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Cab</a:t>
            </a:r>
            <a:r>
              <a:rPr sz="1800" spc="-9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Company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0864" y="4633925"/>
            <a:ext cx="10172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 Light"/>
                <a:cs typeface="Calibri Light"/>
              </a:rPr>
              <a:t>Conclusion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1148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3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200" spc="-30" dirty="0"/>
              <a:t>Yellow</a:t>
            </a:r>
            <a:r>
              <a:rPr lang="en-US" sz="2200" spc="-65" dirty="0"/>
              <a:t> </a:t>
            </a:r>
            <a:r>
              <a:rPr lang="en-US" sz="2200" dirty="0"/>
              <a:t>Cab</a:t>
            </a:r>
            <a:r>
              <a:rPr lang="en-US" sz="2200" spc="-70" dirty="0"/>
              <a:t> </a:t>
            </a:r>
            <a:r>
              <a:rPr lang="en-US" sz="2200" spc="-30" dirty="0"/>
              <a:t>Company</a:t>
            </a:r>
            <a:r>
              <a:rPr lang="en-US" sz="2200" spc="-60" dirty="0"/>
              <a:t> </a:t>
            </a:r>
            <a:r>
              <a:rPr lang="en-US" sz="2200" dirty="0"/>
              <a:t>is</a:t>
            </a:r>
            <a:r>
              <a:rPr lang="en-US" sz="2200" spc="-35" dirty="0"/>
              <a:t> </a:t>
            </a:r>
            <a:r>
              <a:rPr lang="en-US" sz="2200" spc="-20" dirty="0"/>
              <a:t>better</a:t>
            </a:r>
            <a:r>
              <a:rPr lang="en-US" sz="2200" spc="-65" dirty="0"/>
              <a:t> </a:t>
            </a:r>
            <a:r>
              <a:rPr lang="en-US" sz="2200" spc="-10" dirty="0"/>
              <a:t>than</a:t>
            </a:r>
            <a:r>
              <a:rPr lang="en-US" sz="2200" spc="-65" dirty="0"/>
              <a:t> </a:t>
            </a:r>
            <a:r>
              <a:rPr lang="en-US" sz="2200" dirty="0"/>
              <a:t>Pink</a:t>
            </a:r>
            <a:r>
              <a:rPr lang="en-US" sz="2200" spc="-60" dirty="0"/>
              <a:t> </a:t>
            </a:r>
            <a:r>
              <a:rPr lang="en-US" sz="2200" dirty="0"/>
              <a:t>Cab</a:t>
            </a:r>
            <a:r>
              <a:rPr lang="en-US" sz="2200" spc="-60" dirty="0"/>
              <a:t> </a:t>
            </a:r>
            <a:r>
              <a:rPr lang="en-US" sz="2200" spc="-30" dirty="0"/>
              <a:t>Company</a:t>
            </a:r>
            <a:r>
              <a:rPr lang="en-US" sz="2200" spc="-70" dirty="0"/>
              <a:t> </a:t>
            </a:r>
            <a:r>
              <a:rPr lang="en-US" sz="2200" spc="-10" dirty="0"/>
              <a:t>Because:</a:t>
            </a:r>
            <a:endParaRPr lang="en-US" sz="2200" dirty="0"/>
          </a:p>
          <a:p>
            <a:pPr marL="75628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z="2200" dirty="0"/>
              <a:t>Profit</a:t>
            </a:r>
            <a:r>
              <a:rPr lang="en-US" sz="2200" spc="-80" dirty="0"/>
              <a:t> </a:t>
            </a:r>
            <a:r>
              <a:rPr lang="en-US" sz="2200" spc="-10" dirty="0"/>
              <a:t>Margin</a:t>
            </a:r>
            <a:endParaRPr lang="en-US" sz="2200" dirty="0"/>
          </a:p>
          <a:p>
            <a:pPr marL="75628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z="2200" dirty="0"/>
              <a:t>More</a:t>
            </a:r>
            <a:r>
              <a:rPr lang="en-US" sz="2200" spc="-30" dirty="0"/>
              <a:t> </a:t>
            </a:r>
            <a:r>
              <a:rPr lang="en-US" sz="2200" spc="-10" dirty="0"/>
              <a:t>Users</a:t>
            </a:r>
            <a:endParaRPr lang="en-US" sz="2200" dirty="0"/>
          </a:p>
          <a:p>
            <a:pPr marL="75628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z="2200" dirty="0"/>
              <a:t>More</a:t>
            </a:r>
            <a:r>
              <a:rPr lang="en-US" sz="2200" spc="-15" dirty="0"/>
              <a:t> </a:t>
            </a:r>
            <a:r>
              <a:rPr lang="en-US" sz="2200" spc="-10" dirty="0"/>
              <a:t>transactions </a:t>
            </a:r>
            <a:r>
              <a:rPr lang="en-US" sz="2200" dirty="0"/>
              <a:t>per</a:t>
            </a:r>
            <a:r>
              <a:rPr lang="en-US" sz="2200" spc="-10" dirty="0"/>
              <a:t> </a:t>
            </a:r>
            <a:r>
              <a:rPr lang="en-US" sz="2200" spc="-20" dirty="0"/>
              <a:t>Year</a:t>
            </a:r>
            <a:endParaRPr lang="en-US" sz="2200" dirty="0"/>
          </a:p>
        </p:txBody>
      </p:sp>
      <p:pic>
        <p:nvPicPr>
          <p:cNvPr id="29" name="Graphic 28" descr="Taxi">
            <a:extLst>
              <a:ext uri="{FF2B5EF4-FFF2-40B4-BE49-F238E27FC236}">
                <a16:creationId xmlns:a16="http://schemas.microsoft.com/office/drawing/2014/main" id="{A68A8E3B-0032-6F51-4C04-37A0DA1C7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5845" y="2480513"/>
            <a:ext cx="351536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FF6600"/>
                </a:solidFill>
                <a:latin typeface="Calibri"/>
                <a:cs typeface="Calibri"/>
              </a:rPr>
              <a:t>Thank</a:t>
            </a:r>
            <a:r>
              <a:rPr sz="6600" spc="-2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6600" spc="-135" dirty="0">
                <a:solidFill>
                  <a:srgbClr val="FF6600"/>
                </a:solidFill>
                <a:latin typeface="Calibri"/>
                <a:cs typeface="Calibri"/>
              </a:rPr>
              <a:t>You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5872480" cy="6858000"/>
          </a:xfrm>
          <a:custGeom>
            <a:avLst/>
            <a:gdLst/>
            <a:ahLst/>
            <a:cxnLst/>
            <a:rect l="l" t="t" r="r" b="b"/>
            <a:pathLst>
              <a:path w="5872480" h="6858000">
                <a:moveTo>
                  <a:pt x="0" y="6858000"/>
                </a:moveTo>
                <a:lnTo>
                  <a:pt x="5871972" y="6858000"/>
                </a:lnTo>
                <a:lnTo>
                  <a:pt x="58719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 indent="228600"/>
            <a:r>
              <a:rPr lang="en-US" sz="66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</a:t>
            </a:r>
            <a:r>
              <a:rPr lang="en-US" sz="66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Statement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naire">
            <a:extLst>
              <a:ext uri="{FF2B5EF4-FFF2-40B4-BE49-F238E27FC236}">
                <a16:creationId xmlns:a16="http://schemas.microsoft.com/office/drawing/2014/main" id="{E9061996-BB5F-B5D7-CE9D-B3D20E066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1206489" y="643467"/>
            <a:ext cx="4126323" cy="1238031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defTabSz="841248">
              <a:spcBef>
                <a:spcPts val="1569"/>
              </a:spcBef>
            </a:pPr>
            <a:endParaRPr lang="en-CA" sz="3312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378562" defTabSz="841248"/>
            <a:r>
              <a:rPr lang="en-CA" sz="3312" kern="1200" spc="-37">
                <a:solidFill>
                  <a:srgbClr val="9E2F00"/>
                </a:solidFill>
                <a:latin typeface="Calibri Light"/>
                <a:ea typeface="+mn-ea"/>
                <a:cs typeface="Calibri Light"/>
              </a:rPr>
              <a:t>Problem</a:t>
            </a:r>
            <a:r>
              <a:rPr lang="en-CA" sz="3312" kern="1200" spc="-143">
                <a:solidFill>
                  <a:srgbClr val="9E2F00"/>
                </a:solidFill>
                <a:latin typeface="Calibri Light"/>
                <a:ea typeface="+mn-ea"/>
                <a:cs typeface="Calibri Light"/>
              </a:rPr>
              <a:t> </a:t>
            </a:r>
            <a:r>
              <a:rPr lang="en-CA" sz="3312" kern="1200" spc="-9">
                <a:solidFill>
                  <a:srgbClr val="9E2F00"/>
                </a:solidFill>
                <a:latin typeface="Calibri Light"/>
                <a:ea typeface="+mn-ea"/>
                <a:cs typeface="Calibri Light"/>
              </a:rPr>
              <a:t>Statement</a:t>
            </a:r>
            <a:endParaRPr lang="en-CA"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4910" y="2319368"/>
            <a:ext cx="3408651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4761" y="1612337"/>
            <a:ext cx="5400750" cy="5090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00" marR="4674" defTabSz="841248">
              <a:spcBef>
                <a:spcPts val="87"/>
              </a:spcBef>
              <a:tabLst>
                <a:tab pos="275158" algn="l"/>
              </a:tabLst>
            </a:pP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XYZ</a:t>
            </a:r>
            <a:r>
              <a:rPr lang="en-US" sz="1600" kern="1200" spc="-32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</a:t>
            </a:r>
            <a:r>
              <a:rPr lang="en-US" sz="1600" kern="1200" spc="-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lang="en-US" sz="1600" kern="1200" spc="-32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</a:t>
            </a:r>
            <a:r>
              <a:rPr lang="en-US" sz="1600" kern="1200" spc="-37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equity</a:t>
            </a:r>
            <a:r>
              <a:rPr lang="en-US" sz="1600" kern="1200" spc="-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firm</a:t>
            </a:r>
            <a:r>
              <a:rPr lang="en-US" sz="1600" kern="1200" spc="-32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lang="en-US" sz="1600" kern="1200" spc="-1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lang="en-US" sz="1600" kern="1200" spc="-2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US.</a:t>
            </a:r>
            <a:r>
              <a:rPr lang="en-US" sz="1600" kern="1200" spc="-23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Due</a:t>
            </a:r>
            <a:r>
              <a:rPr lang="en-US" sz="1600" kern="1200" spc="-2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lang="en-US" sz="1600" kern="1200" spc="-23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remarkable</a:t>
            </a:r>
            <a:r>
              <a:rPr lang="en-US" sz="1600" kern="1200" spc="-37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growth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23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lang="en-US" sz="1600" kern="1200" spc="-46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Cab</a:t>
            </a:r>
            <a:r>
              <a:rPr lang="en-US" sz="1600" kern="1200" spc="-2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Industry</a:t>
            </a:r>
            <a:r>
              <a:rPr lang="en-US" sz="1600" kern="1200" spc="-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lang="en-US" sz="1600" kern="1200" spc="-37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lang="en-US" sz="1600" kern="1200" spc="-46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last</a:t>
            </a:r>
            <a:r>
              <a:rPr lang="en-US" sz="1600" kern="1200" spc="-32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few</a:t>
            </a:r>
            <a:r>
              <a:rPr lang="en-US" sz="1600" kern="1200" spc="-4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years</a:t>
            </a:r>
            <a:r>
              <a:rPr lang="en-US" sz="1600" kern="1200" spc="-5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sz="1600" kern="1200" spc="-37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multiple</a:t>
            </a:r>
            <a:r>
              <a:rPr lang="en-US" sz="1600" kern="1200" spc="-23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</a:t>
            </a:r>
            <a:r>
              <a:rPr lang="en-US" sz="1600" kern="1200" spc="-4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players</a:t>
            </a:r>
            <a:r>
              <a:rPr lang="en-US" sz="1600" kern="1200" spc="-4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lang="en-US" sz="1600" kern="1200" spc="-4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23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market,</a:t>
            </a:r>
            <a:r>
              <a:rPr lang="en-US" sz="1600" kern="1200" spc="-4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</a:t>
            </a:r>
            <a:r>
              <a:rPr lang="en-US" sz="1600" kern="1200" spc="-37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</a:t>
            </a:r>
            <a:r>
              <a:rPr lang="en-US" sz="1600" kern="1200" spc="-2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 for</a:t>
            </a:r>
            <a:r>
              <a:rPr lang="en-US" sz="1600" kern="1200" spc="-32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</a:t>
            </a:r>
            <a:r>
              <a:rPr lang="en-US" sz="1600" kern="1200" spc="-2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investment</a:t>
            </a:r>
            <a:r>
              <a:rPr lang="en-US" sz="1600" kern="1200" spc="-32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lang="en-US" sz="1600" kern="1200" spc="-1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lang="en-US" sz="1600" kern="1200" spc="-37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Cab</a:t>
            </a:r>
            <a:r>
              <a:rPr lang="en-US" sz="1600" kern="1200" spc="-2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industry.</a:t>
            </a:r>
          </a:p>
          <a:p>
            <a:pPr marL="275158" marR="4674" indent="-264058" defTabSz="841248">
              <a:spcBef>
                <a:spcPts val="87"/>
              </a:spcBef>
              <a:buFont typeface="Arial MT"/>
              <a:buChar char="•"/>
              <a:tabLst>
                <a:tab pos="275158" algn="l"/>
              </a:tabLst>
            </a:pPr>
            <a:endParaRPr lang="en-US" sz="1600" kern="1200" spc="-9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5158" marR="4674" indent="-264058" defTabSz="841248">
              <a:spcBef>
                <a:spcPts val="87"/>
              </a:spcBef>
              <a:buFont typeface="Arial MT"/>
              <a:buChar char="•"/>
              <a:tabLst>
                <a:tab pos="275158" algn="l"/>
              </a:tabLst>
            </a:pPr>
            <a:endParaRPr lang="en-US" sz="1600" kern="1200" spc="-9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5158" marR="4674" indent="-264058" defTabSz="841248">
              <a:spcBef>
                <a:spcPts val="87"/>
              </a:spcBef>
              <a:buFont typeface="Arial MT"/>
              <a:buChar char="•"/>
              <a:tabLst>
                <a:tab pos="275158" algn="l"/>
              </a:tabLst>
            </a:pPr>
            <a:endParaRPr lang="en-US" sz="1600" kern="1200" spc="-9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1100" marR="4674" defTabSz="841248">
              <a:spcBef>
                <a:spcPts val="87"/>
              </a:spcBef>
              <a:tabLst>
                <a:tab pos="275158" algn="l"/>
              </a:tabLst>
            </a:pPr>
            <a:r>
              <a:rPr lang="en-US" sz="1600" b="1" kern="1200" spc="-1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Objective</a:t>
            </a:r>
            <a:r>
              <a:rPr lang="en-US" sz="1600" kern="1200" spc="-1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  <a:r>
              <a:rPr lang="en-US" sz="1600" kern="1200" spc="-6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Provide</a:t>
            </a:r>
            <a:r>
              <a:rPr lang="en-US" sz="1600" kern="1200" spc="-2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actionable</a:t>
            </a:r>
            <a:r>
              <a:rPr lang="en-US" sz="1600" kern="1200" spc="-23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insights</a:t>
            </a:r>
            <a:r>
              <a:rPr lang="en-US" sz="1600" kern="1200" spc="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lang="en-US" sz="1600" kern="1200" spc="-2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help</a:t>
            </a:r>
            <a:r>
              <a:rPr lang="en-US" sz="1600" kern="1200" spc="-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XYZ</a:t>
            </a:r>
            <a:r>
              <a:rPr lang="en-US" sz="1600" kern="1200" spc="-2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firm</a:t>
            </a:r>
            <a:r>
              <a:rPr lang="en-US" sz="1600" kern="1200" spc="-32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lang="en-US" sz="1600" kern="1200" spc="-23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identifying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lang="en-US" sz="1600" kern="1200" spc="-46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  <a:r>
              <a:rPr lang="en-US" sz="1600" kern="1200" spc="-32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company</a:t>
            </a:r>
            <a:r>
              <a:rPr lang="en-US" sz="1600" kern="1200" spc="-32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n-US" sz="1600" kern="1200" spc="-46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making</a:t>
            </a:r>
            <a:r>
              <a:rPr lang="en-US" sz="1600" kern="1200" spc="-37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</a:t>
            </a:r>
            <a:r>
              <a:rPr lang="en-US" sz="1600" kern="1200" spc="-32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investment.</a:t>
            </a:r>
          </a:p>
          <a:p>
            <a:pPr marL="275158" marR="4674" indent="-264058" defTabSz="841248">
              <a:spcBef>
                <a:spcPts val="87"/>
              </a:spcBef>
              <a:buFont typeface="Arial MT"/>
              <a:buChar char="•"/>
              <a:tabLst>
                <a:tab pos="275158" algn="l"/>
              </a:tabLst>
            </a:pPr>
            <a:endParaRPr lang="en-US" sz="1600" kern="1200" spc="-9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5158" marR="4674" indent="-264058" defTabSz="841248">
              <a:spcBef>
                <a:spcPts val="87"/>
              </a:spcBef>
              <a:buFont typeface="Arial MT"/>
              <a:buChar char="•"/>
              <a:tabLst>
                <a:tab pos="275158" algn="l"/>
              </a:tabLst>
            </a:pPr>
            <a:endParaRPr lang="en-US" sz="1600" kern="1200" spc="-9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1684" defTabSz="841248">
              <a:spcBef>
                <a:spcPts val="87"/>
              </a:spcBef>
              <a:tabLst>
                <a:tab pos="275158" algn="l"/>
              </a:tabLst>
            </a:pP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</a:t>
            </a:r>
            <a:r>
              <a:rPr lang="en-US" sz="1600" kern="1200" spc="-46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1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</a:t>
            </a:r>
            <a:r>
              <a:rPr lang="en-US" sz="1600" kern="1200" spc="-5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</a:t>
            </a:r>
            <a:r>
              <a:rPr lang="en-US" sz="1600" kern="1200" spc="-5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been</a:t>
            </a:r>
            <a:r>
              <a:rPr lang="en-US" sz="1600" kern="1200" spc="-5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divided</a:t>
            </a:r>
            <a:r>
              <a:rPr lang="en-US" sz="1600" kern="1200" spc="-6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into</a:t>
            </a:r>
            <a:r>
              <a:rPr lang="en-US" sz="1600" kern="1200" spc="-5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1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</a:t>
            </a:r>
            <a:r>
              <a:rPr lang="en-US" sz="1600" kern="1200" spc="-5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parts:</a:t>
            </a:r>
          </a:p>
          <a:p>
            <a:pPr marL="275158" indent="-263474" defTabSz="841248">
              <a:spcBef>
                <a:spcPts val="87"/>
              </a:spcBef>
              <a:buFont typeface="Arial MT"/>
              <a:buChar char="•"/>
              <a:tabLst>
                <a:tab pos="275158" algn="l"/>
              </a:tabLst>
            </a:pPr>
            <a:endParaRPr lang="en-US" sz="1600" kern="1200" spc="-9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27152" indent="-315468" defTabSz="841248">
              <a:spcBef>
                <a:spcPts val="87"/>
              </a:spcBef>
              <a:buFont typeface="+mj-lt"/>
              <a:buAutoNum type="arabicPeriod"/>
              <a:tabLst>
                <a:tab pos="275158" algn="l"/>
              </a:tabLst>
            </a:pP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</a:t>
            </a:r>
            <a:r>
              <a:rPr lang="en-US" sz="1600" kern="1200" spc="-5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Understanding</a:t>
            </a:r>
            <a:r>
              <a:rPr lang="en-US" sz="1600" kern="1200" spc="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sz="1600" kern="1200" spc="-37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Visualization</a:t>
            </a:r>
            <a:endParaRPr 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27152" indent="-315468" defTabSz="841248">
              <a:buFont typeface="+mj-lt"/>
              <a:buAutoNum type="arabicPeriod"/>
              <a:tabLst>
                <a:tab pos="275158" algn="l"/>
              </a:tabLst>
            </a:pP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Finding</a:t>
            </a:r>
            <a:r>
              <a:rPr lang="en-US" sz="1600" kern="1200" spc="-23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lang="en-US" sz="1600" kern="1200" spc="-5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most</a:t>
            </a:r>
            <a:r>
              <a:rPr lang="en-US" sz="1600" kern="1200" spc="-1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users</a:t>
            </a:r>
            <a:r>
              <a:rPr lang="en-US" sz="1600" kern="1200" spc="-2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Cab</a:t>
            </a:r>
            <a:r>
              <a:rPr lang="en-US" sz="1600" kern="1200" spc="-46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company</a:t>
            </a:r>
            <a:endParaRPr 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27152" indent="-315468" defTabSz="841248">
              <a:buFont typeface="+mj-lt"/>
              <a:buAutoNum type="arabicPeriod"/>
              <a:tabLst>
                <a:tab pos="275158" algn="l"/>
              </a:tabLst>
            </a:pP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Finding</a:t>
            </a:r>
            <a:r>
              <a:rPr lang="en-US" sz="1600" kern="1200" spc="-28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lang="en-US" sz="1600" kern="1200" spc="-5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cheapest</a:t>
            </a:r>
            <a:r>
              <a:rPr lang="en-US" sz="1600" kern="1200" spc="-4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Cab</a:t>
            </a:r>
            <a:r>
              <a:rPr lang="en-US" sz="1600" kern="1200" spc="-37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company</a:t>
            </a:r>
            <a:r>
              <a:rPr lang="en-US" sz="1600" kern="1200" spc="-4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en-US" sz="1600" kern="1200" spc="-5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users</a:t>
            </a:r>
            <a:endParaRPr 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27152" indent="-315468" defTabSz="841248">
              <a:buFont typeface="+mj-lt"/>
              <a:buAutoNum type="arabicPeriod"/>
              <a:tabLst>
                <a:tab pos="275158" algn="l"/>
              </a:tabLst>
            </a:pP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Finding</a:t>
            </a:r>
            <a:r>
              <a:rPr lang="en-US" sz="1600" kern="1200" spc="-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lang="en-US" sz="1600" kern="1200" spc="-46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most</a:t>
            </a:r>
            <a:r>
              <a:rPr lang="en-US" sz="1600" kern="1200" spc="-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profitable</a:t>
            </a:r>
            <a:r>
              <a:rPr lang="en-US" sz="1600" kern="1200" spc="-4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Cab</a:t>
            </a:r>
            <a:r>
              <a:rPr lang="en-US" sz="1600" kern="1200" spc="-23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kern="1200" spc="-9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company</a:t>
            </a:r>
            <a:endParaRPr 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5158" marR="4674" indent="-264058" defTabSz="841248">
              <a:spcBef>
                <a:spcPts val="87"/>
              </a:spcBef>
              <a:buFont typeface="Arial MT"/>
              <a:buChar char="•"/>
              <a:tabLst>
                <a:tab pos="275158" algn="l"/>
              </a:tabLst>
            </a:pPr>
            <a:endParaRPr 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5158" marR="4674" indent="-264058" defTabSz="841248">
              <a:spcBef>
                <a:spcPts val="87"/>
              </a:spcBef>
              <a:buFont typeface="Arial MT"/>
              <a:buChar char="•"/>
              <a:tabLst>
                <a:tab pos="275158" algn="l"/>
              </a:tabLst>
            </a:pPr>
            <a:endParaRPr 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 indent="771525"/>
            <a:r>
              <a:rPr lang="en-US" sz="5400" spc="-20"/>
              <a:t>Data </a:t>
            </a:r>
            <a:r>
              <a:rPr lang="en-US" sz="5400" spc="-25"/>
              <a:t>Information</a:t>
            </a:r>
            <a:endParaRPr lang="en-US" sz="5400"/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2DDC1699-0E1C-9900-E616-F56EC27B3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7" r="656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065" y="240029"/>
            <a:ext cx="4461510" cy="602361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sz="3600" spc="-40" dirty="0">
                <a:solidFill>
                  <a:srgbClr val="C55A11"/>
                </a:solidFill>
                <a:latin typeface="Calibri Light"/>
                <a:cs typeface="Calibri Light"/>
              </a:rPr>
              <a:t>Data</a:t>
            </a:r>
            <a:r>
              <a:rPr sz="3600" spc="-145" dirty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sz="3600" spc="-10" dirty="0">
                <a:solidFill>
                  <a:srgbClr val="C55A11"/>
                </a:solidFill>
                <a:latin typeface="Calibri Light"/>
                <a:cs typeface="Calibri Light"/>
              </a:rPr>
              <a:t>Information</a:t>
            </a:r>
            <a:endParaRPr sz="36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850" y="2052066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07990" y="1279982"/>
            <a:ext cx="5941060" cy="4951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Dataset Information: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Cab Data: This dataset contains information about cab rides and includes details like the transaction ID, date of travel, company, city, kilometers traveled, price charged, cost of the trip, and state.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City Data: This dataset contains information about various cities, including their population, number of users, city name, and state.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Customer Data: This dataset contains information about customers, including customer ID, gender, age, and income (USD/month).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Transaction Data: This dataset includes information about transactions, including the transaction ID, customer ID, and payment mode.</a:t>
            </a: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Timeframe: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Time period of data is from 31/01/2016 to 31/12/2018.</a:t>
            </a: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Total Data Points: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Total number of records in the dataset: 359392</a:t>
            </a:r>
            <a:endParaRPr sz="1400" dirty="0">
              <a:latin typeface="Calibri Light"/>
              <a:cs typeface="Calibri Light"/>
            </a:endParaRPr>
          </a:p>
        </p:txBody>
      </p:sp>
      <p:grpSp>
        <p:nvGrpSpPr>
          <p:cNvPr id="5" name="Google Shape;107;p16">
            <a:extLst>
              <a:ext uri="{FF2B5EF4-FFF2-40B4-BE49-F238E27FC236}">
                <a16:creationId xmlns:a16="http://schemas.microsoft.com/office/drawing/2014/main" id="{1C23134D-5DA9-7A12-D6CA-CF7BFEB8361F}"/>
              </a:ext>
            </a:extLst>
          </p:cNvPr>
          <p:cNvGrpSpPr/>
          <p:nvPr/>
        </p:nvGrpSpPr>
        <p:grpSpPr>
          <a:xfrm>
            <a:off x="568643" y="2441043"/>
            <a:ext cx="4166932" cy="3518645"/>
            <a:chOff x="1702411" y="3452991"/>
            <a:chExt cx="5168694" cy="4137935"/>
          </a:xfrm>
        </p:grpSpPr>
        <p:grpSp>
          <p:nvGrpSpPr>
            <p:cNvPr id="6" name="Google Shape;108;p16">
              <a:extLst>
                <a:ext uri="{FF2B5EF4-FFF2-40B4-BE49-F238E27FC236}">
                  <a16:creationId xmlns:a16="http://schemas.microsoft.com/office/drawing/2014/main" id="{05021B82-6DFE-4002-14B9-54A305F4C940}"/>
                </a:ext>
              </a:extLst>
            </p:cNvPr>
            <p:cNvGrpSpPr/>
            <p:nvPr/>
          </p:nvGrpSpPr>
          <p:grpSpPr>
            <a:xfrm>
              <a:off x="1702411" y="3452991"/>
              <a:ext cx="5168694" cy="1663200"/>
              <a:chOff x="1702411" y="4026102"/>
              <a:chExt cx="5168694" cy="1663200"/>
            </a:xfrm>
          </p:grpSpPr>
          <p:sp>
            <p:nvSpPr>
              <p:cNvPr id="13" name="Google Shape;109;p16">
                <a:extLst>
                  <a:ext uri="{FF2B5EF4-FFF2-40B4-BE49-F238E27FC236}">
                    <a16:creationId xmlns:a16="http://schemas.microsoft.com/office/drawing/2014/main" id="{45D5DD02-8338-F729-52CD-F66F0A96CA78}"/>
                  </a:ext>
                </a:extLst>
              </p:cNvPr>
              <p:cNvSpPr/>
              <p:nvPr/>
            </p:nvSpPr>
            <p:spPr>
              <a:xfrm>
                <a:off x="6051395" y="4026103"/>
                <a:ext cx="662857" cy="92644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612" extrusionOk="0">
                    <a:moveTo>
                      <a:pt x="375" y="512"/>
                    </a:moveTo>
                    <a:cubicBezTo>
                      <a:pt x="97" y="512"/>
                      <a:pt x="97" y="512"/>
                      <a:pt x="97" y="512"/>
                    </a:cubicBezTo>
                    <a:cubicBezTo>
                      <a:pt x="89" y="512"/>
                      <a:pt x="82" y="505"/>
                      <a:pt x="82" y="497"/>
                    </a:cubicBezTo>
                    <a:cubicBezTo>
                      <a:pt x="82" y="489"/>
                      <a:pt x="89" y="483"/>
                      <a:pt x="97" y="483"/>
                    </a:cubicBezTo>
                    <a:cubicBezTo>
                      <a:pt x="375" y="483"/>
                      <a:pt x="375" y="483"/>
                      <a:pt x="375" y="483"/>
                    </a:cubicBezTo>
                    <a:cubicBezTo>
                      <a:pt x="383" y="483"/>
                      <a:pt x="390" y="489"/>
                      <a:pt x="390" y="497"/>
                    </a:cubicBezTo>
                    <a:cubicBezTo>
                      <a:pt x="390" y="505"/>
                      <a:pt x="383" y="512"/>
                      <a:pt x="375" y="512"/>
                    </a:cubicBezTo>
                    <a:close/>
                    <a:moveTo>
                      <a:pt x="375" y="435"/>
                    </a:moveTo>
                    <a:cubicBezTo>
                      <a:pt x="97" y="435"/>
                      <a:pt x="97" y="435"/>
                      <a:pt x="97" y="435"/>
                    </a:cubicBezTo>
                    <a:cubicBezTo>
                      <a:pt x="89" y="435"/>
                      <a:pt x="82" y="429"/>
                      <a:pt x="82" y="421"/>
                    </a:cubicBezTo>
                    <a:cubicBezTo>
                      <a:pt x="82" y="413"/>
                      <a:pt x="89" y="406"/>
                      <a:pt x="97" y="406"/>
                    </a:cubicBezTo>
                    <a:cubicBezTo>
                      <a:pt x="375" y="406"/>
                      <a:pt x="375" y="406"/>
                      <a:pt x="375" y="406"/>
                    </a:cubicBezTo>
                    <a:cubicBezTo>
                      <a:pt x="383" y="406"/>
                      <a:pt x="390" y="413"/>
                      <a:pt x="390" y="421"/>
                    </a:cubicBezTo>
                    <a:cubicBezTo>
                      <a:pt x="390" y="429"/>
                      <a:pt x="383" y="435"/>
                      <a:pt x="375" y="435"/>
                    </a:cubicBezTo>
                    <a:close/>
                    <a:moveTo>
                      <a:pt x="375" y="359"/>
                    </a:moveTo>
                    <a:cubicBezTo>
                      <a:pt x="97" y="359"/>
                      <a:pt x="97" y="359"/>
                      <a:pt x="97" y="359"/>
                    </a:cubicBezTo>
                    <a:cubicBezTo>
                      <a:pt x="89" y="359"/>
                      <a:pt x="82" y="352"/>
                      <a:pt x="82" y="344"/>
                    </a:cubicBezTo>
                    <a:cubicBezTo>
                      <a:pt x="82" y="336"/>
                      <a:pt x="89" y="330"/>
                      <a:pt x="97" y="330"/>
                    </a:cubicBezTo>
                    <a:cubicBezTo>
                      <a:pt x="375" y="330"/>
                      <a:pt x="375" y="330"/>
                      <a:pt x="375" y="330"/>
                    </a:cubicBezTo>
                    <a:cubicBezTo>
                      <a:pt x="383" y="330"/>
                      <a:pt x="390" y="336"/>
                      <a:pt x="390" y="344"/>
                    </a:cubicBezTo>
                    <a:cubicBezTo>
                      <a:pt x="390" y="352"/>
                      <a:pt x="383" y="359"/>
                      <a:pt x="375" y="359"/>
                    </a:cubicBezTo>
                    <a:close/>
                    <a:moveTo>
                      <a:pt x="375" y="282"/>
                    </a:moveTo>
                    <a:cubicBezTo>
                      <a:pt x="97" y="282"/>
                      <a:pt x="97" y="282"/>
                      <a:pt x="97" y="282"/>
                    </a:cubicBezTo>
                    <a:cubicBezTo>
                      <a:pt x="89" y="282"/>
                      <a:pt x="82" y="276"/>
                      <a:pt x="82" y="268"/>
                    </a:cubicBezTo>
                    <a:cubicBezTo>
                      <a:pt x="82" y="260"/>
                      <a:pt x="89" y="254"/>
                      <a:pt x="97" y="254"/>
                    </a:cubicBezTo>
                    <a:cubicBezTo>
                      <a:pt x="375" y="254"/>
                      <a:pt x="375" y="254"/>
                      <a:pt x="375" y="254"/>
                    </a:cubicBezTo>
                    <a:cubicBezTo>
                      <a:pt x="383" y="254"/>
                      <a:pt x="390" y="260"/>
                      <a:pt x="390" y="268"/>
                    </a:cubicBezTo>
                    <a:cubicBezTo>
                      <a:pt x="390" y="276"/>
                      <a:pt x="383" y="282"/>
                      <a:pt x="375" y="282"/>
                    </a:cubicBezTo>
                    <a:close/>
                    <a:moveTo>
                      <a:pt x="246" y="206"/>
                    </a:moveTo>
                    <a:cubicBezTo>
                      <a:pt x="97" y="206"/>
                      <a:pt x="97" y="206"/>
                      <a:pt x="97" y="206"/>
                    </a:cubicBezTo>
                    <a:cubicBezTo>
                      <a:pt x="89" y="206"/>
                      <a:pt x="82" y="199"/>
                      <a:pt x="82" y="191"/>
                    </a:cubicBezTo>
                    <a:cubicBezTo>
                      <a:pt x="82" y="183"/>
                      <a:pt x="89" y="177"/>
                      <a:pt x="97" y="177"/>
                    </a:cubicBezTo>
                    <a:cubicBezTo>
                      <a:pt x="246" y="177"/>
                      <a:pt x="246" y="177"/>
                      <a:pt x="246" y="177"/>
                    </a:cubicBezTo>
                    <a:cubicBezTo>
                      <a:pt x="254" y="177"/>
                      <a:pt x="260" y="183"/>
                      <a:pt x="260" y="191"/>
                    </a:cubicBezTo>
                    <a:cubicBezTo>
                      <a:pt x="260" y="199"/>
                      <a:pt x="254" y="206"/>
                      <a:pt x="246" y="206"/>
                    </a:cubicBezTo>
                    <a:close/>
                    <a:moveTo>
                      <a:pt x="246" y="129"/>
                    </a:moveTo>
                    <a:cubicBezTo>
                      <a:pt x="97" y="129"/>
                      <a:pt x="97" y="129"/>
                      <a:pt x="97" y="129"/>
                    </a:cubicBezTo>
                    <a:cubicBezTo>
                      <a:pt x="89" y="129"/>
                      <a:pt x="82" y="123"/>
                      <a:pt x="82" y="115"/>
                    </a:cubicBezTo>
                    <a:cubicBezTo>
                      <a:pt x="82" y="107"/>
                      <a:pt x="89" y="101"/>
                      <a:pt x="97" y="101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54" y="101"/>
                      <a:pt x="260" y="107"/>
                      <a:pt x="260" y="115"/>
                    </a:cubicBezTo>
                    <a:cubicBezTo>
                      <a:pt x="260" y="123"/>
                      <a:pt x="254" y="129"/>
                      <a:pt x="246" y="129"/>
                    </a:cubicBezTo>
                    <a:close/>
                    <a:moveTo>
                      <a:pt x="27" y="612"/>
                    </a:moveTo>
                    <a:cubicBezTo>
                      <a:pt x="12" y="612"/>
                      <a:pt x="0" y="600"/>
                      <a:pt x="0" y="58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310" y="0"/>
                      <a:pt x="334" y="10"/>
                      <a:pt x="346" y="22"/>
                    </a:cubicBezTo>
                    <a:cubicBezTo>
                      <a:pt x="450" y="126"/>
                      <a:pt x="450" y="126"/>
                      <a:pt x="450" y="126"/>
                    </a:cubicBezTo>
                    <a:cubicBezTo>
                      <a:pt x="462" y="138"/>
                      <a:pt x="472" y="162"/>
                      <a:pt x="472" y="179"/>
                    </a:cubicBezTo>
                    <a:cubicBezTo>
                      <a:pt x="472" y="585"/>
                      <a:pt x="472" y="585"/>
                      <a:pt x="472" y="585"/>
                    </a:cubicBezTo>
                    <a:cubicBezTo>
                      <a:pt x="472" y="600"/>
                      <a:pt x="460" y="612"/>
                      <a:pt x="445" y="612"/>
                    </a:cubicBezTo>
                    <a:lnTo>
                      <a:pt x="27" y="612"/>
                    </a:lnTo>
                    <a:close/>
                    <a:moveTo>
                      <a:pt x="75" y="35"/>
                    </a:moveTo>
                    <a:cubicBezTo>
                      <a:pt x="53" y="35"/>
                      <a:pt x="35" y="53"/>
                      <a:pt x="35" y="75"/>
                    </a:cubicBezTo>
                    <a:cubicBezTo>
                      <a:pt x="35" y="537"/>
                      <a:pt x="35" y="537"/>
                      <a:pt x="35" y="537"/>
                    </a:cubicBezTo>
                    <a:cubicBezTo>
                      <a:pt x="35" y="560"/>
                      <a:pt x="53" y="578"/>
                      <a:pt x="75" y="578"/>
                    </a:cubicBezTo>
                    <a:cubicBezTo>
                      <a:pt x="397" y="578"/>
                      <a:pt x="397" y="578"/>
                      <a:pt x="397" y="578"/>
                    </a:cubicBezTo>
                    <a:cubicBezTo>
                      <a:pt x="419" y="578"/>
                      <a:pt x="437" y="560"/>
                      <a:pt x="437" y="537"/>
                    </a:cubicBezTo>
                    <a:cubicBezTo>
                      <a:pt x="437" y="201"/>
                      <a:pt x="437" y="201"/>
                      <a:pt x="437" y="201"/>
                    </a:cubicBezTo>
                    <a:cubicBezTo>
                      <a:pt x="437" y="179"/>
                      <a:pt x="419" y="161"/>
                      <a:pt x="397" y="161"/>
                    </a:cubicBezTo>
                    <a:cubicBezTo>
                      <a:pt x="332" y="161"/>
                      <a:pt x="332" y="161"/>
                      <a:pt x="332" y="161"/>
                    </a:cubicBezTo>
                    <a:cubicBezTo>
                      <a:pt x="317" y="161"/>
                      <a:pt x="304" y="149"/>
                      <a:pt x="304" y="134"/>
                    </a:cubicBezTo>
                    <a:cubicBezTo>
                      <a:pt x="304" y="75"/>
                      <a:pt x="304" y="75"/>
                      <a:pt x="304" y="75"/>
                    </a:cubicBezTo>
                    <a:cubicBezTo>
                      <a:pt x="304" y="53"/>
                      <a:pt x="286" y="35"/>
                      <a:pt x="264" y="35"/>
                    </a:cubicBezTo>
                    <a:lnTo>
                      <a:pt x="75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10;p16">
                <a:extLst>
                  <a:ext uri="{FF2B5EF4-FFF2-40B4-BE49-F238E27FC236}">
                    <a16:creationId xmlns:a16="http://schemas.microsoft.com/office/drawing/2014/main" id="{510B791D-F934-7424-6F8A-4B86D5BF1C57}"/>
                  </a:ext>
                </a:extLst>
              </p:cNvPr>
              <p:cNvSpPr/>
              <p:nvPr/>
            </p:nvSpPr>
            <p:spPr>
              <a:xfrm>
                <a:off x="1961385" y="4026102"/>
                <a:ext cx="662857" cy="92644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612" extrusionOk="0">
                    <a:moveTo>
                      <a:pt x="375" y="512"/>
                    </a:moveTo>
                    <a:cubicBezTo>
                      <a:pt x="97" y="512"/>
                      <a:pt x="97" y="512"/>
                      <a:pt x="97" y="512"/>
                    </a:cubicBezTo>
                    <a:cubicBezTo>
                      <a:pt x="89" y="512"/>
                      <a:pt x="82" y="505"/>
                      <a:pt x="82" y="497"/>
                    </a:cubicBezTo>
                    <a:cubicBezTo>
                      <a:pt x="82" y="489"/>
                      <a:pt x="89" y="483"/>
                      <a:pt x="97" y="483"/>
                    </a:cubicBezTo>
                    <a:cubicBezTo>
                      <a:pt x="375" y="483"/>
                      <a:pt x="375" y="483"/>
                      <a:pt x="375" y="483"/>
                    </a:cubicBezTo>
                    <a:cubicBezTo>
                      <a:pt x="383" y="483"/>
                      <a:pt x="390" y="489"/>
                      <a:pt x="390" y="497"/>
                    </a:cubicBezTo>
                    <a:cubicBezTo>
                      <a:pt x="390" y="505"/>
                      <a:pt x="383" y="512"/>
                      <a:pt x="375" y="512"/>
                    </a:cubicBezTo>
                    <a:close/>
                    <a:moveTo>
                      <a:pt x="375" y="435"/>
                    </a:moveTo>
                    <a:cubicBezTo>
                      <a:pt x="97" y="435"/>
                      <a:pt x="97" y="435"/>
                      <a:pt x="97" y="435"/>
                    </a:cubicBezTo>
                    <a:cubicBezTo>
                      <a:pt x="89" y="435"/>
                      <a:pt x="82" y="429"/>
                      <a:pt x="82" y="421"/>
                    </a:cubicBezTo>
                    <a:cubicBezTo>
                      <a:pt x="82" y="413"/>
                      <a:pt x="89" y="406"/>
                      <a:pt x="97" y="406"/>
                    </a:cubicBezTo>
                    <a:cubicBezTo>
                      <a:pt x="375" y="406"/>
                      <a:pt x="375" y="406"/>
                      <a:pt x="375" y="406"/>
                    </a:cubicBezTo>
                    <a:cubicBezTo>
                      <a:pt x="383" y="406"/>
                      <a:pt x="390" y="413"/>
                      <a:pt x="390" y="421"/>
                    </a:cubicBezTo>
                    <a:cubicBezTo>
                      <a:pt x="390" y="429"/>
                      <a:pt x="383" y="435"/>
                      <a:pt x="375" y="435"/>
                    </a:cubicBezTo>
                    <a:close/>
                    <a:moveTo>
                      <a:pt x="375" y="359"/>
                    </a:moveTo>
                    <a:cubicBezTo>
                      <a:pt x="97" y="359"/>
                      <a:pt x="97" y="359"/>
                      <a:pt x="97" y="359"/>
                    </a:cubicBezTo>
                    <a:cubicBezTo>
                      <a:pt x="89" y="359"/>
                      <a:pt x="82" y="352"/>
                      <a:pt x="82" y="344"/>
                    </a:cubicBezTo>
                    <a:cubicBezTo>
                      <a:pt x="82" y="336"/>
                      <a:pt x="89" y="330"/>
                      <a:pt x="97" y="330"/>
                    </a:cubicBezTo>
                    <a:cubicBezTo>
                      <a:pt x="375" y="330"/>
                      <a:pt x="375" y="330"/>
                      <a:pt x="375" y="330"/>
                    </a:cubicBezTo>
                    <a:cubicBezTo>
                      <a:pt x="383" y="330"/>
                      <a:pt x="390" y="336"/>
                      <a:pt x="390" y="344"/>
                    </a:cubicBezTo>
                    <a:cubicBezTo>
                      <a:pt x="390" y="352"/>
                      <a:pt x="383" y="359"/>
                      <a:pt x="375" y="359"/>
                    </a:cubicBezTo>
                    <a:close/>
                    <a:moveTo>
                      <a:pt x="375" y="282"/>
                    </a:moveTo>
                    <a:cubicBezTo>
                      <a:pt x="97" y="282"/>
                      <a:pt x="97" y="282"/>
                      <a:pt x="97" y="282"/>
                    </a:cubicBezTo>
                    <a:cubicBezTo>
                      <a:pt x="89" y="282"/>
                      <a:pt x="82" y="276"/>
                      <a:pt x="82" y="268"/>
                    </a:cubicBezTo>
                    <a:cubicBezTo>
                      <a:pt x="82" y="260"/>
                      <a:pt x="89" y="254"/>
                      <a:pt x="97" y="254"/>
                    </a:cubicBezTo>
                    <a:cubicBezTo>
                      <a:pt x="375" y="254"/>
                      <a:pt x="375" y="254"/>
                      <a:pt x="375" y="254"/>
                    </a:cubicBezTo>
                    <a:cubicBezTo>
                      <a:pt x="383" y="254"/>
                      <a:pt x="390" y="260"/>
                      <a:pt x="390" y="268"/>
                    </a:cubicBezTo>
                    <a:cubicBezTo>
                      <a:pt x="390" y="276"/>
                      <a:pt x="383" y="282"/>
                      <a:pt x="375" y="282"/>
                    </a:cubicBezTo>
                    <a:close/>
                    <a:moveTo>
                      <a:pt x="246" y="206"/>
                    </a:moveTo>
                    <a:cubicBezTo>
                      <a:pt x="97" y="206"/>
                      <a:pt x="97" y="206"/>
                      <a:pt x="97" y="206"/>
                    </a:cubicBezTo>
                    <a:cubicBezTo>
                      <a:pt x="89" y="206"/>
                      <a:pt x="82" y="199"/>
                      <a:pt x="82" y="191"/>
                    </a:cubicBezTo>
                    <a:cubicBezTo>
                      <a:pt x="82" y="183"/>
                      <a:pt x="89" y="177"/>
                      <a:pt x="97" y="177"/>
                    </a:cubicBezTo>
                    <a:cubicBezTo>
                      <a:pt x="246" y="177"/>
                      <a:pt x="246" y="177"/>
                      <a:pt x="246" y="177"/>
                    </a:cubicBezTo>
                    <a:cubicBezTo>
                      <a:pt x="254" y="177"/>
                      <a:pt x="260" y="183"/>
                      <a:pt x="260" y="191"/>
                    </a:cubicBezTo>
                    <a:cubicBezTo>
                      <a:pt x="260" y="199"/>
                      <a:pt x="254" y="206"/>
                      <a:pt x="246" y="206"/>
                    </a:cubicBezTo>
                    <a:close/>
                    <a:moveTo>
                      <a:pt x="246" y="129"/>
                    </a:moveTo>
                    <a:cubicBezTo>
                      <a:pt x="97" y="129"/>
                      <a:pt x="97" y="129"/>
                      <a:pt x="97" y="129"/>
                    </a:cubicBezTo>
                    <a:cubicBezTo>
                      <a:pt x="89" y="129"/>
                      <a:pt x="82" y="123"/>
                      <a:pt x="82" y="115"/>
                    </a:cubicBezTo>
                    <a:cubicBezTo>
                      <a:pt x="82" y="107"/>
                      <a:pt x="89" y="101"/>
                      <a:pt x="97" y="101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54" y="101"/>
                      <a:pt x="260" y="107"/>
                      <a:pt x="260" y="115"/>
                    </a:cubicBezTo>
                    <a:cubicBezTo>
                      <a:pt x="260" y="123"/>
                      <a:pt x="254" y="129"/>
                      <a:pt x="246" y="129"/>
                    </a:cubicBezTo>
                    <a:close/>
                    <a:moveTo>
                      <a:pt x="27" y="612"/>
                    </a:moveTo>
                    <a:cubicBezTo>
                      <a:pt x="12" y="612"/>
                      <a:pt x="0" y="600"/>
                      <a:pt x="0" y="58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310" y="0"/>
                      <a:pt x="334" y="10"/>
                      <a:pt x="346" y="22"/>
                    </a:cubicBezTo>
                    <a:cubicBezTo>
                      <a:pt x="450" y="126"/>
                      <a:pt x="450" y="126"/>
                      <a:pt x="450" y="126"/>
                    </a:cubicBezTo>
                    <a:cubicBezTo>
                      <a:pt x="462" y="138"/>
                      <a:pt x="472" y="162"/>
                      <a:pt x="472" y="179"/>
                    </a:cubicBezTo>
                    <a:cubicBezTo>
                      <a:pt x="472" y="585"/>
                      <a:pt x="472" y="585"/>
                      <a:pt x="472" y="585"/>
                    </a:cubicBezTo>
                    <a:cubicBezTo>
                      <a:pt x="472" y="600"/>
                      <a:pt x="460" y="612"/>
                      <a:pt x="445" y="612"/>
                    </a:cubicBezTo>
                    <a:lnTo>
                      <a:pt x="27" y="612"/>
                    </a:lnTo>
                    <a:close/>
                    <a:moveTo>
                      <a:pt x="75" y="35"/>
                    </a:moveTo>
                    <a:cubicBezTo>
                      <a:pt x="53" y="35"/>
                      <a:pt x="35" y="53"/>
                      <a:pt x="35" y="75"/>
                    </a:cubicBezTo>
                    <a:cubicBezTo>
                      <a:pt x="35" y="537"/>
                      <a:pt x="35" y="537"/>
                      <a:pt x="35" y="537"/>
                    </a:cubicBezTo>
                    <a:cubicBezTo>
                      <a:pt x="35" y="560"/>
                      <a:pt x="53" y="578"/>
                      <a:pt x="75" y="578"/>
                    </a:cubicBezTo>
                    <a:cubicBezTo>
                      <a:pt x="397" y="578"/>
                      <a:pt x="397" y="578"/>
                      <a:pt x="397" y="578"/>
                    </a:cubicBezTo>
                    <a:cubicBezTo>
                      <a:pt x="419" y="578"/>
                      <a:pt x="437" y="560"/>
                      <a:pt x="437" y="537"/>
                    </a:cubicBezTo>
                    <a:cubicBezTo>
                      <a:pt x="437" y="201"/>
                      <a:pt x="437" y="201"/>
                      <a:pt x="437" y="201"/>
                    </a:cubicBezTo>
                    <a:cubicBezTo>
                      <a:pt x="437" y="179"/>
                      <a:pt x="419" y="161"/>
                      <a:pt x="397" y="161"/>
                    </a:cubicBezTo>
                    <a:cubicBezTo>
                      <a:pt x="332" y="161"/>
                      <a:pt x="332" y="161"/>
                      <a:pt x="332" y="161"/>
                    </a:cubicBezTo>
                    <a:cubicBezTo>
                      <a:pt x="317" y="161"/>
                      <a:pt x="304" y="149"/>
                      <a:pt x="304" y="134"/>
                    </a:cubicBezTo>
                    <a:cubicBezTo>
                      <a:pt x="304" y="75"/>
                      <a:pt x="304" y="75"/>
                      <a:pt x="304" y="75"/>
                    </a:cubicBezTo>
                    <a:cubicBezTo>
                      <a:pt x="304" y="53"/>
                      <a:pt x="286" y="35"/>
                      <a:pt x="264" y="35"/>
                    </a:cubicBezTo>
                    <a:lnTo>
                      <a:pt x="75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11;p16">
                <a:extLst>
                  <a:ext uri="{FF2B5EF4-FFF2-40B4-BE49-F238E27FC236}">
                    <a16:creationId xmlns:a16="http://schemas.microsoft.com/office/drawing/2014/main" id="{734AF8E4-E93B-73A8-0049-F79DC5E18985}"/>
                  </a:ext>
                </a:extLst>
              </p:cNvPr>
              <p:cNvSpPr/>
              <p:nvPr/>
            </p:nvSpPr>
            <p:spPr>
              <a:xfrm>
                <a:off x="3343118" y="4026102"/>
                <a:ext cx="662857" cy="92644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612" extrusionOk="0">
                    <a:moveTo>
                      <a:pt x="375" y="512"/>
                    </a:moveTo>
                    <a:cubicBezTo>
                      <a:pt x="97" y="512"/>
                      <a:pt x="97" y="512"/>
                      <a:pt x="97" y="512"/>
                    </a:cubicBezTo>
                    <a:cubicBezTo>
                      <a:pt x="89" y="512"/>
                      <a:pt x="82" y="505"/>
                      <a:pt x="82" y="497"/>
                    </a:cubicBezTo>
                    <a:cubicBezTo>
                      <a:pt x="82" y="489"/>
                      <a:pt x="89" y="483"/>
                      <a:pt x="97" y="483"/>
                    </a:cubicBezTo>
                    <a:cubicBezTo>
                      <a:pt x="375" y="483"/>
                      <a:pt x="375" y="483"/>
                      <a:pt x="375" y="483"/>
                    </a:cubicBezTo>
                    <a:cubicBezTo>
                      <a:pt x="383" y="483"/>
                      <a:pt x="390" y="489"/>
                      <a:pt x="390" y="497"/>
                    </a:cubicBezTo>
                    <a:cubicBezTo>
                      <a:pt x="390" y="505"/>
                      <a:pt x="383" y="512"/>
                      <a:pt x="375" y="512"/>
                    </a:cubicBezTo>
                    <a:close/>
                    <a:moveTo>
                      <a:pt x="375" y="435"/>
                    </a:moveTo>
                    <a:cubicBezTo>
                      <a:pt x="97" y="435"/>
                      <a:pt x="97" y="435"/>
                      <a:pt x="97" y="435"/>
                    </a:cubicBezTo>
                    <a:cubicBezTo>
                      <a:pt x="89" y="435"/>
                      <a:pt x="82" y="429"/>
                      <a:pt x="82" y="421"/>
                    </a:cubicBezTo>
                    <a:cubicBezTo>
                      <a:pt x="82" y="413"/>
                      <a:pt x="89" y="406"/>
                      <a:pt x="97" y="406"/>
                    </a:cubicBezTo>
                    <a:cubicBezTo>
                      <a:pt x="375" y="406"/>
                      <a:pt x="375" y="406"/>
                      <a:pt x="375" y="406"/>
                    </a:cubicBezTo>
                    <a:cubicBezTo>
                      <a:pt x="383" y="406"/>
                      <a:pt x="390" y="413"/>
                      <a:pt x="390" y="421"/>
                    </a:cubicBezTo>
                    <a:cubicBezTo>
                      <a:pt x="390" y="429"/>
                      <a:pt x="383" y="435"/>
                      <a:pt x="375" y="435"/>
                    </a:cubicBezTo>
                    <a:close/>
                    <a:moveTo>
                      <a:pt x="375" y="359"/>
                    </a:moveTo>
                    <a:cubicBezTo>
                      <a:pt x="97" y="359"/>
                      <a:pt x="97" y="359"/>
                      <a:pt x="97" y="359"/>
                    </a:cubicBezTo>
                    <a:cubicBezTo>
                      <a:pt x="89" y="359"/>
                      <a:pt x="82" y="352"/>
                      <a:pt x="82" y="344"/>
                    </a:cubicBezTo>
                    <a:cubicBezTo>
                      <a:pt x="82" y="336"/>
                      <a:pt x="89" y="330"/>
                      <a:pt x="97" y="330"/>
                    </a:cubicBezTo>
                    <a:cubicBezTo>
                      <a:pt x="375" y="330"/>
                      <a:pt x="375" y="330"/>
                      <a:pt x="375" y="330"/>
                    </a:cubicBezTo>
                    <a:cubicBezTo>
                      <a:pt x="383" y="330"/>
                      <a:pt x="390" y="336"/>
                      <a:pt x="390" y="344"/>
                    </a:cubicBezTo>
                    <a:cubicBezTo>
                      <a:pt x="390" y="352"/>
                      <a:pt x="383" y="359"/>
                      <a:pt x="375" y="359"/>
                    </a:cubicBezTo>
                    <a:close/>
                    <a:moveTo>
                      <a:pt x="375" y="282"/>
                    </a:moveTo>
                    <a:cubicBezTo>
                      <a:pt x="97" y="282"/>
                      <a:pt x="97" y="282"/>
                      <a:pt x="97" y="282"/>
                    </a:cubicBezTo>
                    <a:cubicBezTo>
                      <a:pt x="89" y="282"/>
                      <a:pt x="82" y="276"/>
                      <a:pt x="82" y="268"/>
                    </a:cubicBezTo>
                    <a:cubicBezTo>
                      <a:pt x="82" y="260"/>
                      <a:pt x="89" y="254"/>
                      <a:pt x="97" y="254"/>
                    </a:cubicBezTo>
                    <a:cubicBezTo>
                      <a:pt x="375" y="254"/>
                      <a:pt x="375" y="254"/>
                      <a:pt x="375" y="254"/>
                    </a:cubicBezTo>
                    <a:cubicBezTo>
                      <a:pt x="383" y="254"/>
                      <a:pt x="390" y="260"/>
                      <a:pt x="390" y="268"/>
                    </a:cubicBezTo>
                    <a:cubicBezTo>
                      <a:pt x="390" y="276"/>
                      <a:pt x="383" y="282"/>
                      <a:pt x="375" y="282"/>
                    </a:cubicBezTo>
                    <a:close/>
                    <a:moveTo>
                      <a:pt x="246" y="206"/>
                    </a:moveTo>
                    <a:cubicBezTo>
                      <a:pt x="97" y="206"/>
                      <a:pt x="97" y="206"/>
                      <a:pt x="97" y="206"/>
                    </a:cubicBezTo>
                    <a:cubicBezTo>
                      <a:pt x="89" y="206"/>
                      <a:pt x="82" y="199"/>
                      <a:pt x="82" y="191"/>
                    </a:cubicBezTo>
                    <a:cubicBezTo>
                      <a:pt x="82" y="183"/>
                      <a:pt x="89" y="177"/>
                      <a:pt x="97" y="177"/>
                    </a:cubicBezTo>
                    <a:cubicBezTo>
                      <a:pt x="246" y="177"/>
                      <a:pt x="246" y="177"/>
                      <a:pt x="246" y="177"/>
                    </a:cubicBezTo>
                    <a:cubicBezTo>
                      <a:pt x="254" y="177"/>
                      <a:pt x="260" y="183"/>
                      <a:pt x="260" y="191"/>
                    </a:cubicBezTo>
                    <a:cubicBezTo>
                      <a:pt x="260" y="199"/>
                      <a:pt x="254" y="206"/>
                      <a:pt x="246" y="206"/>
                    </a:cubicBezTo>
                    <a:close/>
                    <a:moveTo>
                      <a:pt x="246" y="129"/>
                    </a:moveTo>
                    <a:cubicBezTo>
                      <a:pt x="97" y="129"/>
                      <a:pt x="97" y="129"/>
                      <a:pt x="97" y="129"/>
                    </a:cubicBezTo>
                    <a:cubicBezTo>
                      <a:pt x="89" y="129"/>
                      <a:pt x="82" y="123"/>
                      <a:pt x="82" y="115"/>
                    </a:cubicBezTo>
                    <a:cubicBezTo>
                      <a:pt x="82" y="107"/>
                      <a:pt x="89" y="101"/>
                      <a:pt x="97" y="101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54" y="101"/>
                      <a:pt x="260" y="107"/>
                      <a:pt x="260" y="115"/>
                    </a:cubicBezTo>
                    <a:cubicBezTo>
                      <a:pt x="260" y="123"/>
                      <a:pt x="254" y="129"/>
                      <a:pt x="246" y="129"/>
                    </a:cubicBezTo>
                    <a:close/>
                    <a:moveTo>
                      <a:pt x="27" y="612"/>
                    </a:moveTo>
                    <a:cubicBezTo>
                      <a:pt x="12" y="612"/>
                      <a:pt x="0" y="600"/>
                      <a:pt x="0" y="58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310" y="0"/>
                      <a:pt x="334" y="10"/>
                      <a:pt x="346" y="22"/>
                    </a:cubicBezTo>
                    <a:cubicBezTo>
                      <a:pt x="450" y="126"/>
                      <a:pt x="450" y="126"/>
                      <a:pt x="450" y="126"/>
                    </a:cubicBezTo>
                    <a:cubicBezTo>
                      <a:pt x="462" y="138"/>
                      <a:pt x="472" y="162"/>
                      <a:pt x="472" y="179"/>
                    </a:cubicBezTo>
                    <a:cubicBezTo>
                      <a:pt x="472" y="585"/>
                      <a:pt x="472" y="585"/>
                      <a:pt x="472" y="585"/>
                    </a:cubicBezTo>
                    <a:cubicBezTo>
                      <a:pt x="472" y="600"/>
                      <a:pt x="460" y="612"/>
                      <a:pt x="445" y="612"/>
                    </a:cubicBezTo>
                    <a:lnTo>
                      <a:pt x="27" y="612"/>
                    </a:lnTo>
                    <a:close/>
                    <a:moveTo>
                      <a:pt x="75" y="35"/>
                    </a:moveTo>
                    <a:cubicBezTo>
                      <a:pt x="53" y="35"/>
                      <a:pt x="35" y="53"/>
                      <a:pt x="35" y="75"/>
                    </a:cubicBezTo>
                    <a:cubicBezTo>
                      <a:pt x="35" y="537"/>
                      <a:pt x="35" y="537"/>
                      <a:pt x="35" y="537"/>
                    </a:cubicBezTo>
                    <a:cubicBezTo>
                      <a:pt x="35" y="560"/>
                      <a:pt x="53" y="578"/>
                      <a:pt x="75" y="578"/>
                    </a:cubicBezTo>
                    <a:cubicBezTo>
                      <a:pt x="397" y="578"/>
                      <a:pt x="397" y="578"/>
                      <a:pt x="397" y="578"/>
                    </a:cubicBezTo>
                    <a:cubicBezTo>
                      <a:pt x="419" y="578"/>
                      <a:pt x="437" y="560"/>
                      <a:pt x="437" y="537"/>
                    </a:cubicBezTo>
                    <a:cubicBezTo>
                      <a:pt x="437" y="201"/>
                      <a:pt x="437" y="201"/>
                      <a:pt x="437" y="201"/>
                    </a:cubicBezTo>
                    <a:cubicBezTo>
                      <a:pt x="437" y="179"/>
                      <a:pt x="419" y="161"/>
                      <a:pt x="397" y="161"/>
                    </a:cubicBezTo>
                    <a:cubicBezTo>
                      <a:pt x="332" y="161"/>
                      <a:pt x="332" y="161"/>
                      <a:pt x="332" y="161"/>
                    </a:cubicBezTo>
                    <a:cubicBezTo>
                      <a:pt x="317" y="161"/>
                      <a:pt x="304" y="149"/>
                      <a:pt x="304" y="134"/>
                    </a:cubicBezTo>
                    <a:cubicBezTo>
                      <a:pt x="304" y="75"/>
                      <a:pt x="304" y="75"/>
                      <a:pt x="304" y="75"/>
                    </a:cubicBezTo>
                    <a:cubicBezTo>
                      <a:pt x="304" y="53"/>
                      <a:pt x="286" y="35"/>
                      <a:pt x="264" y="35"/>
                    </a:cubicBezTo>
                    <a:lnTo>
                      <a:pt x="75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12;p16">
                <a:extLst>
                  <a:ext uri="{FF2B5EF4-FFF2-40B4-BE49-F238E27FC236}">
                    <a16:creationId xmlns:a16="http://schemas.microsoft.com/office/drawing/2014/main" id="{0659D54D-BDB5-B5A5-6591-CC23BA284434}"/>
                  </a:ext>
                </a:extLst>
              </p:cNvPr>
              <p:cNvSpPr/>
              <p:nvPr/>
            </p:nvSpPr>
            <p:spPr>
              <a:xfrm>
                <a:off x="4697256" y="4026102"/>
                <a:ext cx="662857" cy="92644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612" extrusionOk="0">
                    <a:moveTo>
                      <a:pt x="375" y="512"/>
                    </a:moveTo>
                    <a:cubicBezTo>
                      <a:pt x="97" y="512"/>
                      <a:pt x="97" y="512"/>
                      <a:pt x="97" y="512"/>
                    </a:cubicBezTo>
                    <a:cubicBezTo>
                      <a:pt x="89" y="512"/>
                      <a:pt x="82" y="505"/>
                      <a:pt x="82" y="497"/>
                    </a:cubicBezTo>
                    <a:cubicBezTo>
                      <a:pt x="82" y="489"/>
                      <a:pt x="89" y="483"/>
                      <a:pt x="97" y="483"/>
                    </a:cubicBezTo>
                    <a:cubicBezTo>
                      <a:pt x="375" y="483"/>
                      <a:pt x="375" y="483"/>
                      <a:pt x="375" y="483"/>
                    </a:cubicBezTo>
                    <a:cubicBezTo>
                      <a:pt x="383" y="483"/>
                      <a:pt x="390" y="489"/>
                      <a:pt x="390" y="497"/>
                    </a:cubicBezTo>
                    <a:cubicBezTo>
                      <a:pt x="390" y="505"/>
                      <a:pt x="383" y="512"/>
                      <a:pt x="375" y="512"/>
                    </a:cubicBezTo>
                    <a:close/>
                    <a:moveTo>
                      <a:pt x="375" y="435"/>
                    </a:moveTo>
                    <a:cubicBezTo>
                      <a:pt x="97" y="435"/>
                      <a:pt x="97" y="435"/>
                      <a:pt x="97" y="435"/>
                    </a:cubicBezTo>
                    <a:cubicBezTo>
                      <a:pt x="89" y="435"/>
                      <a:pt x="82" y="429"/>
                      <a:pt x="82" y="421"/>
                    </a:cubicBezTo>
                    <a:cubicBezTo>
                      <a:pt x="82" y="413"/>
                      <a:pt x="89" y="406"/>
                      <a:pt x="97" y="406"/>
                    </a:cubicBezTo>
                    <a:cubicBezTo>
                      <a:pt x="375" y="406"/>
                      <a:pt x="375" y="406"/>
                      <a:pt x="375" y="406"/>
                    </a:cubicBezTo>
                    <a:cubicBezTo>
                      <a:pt x="383" y="406"/>
                      <a:pt x="390" y="413"/>
                      <a:pt x="390" y="421"/>
                    </a:cubicBezTo>
                    <a:cubicBezTo>
                      <a:pt x="390" y="429"/>
                      <a:pt x="383" y="435"/>
                      <a:pt x="375" y="435"/>
                    </a:cubicBezTo>
                    <a:close/>
                    <a:moveTo>
                      <a:pt x="375" y="359"/>
                    </a:moveTo>
                    <a:cubicBezTo>
                      <a:pt x="97" y="359"/>
                      <a:pt x="97" y="359"/>
                      <a:pt x="97" y="359"/>
                    </a:cubicBezTo>
                    <a:cubicBezTo>
                      <a:pt x="89" y="359"/>
                      <a:pt x="82" y="352"/>
                      <a:pt x="82" y="344"/>
                    </a:cubicBezTo>
                    <a:cubicBezTo>
                      <a:pt x="82" y="336"/>
                      <a:pt x="89" y="330"/>
                      <a:pt x="97" y="330"/>
                    </a:cubicBezTo>
                    <a:cubicBezTo>
                      <a:pt x="375" y="330"/>
                      <a:pt x="375" y="330"/>
                      <a:pt x="375" y="330"/>
                    </a:cubicBezTo>
                    <a:cubicBezTo>
                      <a:pt x="383" y="330"/>
                      <a:pt x="390" y="336"/>
                      <a:pt x="390" y="344"/>
                    </a:cubicBezTo>
                    <a:cubicBezTo>
                      <a:pt x="390" y="352"/>
                      <a:pt x="383" y="359"/>
                      <a:pt x="375" y="359"/>
                    </a:cubicBezTo>
                    <a:close/>
                    <a:moveTo>
                      <a:pt x="375" y="282"/>
                    </a:moveTo>
                    <a:cubicBezTo>
                      <a:pt x="97" y="282"/>
                      <a:pt x="97" y="282"/>
                      <a:pt x="97" y="282"/>
                    </a:cubicBezTo>
                    <a:cubicBezTo>
                      <a:pt x="89" y="282"/>
                      <a:pt x="82" y="276"/>
                      <a:pt x="82" y="268"/>
                    </a:cubicBezTo>
                    <a:cubicBezTo>
                      <a:pt x="82" y="260"/>
                      <a:pt x="89" y="254"/>
                      <a:pt x="97" y="254"/>
                    </a:cubicBezTo>
                    <a:cubicBezTo>
                      <a:pt x="375" y="254"/>
                      <a:pt x="375" y="254"/>
                      <a:pt x="375" y="254"/>
                    </a:cubicBezTo>
                    <a:cubicBezTo>
                      <a:pt x="383" y="254"/>
                      <a:pt x="390" y="260"/>
                      <a:pt x="390" y="268"/>
                    </a:cubicBezTo>
                    <a:cubicBezTo>
                      <a:pt x="390" y="276"/>
                      <a:pt x="383" y="282"/>
                      <a:pt x="375" y="282"/>
                    </a:cubicBezTo>
                    <a:close/>
                    <a:moveTo>
                      <a:pt x="246" y="206"/>
                    </a:moveTo>
                    <a:cubicBezTo>
                      <a:pt x="97" y="206"/>
                      <a:pt x="97" y="206"/>
                      <a:pt x="97" y="206"/>
                    </a:cubicBezTo>
                    <a:cubicBezTo>
                      <a:pt x="89" y="206"/>
                      <a:pt x="82" y="199"/>
                      <a:pt x="82" y="191"/>
                    </a:cubicBezTo>
                    <a:cubicBezTo>
                      <a:pt x="82" y="183"/>
                      <a:pt x="89" y="177"/>
                      <a:pt x="97" y="177"/>
                    </a:cubicBezTo>
                    <a:cubicBezTo>
                      <a:pt x="246" y="177"/>
                      <a:pt x="246" y="177"/>
                      <a:pt x="246" y="177"/>
                    </a:cubicBezTo>
                    <a:cubicBezTo>
                      <a:pt x="254" y="177"/>
                      <a:pt x="260" y="183"/>
                      <a:pt x="260" y="191"/>
                    </a:cubicBezTo>
                    <a:cubicBezTo>
                      <a:pt x="260" y="199"/>
                      <a:pt x="254" y="206"/>
                      <a:pt x="246" y="206"/>
                    </a:cubicBezTo>
                    <a:close/>
                    <a:moveTo>
                      <a:pt x="246" y="129"/>
                    </a:moveTo>
                    <a:cubicBezTo>
                      <a:pt x="97" y="129"/>
                      <a:pt x="97" y="129"/>
                      <a:pt x="97" y="129"/>
                    </a:cubicBezTo>
                    <a:cubicBezTo>
                      <a:pt x="89" y="129"/>
                      <a:pt x="82" y="123"/>
                      <a:pt x="82" y="115"/>
                    </a:cubicBezTo>
                    <a:cubicBezTo>
                      <a:pt x="82" y="107"/>
                      <a:pt x="89" y="101"/>
                      <a:pt x="97" y="101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54" y="101"/>
                      <a:pt x="260" y="107"/>
                      <a:pt x="260" y="115"/>
                    </a:cubicBezTo>
                    <a:cubicBezTo>
                      <a:pt x="260" y="123"/>
                      <a:pt x="254" y="129"/>
                      <a:pt x="246" y="129"/>
                    </a:cubicBezTo>
                    <a:close/>
                    <a:moveTo>
                      <a:pt x="27" y="612"/>
                    </a:moveTo>
                    <a:cubicBezTo>
                      <a:pt x="12" y="612"/>
                      <a:pt x="0" y="600"/>
                      <a:pt x="0" y="58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310" y="0"/>
                      <a:pt x="334" y="10"/>
                      <a:pt x="346" y="22"/>
                    </a:cubicBezTo>
                    <a:cubicBezTo>
                      <a:pt x="450" y="126"/>
                      <a:pt x="450" y="126"/>
                      <a:pt x="450" y="126"/>
                    </a:cubicBezTo>
                    <a:cubicBezTo>
                      <a:pt x="462" y="138"/>
                      <a:pt x="472" y="162"/>
                      <a:pt x="472" y="179"/>
                    </a:cubicBezTo>
                    <a:cubicBezTo>
                      <a:pt x="472" y="585"/>
                      <a:pt x="472" y="585"/>
                      <a:pt x="472" y="585"/>
                    </a:cubicBezTo>
                    <a:cubicBezTo>
                      <a:pt x="472" y="600"/>
                      <a:pt x="460" y="612"/>
                      <a:pt x="445" y="612"/>
                    </a:cubicBezTo>
                    <a:lnTo>
                      <a:pt x="27" y="612"/>
                    </a:lnTo>
                    <a:close/>
                    <a:moveTo>
                      <a:pt x="75" y="35"/>
                    </a:moveTo>
                    <a:cubicBezTo>
                      <a:pt x="53" y="35"/>
                      <a:pt x="35" y="53"/>
                      <a:pt x="35" y="75"/>
                    </a:cubicBezTo>
                    <a:cubicBezTo>
                      <a:pt x="35" y="537"/>
                      <a:pt x="35" y="537"/>
                      <a:pt x="35" y="537"/>
                    </a:cubicBezTo>
                    <a:cubicBezTo>
                      <a:pt x="35" y="560"/>
                      <a:pt x="53" y="578"/>
                      <a:pt x="75" y="578"/>
                    </a:cubicBezTo>
                    <a:cubicBezTo>
                      <a:pt x="397" y="578"/>
                      <a:pt x="397" y="578"/>
                      <a:pt x="397" y="578"/>
                    </a:cubicBezTo>
                    <a:cubicBezTo>
                      <a:pt x="419" y="578"/>
                      <a:pt x="437" y="560"/>
                      <a:pt x="437" y="537"/>
                    </a:cubicBezTo>
                    <a:cubicBezTo>
                      <a:pt x="437" y="201"/>
                      <a:pt x="437" y="201"/>
                      <a:pt x="437" y="201"/>
                    </a:cubicBezTo>
                    <a:cubicBezTo>
                      <a:pt x="437" y="179"/>
                      <a:pt x="419" y="161"/>
                      <a:pt x="397" y="161"/>
                    </a:cubicBezTo>
                    <a:cubicBezTo>
                      <a:pt x="332" y="161"/>
                      <a:pt x="332" y="161"/>
                      <a:pt x="332" y="161"/>
                    </a:cubicBezTo>
                    <a:cubicBezTo>
                      <a:pt x="317" y="161"/>
                      <a:pt x="304" y="149"/>
                      <a:pt x="304" y="134"/>
                    </a:cubicBezTo>
                    <a:cubicBezTo>
                      <a:pt x="304" y="75"/>
                      <a:pt x="304" y="75"/>
                      <a:pt x="304" y="75"/>
                    </a:cubicBezTo>
                    <a:cubicBezTo>
                      <a:pt x="304" y="53"/>
                      <a:pt x="286" y="35"/>
                      <a:pt x="264" y="35"/>
                    </a:cubicBezTo>
                    <a:lnTo>
                      <a:pt x="75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13;p16">
                <a:extLst>
                  <a:ext uri="{FF2B5EF4-FFF2-40B4-BE49-F238E27FC236}">
                    <a16:creationId xmlns:a16="http://schemas.microsoft.com/office/drawing/2014/main" id="{5E5AEA98-FE41-37D3-BD27-9CDE1A11758D}"/>
                  </a:ext>
                </a:extLst>
              </p:cNvPr>
              <p:cNvSpPr txBox="1"/>
              <p:nvPr/>
            </p:nvSpPr>
            <p:spPr>
              <a:xfrm>
                <a:off x="1702411" y="5212301"/>
                <a:ext cx="1121400" cy="28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Cab_Data.csv </a:t>
                </a:r>
                <a:endParaRPr/>
              </a:p>
            </p:txBody>
          </p:sp>
          <p:sp>
            <p:nvSpPr>
              <p:cNvPr id="18" name="Google Shape;114;p16">
                <a:extLst>
                  <a:ext uri="{FF2B5EF4-FFF2-40B4-BE49-F238E27FC236}">
                    <a16:creationId xmlns:a16="http://schemas.microsoft.com/office/drawing/2014/main" id="{BC039DF0-8D3D-3F83-00A7-898D37032CC6}"/>
                  </a:ext>
                </a:extLst>
              </p:cNvPr>
              <p:cNvSpPr txBox="1"/>
              <p:nvPr/>
            </p:nvSpPr>
            <p:spPr>
              <a:xfrm>
                <a:off x="3097359" y="5212301"/>
                <a:ext cx="12639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Customer_ID.csv </a:t>
                </a:r>
                <a:endParaRPr dirty="0"/>
              </a:p>
            </p:txBody>
          </p:sp>
          <p:sp>
            <p:nvSpPr>
              <p:cNvPr id="19" name="Google Shape;115;p16">
                <a:extLst>
                  <a:ext uri="{FF2B5EF4-FFF2-40B4-BE49-F238E27FC236}">
                    <a16:creationId xmlns:a16="http://schemas.microsoft.com/office/drawing/2014/main" id="{78DE47FC-3675-F1C8-8E16-A1100AE9526D}"/>
                  </a:ext>
                </a:extLst>
              </p:cNvPr>
              <p:cNvSpPr txBox="1"/>
              <p:nvPr/>
            </p:nvSpPr>
            <p:spPr>
              <a:xfrm>
                <a:off x="4525356" y="5212302"/>
                <a:ext cx="13764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Transaction_ID.csv </a:t>
                </a:r>
                <a:endParaRPr/>
              </a:p>
            </p:txBody>
          </p:sp>
          <p:sp>
            <p:nvSpPr>
              <p:cNvPr id="20" name="Google Shape;116;p16">
                <a:extLst>
                  <a:ext uri="{FF2B5EF4-FFF2-40B4-BE49-F238E27FC236}">
                    <a16:creationId xmlns:a16="http://schemas.microsoft.com/office/drawing/2014/main" id="{6AD1779F-2151-FAEF-2845-AF3E9401FD23}"/>
                  </a:ext>
                </a:extLst>
              </p:cNvPr>
              <p:cNvSpPr txBox="1"/>
              <p:nvPr/>
            </p:nvSpPr>
            <p:spPr>
              <a:xfrm>
                <a:off x="6120505" y="5212301"/>
                <a:ext cx="750600" cy="28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City.csv</a:t>
                </a:r>
                <a:endParaRPr/>
              </a:p>
            </p:txBody>
          </p:sp>
        </p:grpSp>
        <p:cxnSp>
          <p:nvCxnSpPr>
            <p:cNvPr id="7" name="Google Shape;117;p16">
              <a:extLst>
                <a:ext uri="{FF2B5EF4-FFF2-40B4-BE49-F238E27FC236}">
                  <a16:creationId xmlns:a16="http://schemas.microsoft.com/office/drawing/2014/main" id="{3B33DBFE-00F6-A3DC-58FE-9FB5DE2C5636}"/>
                </a:ext>
              </a:extLst>
            </p:cNvPr>
            <p:cNvCxnSpPr>
              <a:cxnSpLocks/>
            </p:cNvCxnSpPr>
            <p:nvPr/>
          </p:nvCxnSpPr>
          <p:spPr>
            <a:xfrm>
              <a:off x="2624242" y="4379439"/>
              <a:ext cx="1235740" cy="1371801"/>
            </a:xfrm>
            <a:prstGeom prst="straightConnector1">
              <a:avLst/>
            </a:prstGeom>
            <a:noFill/>
            <a:ln w="9525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" name="Google Shape;118;p16">
              <a:extLst>
                <a:ext uri="{FF2B5EF4-FFF2-40B4-BE49-F238E27FC236}">
                  <a16:creationId xmlns:a16="http://schemas.microsoft.com/office/drawing/2014/main" id="{3B2F39FE-8D88-843D-740E-DD81242AA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7499" y="4418160"/>
              <a:ext cx="1458232" cy="1361619"/>
            </a:xfrm>
            <a:prstGeom prst="straightConnector1">
              <a:avLst/>
            </a:prstGeom>
            <a:noFill/>
            <a:ln w="9525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119;p16">
              <a:extLst>
                <a:ext uri="{FF2B5EF4-FFF2-40B4-BE49-F238E27FC236}">
                  <a16:creationId xmlns:a16="http://schemas.microsoft.com/office/drawing/2014/main" id="{C25F7B20-DA5C-46C0-E63D-98506CACE884}"/>
                </a:ext>
              </a:extLst>
            </p:cNvPr>
            <p:cNvCxnSpPr>
              <a:cxnSpLocks/>
            </p:cNvCxnSpPr>
            <p:nvPr/>
          </p:nvCxnSpPr>
          <p:spPr>
            <a:xfrm>
              <a:off x="3729359" y="4367355"/>
              <a:ext cx="529317" cy="1286609"/>
            </a:xfrm>
            <a:prstGeom prst="straightConnector1">
              <a:avLst/>
            </a:prstGeom>
            <a:noFill/>
            <a:ln w="9525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120;p16">
              <a:extLst>
                <a:ext uri="{FF2B5EF4-FFF2-40B4-BE49-F238E27FC236}">
                  <a16:creationId xmlns:a16="http://schemas.microsoft.com/office/drawing/2014/main" id="{306ADEFB-80F9-7780-710F-BD4AA5F541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5357" y="4457496"/>
              <a:ext cx="335677" cy="1196468"/>
            </a:xfrm>
            <a:prstGeom prst="straightConnector1">
              <a:avLst/>
            </a:prstGeom>
            <a:noFill/>
            <a:ln w="9525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" name="Google Shape;121;p16">
              <a:extLst>
                <a:ext uri="{FF2B5EF4-FFF2-40B4-BE49-F238E27FC236}">
                  <a16:creationId xmlns:a16="http://schemas.microsoft.com/office/drawing/2014/main" id="{438279A3-672A-E8E2-0D53-55282D0F42E0}"/>
                </a:ext>
              </a:extLst>
            </p:cNvPr>
            <p:cNvSpPr/>
            <p:nvPr/>
          </p:nvSpPr>
          <p:spPr>
            <a:xfrm>
              <a:off x="4065546" y="5653964"/>
              <a:ext cx="662856" cy="926449"/>
            </a:xfrm>
            <a:custGeom>
              <a:avLst/>
              <a:gdLst/>
              <a:ahLst/>
              <a:cxnLst/>
              <a:rect l="l" t="t" r="r" b="b"/>
              <a:pathLst>
                <a:path w="472" h="612" extrusionOk="0">
                  <a:moveTo>
                    <a:pt x="375" y="512"/>
                  </a:moveTo>
                  <a:cubicBezTo>
                    <a:pt x="97" y="512"/>
                    <a:pt x="97" y="512"/>
                    <a:pt x="97" y="512"/>
                  </a:cubicBezTo>
                  <a:cubicBezTo>
                    <a:pt x="89" y="512"/>
                    <a:pt x="82" y="505"/>
                    <a:pt x="82" y="497"/>
                  </a:cubicBezTo>
                  <a:cubicBezTo>
                    <a:pt x="82" y="489"/>
                    <a:pt x="89" y="483"/>
                    <a:pt x="97" y="483"/>
                  </a:cubicBezTo>
                  <a:cubicBezTo>
                    <a:pt x="375" y="483"/>
                    <a:pt x="375" y="483"/>
                    <a:pt x="375" y="483"/>
                  </a:cubicBezTo>
                  <a:cubicBezTo>
                    <a:pt x="383" y="483"/>
                    <a:pt x="390" y="489"/>
                    <a:pt x="390" y="497"/>
                  </a:cubicBezTo>
                  <a:cubicBezTo>
                    <a:pt x="390" y="505"/>
                    <a:pt x="383" y="512"/>
                    <a:pt x="375" y="512"/>
                  </a:cubicBezTo>
                  <a:close/>
                  <a:moveTo>
                    <a:pt x="375" y="435"/>
                  </a:moveTo>
                  <a:cubicBezTo>
                    <a:pt x="97" y="435"/>
                    <a:pt x="97" y="435"/>
                    <a:pt x="97" y="435"/>
                  </a:cubicBezTo>
                  <a:cubicBezTo>
                    <a:pt x="89" y="435"/>
                    <a:pt x="82" y="429"/>
                    <a:pt x="82" y="421"/>
                  </a:cubicBezTo>
                  <a:cubicBezTo>
                    <a:pt x="82" y="413"/>
                    <a:pt x="89" y="406"/>
                    <a:pt x="97" y="406"/>
                  </a:cubicBezTo>
                  <a:cubicBezTo>
                    <a:pt x="375" y="406"/>
                    <a:pt x="375" y="406"/>
                    <a:pt x="375" y="406"/>
                  </a:cubicBezTo>
                  <a:cubicBezTo>
                    <a:pt x="383" y="406"/>
                    <a:pt x="390" y="413"/>
                    <a:pt x="390" y="421"/>
                  </a:cubicBezTo>
                  <a:cubicBezTo>
                    <a:pt x="390" y="429"/>
                    <a:pt x="383" y="435"/>
                    <a:pt x="375" y="435"/>
                  </a:cubicBezTo>
                  <a:close/>
                  <a:moveTo>
                    <a:pt x="375" y="359"/>
                  </a:moveTo>
                  <a:cubicBezTo>
                    <a:pt x="97" y="359"/>
                    <a:pt x="97" y="359"/>
                    <a:pt x="97" y="359"/>
                  </a:cubicBezTo>
                  <a:cubicBezTo>
                    <a:pt x="89" y="359"/>
                    <a:pt x="82" y="352"/>
                    <a:pt x="82" y="344"/>
                  </a:cubicBezTo>
                  <a:cubicBezTo>
                    <a:pt x="82" y="336"/>
                    <a:pt x="89" y="330"/>
                    <a:pt x="97" y="330"/>
                  </a:cubicBezTo>
                  <a:cubicBezTo>
                    <a:pt x="375" y="330"/>
                    <a:pt x="375" y="330"/>
                    <a:pt x="375" y="330"/>
                  </a:cubicBezTo>
                  <a:cubicBezTo>
                    <a:pt x="383" y="330"/>
                    <a:pt x="390" y="336"/>
                    <a:pt x="390" y="344"/>
                  </a:cubicBezTo>
                  <a:cubicBezTo>
                    <a:pt x="390" y="352"/>
                    <a:pt x="383" y="359"/>
                    <a:pt x="375" y="359"/>
                  </a:cubicBezTo>
                  <a:close/>
                  <a:moveTo>
                    <a:pt x="375" y="282"/>
                  </a:moveTo>
                  <a:cubicBezTo>
                    <a:pt x="97" y="282"/>
                    <a:pt x="97" y="282"/>
                    <a:pt x="97" y="282"/>
                  </a:cubicBezTo>
                  <a:cubicBezTo>
                    <a:pt x="89" y="282"/>
                    <a:pt x="82" y="276"/>
                    <a:pt x="82" y="268"/>
                  </a:cubicBezTo>
                  <a:cubicBezTo>
                    <a:pt x="82" y="260"/>
                    <a:pt x="89" y="254"/>
                    <a:pt x="97" y="254"/>
                  </a:cubicBezTo>
                  <a:cubicBezTo>
                    <a:pt x="375" y="254"/>
                    <a:pt x="375" y="254"/>
                    <a:pt x="375" y="254"/>
                  </a:cubicBezTo>
                  <a:cubicBezTo>
                    <a:pt x="383" y="254"/>
                    <a:pt x="390" y="260"/>
                    <a:pt x="390" y="268"/>
                  </a:cubicBezTo>
                  <a:cubicBezTo>
                    <a:pt x="390" y="276"/>
                    <a:pt x="383" y="282"/>
                    <a:pt x="375" y="282"/>
                  </a:cubicBezTo>
                  <a:close/>
                  <a:moveTo>
                    <a:pt x="246" y="206"/>
                  </a:moveTo>
                  <a:cubicBezTo>
                    <a:pt x="97" y="206"/>
                    <a:pt x="97" y="206"/>
                    <a:pt x="97" y="206"/>
                  </a:cubicBezTo>
                  <a:cubicBezTo>
                    <a:pt x="89" y="206"/>
                    <a:pt x="82" y="199"/>
                    <a:pt x="82" y="191"/>
                  </a:cubicBezTo>
                  <a:cubicBezTo>
                    <a:pt x="82" y="183"/>
                    <a:pt x="89" y="177"/>
                    <a:pt x="97" y="177"/>
                  </a:cubicBezTo>
                  <a:cubicBezTo>
                    <a:pt x="246" y="177"/>
                    <a:pt x="246" y="177"/>
                    <a:pt x="246" y="177"/>
                  </a:cubicBezTo>
                  <a:cubicBezTo>
                    <a:pt x="254" y="177"/>
                    <a:pt x="260" y="183"/>
                    <a:pt x="260" y="191"/>
                  </a:cubicBezTo>
                  <a:cubicBezTo>
                    <a:pt x="260" y="199"/>
                    <a:pt x="254" y="206"/>
                    <a:pt x="246" y="206"/>
                  </a:cubicBezTo>
                  <a:close/>
                  <a:moveTo>
                    <a:pt x="246" y="129"/>
                  </a:moveTo>
                  <a:cubicBezTo>
                    <a:pt x="97" y="129"/>
                    <a:pt x="97" y="129"/>
                    <a:pt x="97" y="129"/>
                  </a:cubicBezTo>
                  <a:cubicBezTo>
                    <a:pt x="89" y="129"/>
                    <a:pt x="82" y="123"/>
                    <a:pt x="82" y="115"/>
                  </a:cubicBezTo>
                  <a:cubicBezTo>
                    <a:pt x="82" y="107"/>
                    <a:pt x="89" y="101"/>
                    <a:pt x="97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54" y="101"/>
                    <a:pt x="260" y="107"/>
                    <a:pt x="260" y="115"/>
                  </a:cubicBezTo>
                  <a:cubicBezTo>
                    <a:pt x="260" y="123"/>
                    <a:pt x="254" y="129"/>
                    <a:pt x="246" y="129"/>
                  </a:cubicBezTo>
                  <a:close/>
                  <a:moveTo>
                    <a:pt x="27" y="612"/>
                  </a:moveTo>
                  <a:cubicBezTo>
                    <a:pt x="12" y="612"/>
                    <a:pt x="0" y="600"/>
                    <a:pt x="0" y="58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10" y="0"/>
                    <a:pt x="334" y="10"/>
                    <a:pt x="346" y="22"/>
                  </a:cubicBezTo>
                  <a:cubicBezTo>
                    <a:pt x="450" y="126"/>
                    <a:pt x="450" y="126"/>
                    <a:pt x="450" y="126"/>
                  </a:cubicBezTo>
                  <a:cubicBezTo>
                    <a:pt x="462" y="138"/>
                    <a:pt x="472" y="162"/>
                    <a:pt x="472" y="179"/>
                  </a:cubicBezTo>
                  <a:cubicBezTo>
                    <a:pt x="472" y="585"/>
                    <a:pt x="472" y="585"/>
                    <a:pt x="472" y="585"/>
                  </a:cubicBezTo>
                  <a:cubicBezTo>
                    <a:pt x="472" y="600"/>
                    <a:pt x="460" y="612"/>
                    <a:pt x="445" y="612"/>
                  </a:cubicBezTo>
                  <a:lnTo>
                    <a:pt x="27" y="612"/>
                  </a:lnTo>
                  <a:close/>
                  <a:moveTo>
                    <a:pt x="75" y="35"/>
                  </a:moveTo>
                  <a:cubicBezTo>
                    <a:pt x="53" y="35"/>
                    <a:pt x="35" y="53"/>
                    <a:pt x="35" y="75"/>
                  </a:cubicBezTo>
                  <a:cubicBezTo>
                    <a:pt x="35" y="537"/>
                    <a:pt x="35" y="537"/>
                    <a:pt x="35" y="537"/>
                  </a:cubicBezTo>
                  <a:cubicBezTo>
                    <a:pt x="35" y="560"/>
                    <a:pt x="53" y="578"/>
                    <a:pt x="75" y="578"/>
                  </a:cubicBezTo>
                  <a:cubicBezTo>
                    <a:pt x="397" y="578"/>
                    <a:pt x="397" y="578"/>
                    <a:pt x="397" y="578"/>
                  </a:cubicBezTo>
                  <a:cubicBezTo>
                    <a:pt x="419" y="578"/>
                    <a:pt x="437" y="560"/>
                    <a:pt x="437" y="537"/>
                  </a:cubicBezTo>
                  <a:cubicBezTo>
                    <a:pt x="437" y="201"/>
                    <a:pt x="437" y="201"/>
                    <a:pt x="437" y="201"/>
                  </a:cubicBezTo>
                  <a:cubicBezTo>
                    <a:pt x="437" y="179"/>
                    <a:pt x="419" y="161"/>
                    <a:pt x="397" y="161"/>
                  </a:cubicBezTo>
                  <a:cubicBezTo>
                    <a:pt x="332" y="161"/>
                    <a:pt x="332" y="161"/>
                    <a:pt x="332" y="161"/>
                  </a:cubicBezTo>
                  <a:cubicBezTo>
                    <a:pt x="317" y="161"/>
                    <a:pt x="304" y="149"/>
                    <a:pt x="304" y="134"/>
                  </a:cubicBezTo>
                  <a:cubicBezTo>
                    <a:pt x="304" y="75"/>
                    <a:pt x="304" y="75"/>
                    <a:pt x="304" y="75"/>
                  </a:cubicBezTo>
                  <a:cubicBezTo>
                    <a:pt x="304" y="53"/>
                    <a:pt x="286" y="35"/>
                    <a:pt x="264" y="35"/>
                  </a:cubicBezTo>
                  <a:lnTo>
                    <a:pt x="75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2;p16">
              <a:extLst>
                <a:ext uri="{FF2B5EF4-FFF2-40B4-BE49-F238E27FC236}">
                  <a16:creationId xmlns:a16="http://schemas.microsoft.com/office/drawing/2014/main" id="{6BD72BB6-C064-D07A-EE84-A50880A81A67}"/>
                </a:ext>
              </a:extLst>
            </p:cNvPr>
            <p:cNvSpPr txBox="1"/>
            <p:nvPr/>
          </p:nvSpPr>
          <p:spPr>
            <a:xfrm>
              <a:off x="4381330" y="6722304"/>
              <a:ext cx="1044000" cy="868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Final cab data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37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10" dirty="0">
                <a:solidFill>
                  <a:srgbClr val="C55A11"/>
                </a:solidFill>
              </a:rPr>
              <a:t>Correlation </a:t>
            </a:r>
            <a:r>
              <a:rPr sz="3600" spc="-30" dirty="0">
                <a:solidFill>
                  <a:srgbClr val="C55A11"/>
                </a:solidFill>
              </a:rPr>
              <a:t>Between</a:t>
            </a:r>
            <a:r>
              <a:rPr sz="3600" spc="-155" dirty="0">
                <a:solidFill>
                  <a:srgbClr val="C55A11"/>
                </a:solidFill>
              </a:rPr>
              <a:t> </a:t>
            </a:r>
            <a:r>
              <a:rPr sz="3600" spc="-50" dirty="0">
                <a:solidFill>
                  <a:srgbClr val="C55A11"/>
                </a:solidFill>
              </a:rPr>
              <a:t>Variables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704850" y="2052066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490" y="2121788"/>
            <a:ext cx="3413760" cy="8896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208915" indent="-228600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latin typeface="Calibri Light"/>
                <a:cs typeface="Calibri Light"/>
              </a:rPr>
              <a:t>As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we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can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see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there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is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strong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correlation between</a:t>
            </a:r>
            <a:endParaRPr sz="1400" dirty="0">
              <a:latin typeface="Calibri Light"/>
              <a:cs typeface="Calibri Light"/>
            </a:endParaRPr>
          </a:p>
          <a:p>
            <a:pPr marL="697865" lvl="1" indent="-22796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7865" algn="l"/>
              </a:tabLst>
            </a:pPr>
            <a:r>
              <a:rPr sz="1200" spc="-10" dirty="0">
                <a:latin typeface="Calibri Light"/>
                <a:cs typeface="Calibri Light"/>
              </a:rPr>
              <a:t>Population</a:t>
            </a:r>
            <a:r>
              <a:rPr sz="1200" spc="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vs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Users</a:t>
            </a:r>
            <a:endParaRPr sz="1200" dirty="0">
              <a:latin typeface="Calibri Light"/>
              <a:cs typeface="Calibri Light"/>
            </a:endParaRPr>
          </a:p>
          <a:p>
            <a:pPr marL="697865" lvl="1" indent="-227965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697865" algn="l"/>
              </a:tabLst>
            </a:pPr>
            <a:r>
              <a:rPr sz="1200" dirty="0">
                <a:latin typeface="Calibri Light"/>
                <a:cs typeface="Calibri Light"/>
              </a:rPr>
              <a:t>Price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Charged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vs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Cost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of </a:t>
            </a:r>
            <a:r>
              <a:rPr sz="1200" spc="-20" dirty="0">
                <a:latin typeface="Calibri Light"/>
                <a:cs typeface="Calibri Light"/>
              </a:rPr>
              <a:t>Trip </a:t>
            </a:r>
            <a:r>
              <a:rPr sz="1200" dirty="0">
                <a:latin typeface="Calibri Light"/>
                <a:cs typeface="Calibri Light"/>
              </a:rPr>
              <a:t>vs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KM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Travelled</a:t>
            </a:r>
            <a:endParaRPr sz="1200" dirty="0">
              <a:latin typeface="Calibri Light"/>
              <a:cs typeface="Calibri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64543-BF0B-726D-DC73-BC49AAC5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90688"/>
            <a:ext cx="6871309" cy="5167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0" y="0"/>
            <a:ext cx="2834640" cy="1485265"/>
          </a:xfrm>
          <a:custGeom>
            <a:avLst/>
            <a:gdLst/>
            <a:ahLst/>
            <a:cxnLst/>
            <a:rect l="l" t="t" r="r" b="b"/>
            <a:pathLst>
              <a:path w="2834640" h="1485265">
                <a:moveTo>
                  <a:pt x="2834640" y="0"/>
                </a:moveTo>
                <a:lnTo>
                  <a:pt x="0" y="0"/>
                </a:lnTo>
                <a:lnTo>
                  <a:pt x="789317" y="753224"/>
                </a:lnTo>
                <a:lnTo>
                  <a:pt x="543687" y="998855"/>
                </a:lnTo>
                <a:lnTo>
                  <a:pt x="1029843" y="1485011"/>
                </a:lnTo>
                <a:lnTo>
                  <a:pt x="1286852" y="1228001"/>
                </a:lnTo>
                <a:lnTo>
                  <a:pt x="1552321" y="1481328"/>
                </a:lnTo>
                <a:lnTo>
                  <a:pt x="2834640" y="257683"/>
                </a:lnTo>
                <a:lnTo>
                  <a:pt x="283464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4760" y="6115811"/>
            <a:ext cx="1865630" cy="742315"/>
          </a:xfrm>
          <a:custGeom>
            <a:avLst/>
            <a:gdLst/>
            <a:ahLst/>
            <a:cxnLst/>
            <a:rect l="l" t="t" r="r" b="b"/>
            <a:pathLst>
              <a:path w="1865629" h="742315">
                <a:moveTo>
                  <a:pt x="1865376" y="742188"/>
                </a:moveTo>
                <a:lnTo>
                  <a:pt x="1118616" y="0"/>
                </a:lnTo>
                <a:lnTo>
                  <a:pt x="593090" y="522300"/>
                </a:lnTo>
                <a:lnTo>
                  <a:pt x="406908" y="336804"/>
                </a:lnTo>
                <a:lnTo>
                  <a:pt x="0" y="742188"/>
                </a:lnTo>
                <a:lnTo>
                  <a:pt x="371856" y="742188"/>
                </a:lnTo>
                <a:lnTo>
                  <a:pt x="813816" y="742188"/>
                </a:lnTo>
                <a:lnTo>
                  <a:pt x="1865376" y="742188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8976" y="2724911"/>
            <a:ext cx="4194175" cy="1408430"/>
          </a:xfrm>
          <a:custGeom>
            <a:avLst/>
            <a:gdLst/>
            <a:ahLst/>
            <a:cxnLst/>
            <a:rect l="l" t="t" r="r" b="b"/>
            <a:pathLst>
              <a:path w="4194175" h="1408429">
                <a:moveTo>
                  <a:pt x="3489959" y="0"/>
                </a:moveTo>
                <a:lnTo>
                  <a:pt x="0" y="0"/>
                </a:lnTo>
                <a:lnTo>
                  <a:pt x="704088" y="704088"/>
                </a:lnTo>
                <a:lnTo>
                  <a:pt x="0" y="1408176"/>
                </a:lnTo>
                <a:lnTo>
                  <a:pt x="3489959" y="1408176"/>
                </a:lnTo>
                <a:lnTo>
                  <a:pt x="4194048" y="704088"/>
                </a:lnTo>
                <a:lnTo>
                  <a:pt x="348995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88940" y="2823464"/>
            <a:ext cx="1388745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spc="-25" dirty="0">
                <a:solidFill>
                  <a:srgbClr val="FFFFFF"/>
                </a:solidFill>
                <a:latin typeface="Calibri Light"/>
                <a:cs typeface="Calibri Light"/>
              </a:rPr>
              <a:t>EDA</a:t>
            </a:r>
            <a:endParaRPr sz="65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722757"/>
            <a:ext cx="301879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lang="en-US" sz="3600" spc="-20">
                <a:solidFill>
                  <a:srgbClr val="C55A11"/>
                </a:solidFill>
              </a:rPr>
              <a:t>Which</a:t>
            </a:r>
            <a:r>
              <a:rPr lang="en-US" sz="3600" spc="-175">
                <a:solidFill>
                  <a:srgbClr val="C55A11"/>
                </a:solidFill>
              </a:rPr>
              <a:t> </a:t>
            </a:r>
            <a:r>
              <a:rPr lang="en-US" sz="3600" spc="-10">
                <a:solidFill>
                  <a:srgbClr val="C55A11"/>
                </a:solidFill>
              </a:rPr>
              <a:t>Company </a:t>
            </a:r>
            <a:r>
              <a:rPr lang="en-US" sz="3600">
                <a:solidFill>
                  <a:srgbClr val="C55A11"/>
                </a:solidFill>
              </a:rPr>
              <a:t>has</a:t>
            </a:r>
            <a:r>
              <a:rPr lang="en-US" sz="3600" spc="-160">
                <a:solidFill>
                  <a:srgbClr val="C55A11"/>
                </a:solidFill>
              </a:rPr>
              <a:t> </a:t>
            </a:r>
            <a:r>
              <a:rPr lang="en-US" sz="3600" spc="-25">
                <a:solidFill>
                  <a:srgbClr val="C55A11"/>
                </a:solidFill>
              </a:rPr>
              <a:t>more</a:t>
            </a:r>
            <a:r>
              <a:rPr lang="en-US" sz="3600" spc="-160">
                <a:solidFill>
                  <a:srgbClr val="C55A11"/>
                </a:solidFill>
              </a:rPr>
              <a:t> </a:t>
            </a:r>
            <a:r>
              <a:rPr lang="en-US" sz="3600" spc="-25">
                <a:solidFill>
                  <a:srgbClr val="C55A11"/>
                </a:solidFill>
              </a:rPr>
              <a:t>Users?</a:t>
            </a:r>
            <a:endParaRPr lang="en-US" sz="3600"/>
          </a:p>
        </p:txBody>
      </p:sp>
      <p:sp>
        <p:nvSpPr>
          <p:cNvPr id="3" name="object 3"/>
          <p:cNvSpPr/>
          <p:nvPr/>
        </p:nvSpPr>
        <p:spPr>
          <a:xfrm>
            <a:off x="704850" y="2052066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0" y="0"/>
                </a:moveTo>
                <a:lnTo>
                  <a:pt x="3685032" y="0"/>
                </a:lnTo>
              </a:path>
            </a:pathLst>
          </a:custGeom>
          <a:ln w="222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490" y="2121788"/>
            <a:ext cx="340931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5080" indent="-228600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1400">
                <a:latin typeface="Calibri Light"/>
                <a:cs typeface="Calibri Light"/>
              </a:rPr>
              <a:t>As</a:t>
            </a:r>
            <a:r>
              <a:rPr lang="en-US" sz="1400" spc="-40">
                <a:latin typeface="Calibri Light"/>
                <a:cs typeface="Calibri Light"/>
              </a:rPr>
              <a:t> </a:t>
            </a:r>
            <a:r>
              <a:rPr lang="en-US" sz="1400">
                <a:latin typeface="Calibri Light"/>
                <a:cs typeface="Calibri Light"/>
              </a:rPr>
              <a:t>we</a:t>
            </a:r>
            <a:r>
              <a:rPr lang="en-US" sz="1400" spc="-35">
                <a:latin typeface="Calibri Light"/>
                <a:cs typeface="Calibri Light"/>
              </a:rPr>
              <a:t> </a:t>
            </a:r>
            <a:r>
              <a:rPr lang="en-US" sz="1400">
                <a:latin typeface="Calibri Light"/>
                <a:cs typeface="Calibri Light"/>
              </a:rPr>
              <a:t>can</a:t>
            </a:r>
            <a:r>
              <a:rPr lang="en-US" sz="1400" spc="-55">
                <a:latin typeface="Calibri Light"/>
                <a:cs typeface="Calibri Light"/>
              </a:rPr>
              <a:t> </a:t>
            </a:r>
            <a:r>
              <a:rPr lang="en-US" sz="1400">
                <a:latin typeface="Calibri Light"/>
                <a:cs typeface="Calibri Light"/>
              </a:rPr>
              <a:t>see</a:t>
            </a:r>
            <a:r>
              <a:rPr lang="en-US" sz="1400" spc="-45">
                <a:latin typeface="Calibri Light"/>
                <a:cs typeface="Calibri Light"/>
              </a:rPr>
              <a:t> </a:t>
            </a:r>
            <a:r>
              <a:rPr lang="en-US" sz="1400" spc="-10">
                <a:latin typeface="Calibri Light"/>
                <a:cs typeface="Calibri Light"/>
              </a:rPr>
              <a:t>users</a:t>
            </a:r>
            <a:r>
              <a:rPr lang="en-US" sz="1400" spc="-45">
                <a:latin typeface="Calibri Light"/>
                <a:cs typeface="Calibri Light"/>
              </a:rPr>
              <a:t> </a:t>
            </a:r>
            <a:r>
              <a:rPr lang="en-US" sz="1400" spc="-20">
                <a:latin typeface="Calibri Light"/>
                <a:cs typeface="Calibri Light"/>
              </a:rPr>
              <a:t>like</a:t>
            </a:r>
            <a:r>
              <a:rPr lang="en-US" sz="1400" spc="-65">
                <a:latin typeface="Calibri Light"/>
                <a:cs typeface="Calibri Light"/>
              </a:rPr>
              <a:t> </a:t>
            </a:r>
            <a:r>
              <a:rPr lang="en-US" sz="1400">
                <a:latin typeface="Calibri Light"/>
                <a:cs typeface="Calibri Light"/>
              </a:rPr>
              <a:t>to</a:t>
            </a:r>
            <a:r>
              <a:rPr lang="en-US" sz="1400" spc="-50">
                <a:latin typeface="Calibri Light"/>
                <a:cs typeface="Calibri Light"/>
              </a:rPr>
              <a:t> </a:t>
            </a:r>
            <a:r>
              <a:rPr lang="en-US" sz="1400">
                <a:latin typeface="Calibri Light"/>
                <a:cs typeface="Calibri Light"/>
              </a:rPr>
              <a:t>ride</a:t>
            </a:r>
            <a:r>
              <a:rPr lang="en-US" sz="1400" spc="-65">
                <a:latin typeface="Calibri Light"/>
                <a:cs typeface="Calibri Light"/>
              </a:rPr>
              <a:t> </a:t>
            </a:r>
            <a:r>
              <a:rPr lang="en-US" sz="1400">
                <a:latin typeface="Calibri Light"/>
                <a:cs typeface="Calibri Light"/>
              </a:rPr>
              <a:t>on</a:t>
            </a:r>
            <a:r>
              <a:rPr lang="en-US" sz="1400" spc="-45">
                <a:latin typeface="Calibri Light"/>
                <a:cs typeface="Calibri Light"/>
              </a:rPr>
              <a:t> </a:t>
            </a:r>
            <a:r>
              <a:rPr lang="en-US" sz="1400" spc="-30">
                <a:latin typeface="Calibri Light"/>
                <a:cs typeface="Calibri Light"/>
              </a:rPr>
              <a:t>Yellow</a:t>
            </a:r>
            <a:r>
              <a:rPr lang="en-US" sz="1400" spc="-65">
                <a:latin typeface="Calibri Light"/>
                <a:cs typeface="Calibri Light"/>
              </a:rPr>
              <a:t> </a:t>
            </a:r>
            <a:r>
              <a:rPr lang="en-US" sz="1400" spc="-25">
                <a:latin typeface="Calibri Light"/>
                <a:cs typeface="Calibri Light"/>
              </a:rPr>
              <a:t>cab </a:t>
            </a:r>
            <a:r>
              <a:rPr lang="en-US" sz="1400" spc="-20">
                <a:latin typeface="Calibri Light"/>
                <a:cs typeface="Calibri Light"/>
              </a:rPr>
              <a:t>more</a:t>
            </a:r>
            <a:r>
              <a:rPr lang="en-US" sz="1400" spc="-60">
                <a:latin typeface="Calibri Light"/>
                <a:cs typeface="Calibri Light"/>
              </a:rPr>
              <a:t> </a:t>
            </a:r>
            <a:r>
              <a:rPr lang="en-US" sz="1400">
                <a:latin typeface="Calibri Light"/>
                <a:cs typeface="Calibri Light"/>
              </a:rPr>
              <a:t>as</a:t>
            </a:r>
            <a:r>
              <a:rPr lang="en-US" sz="1400" spc="-15">
                <a:latin typeface="Calibri Light"/>
                <a:cs typeface="Calibri Light"/>
              </a:rPr>
              <a:t> </a:t>
            </a:r>
            <a:r>
              <a:rPr lang="en-US" sz="1400" spc="-20">
                <a:latin typeface="Calibri Light"/>
                <a:cs typeface="Calibri Light"/>
              </a:rPr>
              <a:t>compared</a:t>
            </a:r>
            <a:r>
              <a:rPr lang="en-US" sz="1400" spc="-60">
                <a:latin typeface="Calibri Light"/>
                <a:cs typeface="Calibri Light"/>
              </a:rPr>
              <a:t> </a:t>
            </a:r>
            <a:r>
              <a:rPr lang="en-US" sz="1400">
                <a:latin typeface="Calibri Light"/>
                <a:cs typeface="Calibri Light"/>
              </a:rPr>
              <a:t>to</a:t>
            </a:r>
            <a:r>
              <a:rPr lang="en-US" sz="1400" spc="-35">
                <a:latin typeface="Calibri Light"/>
                <a:cs typeface="Calibri Light"/>
              </a:rPr>
              <a:t> </a:t>
            </a:r>
            <a:r>
              <a:rPr lang="en-US" sz="1400">
                <a:latin typeface="Calibri Light"/>
                <a:cs typeface="Calibri Light"/>
              </a:rPr>
              <a:t>Pink</a:t>
            </a:r>
            <a:r>
              <a:rPr lang="en-US" sz="1400" spc="-45">
                <a:latin typeface="Calibri Light"/>
                <a:cs typeface="Calibri Light"/>
              </a:rPr>
              <a:t> </a:t>
            </a:r>
            <a:r>
              <a:rPr lang="en-US" sz="1400" spc="-25">
                <a:latin typeface="Calibri Light"/>
                <a:cs typeface="Calibri Light"/>
              </a:rPr>
              <a:t>Cab</a:t>
            </a:r>
            <a:endParaRPr lang="en-US" sz="1400" dirty="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5102" y="1189984"/>
            <a:ext cx="4995176" cy="40822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4751</TotalTime>
  <Words>802</Words>
  <Application>Microsoft Office PowerPoint</Application>
  <PresentationFormat>Widescreen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MT</vt:lpstr>
      <vt:lpstr>Calibri</vt:lpstr>
      <vt:lpstr>Calibri Light</vt:lpstr>
      <vt:lpstr>Times New Roman</vt:lpstr>
      <vt:lpstr>Office Theme</vt:lpstr>
      <vt:lpstr>Project: G2M Insight For Cab Investment Firm</vt:lpstr>
      <vt:lpstr>Outline</vt:lpstr>
      <vt:lpstr>Problem Statement</vt:lpstr>
      <vt:lpstr>PowerPoint Presentation</vt:lpstr>
      <vt:lpstr>Data Information</vt:lpstr>
      <vt:lpstr>PowerPoint Presentation</vt:lpstr>
      <vt:lpstr>Correlation Between Variables</vt:lpstr>
      <vt:lpstr>PowerPoint Presentation</vt:lpstr>
      <vt:lpstr>Which Company has more Users?</vt:lpstr>
      <vt:lpstr>Which Company has a high price charged?</vt:lpstr>
      <vt:lpstr>KM Travelled Distribution</vt:lpstr>
      <vt:lpstr>Payment Mode</vt:lpstr>
      <vt:lpstr>Users w.r.t Gender</vt:lpstr>
      <vt:lpstr>Users w.r.t Cities</vt:lpstr>
      <vt:lpstr>Profit Margin</vt:lpstr>
      <vt:lpstr>Profit Margin w.r.t Time</vt:lpstr>
      <vt:lpstr>Users w.r.t Population</vt:lpstr>
      <vt:lpstr>Average Age of Users</vt:lpstr>
      <vt:lpstr>Average Income of Users</vt:lpstr>
      <vt:lpstr>Price Charged w.r.t Distance</vt:lpstr>
      <vt:lpstr>Hypothesis 1: Is there any difference in profit regarding Gender</vt:lpstr>
      <vt:lpstr>Pink Cab Company</vt:lpstr>
      <vt:lpstr>Pink Cab Company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Amir Ali</dc:creator>
  <cp:lastModifiedBy>Anshika Dahiya</cp:lastModifiedBy>
  <cp:revision>2</cp:revision>
  <dcterms:created xsi:type="dcterms:W3CDTF">2023-12-28T14:48:38Z</dcterms:created>
  <dcterms:modified xsi:type="dcterms:W3CDTF">2024-01-01T04:43:38Z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2023-12-28T00:00:00Z</vt:filetime>
  </property>
  <property fmtid="{D5CDD505-2E9C-101B-9397-08002B2CF9AE}" pid="5" name="Producer">
    <vt:lpwstr>Microsoft® PowerPoint® for Microsoft 365</vt:lpwstr>
  </property>
</Properties>
</file>