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Open Sans ExtraBold" panose="020B0906030804020204" pitchFamily="34" charset="0"/>
      <p:bold r:id="rId20"/>
      <p:boldItalic r:id="rId21"/>
    </p:embeddedFont>
    <p:embeddedFont>
      <p:font typeface="Open Sans Light" panose="020B03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8f88a1d14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48f88a1d14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8f88a1d14_2_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248f88a1d14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8f88a1d14_2_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48f88a1d14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8f88a1d14_2_7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48f88a1d14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8f88a1d14_2_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48f88a1d14_2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8f88a1d14_2_10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48f88a1d14_2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8f88a1d14_2_1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248f88a1d14_2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8f88a1d14_2_1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48f88a1d14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_POINT"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3" name="Google Shape;63;p16"/>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0" name="Google Shape;70;p18"/>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1" name="Google Shape;71;p18"/>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8" name="Google Shape;78;p20"/>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9" y="1895175"/>
            <a:ext cx="3953102" cy="1261852"/>
          </a:xfrm>
          <a:prstGeom prst="rect">
            <a:avLst/>
          </a:prstGeom>
          <a:noFill/>
          <a:ln>
            <a:noFill/>
          </a:ln>
          <a:effectLst>
            <a:outerShdw blurRad="50800" dist="38100" dir="18900000" algn="bl" rotWithShape="0">
              <a:srgbClr val="000000">
                <a:alpha val="40000"/>
              </a:srgbClr>
            </a:outerShdw>
          </a:effectLst>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37900" y="3315475"/>
            <a:ext cx="5550600" cy="49241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Open Sans Light"/>
              <a:buNone/>
            </a:pPr>
            <a:r>
              <a:rPr lang="en" sz="2000" b="0" i="0" u="none" strike="noStrike" cap="none">
                <a:solidFill>
                  <a:srgbClr val="FFFFFF"/>
                </a:solidFill>
                <a:latin typeface="Open Sans Light"/>
                <a:ea typeface="Open Sans Light"/>
                <a:cs typeface="Open Sans Light"/>
                <a:sym typeface="Open Sans Light"/>
              </a:rPr>
              <a:t>DATA ANALYTICS APPROACH </a:t>
            </a:r>
            <a:endParaRPr sz="2000" b="0" i="0" u="none" strike="noStrike" cap="none">
              <a:solidFill>
                <a:srgbClr val="FFFFFF"/>
              </a:solidFill>
              <a:latin typeface="Open Sans Light"/>
              <a:ea typeface="Open Sans Light"/>
              <a:cs typeface="Open Sans Light"/>
              <a:sym typeface="Open Sans Light"/>
            </a:endParaRPr>
          </a:p>
        </p:txBody>
      </p:sp>
      <p:pic>
        <p:nvPicPr>
          <p:cNvPr id="102" name="Google Shape;102;p25" descr="Shape 57"/>
          <p:cNvPicPr preferRelativeResize="0"/>
          <p:nvPr/>
        </p:nvPicPr>
        <p:blipFill rotWithShape="1">
          <a:blip r:embed="rId3">
            <a:alphaModFix/>
          </a:blip>
          <a:srcRect/>
          <a:stretch/>
        </p:blipFill>
        <p:spPr>
          <a:xfrm>
            <a:off x="614100" y="1275524"/>
            <a:ext cx="1982300" cy="238701"/>
          </a:xfrm>
          <a:prstGeom prst="rect">
            <a:avLst/>
          </a:prstGeom>
          <a:noFill/>
          <a:ln>
            <a:noFill/>
          </a:ln>
        </p:spPr>
      </p:pic>
      <p:sp>
        <p:nvSpPr>
          <p:cNvPr id="103" name="Google Shape;103;p25"/>
          <p:cNvSpPr/>
          <p:nvPr/>
        </p:nvSpPr>
        <p:spPr>
          <a:xfrm>
            <a:off x="537900" y="3666599"/>
            <a:ext cx="6249600" cy="677076"/>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1600"/>
              <a:buFont typeface="Open Sans Light"/>
              <a:buNone/>
            </a:pPr>
            <a:r>
              <a:rPr lang="en" sz="1600">
                <a:solidFill>
                  <a:srgbClr val="FFFFFF"/>
                </a:solidFill>
                <a:latin typeface="Open Sans Light"/>
                <a:ea typeface="Open Sans Light"/>
                <a:cs typeface="Open Sans Light"/>
                <a:sym typeface="Open Sans Light"/>
              </a:rPr>
              <a:t>Supin Hooda</a:t>
            </a:r>
            <a:r>
              <a:rPr lang="en" sz="1600" b="0" i="0" u="none" strike="noStrike" cap="none">
                <a:solidFill>
                  <a:srgbClr val="FFFFFF"/>
                </a:solidFill>
                <a:latin typeface="Open Sans Light"/>
                <a:ea typeface="Open Sans Light"/>
                <a:cs typeface="Open Sans Light"/>
                <a:sym typeface="Open Sans Light"/>
              </a:rPr>
              <a:t>,</a:t>
            </a:r>
            <a:endParaRPr/>
          </a:p>
          <a:p>
            <a:pPr marL="0" marR="0" lvl="0" indent="0" algn="l" rtl="0">
              <a:lnSpc>
                <a:spcPct val="100000"/>
              </a:lnSpc>
              <a:spcBef>
                <a:spcPts val="0"/>
              </a:spcBef>
              <a:spcAft>
                <a:spcPts val="0"/>
              </a:spcAft>
              <a:buClr>
                <a:srgbClr val="FFFFFF"/>
              </a:buClr>
              <a:buSzPts val="1600"/>
              <a:buFont typeface="Open Sans Light"/>
              <a:buNone/>
            </a:pPr>
            <a:r>
              <a:rPr lang="en" sz="1600" b="0" i="0" u="none" strike="noStrike" cap="none">
                <a:solidFill>
                  <a:srgbClr val="FFFFFF"/>
                </a:solidFill>
                <a:latin typeface="Open Sans Light"/>
                <a:ea typeface="Open Sans Light"/>
                <a:cs typeface="Open Sans Light"/>
                <a:sym typeface="Open Sans Light"/>
              </a:rPr>
              <a:t>Data Analytics </a:t>
            </a:r>
            <a:endParaRPr/>
          </a:p>
        </p:txBody>
      </p:sp>
      <p:sp>
        <p:nvSpPr>
          <p:cNvPr id="104" name="Google Shape;104;p25"/>
          <p:cNvSpPr/>
          <p:nvPr/>
        </p:nvSpPr>
        <p:spPr>
          <a:xfrm>
            <a:off x="-1" y="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5" name="Google Shape;105;p25"/>
          <p:cNvPicPr preferRelativeResize="0"/>
          <p:nvPr/>
        </p:nvPicPr>
        <p:blipFill rotWithShape="1">
          <a:blip r:embed="rId4">
            <a:alphaModFix/>
          </a:blip>
          <a:srcRect/>
          <a:stretch/>
        </p:blipFill>
        <p:spPr>
          <a:xfrm>
            <a:off x="7475574" y="328487"/>
            <a:ext cx="1562100" cy="857250"/>
          </a:xfrm>
          <a:prstGeom prst="rect">
            <a:avLst/>
          </a:prstGeom>
          <a:noFill/>
          <a:ln>
            <a:noFill/>
          </a:ln>
          <a:effectLst>
            <a:outerShdw blurRad="184150" dist="241300" dir="11520000" sx="110000" sy="110000" algn="ctr">
              <a:srgbClr val="000000">
                <a:alpha val="17647"/>
              </a:srgbClr>
            </a:outerShdw>
          </a:effectLst>
        </p:spPr>
      </p:pic>
      <p:sp>
        <p:nvSpPr>
          <p:cNvPr id="106" name="Google Shape;106;p25"/>
          <p:cNvSpPr/>
          <p:nvPr/>
        </p:nvSpPr>
        <p:spPr>
          <a:xfrm>
            <a:off x="0" y="4906281"/>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p:nvPr/>
        </p:nvSpPr>
        <p:spPr>
          <a:xfrm>
            <a:off x="0" y="-31899"/>
            <a:ext cx="9144000" cy="992009"/>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2" name="Google Shape;112;p26"/>
          <p:cNvSpPr/>
          <p:nvPr/>
        </p:nvSpPr>
        <p:spPr>
          <a:xfrm>
            <a:off x="205025" y="263974"/>
            <a:ext cx="8565600" cy="49241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sz="2000" b="1" i="0" u="none" strike="noStrike" cap="none">
              <a:solidFill>
                <a:srgbClr val="FFFFFF"/>
              </a:solidFill>
              <a:latin typeface="Arial"/>
              <a:ea typeface="Arial"/>
              <a:cs typeface="Arial"/>
              <a:sym typeface="Arial"/>
            </a:endParaRPr>
          </a:p>
        </p:txBody>
      </p:sp>
      <p:pic>
        <p:nvPicPr>
          <p:cNvPr id="113" name="Google Shape;113;p26"/>
          <p:cNvPicPr preferRelativeResize="0"/>
          <p:nvPr/>
        </p:nvPicPr>
        <p:blipFill rotWithShape="1">
          <a:blip r:embed="rId3">
            <a:alphaModFix/>
          </a:blip>
          <a:srcRect/>
          <a:stretch/>
        </p:blipFill>
        <p:spPr>
          <a:xfrm>
            <a:off x="7395213" y="6905"/>
            <a:ext cx="1562100" cy="857250"/>
          </a:xfrm>
          <a:prstGeom prst="rect">
            <a:avLst/>
          </a:prstGeom>
          <a:noFill/>
          <a:ln w="34925" cap="flat" cmpd="sng">
            <a:solidFill>
              <a:srgbClr val="FFFFFF"/>
            </a:solidFill>
            <a:prstDash val="solid"/>
            <a:round/>
            <a:headEnd type="none" w="sm" len="sm"/>
            <a:tailEnd type="none" w="sm" len="sm"/>
          </a:ln>
          <a:effectLst>
            <a:outerShdw blurRad="317500" algn="ctr">
              <a:srgbClr val="000000">
                <a:alpha val="42745"/>
              </a:srgbClr>
            </a:outerShdw>
          </a:effectLst>
        </p:spPr>
      </p:pic>
      <p:sp>
        <p:nvSpPr>
          <p:cNvPr id="114" name="Google Shape;114;p26"/>
          <p:cNvSpPr txBox="1">
            <a:spLocks noGrp="1"/>
          </p:cNvSpPr>
          <p:nvPr>
            <p:ph type="title"/>
          </p:nvPr>
        </p:nvSpPr>
        <p:spPr>
          <a:xfrm>
            <a:off x="3349121" y="263974"/>
            <a:ext cx="6367801" cy="4090801"/>
          </a:xfrm>
          <a:prstGeom prst="rect">
            <a:avLst/>
          </a:prstGeom>
          <a:noFill/>
          <a:ln>
            <a:noFill/>
          </a:ln>
          <a:effectLst>
            <a:outerShdw blurRad="190500" dist="228600" dir="2700000" algn="ctr">
              <a:srgbClr val="000000">
                <a:alpha val="29803"/>
              </a:srgbClr>
            </a:outerShdw>
          </a:effectLst>
        </p:spPr>
        <p:txBody>
          <a:bodyPr spcFirstLastPara="1" wrap="square" lIns="91400" tIns="91400" rIns="91400" bIns="91400" anchor="ctr" anchorCtr="0">
            <a:normAutofit fontScale="90000"/>
          </a:bodyPr>
          <a:lstStyle/>
          <a:p>
            <a:pPr marL="0" lvl="0" indent="0" algn="l" rtl="0">
              <a:lnSpc>
                <a:spcPct val="150000"/>
              </a:lnSpc>
              <a:spcBef>
                <a:spcPts val="0"/>
              </a:spcBef>
              <a:spcAft>
                <a:spcPts val="0"/>
              </a:spcAft>
              <a:buClr>
                <a:srgbClr val="000000"/>
              </a:buClr>
              <a:buSzPct val="100000"/>
              <a:buFont typeface="Arial"/>
              <a:buNone/>
            </a:pPr>
            <a:br>
              <a:rPr lang="en"/>
            </a:br>
            <a:br>
              <a:rPr lang="en"/>
            </a:br>
            <a:br>
              <a:rPr lang="en"/>
            </a:br>
            <a:br>
              <a:rPr lang="en" sz="3100">
                <a:latin typeface="Times New Roman"/>
                <a:ea typeface="Times New Roman"/>
                <a:cs typeface="Times New Roman"/>
                <a:sym typeface="Times New Roman"/>
              </a:rPr>
            </a:br>
            <a:br>
              <a:rPr lang="en"/>
            </a:br>
            <a:br>
              <a:rPr lang="en"/>
            </a:br>
            <a:endParaRPr/>
          </a:p>
        </p:txBody>
      </p:sp>
      <p:sp>
        <p:nvSpPr>
          <p:cNvPr id="115" name="Google Shape;115;p26"/>
          <p:cNvSpPr/>
          <p:nvPr/>
        </p:nvSpPr>
        <p:spPr>
          <a:xfrm>
            <a:off x="297711" y="1146285"/>
            <a:ext cx="5560829" cy="3733241"/>
          </a:xfrm>
          <a:prstGeom prst="rect">
            <a:avLst/>
          </a:prstGeom>
          <a:solidFill>
            <a:srgbClr val="EEEEEE"/>
          </a:solidFill>
          <a:ln w="12700" cap="flat" cmpd="sng">
            <a:solidFill>
              <a:srgbClr val="0C0C0C"/>
            </a:solidFill>
            <a:prstDash val="solid"/>
            <a:miter lim="400000"/>
            <a:headEnd type="none" w="sm" len="sm"/>
            <a:tailEnd type="none" w="sm" len="sm"/>
          </a:ln>
        </p:spPr>
        <p:txBody>
          <a:bodyPr spcFirstLastPara="1" wrap="square" lIns="45700" tIns="45700" rIns="45700" bIns="45700" anchor="ctr" anchorCtr="0">
            <a:noAutofit/>
          </a:bodyPr>
          <a:lstStyle/>
          <a:p>
            <a:pPr marL="0" marR="0" lvl="0" indent="0" algn="l" rtl="0">
              <a:lnSpc>
                <a:spcPct val="200000"/>
              </a:lnSpc>
              <a:spcBef>
                <a:spcPts val="0"/>
              </a:spcBef>
              <a:spcAft>
                <a:spcPts val="0"/>
              </a:spcAft>
              <a:buClr>
                <a:srgbClr val="0C0C0C"/>
              </a:buClr>
              <a:buSzPts val="3200"/>
              <a:buFont typeface="Times New Roman"/>
              <a:buNone/>
            </a:pPr>
            <a:r>
              <a:rPr lang="en" sz="3200" b="0" i="0" u="none" strike="noStrike" cap="none">
                <a:solidFill>
                  <a:srgbClr val="0C0C0C"/>
                </a:solidFill>
                <a:latin typeface="Times New Roman"/>
                <a:ea typeface="Times New Roman"/>
                <a:cs typeface="Times New Roman"/>
                <a:sym typeface="Times New Roman"/>
              </a:rPr>
              <a:t>I.    Introduction</a:t>
            </a:r>
            <a:br>
              <a:rPr lang="en" sz="3200" b="0" i="0" u="none" strike="noStrike" cap="none">
                <a:solidFill>
                  <a:srgbClr val="0C0C0C"/>
                </a:solidFill>
                <a:latin typeface="Times New Roman"/>
                <a:ea typeface="Times New Roman"/>
                <a:cs typeface="Times New Roman"/>
                <a:sym typeface="Times New Roman"/>
              </a:rPr>
            </a:br>
            <a:r>
              <a:rPr lang="en" sz="3200" b="0" i="0" u="none" strike="noStrike" cap="none">
                <a:solidFill>
                  <a:srgbClr val="0C0C0C"/>
                </a:solidFill>
                <a:latin typeface="Times New Roman"/>
                <a:ea typeface="Times New Roman"/>
                <a:cs typeface="Times New Roman"/>
                <a:sym typeface="Times New Roman"/>
              </a:rPr>
              <a:t>II.   Exploration</a:t>
            </a:r>
            <a:br>
              <a:rPr lang="en" sz="3200" b="0" i="0" u="none" strike="noStrike" cap="none">
                <a:solidFill>
                  <a:srgbClr val="0C0C0C"/>
                </a:solidFill>
                <a:latin typeface="Times New Roman"/>
                <a:ea typeface="Times New Roman"/>
                <a:cs typeface="Times New Roman"/>
                <a:sym typeface="Times New Roman"/>
              </a:rPr>
            </a:br>
            <a:r>
              <a:rPr lang="en" sz="3200" b="0" i="0" u="none" strike="noStrike" cap="none">
                <a:solidFill>
                  <a:srgbClr val="0C0C0C"/>
                </a:solidFill>
                <a:latin typeface="Times New Roman"/>
                <a:ea typeface="Times New Roman"/>
                <a:cs typeface="Times New Roman"/>
                <a:sym typeface="Times New Roman"/>
              </a:rPr>
              <a:t>III.  Interpretation</a:t>
            </a:r>
            <a:endParaRPr sz="3200" b="0" i="0" u="none" strike="noStrike" cap="none">
              <a:solidFill>
                <a:srgbClr val="0C0C0C"/>
              </a:solidFill>
              <a:latin typeface="Arial"/>
              <a:ea typeface="Arial"/>
              <a:cs typeface="Arial"/>
              <a:sym typeface="Arial"/>
            </a:endParaRPr>
          </a:p>
        </p:txBody>
      </p:sp>
      <p:pic>
        <p:nvPicPr>
          <p:cNvPr id="116" name="Google Shape;116;p26"/>
          <p:cNvPicPr preferRelativeResize="0"/>
          <p:nvPr/>
        </p:nvPicPr>
        <p:blipFill rotWithShape="1">
          <a:blip r:embed="rId4">
            <a:alphaModFix/>
          </a:blip>
          <a:srcRect/>
          <a:stretch/>
        </p:blipFill>
        <p:spPr>
          <a:xfrm>
            <a:off x="6398569" y="1822114"/>
            <a:ext cx="2372056" cy="23815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p:nvPr/>
        </p:nvSpPr>
        <p:spPr>
          <a:xfrm>
            <a:off x="-15502" y="-51446"/>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7"/>
          <p:cNvSpPr/>
          <p:nvPr/>
        </p:nvSpPr>
        <p:spPr>
          <a:xfrm>
            <a:off x="205025" y="263974"/>
            <a:ext cx="8565600" cy="800187"/>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a:t>
            </a:r>
            <a:r>
              <a:rPr lang="en" sz="2000" b="0" i="0" u="none" strike="noStrike" cap="none">
                <a:solidFill>
                  <a:srgbClr val="FFFFFF"/>
                </a:solidFill>
                <a:latin typeface="Arial"/>
                <a:ea typeface="Arial"/>
                <a:cs typeface="Arial"/>
                <a:sym typeface="Arial"/>
              </a:rPr>
              <a:t>NTRODUCTION</a:t>
            </a:r>
            <a:endParaRPr/>
          </a:p>
          <a:p>
            <a:pPr marL="0" marR="0" lvl="0" indent="0" algn="l"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23" name="Google Shape;123;p27"/>
          <p:cNvSpPr/>
          <p:nvPr/>
        </p:nvSpPr>
        <p:spPr>
          <a:xfrm>
            <a:off x="205025" y="885389"/>
            <a:ext cx="8565600" cy="1578157"/>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The Dataset has been reduced to 9 important attributes and the Customer ID is the index. Customer Demographics and Address datasets have been merged.</a:t>
            </a:r>
            <a:endParaRPr/>
          </a:p>
          <a:p>
            <a:pPr marL="0" marR="0" lvl="0" indent="0" algn="l" rtl="0">
              <a:lnSpc>
                <a:spcPct val="115000"/>
              </a:lnSpc>
              <a:spcBef>
                <a:spcPts val="0"/>
              </a:spcBef>
              <a:spcAft>
                <a:spcPts val="0"/>
              </a:spcAft>
              <a:buClr>
                <a:srgbClr val="000000"/>
              </a:buClr>
              <a:buSzPts val="2000"/>
              <a:buFont typeface="Open Sans"/>
              <a:buNone/>
            </a:pPr>
            <a:endParaRPr sz="2000" b="1" i="0" u="none" strike="noStrike" cap="none">
              <a:solidFill>
                <a:srgbClr val="000000"/>
              </a:solidFill>
              <a:latin typeface="Open Sans"/>
              <a:ea typeface="Open Sans"/>
              <a:cs typeface="Open Sans"/>
              <a:sym typeface="Open Sans"/>
            </a:endParaRPr>
          </a:p>
        </p:txBody>
      </p:sp>
      <p:sp>
        <p:nvSpPr>
          <p:cNvPr id="124" name="Google Shape;124;p27"/>
          <p:cNvSpPr/>
          <p:nvPr/>
        </p:nvSpPr>
        <p:spPr>
          <a:xfrm>
            <a:off x="205025" y="2164724"/>
            <a:ext cx="4134600" cy="436851"/>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endParaRPr sz="1500" b="0" i="0" u="none" strike="noStrike" cap="none">
              <a:solidFill>
                <a:srgbClr val="000000"/>
              </a:solidFill>
              <a:latin typeface="Open Sans"/>
              <a:ea typeface="Open Sans"/>
              <a:cs typeface="Open Sans"/>
              <a:sym typeface="Open Sans"/>
            </a:endParaRPr>
          </a:p>
        </p:txBody>
      </p:sp>
      <p:sp>
        <p:nvSpPr>
          <p:cNvPr id="125" name="Google Shape;125;p27"/>
          <p:cNvSpPr/>
          <p:nvPr/>
        </p:nvSpPr>
        <p:spPr>
          <a:xfrm>
            <a:off x="5715468" y="2835988"/>
            <a:ext cx="2724530" cy="1555259"/>
          </a:xfrm>
          <a:prstGeom prst="rect">
            <a:avLst/>
          </a:prstGeom>
          <a:solidFill>
            <a:srgbClr val="EEEEEE"/>
          </a:solidFill>
          <a:ln w="12700" cap="flat" cmpd="sng">
            <a:solidFill>
              <a:srgbClr val="0C0C0C"/>
            </a:solidFill>
            <a:prstDash val="solid"/>
            <a:miter lim="4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6" name="Google Shape;126;p27"/>
          <p:cNvPicPr preferRelativeResize="0"/>
          <p:nvPr/>
        </p:nvPicPr>
        <p:blipFill rotWithShape="1">
          <a:blip r:embed="rId3">
            <a:alphaModFix/>
          </a:blip>
          <a:srcRect/>
          <a:stretch/>
        </p:blipFill>
        <p:spPr>
          <a:xfrm>
            <a:off x="5384841" y="2446926"/>
            <a:ext cx="2724530" cy="1632413"/>
          </a:xfrm>
          <a:prstGeom prst="rect">
            <a:avLst/>
          </a:prstGeom>
          <a:noFill/>
          <a:ln w="9525" cap="flat" cmpd="sng">
            <a:solidFill>
              <a:srgbClr val="0C0C0C"/>
            </a:solidFill>
            <a:prstDash val="lgDashDot"/>
            <a:round/>
            <a:headEnd type="none" w="sm" len="sm"/>
            <a:tailEnd type="none" w="sm" len="sm"/>
          </a:ln>
        </p:spPr>
      </p:pic>
      <p:sp>
        <p:nvSpPr>
          <p:cNvPr id="127" name="Google Shape;127;p27"/>
          <p:cNvSpPr/>
          <p:nvPr/>
        </p:nvSpPr>
        <p:spPr>
          <a:xfrm>
            <a:off x="363370" y="2373972"/>
            <a:ext cx="4498863" cy="2464543"/>
          </a:xfrm>
          <a:prstGeom prst="rect">
            <a:avLst/>
          </a:prstGeom>
          <a:solidFill>
            <a:srgbClr val="EEEEEE"/>
          </a:solidFill>
          <a:ln w="12700" cap="flat" cmpd="sng">
            <a:solidFill>
              <a:srgbClr val="0C0C0C"/>
            </a:solidFill>
            <a:prstDash val="solid"/>
            <a:miter lim="4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Merging based on common Customer ID</a:t>
            </a:r>
            <a:endParaRPr/>
          </a:p>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provides insights on the various criteria </a:t>
            </a:r>
            <a:endParaRPr/>
          </a:p>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required to obtain high profits based on the</a:t>
            </a:r>
            <a:endParaRPr/>
          </a:p>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Age ( Engineered from DOB), Gender, State,</a:t>
            </a:r>
            <a:endParaRPr/>
          </a:p>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Job, Industry, Wealth, and explore previous </a:t>
            </a:r>
            <a:endParaRPr/>
          </a:p>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transactions for similar attributes provided by </a:t>
            </a:r>
            <a:endParaRPr/>
          </a:p>
          <a:p>
            <a:pPr marL="0" marR="0" lvl="0" indent="0" algn="l" rtl="0">
              <a:lnSpc>
                <a:spcPct val="100000"/>
              </a:lnSpc>
              <a:spcBef>
                <a:spcPts val="0"/>
              </a:spcBef>
              <a:spcAft>
                <a:spcPts val="0"/>
              </a:spcAft>
              <a:buClr>
                <a:srgbClr val="000000"/>
              </a:buClr>
              <a:buSzPts val="1600"/>
              <a:buFont typeface="Times New Roman"/>
              <a:buNone/>
            </a:pPr>
            <a:r>
              <a:rPr lang="en" sz="1600" b="0" i="0" u="none" strike="noStrike" cap="none">
                <a:solidFill>
                  <a:srgbClr val="000000"/>
                </a:solidFill>
                <a:latin typeface="Times New Roman"/>
                <a:ea typeface="Times New Roman"/>
                <a:cs typeface="Times New Roman"/>
                <a:sym typeface="Times New Roman"/>
              </a:rPr>
              <a:t>  the New Customer list.</a:t>
            </a:r>
            <a:endParaRPr/>
          </a:p>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p:nvPr/>
        </p:nvSpPr>
        <p:spPr>
          <a:xfrm>
            <a:off x="-23701" y="-65338"/>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205025" y="263974"/>
            <a:ext cx="8565600" cy="49241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0" i="0" u="none" strike="noStrike" cap="none">
                <a:solidFill>
                  <a:srgbClr val="FFFFFF"/>
                </a:solidFill>
                <a:latin typeface="Arial"/>
                <a:ea typeface="Arial"/>
                <a:cs typeface="Arial"/>
                <a:sym typeface="Arial"/>
              </a:rPr>
              <a:t>DATA EXPLORATION</a:t>
            </a:r>
            <a:endParaRPr sz="2000" b="0" i="0" u="none" strike="noStrike" cap="none">
              <a:solidFill>
                <a:srgbClr val="FFFFFF"/>
              </a:solidFill>
              <a:latin typeface="Arial"/>
              <a:ea typeface="Arial"/>
              <a:cs typeface="Arial"/>
              <a:sym typeface="Arial"/>
            </a:endParaRPr>
          </a:p>
        </p:txBody>
      </p:sp>
      <p:sp>
        <p:nvSpPr>
          <p:cNvPr id="134" name="Google Shape;134;p28"/>
          <p:cNvSpPr/>
          <p:nvPr/>
        </p:nvSpPr>
        <p:spPr>
          <a:xfrm>
            <a:off x="205025" y="762240"/>
            <a:ext cx="8565600" cy="516327"/>
          </a:xfrm>
          <a:prstGeom prst="rect">
            <a:avLst/>
          </a:prstGeom>
          <a:noFill/>
          <a:ln>
            <a:noFill/>
          </a:ln>
        </p:spPr>
        <p:txBody>
          <a:bodyPr spcFirstLastPara="1" wrap="square" lIns="91400" tIns="91400" rIns="91400" bIns="91400" anchor="t" anchorCtr="0">
            <a:noAutofit/>
          </a:bodyPr>
          <a:lstStyle/>
          <a:p>
            <a:pPr marL="342900" marR="0" lvl="0" indent="-342900" algn="l" rtl="0">
              <a:lnSpc>
                <a:spcPct val="115000"/>
              </a:lnSpc>
              <a:spcBef>
                <a:spcPts val="0"/>
              </a:spcBef>
              <a:spcAft>
                <a:spcPts val="0"/>
              </a:spcAft>
              <a:buClr>
                <a:srgbClr val="000000"/>
              </a:buClr>
              <a:buSzPts val="2000"/>
              <a:buFont typeface="Noto Sans Symbols"/>
              <a:buChar char="❖"/>
            </a:pPr>
            <a:r>
              <a:rPr lang="en" sz="2000" b="1" i="0" u="none" strike="noStrike" cap="none">
                <a:solidFill>
                  <a:srgbClr val="000000"/>
                </a:solidFill>
                <a:latin typeface="Open Sans"/>
                <a:ea typeface="Open Sans"/>
                <a:cs typeface="Open Sans"/>
                <a:sym typeface="Open Sans"/>
              </a:rPr>
              <a:t>AGE &amp; GENDER</a:t>
            </a:r>
            <a:endParaRPr sz="2000" b="1" i="0" u="none" strike="noStrike" cap="none">
              <a:solidFill>
                <a:srgbClr val="000000"/>
              </a:solidFill>
              <a:latin typeface="Open Sans"/>
              <a:ea typeface="Open Sans"/>
              <a:cs typeface="Open Sans"/>
              <a:sym typeface="Open Sans"/>
            </a:endParaRPr>
          </a:p>
        </p:txBody>
      </p:sp>
      <p:sp>
        <p:nvSpPr>
          <p:cNvPr id="135" name="Google Shape;135;p28"/>
          <p:cNvSpPr/>
          <p:nvPr/>
        </p:nvSpPr>
        <p:spPr>
          <a:xfrm>
            <a:off x="445600" y="1099059"/>
            <a:ext cx="4134600" cy="428803"/>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500"/>
              <a:buFont typeface="Open Sans"/>
              <a:buNone/>
            </a:pPr>
            <a:endParaRPr sz="1500" b="0" i="0" u="none" strike="noStrike" cap="none">
              <a:solidFill>
                <a:srgbClr val="3F3F3F"/>
              </a:solidFill>
              <a:latin typeface="Times New Roman"/>
              <a:ea typeface="Times New Roman"/>
              <a:cs typeface="Times New Roman"/>
              <a:sym typeface="Times New Roman"/>
            </a:endParaRPr>
          </a:p>
        </p:txBody>
      </p:sp>
      <p:grpSp>
        <p:nvGrpSpPr>
          <p:cNvPr id="136" name="Google Shape;136;p28"/>
          <p:cNvGrpSpPr/>
          <p:nvPr/>
        </p:nvGrpSpPr>
        <p:grpSpPr>
          <a:xfrm>
            <a:off x="1178829" y="2571750"/>
            <a:ext cx="3547592" cy="2493254"/>
            <a:chOff x="-1" y="-1"/>
            <a:chExt cx="3800702" cy="2649302"/>
          </a:xfrm>
        </p:grpSpPr>
        <p:sp>
          <p:nvSpPr>
            <p:cNvPr id="137" name="Google Shape;137;p28"/>
            <p:cNvSpPr/>
            <p:nvPr/>
          </p:nvSpPr>
          <p:spPr>
            <a:xfrm>
              <a:off x="-1" y="-1"/>
              <a:ext cx="3800702" cy="2649302"/>
            </a:xfrm>
            <a:prstGeom prst="rect">
              <a:avLst/>
            </a:prstGeom>
            <a:solidFill>
              <a:srgbClr val="EEEEEE"/>
            </a:solidFill>
            <a:ln>
              <a:noFill/>
            </a:ln>
            <a:effectLst>
              <a:outerShdw blurRad="63500" sx="102000" sy="102000" algn="ctr" rotWithShape="0">
                <a:srgbClr val="000000">
                  <a:alpha val="4000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a:off x="-1" y="1124612"/>
              <a:ext cx="3800702" cy="400077"/>
            </a:xfrm>
            <a:prstGeom prst="rect">
              <a:avLst/>
            </a:prstGeom>
            <a:noFill/>
            <a:ln>
              <a:noFill/>
            </a:ln>
            <a:effectLst>
              <a:outerShdw blurRad="63500" sx="102000" sy="102000" algn="ctr" rotWithShape="0">
                <a:srgbClr val="000000">
                  <a:alpha val="40000"/>
                </a:srgbClr>
              </a:outerShdw>
            </a:effectLst>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r>
                <a:rPr lang="en" sz="1400" b="0" i="0" u="none" strike="noStrike" cap="none">
                  <a:solidFill>
                    <a:srgbClr val="666666"/>
                  </a:solidFill>
                  <a:latin typeface="Arial"/>
                  <a:ea typeface="Arial"/>
                  <a:cs typeface="Arial"/>
                  <a:sym typeface="Arial"/>
                </a:rPr>
                <a:t> extra text here.</a:t>
              </a:r>
              <a:endParaRPr/>
            </a:p>
          </p:txBody>
        </p:sp>
      </p:grpSp>
      <p:pic>
        <p:nvPicPr>
          <p:cNvPr id="139" name="Google Shape;139;p28"/>
          <p:cNvPicPr preferRelativeResize="0"/>
          <p:nvPr/>
        </p:nvPicPr>
        <p:blipFill rotWithShape="1">
          <a:blip r:embed="rId3">
            <a:alphaModFix/>
          </a:blip>
          <a:srcRect/>
          <a:stretch/>
        </p:blipFill>
        <p:spPr>
          <a:xfrm>
            <a:off x="5216018" y="2788033"/>
            <a:ext cx="3819525" cy="2244292"/>
          </a:xfrm>
          <a:prstGeom prst="rect">
            <a:avLst/>
          </a:prstGeom>
          <a:noFill/>
          <a:ln>
            <a:noFill/>
          </a:ln>
          <a:effectLst>
            <a:outerShdw blurRad="50800" dist="38100" dir="10800000" algn="r" rotWithShape="0">
              <a:srgbClr val="000000">
                <a:alpha val="40000"/>
              </a:srgbClr>
            </a:outerShdw>
          </a:effectLst>
        </p:spPr>
      </p:pic>
      <p:pic>
        <p:nvPicPr>
          <p:cNvPr id="140" name="Google Shape;140;p28"/>
          <p:cNvPicPr preferRelativeResize="0"/>
          <p:nvPr/>
        </p:nvPicPr>
        <p:blipFill rotWithShape="1">
          <a:blip r:embed="rId4">
            <a:alphaModFix/>
          </a:blip>
          <a:srcRect/>
          <a:stretch/>
        </p:blipFill>
        <p:spPr>
          <a:xfrm>
            <a:off x="893680" y="2526523"/>
            <a:ext cx="3629532" cy="2353003"/>
          </a:xfrm>
          <a:prstGeom prst="rect">
            <a:avLst/>
          </a:prstGeom>
          <a:noFill/>
          <a:ln>
            <a:noFill/>
          </a:ln>
          <a:effectLst>
            <a:outerShdw blurRad="50800" dist="38100" dir="18900000" algn="bl" rotWithShape="0">
              <a:srgbClr val="000000">
                <a:alpha val="40000"/>
              </a:srgbClr>
            </a:outerShdw>
          </a:effectLst>
        </p:spPr>
      </p:pic>
      <p:pic>
        <p:nvPicPr>
          <p:cNvPr id="141" name="Google Shape;141;p28"/>
          <p:cNvPicPr preferRelativeResize="0"/>
          <p:nvPr/>
        </p:nvPicPr>
        <p:blipFill rotWithShape="1">
          <a:blip r:embed="rId5">
            <a:alphaModFix/>
          </a:blip>
          <a:srcRect/>
          <a:stretch/>
        </p:blipFill>
        <p:spPr>
          <a:xfrm>
            <a:off x="5636463" y="863126"/>
            <a:ext cx="3134162" cy="1743318"/>
          </a:xfrm>
          <a:prstGeom prst="rect">
            <a:avLst/>
          </a:prstGeom>
          <a:noFill/>
          <a:ln>
            <a:noFill/>
          </a:ln>
        </p:spPr>
      </p:pic>
      <p:grpSp>
        <p:nvGrpSpPr>
          <p:cNvPr id="142" name="Google Shape;142;p28"/>
          <p:cNvGrpSpPr/>
          <p:nvPr/>
        </p:nvGrpSpPr>
        <p:grpSpPr>
          <a:xfrm>
            <a:off x="566954" y="1278567"/>
            <a:ext cx="4512884" cy="1042438"/>
            <a:chOff x="-1" y="-1"/>
            <a:chExt cx="3800702" cy="2649302"/>
          </a:xfrm>
        </p:grpSpPr>
        <p:sp>
          <p:nvSpPr>
            <p:cNvPr id="143" name="Google Shape;143;p28"/>
            <p:cNvSpPr/>
            <p:nvPr/>
          </p:nvSpPr>
          <p:spPr>
            <a:xfrm>
              <a:off x="-1" y="-1"/>
              <a:ext cx="3800702" cy="2649302"/>
            </a:xfrm>
            <a:prstGeom prst="rect">
              <a:avLst/>
            </a:prstGeom>
            <a:solidFill>
              <a:srgbClr val="EEEEEE"/>
            </a:solidFill>
            <a:ln>
              <a:noFill/>
            </a:ln>
            <a:effectLst>
              <a:outerShdw blurRad="63500" sx="102000" sy="102000" algn="ctr" rotWithShape="0">
                <a:srgbClr val="000000">
                  <a:alpha val="4000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1" y="654238"/>
              <a:ext cx="3800702" cy="1340829"/>
            </a:xfrm>
            <a:prstGeom prst="rect">
              <a:avLst/>
            </a:prstGeom>
            <a:noFill/>
            <a:ln>
              <a:noFill/>
            </a:ln>
            <a:effectLst>
              <a:outerShdw blurRad="63500" sx="102000" sy="102000" algn="ctr" rotWithShape="0">
                <a:srgbClr val="000000">
                  <a:alpha val="40000"/>
                </a:srgbClr>
              </a:outerShdw>
            </a:effectLst>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3F3F3F"/>
                </a:buClr>
                <a:buSzPts val="1400"/>
                <a:buFont typeface="Times New Roman"/>
                <a:buNone/>
              </a:pPr>
              <a:r>
                <a:rPr lang="en" sz="1400" b="0" i="0" u="none" strike="noStrike" cap="none">
                  <a:solidFill>
                    <a:srgbClr val="3F3F3F"/>
                  </a:solidFill>
                  <a:latin typeface="Times New Roman"/>
                  <a:ea typeface="Times New Roman"/>
                  <a:cs typeface="Times New Roman"/>
                  <a:sym typeface="Times New Roman"/>
                </a:rPr>
                <a:t>Age group 40-50 purchased the most related to bikes. The trend decreased with age linearly. </a:t>
              </a:r>
              <a:endParaRPr/>
            </a:p>
            <a:p>
              <a:pPr marL="0" marR="0" lvl="0" indent="0" algn="l" rtl="0">
                <a:lnSpc>
                  <a:spcPct val="100000"/>
                </a:lnSpc>
                <a:spcBef>
                  <a:spcPts val="0"/>
                </a:spcBef>
                <a:spcAft>
                  <a:spcPts val="0"/>
                </a:spcAft>
                <a:buClr>
                  <a:srgbClr val="3F3F3F"/>
                </a:buClr>
                <a:buSzPts val="1400"/>
                <a:buFont typeface="Times New Roman"/>
                <a:buNone/>
              </a:pPr>
              <a:r>
                <a:rPr lang="en" sz="1400" b="0" i="0" u="none" strike="noStrike" cap="none">
                  <a:solidFill>
                    <a:srgbClr val="3F3F3F"/>
                  </a:solidFill>
                  <a:latin typeface="Times New Roman"/>
                  <a:ea typeface="Times New Roman"/>
                  <a:cs typeface="Times New Roman"/>
                  <a:sym typeface="Times New Roman"/>
                </a:rPr>
                <a:t>3.52% more females purchased from the client than males in previous transactions.</a:t>
              </a:r>
              <a:endParaRPr/>
            </a:p>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p:nvPr/>
        </p:nvSpPr>
        <p:spPr>
          <a:xfrm>
            <a:off x="140890" y="218092"/>
            <a:ext cx="8565600" cy="49241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 sz="2000" b="0" i="0" u="none" strike="noStrike" cap="none">
                <a:solidFill>
                  <a:srgbClr val="FFFFFF"/>
                </a:solidFill>
                <a:latin typeface="Arial"/>
                <a:ea typeface="Arial"/>
                <a:cs typeface="Arial"/>
                <a:sym typeface="Arial"/>
              </a:rPr>
              <a:t>EXPLORATION</a:t>
            </a:r>
            <a:endParaRPr sz="2000" b="0" i="0" u="none" strike="noStrike" cap="none">
              <a:solidFill>
                <a:srgbClr val="FFFFFF"/>
              </a:solidFill>
              <a:latin typeface="Arial"/>
              <a:ea typeface="Arial"/>
              <a:cs typeface="Arial"/>
              <a:sym typeface="Arial"/>
            </a:endParaRPr>
          </a:p>
        </p:txBody>
      </p:sp>
      <p:sp>
        <p:nvSpPr>
          <p:cNvPr id="150" name="Google Shape;150;p29"/>
          <p:cNvSpPr/>
          <p:nvPr/>
        </p:nvSpPr>
        <p:spPr>
          <a:xfrm>
            <a:off x="195917" y="33740"/>
            <a:ext cx="8565600" cy="516327"/>
          </a:xfrm>
          <a:prstGeom prst="rect">
            <a:avLst/>
          </a:prstGeom>
          <a:noFill/>
          <a:ln>
            <a:noFill/>
          </a:ln>
        </p:spPr>
        <p:txBody>
          <a:bodyPr spcFirstLastPara="1" wrap="square" lIns="91400" tIns="91400" rIns="91400" bIns="91400" anchor="t" anchorCtr="0">
            <a:noAutofit/>
          </a:bodyPr>
          <a:lstStyle/>
          <a:p>
            <a:pPr marL="342900" marR="0" lvl="0" indent="-342900" algn="l" rtl="0">
              <a:lnSpc>
                <a:spcPct val="115000"/>
              </a:lnSpc>
              <a:spcBef>
                <a:spcPts val="0"/>
              </a:spcBef>
              <a:spcAft>
                <a:spcPts val="0"/>
              </a:spcAft>
              <a:buClr>
                <a:srgbClr val="000000"/>
              </a:buClr>
              <a:buSzPts val="2000"/>
              <a:buFont typeface="Noto Sans Symbols"/>
              <a:buChar char="❖"/>
            </a:pPr>
            <a:r>
              <a:rPr lang="en" sz="2000" b="1" i="0" u="none" strike="noStrike" cap="none">
                <a:solidFill>
                  <a:srgbClr val="000000"/>
                </a:solidFill>
                <a:latin typeface="Open Sans"/>
                <a:ea typeface="Open Sans"/>
                <a:cs typeface="Open Sans"/>
                <a:sym typeface="Open Sans"/>
              </a:rPr>
              <a:t>WEALTH SEGMENT &amp; REGION</a:t>
            </a:r>
            <a:endParaRPr sz="2000" b="1" i="0" u="none" strike="noStrike" cap="none">
              <a:solidFill>
                <a:srgbClr val="000000"/>
              </a:solidFill>
              <a:latin typeface="Open Sans"/>
              <a:ea typeface="Open Sans"/>
              <a:cs typeface="Open Sans"/>
              <a:sym typeface="Open Sans"/>
            </a:endParaRPr>
          </a:p>
        </p:txBody>
      </p:sp>
      <p:sp>
        <p:nvSpPr>
          <p:cNvPr id="151" name="Google Shape;151;p29"/>
          <p:cNvSpPr/>
          <p:nvPr/>
        </p:nvSpPr>
        <p:spPr>
          <a:xfrm>
            <a:off x="437400" y="442343"/>
            <a:ext cx="4134600" cy="1651382"/>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1400"/>
              <a:buFont typeface="Times New Roman"/>
              <a:buNone/>
            </a:pPr>
            <a:r>
              <a:rPr lang="en" sz="1400" b="0" i="0" u="none" strike="noStrike" cap="none">
                <a:solidFill>
                  <a:srgbClr val="000000"/>
                </a:solidFill>
                <a:latin typeface="Times New Roman"/>
                <a:ea typeface="Times New Roman"/>
                <a:cs typeface="Times New Roman"/>
                <a:sym typeface="Times New Roman"/>
              </a:rPr>
              <a:t>It is seen that Mass and Affluent Customers are more likely to purchase bikes whereas High Net Worth customers tend to utilize other modes. Bike related purchases were less for Customers owning cars, hence target customers should have no cars. </a:t>
            </a:r>
            <a:endParaRPr/>
          </a:p>
          <a:p>
            <a:pPr marL="0" marR="0" lvl="0" indent="0" algn="l" rtl="0">
              <a:lnSpc>
                <a:spcPct val="115000"/>
              </a:lnSpc>
              <a:spcBef>
                <a:spcPts val="0"/>
              </a:spcBef>
              <a:spcAft>
                <a:spcPts val="0"/>
              </a:spcAft>
              <a:buClr>
                <a:srgbClr val="000000"/>
              </a:buClr>
              <a:buSzPts val="1400"/>
              <a:buFont typeface="Times New Roman"/>
              <a:buNone/>
            </a:pPr>
            <a:r>
              <a:rPr lang="en" sz="1400" b="0" i="0" u="none" strike="noStrike" cap="none">
                <a:solidFill>
                  <a:srgbClr val="000000"/>
                </a:solidFill>
                <a:latin typeface="Times New Roman"/>
                <a:ea typeface="Times New Roman"/>
                <a:cs typeface="Times New Roman"/>
                <a:sym typeface="Times New Roman"/>
              </a:rPr>
              <a:t>Victoria has been the one with most customers.</a:t>
            </a:r>
            <a:endParaRPr sz="1400" b="0" i="0" u="none" strike="noStrike" cap="none">
              <a:solidFill>
                <a:srgbClr val="000000"/>
              </a:solidFill>
              <a:latin typeface="Times New Roman"/>
              <a:ea typeface="Times New Roman"/>
              <a:cs typeface="Times New Roman"/>
              <a:sym typeface="Times New Roman"/>
            </a:endParaRPr>
          </a:p>
        </p:txBody>
      </p:sp>
      <p:grpSp>
        <p:nvGrpSpPr>
          <p:cNvPr id="152" name="Google Shape;152;p29"/>
          <p:cNvGrpSpPr/>
          <p:nvPr/>
        </p:nvGrpSpPr>
        <p:grpSpPr>
          <a:xfrm>
            <a:off x="1105082" y="2295280"/>
            <a:ext cx="7601408" cy="2649304"/>
            <a:chOff x="-3800703" y="391373"/>
            <a:chExt cx="7601404" cy="2649302"/>
          </a:xfrm>
        </p:grpSpPr>
        <p:sp>
          <p:nvSpPr>
            <p:cNvPr id="153" name="Google Shape;153;p29"/>
            <p:cNvSpPr/>
            <p:nvPr/>
          </p:nvSpPr>
          <p:spPr>
            <a:xfrm>
              <a:off x="-3800703" y="391373"/>
              <a:ext cx="3529788" cy="2649302"/>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9"/>
            <p:cNvSpPr/>
            <p:nvPr/>
          </p:nvSpPr>
          <p:spPr>
            <a:xfrm>
              <a:off x="-1" y="1124612"/>
              <a:ext cx="3800702" cy="400077"/>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r>
                <a:rPr lang="en" sz="1400" b="0" i="0" u="none" strike="noStrike" cap="none">
                  <a:solidFill>
                    <a:srgbClr val="666666"/>
                  </a:solidFill>
                  <a:latin typeface="Arial"/>
                  <a:ea typeface="Arial"/>
                  <a:cs typeface="Arial"/>
                  <a:sym typeface="Arial"/>
                </a:rPr>
                <a:t>text here.</a:t>
              </a:r>
              <a:endParaRPr/>
            </a:p>
          </p:txBody>
        </p:sp>
      </p:grpSp>
      <p:pic>
        <p:nvPicPr>
          <p:cNvPr id="155" name="Google Shape;155;p29"/>
          <p:cNvPicPr preferRelativeResize="0"/>
          <p:nvPr/>
        </p:nvPicPr>
        <p:blipFill rotWithShape="1">
          <a:blip r:embed="rId3">
            <a:alphaModFix/>
          </a:blip>
          <a:srcRect/>
          <a:stretch/>
        </p:blipFill>
        <p:spPr>
          <a:xfrm>
            <a:off x="5204236" y="58988"/>
            <a:ext cx="3743847" cy="2353003"/>
          </a:xfrm>
          <a:prstGeom prst="rect">
            <a:avLst/>
          </a:prstGeom>
          <a:noFill/>
          <a:ln>
            <a:noFill/>
          </a:ln>
        </p:spPr>
      </p:pic>
      <p:pic>
        <p:nvPicPr>
          <p:cNvPr id="156" name="Google Shape;156;p29"/>
          <p:cNvPicPr preferRelativeResize="0"/>
          <p:nvPr/>
        </p:nvPicPr>
        <p:blipFill rotWithShape="1">
          <a:blip r:embed="rId4">
            <a:alphaModFix/>
          </a:blip>
          <a:srcRect/>
          <a:stretch/>
        </p:blipFill>
        <p:spPr>
          <a:xfrm>
            <a:off x="782501" y="2252885"/>
            <a:ext cx="3696216" cy="2543530"/>
          </a:xfrm>
          <a:prstGeom prst="rect">
            <a:avLst/>
          </a:prstGeom>
          <a:noFill/>
          <a:ln>
            <a:noFill/>
          </a:ln>
        </p:spPr>
      </p:pic>
      <p:pic>
        <p:nvPicPr>
          <p:cNvPr id="157" name="Google Shape;157;p29"/>
          <p:cNvPicPr preferRelativeResize="0"/>
          <p:nvPr/>
        </p:nvPicPr>
        <p:blipFill rotWithShape="1">
          <a:blip r:embed="rId5">
            <a:alphaModFix/>
          </a:blip>
          <a:srcRect/>
          <a:stretch/>
        </p:blipFill>
        <p:spPr>
          <a:xfrm>
            <a:off x="5275682" y="2613546"/>
            <a:ext cx="3600953" cy="2438740"/>
          </a:xfrm>
          <a:prstGeom prst="rect">
            <a:avLst/>
          </a:prstGeom>
          <a:noFill/>
          <a:ln>
            <a:noFill/>
          </a:ln>
        </p:spPr>
      </p:pic>
      <p:grpSp>
        <p:nvGrpSpPr>
          <p:cNvPr id="158" name="Google Shape;158;p29"/>
          <p:cNvGrpSpPr/>
          <p:nvPr/>
        </p:nvGrpSpPr>
        <p:grpSpPr>
          <a:xfrm>
            <a:off x="475437" y="550067"/>
            <a:ext cx="4501174" cy="1458996"/>
            <a:chOff x="-1" y="-4323"/>
            <a:chExt cx="3800702" cy="2649302"/>
          </a:xfrm>
        </p:grpSpPr>
        <p:sp>
          <p:nvSpPr>
            <p:cNvPr id="159" name="Google Shape;159;p29"/>
            <p:cNvSpPr/>
            <p:nvPr/>
          </p:nvSpPr>
          <p:spPr>
            <a:xfrm>
              <a:off x="-1" y="-4323"/>
              <a:ext cx="3800702" cy="2649302"/>
            </a:xfrm>
            <a:prstGeom prst="rect">
              <a:avLst/>
            </a:prstGeom>
            <a:solidFill>
              <a:srgbClr val="EEEEE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9"/>
            <p:cNvSpPr/>
            <p:nvPr/>
          </p:nvSpPr>
          <p:spPr>
            <a:xfrm>
              <a:off x="-1" y="1124612"/>
              <a:ext cx="3800702" cy="400077"/>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r>
                <a:rPr lang="en" sz="1400" b="0" i="0" u="none" strike="noStrike" cap="none">
                  <a:solidFill>
                    <a:srgbClr val="666666"/>
                  </a:solidFill>
                  <a:latin typeface="Arial"/>
                  <a:ea typeface="Arial"/>
                  <a:cs typeface="Arial"/>
                  <a:sym typeface="Arial"/>
                </a:rPr>
                <a:t>.</a:t>
              </a:r>
              <a:endParaRPr/>
            </a:p>
          </p:txBody>
        </p:sp>
      </p:grpSp>
      <p:sp>
        <p:nvSpPr>
          <p:cNvPr id="161" name="Google Shape;161;p29"/>
          <p:cNvSpPr txBox="1"/>
          <p:nvPr/>
        </p:nvSpPr>
        <p:spPr>
          <a:xfrm>
            <a:off x="437400" y="542991"/>
            <a:ext cx="457200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 sz="1400" b="0" i="0" u="none" strike="noStrike" cap="none">
                <a:solidFill>
                  <a:srgbClr val="000000"/>
                </a:solidFill>
                <a:latin typeface="Times New Roman"/>
                <a:ea typeface="Times New Roman"/>
                <a:cs typeface="Times New Roman"/>
                <a:sym typeface="Times New Roman"/>
              </a:rPr>
              <a:t>It is seen that Mass and Affluent Customers are more likely to purchase bikes whereas High Net Worth customers tend to utilize other modes. Bike related purchases were less for Customers owning cars, hence target customers should have no cars due to which they purchase bikes.                     </a:t>
            </a:r>
            <a:endParaRPr/>
          </a:p>
          <a:p>
            <a:pPr marL="0" marR="0" lvl="0" indent="0" algn="l" rtl="0">
              <a:lnSpc>
                <a:spcPct val="100000"/>
              </a:lnSpc>
              <a:spcBef>
                <a:spcPts val="0"/>
              </a:spcBef>
              <a:spcAft>
                <a:spcPts val="0"/>
              </a:spcAft>
              <a:buClr>
                <a:srgbClr val="000000"/>
              </a:buClr>
              <a:buSzPts val="1400"/>
              <a:buFont typeface="Times New Roman"/>
              <a:buNone/>
            </a:pPr>
            <a:r>
              <a:rPr lang="en" sz="1400" b="0" i="0" u="none" strike="noStrike" cap="none">
                <a:solidFill>
                  <a:srgbClr val="000000"/>
                </a:solidFill>
                <a:latin typeface="Times New Roman"/>
                <a:ea typeface="Times New Roman"/>
                <a:cs typeface="Times New Roman"/>
                <a:sym typeface="Times New Roman"/>
              </a:rPr>
              <a:t>Victoria has been the one with most customers.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p:nvPr/>
        </p:nvSpPr>
        <p:spPr>
          <a:xfrm>
            <a:off x="369160" y="120899"/>
            <a:ext cx="7846357" cy="800187"/>
          </a:xfrm>
          <a:prstGeom prst="rect">
            <a:avLst/>
          </a:prstGeom>
          <a:noFill/>
          <a:ln>
            <a:noFill/>
          </a:ln>
        </p:spPr>
        <p:txBody>
          <a:bodyPr spcFirstLastPara="1" wrap="square" lIns="91400" tIns="91400" rIns="91400" bIns="91400" anchor="t" anchorCtr="0">
            <a:noAutofit/>
          </a:bodyPr>
          <a:lstStyle/>
          <a:p>
            <a:pPr marL="342900" marR="0" lvl="0" indent="-342900" algn="l" rtl="0">
              <a:lnSpc>
                <a:spcPct val="100000"/>
              </a:lnSpc>
              <a:spcBef>
                <a:spcPts val="0"/>
              </a:spcBef>
              <a:spcAft>
                <a:spcPts val="0"/>
              </a:spcAft>
              <a:buClr>
                <a:srgbClr val="0C0C0C"/>
              </a:buClr>
              <a:buSzPts val="2000"/>
              <a:buFont typeface="Noto Sans Symbols"/>
              <a:buChar char="❖"/>
            </a:pPr>
            <a:r>
              <a:rPr lang="en" sz="2000" b="1" i="0" u="none" strike="noStrike" cap="none">
                <a:solidFill>
                  <a:srgbClr val="0C0C0C"/>
                </a:solidFill>
                <a:latin typeface="Arial"/>
                <a:ea typeface="Arial"/>
                <a:cs typeface="Arial"/>
                <a:sym typeface="Arial"/>
              </a:rPr>
              <a:t>JOB TITLE AND JOB INDUSTRY</a:t>
            </a:r>
            <a:r>
              <a:rPr lang="en" sz="2000" b="1" i="0" u="none" strike="noStrike" cap="none">
                <a:solidFill>
                  <a:srgbClr val="FFFFFF"/>
                </a:solidFill>
                <a:latin typeface="Arial"/>
                <a:ea typeface="Arial"/>
                <a:cs typeface="Arial"/>
                <a:sym typeface="Arial"/>
              </a:rPr>
              <a:t>Dation</a:t>
            </a:r>
            <a:endParaRPr sz="2000" b="1" i="0" u="none" strike="noStrike" cap="none">
              <a:solidFill>
                <a:srgbClr val="FFFFFF"/>
              </a:solidFill>
              <a:latin typeface="Arial"/>
              <a:ea typeface="Arial"/>
              <a:cs typeface="Arial"/>
              <a:sym typeface="Arial"/>
            </a:endParaRPr>
          </a:p>
          <a:p>
            <a:pPr marL="342900" marR="0" lvl="0" indent="-342900" algn="l" rtl="0">
              <a:lnSpc>
                <a:spcPct val="100000"/>
              </a:lnSpc>
              <a:spcBef>
                <a:spcPts val="0"/>
              </a:spcBef>
              <a:spcAft>
                <a:spcPts val="0"/>
              </a:spcAft>
              <a:buClr>
                <a:srgbClr val="FFFFFF"/>
              </a:buClr>
              <a:buSzPts val="2000"/>
              <a:buFont typeface="Noto Sans Symbols"/>
              <a:buChar char="❖"/>
            </a:pPr>
            <a:r>
              <a:rPr lang="en" sz="2000" b="1" i="0" u="none" strike="noStrike" cap="none">
                <a:solidFill>
                  <a:srgbClr val="FFFFFF"/>
                </a:solidFill>
                <a:latin typeface="Arial"/>
                <a:ea typeface="Arial"/>
                <a:cs typeface="Arial"/>
                <a:sym typeface="Arial"/>
              </a:rPr>
              <a:t>IInterpretatWEALTH SEGMENT &amp; REGION</a:t>
            </a:r>
            <a:endParaRPr/>
          </a:p>
        </p:txBody>
      </p:sp>
      <p:sp>
        <p:nvSpPr>
          <p:cNvPr id="167" name="Google Shape;167;p30"/>
          <p:cNvSpPr/>
          <p:nvPr/>
        </p:nvSpPr>
        <p:spPr>
          <a:xfrm>
            <a:off x="205025" y="1083299"/>
            <a:ext cx="8565600" cy="400077"/>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1400"/>
              <a:buFont typeface="Open Sans"/>
              <a:buNone/>
            </a:pPr>
            <a:endParaRPr sz="1400" b="0" i="0" u="none" strike="noStrike" cap="none">
              <a:solidFill>
                <a:srgbClr val="000000"/>
              </a:solidFill>
              <a:latin typeface="Times New Roman"/>
              <a:ea typeface="Times New Roman"/>
              <a:cs typeface="Times New Roman"/>
              <a:sym typeface="Times New Roman"/>
            </a:endParaRPr>
          </a:p>
        </p:txBody>
      </p:sp>
      <p:sp>
        <p:nvSpPr>
          <p:cNvPr id="168" name="Google Shape;168;p30"/>
          <p:cNvSpPr/>
          <p:nvPr/>
        </p:nvSpPr>
        <p:spPr>
          <a:xfrm>
            <a:off x="425302" y="529317"/>
            <a:ext cx="8513673" cy="415466"/>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000000"/>
              </a:buClr>
              <a:buSzPts val="1500"/>
              <a:buFont typeface="Open Sans"/>
              <a:buNone/>
            </a:pPr>
            <a:endParaRPr sz="1500" b="0" i="0" u="none" strike="noStrike" cap="none">
              <a:solidFill>
                <a:srgbClr val="000000"/>
              </a:solidFill>
              <a:latin typeface="Times New Roman"/>
              <a:ea typeface="Times New Roman"/>
              <a:cs typeface="Times New Roman"/>
              <a:sym typeface="Times New Roman"/>
            </a:endParaRPr>
          </a:p>
        </p:txBody>
      </p:sp>
      <p:pic>
        <p:nvPicPr>
          <p:cNvPr id="169" name="Google Shape;169;p30"/>
          <p:cNvPicPr preferRelativeResize="0"/>
          <p:nvPr/>
        </p:nvPicPr>
        <p:blipFill rotWithShape="1">
          <a:blip r:embed="rId3">
            <a:alphaModFix/>
          </a:blip>
          <a:srcRect/>
          <a:stretch/>
        </p:blipFill>
        <p:spPr>
          <a:xfrm>
            <a:off x="453581" y="1928475"/>
            <a:ext cx="3772426" cy="3094126"/>
          </a:xfrm>
          <a:prstGeom prst="rect">
            <a:avLst/>
          </a:prstGeom>
          <a:noFill/>
          <a:ln>
            <a:noFill/>
          </a:ln>
        </p:spPr>
      </p:pic>
      <p:pic>
        <p:nvPicPr>
          <p:cNvPr id="170" name="Google Shape;170;p30"/>
          <p:cNvPicPr preferRelativeResize="0"/>
          <p:nvPr/>
        </p:nvPicPr>
        <p:blipFill rotWithShape="1">
          <a:blip r:embed="rId4">
            <a:alphaModFix/>
          </a:blip>
          <a:srcRect/>
          <a:stretch/>
        </p:blipFill>
        <p:spPr>
          <a:xfrm>
            <a:off x="5074510" y="1900169"/>
            <a:ext cx="3734321" cy="3094126"/>
          </a:xfrm>
          <a:prstGeom prst="rect">
            <a:avLst/>
          </a:prstGeom>
          <a:noFill/>
          <a:ln>
            <a:noFill/>
          </a:ln>
        </p:spPr>
      </p:pic>
      <p:grpSp>
        <p:nvGrpSpPr>
          <p:cNvPr id="171" name="Google Shape;171;p30"/>
          <p:cNvGrpSpPr/>
          <p:nvPr/>
        </p:nvGrpSpPr>
        <p:grpSpPr>
          <a:xfrm>
            <a:off x="586579" y="623967"/>
            <a:ext cx="8253384" cy="2568411"/>
            <a:chOff x="-1" y="-4473484"/>
            <a:chExt cx="3800702" cy="5998173"/>
          </a:xfrm>
        </p:grpSpPr>
        <p:sp>
          <p:nvSpPr>
            <p:cNvPr id="172" name="Google Shape;172;p30"/>
            <p:cNvSpPr/>
            <p:nvPr/>
          </p:nvSpPr>
          <p:spPr>
            <a:xfrm>
              <a:off x="-1" y="-4473484"/>
              <a:ext cx="3800702" cy="2369728"/>
            </a:xfrm>
            <a:prstGeom prst="rect">
              <a:avLst/>
            </a:prstGeom>
            <a:solidFill>
              <a:srgbClr val="EEEEEE"/>
            </a:solidFill>
            <a:ln>
              <a:noFill/>
            </a:ln>
            <a:effectLst>
              <a:outerShdw blurRad="63500" sx="102000" sy="102000" algn="ctr" rotWithShape="0">
                <a:srgbClr val="000000">
                  <a:alpha val="40000"/>
                </a:srgb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666666"/>
                </a:buClr>
                <a:buSzPts val="1400"/>
                <a:buFont typeface="Arial"/>
                <a:buNone/>
              </a:pPr>
              <a:endParaRPr sz="1400" b="0" i="0" u="none" strike="noStrike" cap="none">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C0C0C"/>
                </a:buClr>
                <a:buSzPts val="1400"/>
                <a:buFont typeface="Times New Roman"/>
                <a:buNone/>
              </a:pPr>
              <a:r>
                <a:rPr lang="en" sz="1400" b="0" i="0" u="none" strike="noStrike" cap="none">
                  <a:solidFill>
                    <a:srgbClr val="0C0C0C"/>
                  </a:solidFill>
                  <a:latin typeface="Times New Roman"/>
                  <a:ea typeface="Times New Roman"/>
                  <a:cs typeface="Times New Roman"/>
                  <a:sym typeface="Times New Roman"/>
                </a:rPr>
                <a:t>Exploring the data led us to the conclusion that the frequency of Developers and Sales Representatives purchases was high, whereas the frequency of Chemical Engineers and Database Administrator II was the least. Count of new customers of Job titles which can be highly profitable has been displayed below, with Social Workers having a high frequency, although Developer I has decreased significantly.</a:t>
              </a:r>
              <a:endParaRPr/>
            </a:p>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0"/>
            <p:cNvSpPr/>
            <p:nvPr/>
          </p:nvSpPr>
          <p:spPr>
            <a:xfrm>
              <a:off x="-1" y="1124612"/>
              <a:ext cx="3800702" cy="400077"/>
            </a:xfrm>
            <a:prstGeom prst="rect">
              <a:avLst/>
            </a:prstGeom>
            <a:noFill/>
            <a:ln>
              <a:noFill/>
            </a:ln>
            <a:effectLst>
              <a:outerShdw blurRad="63500" sx="102000" sy="102000" algn="ctr" rotWithShape="0">
                <a:srgbClr val="000000">
                  <a:alpha val="40000"/>
                </a:srgbClr>
              </a:outerShdw>
            </a:effectLst>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endParaRPr sz="1400" b="0" i="0" u="none" strike="noStrike" cap="none">
                <a:solidFill>
                  <a:srgbClr val="666666"/>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p:nvPr/>
        </p:nvSpPr>
        <p:spPr>
          <a:xfrm rot="10800000" flipH="1">
            <a:off x="0" y="-4501"/>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1"/>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endParaRPr sz="3500" b="0" i="0" u="none" strike="noStrike" cap="none">
              <a:solidFill>
                <a:srgbClr val="FFFFFF"/>
              </a:solidFill>
              <a:latin typeface="Open Sans ExtraBold"/>
              <a:ea typeface="Open Sans ExtraBold"/>
              <a:cs typeface="Open Sans ExtraBold"/>
              <a:sym typeface="Open Sans ExtraBold"/>
            </a:endParaRPr>
          </a:p>
        </p:txBody>
      </p:sp>
      <p:pic>
        <p:nvPicPr>
          <p:cNvPr id="180" name="Google Shape;180;p31"/>
          <p:cNvPicPr preferRelativeResize="0"/>
          <p:nvPr/>
        </p:nvPicPr>
        <p:blipFill rotWithShape="1">
          <a:blip r:embed="rId3">
            <a:alphaModFix/>
          </a:blip>
          <a:srcRect/>
          <a:stretch/>
        </p:blipFill>
        <p:spPr>
          <a:xfrm>
            <a:off x="4724508" y="1936424"/>
            <a:ext cx="4362384" cy="2677827"/>
          </a:xfrm>
          <a:prstGeom prst="rect">
            <a:avLst/>
          </a:prstGeom>
          <a:noFill/>
          <a:ln>
            <a:noFill/>
          </a:ln>
        </p:spPr>
      </p:pic>
      <p:pic>
        <p:nvPicPr>
          <p:cNvPr id="181" name="Google Shape;181;p31"/>
          <p:cNvPicPr preferRelativeResize="0"/>
          <p:nvPr/>
        </p:nvPicPr>
        <p:blipFill rotWithShape="1">
          <a:blip r:embed="rId4">
            <a:alphaModFix/>
          </a:blip>
          <a:srcRect/>
          <a:stretch/>
        </p:blipFill>
        <p:spPr>
          <a:xfrm>
            <a:off x="209304" y="160675"/>
            <a:ext cx="4305901" cy="228631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grpSp>
        <p:nvGrpSpPr>
          <p:cNvPr id="182" name="Google Shape;182;p31"/>
          <p:cNvGrpSpPr/>
          <p:nvPr/>
        </p:nvGrpSpPr>
        <p:grpSpPr>
          <a:xfrm>
            <a:off x="152821" y="2805135"/>
            <a:ext cx="4362384" cy="2014388"/>
            <a:chOff x="-1" y="380012"/>
            <a:chExt cx="3800702" cy="2264967"/>
          </a:xfrm>
        </p:grpSpPr>
        <p:sp>
          <p:nvSpPr>
            <p:cNvPr id="183" name="Google Shape;183;p31"/>
            <p:cNvSpPr/>
            <p:nvPr/>
          </p:nvSpPr>
          <p:spPr>
            <a:xfrm>
              <a:off x="-1" y="380012"/>
              <a:ext cx="3800702" cy="2264967"/>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C0C0C"/>
                </a:buClr>
                <a:buSzPts val="1400"/>
                <a:buFont typeface="Times New Roman"/>
                <a:buNone/>
              </a:pPr>
              <a:r>
                <a:rPr lang="en" sz="1400" b="0" i="0" u="none" strike="noStrike" cap="none">
                  <a:solidFill>
                    <a:srgbClr val="0C0C0C"/>
                  </a:solidFill>
                  <a:latin typeface="Times New Roman"/>
                  <a:ea typeface="Times New Roman"/>
                  <a:cs typeface="Times New Roman"/>
                  <a:sym typeface="Times New Roman"/>
                </a:rPr>
                <a:t>We see that Customers in Industries like</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 Manufacturing and Financial Services </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form a major chunk of the clients, which </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supports our previous claims that</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Developer, Sales Representative Job titles</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account for the most purchases. whereas </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Chemical Engineer, Database Administrator </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II, Programmer Analyst IV which compose</a:t>
              </a:r>
              <a:br>
                <a:rPr lang="en" sz="1400" b="0" i="0" u="none" strike="noStrike" cap="none">
                  <a:solidFill>
                    <a:srgbClr val="0C0C0C"/>
                  </a:solidFill>
                  <a:latin typeface="Times New Roman"/>
                  <a:ea typeface="Times New Roman"/>
                  <a:cs typeface="Times New Roman"/>
                  <a:sym typeface="Times New Roman"/>
                </a:rPr>
              </a:br>
              <a:r>
                <a:rPr lang="en" sz="1400" b="0" i="0" u="none" strike="noStrike" cap="none">
                  <a:solidFill>
                    <a:srgbClr val="0C0C0C"/>
                  </a:solidFill>
                  <a:latin typeface="Times New Roman"/>
                  <a:ea typeface="Times New Roman"/>
                  <a:cs typeface="Times New Roman"/>
                  <a:sym typeface="Times New Roman"/>
                </a:rPr>
                <a:t>IT sector, are the least profitable.</a:t>
              </a:r>
              <a:endParaRPr sz="1400" b="0" i="0" u="none" strike="noStrike" cap="none">
                <a:solidFill>
                  <a:srgbClr val="0C0C0C"/>
                </a:solidFill>
                <a:latin typeface="Arial"/>
                <a:ea typeface="Arial"/>
                <a:cs typeface="Arial"/>
                <a:sym typeface="Arial"/>
              </a:endParaRPr>
            </a:p>
          </p:txBody>
        </p:sp>
        <p:sp>
          <p:nvSpPr>
            <p:cNvPr id="184" name="Google Shape;184;p31"/>
            <p:cNvSpPr/>
            <p:nvPr/>
          </p:nvSpPr>
          <p:spPr>
            <a:xfrm>
              <a:off x="-1" y="1124612"/>
              <a:ext cx="3800702" cy="400077"/>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666666"/>
                </a:buClr>
                <a:buSzPts val="1400"/>
                <a:buFont typeface="Arial"/>
                <a:buNone/>
              </a:pPr>
              <a:r>
                <a:rPr lang="en" sz="1400" b="0" i="0" u="none" strike="noStrike" cap="none">
                  <a:solidFill>
                    <a:srgbClr val="666666"/>
                  </a:solidFill>
                  <a:latin typeface="Arial"/>
                  <a:ea typeface="Arial"/>
                  <a:cs typeface="Arial"/>
                  <a:sym typeface="Arial"/>
                </a:rPr>
                <a:t>.</a:t>
              </a:r>
              <a:endParaRPr/>
            </a:p>
          </p:txBody>
        </p:sp>
      </p:grpSp>
      <p:sp>
        <p:nvSpPr>
          <p:cNvPr id="185" name="Google Shape;185;p31"/>
          <p:cNvSpPr/>
          <p:nvPr/>
        </p:nvSpPr>
        <p:spPr>
          <a:xfrm>
            <a:off x="5476938" y="188332"/>
            <a:ext cx="2724530" cy="1555259"/>
          </a:xfrm>
          <a:prstGeom prst="rect">
            <a:avLst/>
          </a:prstGeom>
          <a:solidFill>
            <a:srgbClr val="EEEEEE"/>
          </a:solidFill>
          <a:ln w="12700" cap="flat" cmpd="sng">
            <a:solidFill>
              <a:srgbClr val="0C0C0C"/>
            </a:solidFill>
            <a:prstDash val="solid"/>
            <a:miter lim="4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C0C0C"/>
              </a:buClr>
              <a:buSzPts val="1400"/>
              <a:buFont typeface="Arial"/>
              <a:buNone/>
            </a:pPr>
            <a:r>
              <a:rPr lang="en" sz="1400" b="0" i="0" u="none" strike="noStrike" cap="none">
                <a:solidFill>
                  <a:srgbClr val="0C0C0C"/>
                </a:solidFill>
                <a:latin typeface="Arial"/>
                <a:ea typeface="Arial"/>
                <a:cs typeface="Arial"/>
                <a:sym typeface="Arial"/>
              </a:rPr>
              <a:t>Below is a pie chart of the Job Titles for a better understanding of profitable clients.</a:t>
            </a:r>
            <a:endParaRPr sz="1400" b="0" i="0" u="none" strike="noStrike" cap="none">
              <a:solidFill>
                <a:srgbClr val="0C0C0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p:nvPr/>
        </p:nvSpPr>
        <p:spPr>
          <a:xfrm>
            <a:off x="-15501" y="-22060"/>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2"/>
          <p:cNvSpPr/>
          <p:nvPr/>
        </p:nvSpPr>
        <p:spPr>
          <a:xfrm>
            <a:off x="205025" y="263974"/>
            <a:ext cx="8565600" cy="553966"/>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Arial"/>
              <a:buNone/>
            </a:pPr>
            <a:r>
              <a:rPr lang="en" sz="2400" b="0" i="0" u="none" strike="noStrike" cap="none">
                <a:solidFill>
                  <a:srgbClr val="FFFFFF"/>
                </a:solidFill>
                <a:latin typeface="Arial"/>
                <a:ea typeface="Arial"/>
                <a:cs typeface="Arial"/>
                <a:sym typeface="Arial"/>
              </a:rPr>
              <a:t>INTERPRETATION</a:t>
            </a:r>
            <a:endParaRPr sz="2400" b="0" i="0" u="none" strike="noStrike" cap="none">
              <a:solidFill>
                <a:srgbClr val="FFFFFF"/>
              </a:solidFill>
              <a:latin typeface="Arial"/>
              <a:ea typeface="Arial"/>
              <a:cs typeface="Arial"/>
              <a:sym typeface="Arial"/>
            </a:endParaRPr>
          </a:p>
        </p:txBody>
      </p:sp>
      <p:sp>
        <p:nvSpPr>
          <p:cNvPr id="192" name="Google Shape;192;p32"/>
          <p:cNvSpPr/>
          <p:nvPr/>
        </p:nvSpPr>
        <p:spPr>
          <a:xfrm>
            <a:off x="297400" y="1178197"/>
            <a:ext cx="8565600" cy="3668664"/>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b="1" dirty="0">
                <a:latin typeface="Open Sans"/>
                <a:ea typeface="Open Sans"/>
                <a:cs typeface="Open Sans"/>
                <a:sym typeface="Open Sans"/>
              </a:rPr>
              <a:t>Customer insights are valuable for optimizing purchases and increasing profits while maintaining good customer service.</a:t>
            </a:r>
            <a:endParaRPr sz="1500" b="1"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b="1"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 sz="1500" b="1">
                <a:latin typeface="Open Sans"/>
                <a:ea typeface="Open Sans"/>
                <a:cs typeface="Open Sans"/>
                <a:sym typeface="Open Sans"/>
              </a:rPr>
              <a:t>Customers </a:t>
            </a:r>
            <a:r>
              <a:rPr lang="en" sz="1500" b="1" dirty="0">
                <a:latin typeface="Open Sans"/>
                <a:ea typeface="Open Sans"/>
                <a:cs typeface="Open Sans"/>
                <a:sym typeface="Open Sans"/>
              </a:rPr>
              <a:t>in Regional areas without cars tend to use bikes and buy from Sprocket.</a:t>
            </a:r>
            <a:endParaRPr sz="1500" b="1"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b="1"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 sz="1500" b="1" dirty="0">
                <a:latin typeface="Open Sans"/>
                <a:ea typeface="Open Sans"/>
                <a:cs typeface="Open Sans"/>
                <a:sym typeface="Open Sans"/>
              </a:rPr>
              <a:t>Customers with specific jobs and high net worth prefer other transport modes, leading to lower cash flow.</a:t>
            </a:r>
            <a:endParaRPr sz="1500" b="1"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b="1" dirty="0">
              <a:latin typeface="Open Sans"/>
              <a:ea typeface="Open Sans"/>
              <a:cs typeface="Open Sans"/>
              <a:sym typeface="Open Sans"/>
            </a:endParaRPr>
          </a:p>
          <a:p>
            <a:pPr marL="457200" marR="0" lvl="0" indent="-323850" algn="l" rtl="0">
              <a:lnSpc>
                <a:spcPct val="115000"/>
              </a:lnSpc>
              <a:spcBef>
                <a:spcPts val="0"/>
              </a:spcBef>
              <a:spcAft>
                <a:spcPts val="0"/>
              </a:spcAft>
              <a:buSzPts val="1500"/>
              <a:buFont typeface="Open Sans"/>
              <a:buChar char="●"/>
            </a:pPr>
            <a:r>
              <a:rPr lang="en" sz="1500" b="1" dirty="0">
                <a:latin typeface="Open Sans"/>
                <a:ea typeface="Open Sans"/>
                <a:cs typeface="Open Sans"/>
                <a:sym typeface="Open Sans"/>
              </a:rPr>
              <a:t>Gender is not a significant determinant in customer behavior.</a:t>
            </a:r>
            <a:endParaRPr sz="1500" b="1"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800" b="1" dirty="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Calibri</vt:lpstr>
      <vt:lpstr>Open Sans Light</vt:lpstr>
      <vt:lpstr>Arial</vt:lpstr>
      <vt:lpstr>Open Sans ExtraBold</vt:lpstr>
      <vt:lpstr>Times New Roman</vt:lpstr>
      <vt:lpstr>Noto Sans Symbols</vt:lpstr>
      <vt:lpstr>Open Sans</vt:lpstr>
      <vt:lpstr>Simple Light</vt:lpstr>
      <vt:lpstr>Simple Light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Supin Hooda</cp:lastModifiedBy>
  <cp:revision>1</cp:revision>
  <dcterms:modified xsi:type="dcterms:W3CDTF">2023-09-29T00:28:26Z</dcterms:modified>
</cp:coreProperties>
</file>