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  <p:sldMasterId id="2147483659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Quattrocento Sans" panose="020B0502050000020003" pitchFamily="34" charset="0"/>
      <p:regular r:id="rId40"/>
      <p:bold r:id="rId41"/>
      <p:italic r:id="rId42"/>
      <p:boldItalic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D53140-8AA5-4DAE-BF1A-CFC662C8DAFF}">
  <a:tblStyle styleId="{59D53140-8AA5-4DAE-BF1A-CFC662C8DAF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5" name="Google Shape;2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3" name="Google Shape;22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9" name="Google Shape;2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043c7064a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g2a043c7064a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043c7064a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g2a043c7064a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a043c7064a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2a043c7064a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a043c7064a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5" name="Google Shape;285;g2a043c7064a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a043c7064a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6" name="Google Shape;296;g2a043c7064a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a043c7064a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5" name="Google Shape;305;g2a043c7064a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4" name="Google Shape;31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2506980" cy="5143500"/>
          </a:xfrm>
          <a:custGeom>
            <a:avLst/>
            <a:gdLst/>
            <a:ahLst/>
            <a:cxnLst/>
            <a:rect l="l" t="t" r="r" b="b"/>
            <a:pathLst>
              <a:path w="3342640" h="6858000" extrusionOk="0">
                <a:moveTo>
                  <a:pt x="3342132" y="0"/>
                </a:moveTo>
                <a:lnTo>
                  <a:pt x="0" y="0"/>
                </a:lnTo>
                <a:lnTo>
                  <a:pt x="0" y="6857999"/>
                </a:lnTo>
                <a:lnTo>
                  <a:pt x="3342132" y="6857999"/>
                </a:lnTo>
                <a:lnTo>
                  <a:pt x="3342132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871561" y="1398670"/>
            <a:ext cx="2119313" cy="78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00" b="0" i="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23527" y="1052513"/>
            <a:ext cx="9096946" cy="152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1878806" y="1771040"/>
            <a:ext cx="5386387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5000" b="0" i="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4300061" cy="5143500"/>
          </a:xfrm>
          <a:custGeom>
            <a:avLst/>
            <a:gdLst/>
            <a:ahLst/>
            <a:cxnLst/>
            <a:rect l="l" t="t" r="r" b="b"/>
            <a:pathLst>
              <a:path w="5733415" h="6858000" extrusionOk="0">
                <a:moveTo>
                  <a:pt x="5733288" y="0"/>
                </a:moveTo>
                <a:lnTo>
                  <a:pt x="0" y="0"/>
                </a:lnTo>
                <a:lnTo>
                  <a:pt x="0" y="6857999"/>
                </a:lnTo>
                <a:lnTo>
                  <a:pt x="5733288" y="6857999"/>
                </a:lnTo>
                <a:lnTo>
                  <a:pt x="5733288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871561" y="1398670"/>
            <a:ext cx="2119313" cy="78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00" b="0" i="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871561" y="1398670"/>
            <a:ext cx="2119313" cy="78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00" b="0" i="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1878806" y="1771040"/>
            <a:ext cx="5386387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5000" b="0" i="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712393" y="2032978"/>
            <a:ext cx="7719212" cy="208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0" y="0"/>
            <a:ext cx="2506980" cy="5143500"/>
          </a:xfrm>
          <a:custGeom>
            <a:avLst/>
            <a:gdLst/>
            <a:ahLst/>
            <a:cxnLst/>
            <a:rect l="l" t="t" r="r" b="b"/>
            <a:pathLst>
              <a:path w="3342640" h="6858000" extrusionOk="0">
                <a:moveTo>
                  <a:pt x="3342132" y="0"/>
                </a:moveTo>
                <a:lnTo>
                  <a:pt x="0" y="0"/>
                </a:lnTo>
                <a:lnTo>
                  <a:pt x="0" y="6857999"/>
                </a:lnTo>
                <a:lnTo>
                  <a:pt x="3342132" y="6857999"/>
                </a:lnTo>
                <a:lnTo>
                  <a:pt x="3342132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78806" y="1771040"/>
            <a:ext cx="5386387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5000" b="0" i="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71561" y="1398670"/>
            <a:ext cx="2119313" cy="78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1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527" y="1052513"/>
            <a:ext cx="9096946" cy="152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878806" y="1771040"/>
            <a:ext cx="5386387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50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712393" y="2032978"/>
            <a:ext cx="7719212" cy="208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Bank%2BMarket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13"/>
          <p:cNvGrpSpPr/>
          <p:nvPr/>
        </p:nvGrpSpPr>
        <p:grpSpPr>
          <a:xfrm>
            <a:off x="652651" y="0"/>
            <a:ext cx="7852011" cy="4940141"/>
            <a:chOff x="870203" y="0"/>
            <a:chExt cx="8874760" cy="6586854"/>
          </a:xfrm>
        </p:grpSpPr>
        <p:pic>
          <p:nvPicPr>
            <p:cNvPr id="82" name="Google Shape;8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27175" y="0"/>
              <a:ext cx="2325624" cy="2325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3"/>
            <p:cNvSpPr/>
            <p:nvPr/>
          </p:nvSpPr>
          <p:spPr>
            <a:xfrm>
              <a:off x="870203" y="1539239"/>
              <a:ext cx="8874760" cy="5047615"/>
            </a:xfrm>
            <a:custGeom>
              <a:avLst/>
              <a:gdLst/>
              <a:ahLst/>
              <a:cxnLst/>
              <a:rect l="l" t="t" r="r" b="b"/>
              <a:pathLst>
                <a:path w="8874760" h="5047615" extrusionOk="0">
                  <a:moveTo>
                    <a:pt x="8874252" y="0"/>
                  </a:moveTo>
                  <a:lnTo>
                    <a:pt x="0" y="0"/>
                  </a:lnTo>
                  <a:lnTo>
                    <a:pt x="0" y="5047488"/>
                  </a:lnTo>
                  <a:lnTo>
                    <a:pt x="8874252" y="5047488"/>
                  </a:lnTo>
                  <a:lnTo>
                    <a:pt x="8874252" y="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712392" y="1138961"/>
            <a:ext cx="6818397" cy="99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25400" marR="254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GB" sz="32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32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Project: Bank Marketing Campaign  </a:t>
            </a:r>
          </a:p>
        </p:txBody>
      </p:sp>
      <p:sp>
        <p:nvSpPr>
          <p:cNvPr id="85" name="Google Shape;85;p13"/>
          <p:cNvSpPr txBox="1"/>
          <p:nvPr/>
        </p:nvSpPr>
        <p:spPr>
          <a:xfrm>
            <a:off x="693350" y="2713475"/>
            <a:ext cx="5530800" cy="145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50" rIns="0" bIns="0" anchor="t" anchorCtr="0">
            <a:spAutoFit/>
          </a:bodyPr>
          <a:lstStyle/>
          <a:p>
            <a:pPr marL="25400" marR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" marR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Name: Supin Hooda</a:t>
            </a:r>
            <a:endParaRPr sz="1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" marR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Batch Code: LISUM25</a:t>
            </a:r>
            <a:endParaRPr sz="1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" marR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Specialization: Data Science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/>
        </p:nvSpPr>
        <p:spPr>
          <a:xfrm>
            <a:off x="301200" y="152400"/>
            <a:ext cx="4270800" cy="2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Previous Campaign Results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i="0" u="none" strike="noStrike" cap="non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A significant portion of the dataset does not have information on whether the previous marketing campaign succeeded or failed.</a:t>
            </a:r>
            <a:endParaRPr sz="1400" b="0" i="0" u="none" strike="noStrike" cap="none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177800" lvl="0" indent="0" algn="l" rtl="0">
              <a:lnSpc>
                <a:spcPct val="108214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66" y="2636477"/>
            <a:ext cx="4220333" cy="2160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0613" y="2656332"/>
            <a:ext cx="4220333" cy="224142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4711025" y="152400"/>
            <a:ext cx="4371300" cy="18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Subscription Rate in Previous Campaign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the previous campaign, the percentage of people who subscribed to the deposit is less to those who did not. 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177800" lvl="0" indent="0" algn="l" rtl="0">
              <a:lnSpc>
                <a:spcPct val="108214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478050" y="329675"/>
            <a:ext cx="4094100" cy="15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325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Age Group Distribution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age group of contacted customers is mostly between 20 to 60.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342900" lvl="0" indent="0" algn="l" rtl="0">
              <a:lnSpc>
                <a:spcPct val="107857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056" y="2633267"/>
            <a:ext cx="4219211" cy="213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5749" y="2627928"/>
            <a:ext cx="4220333" cy="214280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/>
        </p:nvSpPr>
        <p:spPr>
          <a:xfrm>
            <a:off x="4902000" y="152400"/>
            <a:ext cx="4094100" cy="20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Number of Follow-ups Distribution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number of follow-ups was relatively low in the previous campaign.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342900" lvl="0" indent="0" algn="l" rtl="0">
              <a:lnSpc>
                <a:spcPct val="107857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687704" y="394144"/>
            <a:ext cx="1773555" cy="339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rgbClr val="000000"/>
                </a:solidFill>
              </a:rPr>
              <a:t>Correlation map</a:t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119" y="1592895"/>
            <a:ext cx="6617134" cy="3349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2346876" y="1188825"/>
            <a:ext cx="4935900" cy="14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GB" sz="45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EDA</a:t>
            </a:r>
            <a:endParaRPr sz="4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GB" sz="45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2. Bivariate Analysis</a:t>
            </a:r>
            <a:endParaRPr sz="4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398263"/>
            <a:ext cx="1241297" cy="745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/>
        </p:nvSpPr>
        <p:spPr>
          <a:xfrm>
            <a:off x="687699" y="394150"/>
            <a:ext cx="71589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5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Age-Group Analysis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 of the customer’s belong to the  age-groups of 26-40 and 41-60 years</a:t>
            </a:r>
            <a:endParaRPr sz="2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110" y="1799168"/>
            <a:ext cx="7325972" cy="279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/>
        </p:nvSpPr>
        <p:spPr>
          <a:xfrm>
            <a:off x="687704" y="394144"/>
            <a:ext cx="7540500" cy="1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Age-Group Analysis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the age-groups of 26-40 and 41-60 years, the majority of people did not subscribe to    the term deposit   plan.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8214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126" y="2118722"/>
            <a:ext cx="6812087" cy="2600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687704" y="394144"/>
            <a:ext cx="73239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0" bIns="0" anchor="t" anchorCtr="0">
            <a:spAutoFit/>
          </a:bodyPr>
          <a:lstStyle/>
          <a:p>
            <a:pPr marL="0" marR="457200" lvl="0" indent="0" algn="l" rtl="0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Campaign Contacts vs. Subscription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a greater number of contacts are made, customers tend not to subscribe to the term deposit plan.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457200" lvl="0" indent="0" algn="l" rtl="0">
              <a:lnSpc>
                <a:spcPct val="107857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363" y="2056543"/>
            <a:ext cx="6652516" cy="2539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/>
        </p:nvSpPr>
        <p:spPr>
          <a:xfrm>
            <a:off x="687704" y="394144"/>
            <a:ext cx="72246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Age-Group and Campaign Contacts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26-40 and 41-60 age-groups witness the majority of contacts in this campaign, suggesting these as target groups for the bank.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1457" y="2309031"/>
            <a:ext cx="6763300" cy="2578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/>
        </p:nvSpPr>
        <p:spPr>
          <a:xfrm>
            <a:off x="687704" y="329679"/>
            <a:ext cx="77592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325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Job Analysis and Subscription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'Admin,' 'blue-collar,' and 'technician' are prominent jobs, with many customers in these roles rejecting the term deposit plan.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3463" y="2062943"/>
            <a:ext cx="7301214" cy="2762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/>
        </p:nvSpPr>
        <p:spPr>
          <a:xfrm>
            <a:off x="687704" y="329679"/>
            <a:ext cx="75372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325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Marital Status Analysis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Married customers are the majority, and comparatively, more of them have taken the term deposit.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882" y="1803539"/>
            <a:ext cx="7753778" cy="2938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1288451" y="1805800"/>
            <a:ext cx="23829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GB" sz="45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4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871561" y="1398670"/>
            <a:ext cx="2119313" cy="78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12700" marR="0" lvl="0" indent="0" algn="l" rtl="0">
              <a:lnSpc>
                <a:spcPct val="1196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Problem Statement  Dataset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4871561" y="2163146"/>
            <a:ext cx="2040255" cy="78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8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EDA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398263"/>
            <a:ext cx="1241297" cy="745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/>
        </p:nvSpPr>
        <p:spPr>
          <a:xfrm>
            <a:off x="687704" y="394144"/>
            <a:ext cx="72501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Education Level Analysis</a:t>
            </a:r>
            <a:endParaRPr sz="1400" b="1" i="0" u="none" strike="noStrike" cap="none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 Customers with a university degree are more likely to subscribe to the term deposit.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670" y="1955444"/>
            <a:ext cx="7170559" cy="271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/>
        </p:nvSpPr>
        <p:spPr>
          <a:xfrm>
            <a:off x="687704" y="329679"/>
            <a:ext cx="7272000" cy="12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325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Housing Status Analysis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Customers with a housing loan are more likely to subscribe to the term deposit.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7857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707" y="1798167"/>
            <a:ext cx="7198254" cy="2734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/>
        </p:nvSpPr>
        <p:spPr>
          <a:xfrm>
            <a:off x="687700" y="329676"/>
            <a:ext cx="7272000" cy="1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325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Loan Status Analysis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Customers with a personal loan are comparatively less likely to subscribe to the term deposit.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7857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830" y="1887893"/>
            <a:ext cx="7159322" cy="2713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/>
        </p:nvSpPr>
        <p:spPr>
          <a:xfrm>
            <a:off x="687704" y="329679"/>
            <a:ext cx="7768200" cy="15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325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Previous Campaign Success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success rate of the previous marketing campaign has resulted in more people subscribing to the term deposit.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7857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539" y="1795853"/>
            <a:ext cx="6986266" cy="2647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/>
          <p:nvPr/>
        </p:nvSpPr>
        <p:spPr>
          <a:xfrm>
            <a:off x="0" y="0"/>
            <a:ext cx="2798445" cy="5143500"/>
          </a:xfrm>
          <a:custGeom>
            <a:avLst/>
            <a:gdLst/>
            <a:ahLst/>
            <a:cxnLst/>
            <a:rect l="l" t="t" r="r" b="b"/>
            <a:pathLst>
              <a:path w="3731260" h="6858000" extrusionOk="0">
                <a:moveTo>
                  <a:pt x="3730752" y="0"/>
                </a:moveTo>
                <a:lnTo>
                  <a:pt x="0" y="0"/>
                </a:lnTo>
                <a:lnTo>
                  <a:pt x="0" y="6857999"/>
                </a:lnTo>
                <a:lnTo>
                  <a:pt x="3730752" y="6857999"/>
                </a:lnTo>
                <a:lnTo>
                  <a:pt x="3730752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6"/>
          <p:cNvSpPr txBox="1"/>
          <p:nvPr/>
        </p:nvSpPr>
        <p:spPr>
          <a:xfrm>
            <a:off x="115290" y="1188815"/>
            <a:ext cx="2573700" cy="1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100" rIns="0" bIns="0" anchor="t" anchorCtr="0">
            <a:spAutoFit/>
          </a:bodyPr>
          <a:lstStyle/>
          <a:p>
            <a:pPr marL="127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Recommendation to  improve  campaign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6"/>
          <p:cNvSpPr txBox="1"/>
          <p:nvPr/>
        </p:nvSpPr>
        <p:spPr>
          <a:xfrm>
            <a:off x="2892594" y="124449"/>
            <a:ext cx="6251400" cy="53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675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Optimal Timing:</a:t>
            </a:r>
            <a:endParaRPr sz="11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 has proven to be the most effective month for customer contact. Consider focusing marketing efforts during this period for maximum impact.</a:t>
            </a: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Enhanced Customer Engagement:</a:t>
            </a:r>
            <a:endParaRPr sz="11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Increase the frequency and duration of contacts made to each customer. This extended engagement may lead to improved subscription rates.</a:t>
            </a: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Targeted Education Levels:</a:t>
            </a:r>
            <a:endParaRPr sz="11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Place a strategic emphasis on university graduate students and high school degree holders. Tailor marketing strategies to resonate with these educational demographics.</a:t>
            </a: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Strategic Age-Group Targeting:</a:t>
            </a:r>
            <a:endParaRPr sz="11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Concentrate marketing efforts on the age-groups of 26-40 and 41-60, as these segments demonstrate a higher proportion among customers. These age-groups present a lucrative target for the marketing team.</a:t>
            </a: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Occupational Focus:</a:t>
            </a:r>
            <a:endParaRPr sz="11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Direct marketing efforts towards administrators and technicians. These professional groups show potential for increased subscriptions and warrant additional focus in the campaign strategy.</a:t>
            </a: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398263"/>
            <a:ext cx="1241297" cy="745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/>
          <p:nvPr/>
        </p:nvSpPr>
        <p:spPr>
          <a:xfrm>
            <a:off x="0" y="0"/>
            <a:ext cx="2798445" cy="5143500"/>
          </a:xfrm>
          <a:custGeom>
            <a:avLst/>
            <a:gdLst/>
            <a:ahLst/>
            <a:cxnLst/>
            <a:rect l="l" t="t" r="r" b="b"/>
            <a:pathLst>
              <a:path w="3731260" h="6858000" extrusionOk="0">
                <a:moveTo>
                  <a:pt x="3730752" y="0"/>
                </a:moveTo>
                <a:lnTo>
                  <a:pt x="0" y="0"/>
                </a:lnTo>
                <a:lnTo>
                  <a:pt x="0" y="6857999"/>
                </a:lnTo>
                <a:lnTo>
                  <a:pt x="3730752" y="6857999"/>
                </a:lnTo>
                <a:lnTo>
                  <a:pt x="3730752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7"/>
          <p:cNvSpPr txBox="1"/>
          <p:nvPr/>
        </p:nvSpPr>
        <p:spPr>
          <a:xfrm>
            <a:off x="115290" y="1188815"/>
            <a:ext cx="2573700" cy="1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100" rIns="0" bIns="0" anchor="t" anchorCtr="0">
            <a:spAutoFit/>
          </a:bodyPr>
          <a:lstStyle/>
          <a:p>
            <a:pPr marL="127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Recommended  Models for Dataset 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2892600" y="733675"/>
            <a:ext cx="62514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675" rIns="0" bIns="0" anchor="t" anchorCtr="0">
            <a:sp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lang="en-GB"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 sz="13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lang="en-GB"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Naïve Bayes</a:t>
            </a:r>
            <a:endParaRPr sz="13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lang="en-GB"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Decision Tree</a:t>
            </a:r>
            <a:endParaRPr sz="13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lang="en-GB"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13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lang="en-GB"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 Boost</a:t>
            </a:r>
            <a:endParaRPr sz="13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Next Steps: Hyperparameter Tuning and Model Evaluation</a:t>
            </a:r>
            <a:endParaRPr sz="13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Perform hyperparameter tuning to optimize model performance.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Evaluate each model's performance using metrics such as accuracy, precision, recall, F1 score, and ROC-AUC.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Identify the best model and important features through rigorous evaluation.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398263"/>
            <a:ext cx="1241297" cy="745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/>
          <p:nvPr/>
        </p:nvSpPr>
        <p:spPr>
          <a:xfrm>
            <a:off x="0" y="0"/>
            <a:ext cx="2798445" cy="5143500"/>
          </a:xfrm>
          <a:custGeom>
            <a:avLst/>
            <a:gdLst/>
            <a:ahLst/>
            <a:cxnLst/>
            <a:rect l="l" t="t" r="r" b="b"/>
            <a:pathLst>
              <a:path w="3731260" h="6858000" extrusionOk="0">
                <a:moveTo>
                  <a:pt x="3730752" y="0"/>
                </a:moveTo>
                <a:lnTo>
                  <a:pt x="0" y="0"/>
                </a:lnTo>
                <a:lnTo>
                  <a:pt x="0" y="6857999"/>
                </a:lnTo>
                <a:lnTo>
                  <a:pt x="3730752" y="6857999"/>
                </a:lnTo>
                <a:lnTo>
                  <a:pt x="3730752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8"/>
          <p:cNvSpPr txBox="1"/>
          <p:nvPr/>
        </p:nvSpPr>
        <p:spPr>
          <a:xfrm>
            <a:off x="115290" y="1188815"/>
            <a:ext cx="2573700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GB" sz="31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Recommended Model for this dataset</a:t>
            </a:r>
            <a:endParaRPr sz="3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554202" y="2423445"/>
            <a:ext cx="16935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7150" rIns="0" bIns="0" anchor="t" anchorCtr="0">
            <a:spAutoFit/>
          </a:bodyPr>
          <a:lstStyle/>
          <a:p>
            <a:pPr marL="12700" marR="0" lvl="0" indent="381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endParaRPr sz="4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8"/>
          <p:cNvSpPr txBox="1"/>
          <p:nvPr/>
        </p:nvSpPr>
        <p:spPr>
          <a:xfrm>
            <a:off x="51663" y="1805806"/>
            <a:ext cx="29856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baseline="30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3156975" y="634175"/>
            <a:ext cx="4366200" cy="13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6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GB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GB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Naïve Bayes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GB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Decision Tree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76200" lvl="0" indent="-342900" algn="l" rtl="0">
              <a:lnSpc>
                <a:spcPct val="124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GB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Random Forest  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8"/>
          <p:cNvSpPr txBox="1"/>
          <p:nvPr/>
        </p:nvSpPr>
        <p:spPr>
          <a:xfrm>
            <a:off x="2823020" y="2754915"/>
            <a:ext cx="6166961" cy="54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475" rIns="0" bIns="0" anchor="t" anchorCtr="0">
            <a:spAutoFit/>
          </a:bodyPr>
          <a:lstStyle/>
          <a:p>
            <a:pPr marL="1270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Hyper parameter tuning and model evaluation will be performed  in order to determine the best model and the important features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398263"/>
            <a:ext cx="1241297" cy="745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/>
          <p:nvPr/>
        </p:nvSpPr>
        <p:spPr>
          <a:xfrm>
            <a:off x="0" y="0"/>
            <a:ext cx="2798445" cy="5143500"/>
          </a:xfrm>
          <a:custGeom>
            <a:avLst/>
            <a:gdLst/>
            <a:ahLst/>
            <a:cxnLst/>
            <a:rect l="l" t="t" r="r" b="b"/>
            <a:pathLst>
              <a:path w="3731260" h="6858000" extrusionOk="0">
                <a:moveTo>
                  <a:pt x="3730752" y="0"/>
                </a:moveTo>
                <a:lnTo>
                  <a:pt x="0" y="0"/>
                </a:lnTo>
                <a:lnTo>
                  <a:pt x="0" y="6857999"/>
                </a:lnTo>
                <a:lnTo>
                  <a:pt x="3730752" y="6857999"/>
                </a:lnTo>
                <a:lnTo>
                  <a:pt x="3730752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9"/>
          <p:cNvSpPr txBox="1"/>
          <p:nvPr/>
        </p:nvSpPr>
        <p:spPr>
          <a:xfrm>
            <a:off x="483336" y="1188815"/>
            <a:ext cx="1837800" cy="1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7150" rIns="0" bIns="0" anchor="t" anchorCtr="0">
            <a:spAutoFit/>
          </a:bodyPr>
          <a:lstStyle/>
          <a:p>
            <a:pPr marL="12700" marR="0" lvl="0" indent="1778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GB" sz="39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Model  Building</a:t>
            </a:r>
            <a:endParaRPr sz="3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9"/>
          <p:cNvSpPr txBox="1"/>
          <p:nvPr/>
        </p:nvSpPr>
        <p:spPr>
          <a:xfrm>
            <a:off x="2823019" y="359854"/>
            <a:ext cx="6265200" cy="4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475" rIns="0" bIns="0" anchor="t" anchorCtr="0">
            <a:spAutoFit/>
          </a:bodyPr>
          <a:lstStyle/>
          <a:p>
            <a:pPr marL="457200" marR="0" lvl="0" indent="-3111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lang="en-GB" sz="13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transformed categorical features such as 'job', 'marital', 'education', 'default', 'housing', 'loan', 'contact', 'month', 'day_of_week', 'poutcome', 'campaign2', and 'y' into numerical representations. This conversion facilitates the integration of these features into our models.</a:t>
            </a:r>
            <a:endParaRPr sz="13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11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lang="en-GB" sz="13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ensure optimal convergence in gradient descent, we have applied feature scaling to all features using StandardScaler(), promoting a global minimum in the optimization process.</a:t>
            </a:r>
            <a:endParaRPr sz="13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11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lang="en-GB" sz="13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dataset has been divided into training and testing sets utilizing the train_test_split() function.</a:t>
            </a:r>
            <a:endParaRPr sz="13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11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lang="en-GB" sz="13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employed five recommended models, namely Logistic Regression (Linear), Decision Tree (Linear), Naïve Bayes (Linear), Random Forest (Ensemble), and Gradient Boosting (Boosting), to train our dataset.</a:t>
            </a:r>
            <a:endParaRPr sz="13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11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lang="en-GB" sz="13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the evaluation of our models, we have utilized cross-validation testing with 10 folds, using accuracy as the key metric. This approach provides a robust assessment of the performance of each model across different subsets of the dataset.</a:t>
            </a:r>
            <a:endParaRPr sz="13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15240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398263"/>
            <a:ext cx="1241297" cy="745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/>
          <p:nvPr/>
        </p:nvSpPr>
        <p:spPr>
          <a:xfrm>
            <a:off x="0" y="0"/>
            <a:ext cx="2798445" cy="5143500"/>
          </a:xfrm>
          <a:custGeom>
            <a:avLst/>
            <a:gdLst/>
            <a:ahLst/>
            <a:cxnLst/>
            <a:rect l="l" t="t" r="r" b="b"/>
            <a:pathLst>
              <a:path w="3731260" h="6858000" extrusionOk="0">
                <a:moveTo>
                  <a:pt x="3730752" y="0"/>
                </a:moveTo>
                <a:lnTo>
                  <a:pt x="0" y="0"/>
                </a:lnTo>
                <a:lnTo>
                  <a:pt x="0" y="6857999"/>
                </a:lnTo>
                <a:lnTo>
                  <a:pt x="3730752" y="6857999"/>
                </a:lnTo>
                <a:lnTo>
                  <a:pt x="3730752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0"/>
          <p:cNvSpPr txBox="1">
            <a:spLocks noGrp="1"/>
          </p:cNvSpPr>
          <p:nvPr>
            <p:ph type="title"/>
          </p:nvPr>
        </p:nvSpPr>
        <p:spPr>
          <a:xfrm>
            <a:off x="380466" y="1805806"/>
            <a:ext cx="2043600" cy="12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7150" rIns="0" bIns="0" anchor="t" anchorCtr="0">
            <a:spAutoFit/>
          </a:bodyPr>
          <a:lstStyle/>
          <a:p>
            <a:pPr marL="266700" marR="0" lvl="0" indent="-2540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3600">
                <a:latin typeface="Calibri"/>
                <a:ea typeface="Calibri"/>
                <a:cs typeface="Calibri"/>
                <a:sym typeface="Calibri"/>
              </a:rPr>
              <a:t>Accuracy  results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398263"/>
            <a:ext cx="1241297" cy="7452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1" name="Google Shape;281;p40"/>
          <p:cNvGraphicFramePr/>
          <p:nvPr/>
        </p:nvGraphicFramePr>
        <p:xfrm>
          <a:off x="3024377" y="675422"/>
          <a:ext cx="5828775" cy="1340169"/>
        </p:xfrm>
        <a:graphic>
          <a:graphicData uri="http://schemas.openxmlformats.org/drawingml/2006/table">
            <a:tbl>
              <a:tblPr firstRow="1" bandRow="1">
                <a:noFill/>
                <a:tableStyleId>{59D53140-8AA5-4DAE-BF1A-CFC662C8DAFF}</a:tableStyleId>
              </a:tblPr>
              <a:tblGrid>
                <a:gridCol w="291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525"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131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131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75"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1394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1394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84.21%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25"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131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131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27.99%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25"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131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Naïve Bayes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131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82.05%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142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142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47.27%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142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Gradient Boosting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142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53.42%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2" name="Google Shape;282;p40"/>
          <p:cNvSpPr txBox="1"/>
          <p:nvPr/>
        </p:nvSpPr>
        <p:spPr>
          <a:xfrm>
            <a:off x="3239547" y="2654332"/>
            <a:ext cx="5361000" cy="1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all the above Models, Logistic Regression  performed the best with an accuracy of 84.21%  therefore I recommend this model for production  purpose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/>
          <p:nvPr/>
        </p:nvSpPr>
        <p:spPr>
          <a:xfrm>
            <a:off x="0" y="0"/>
            <a:ext cx="2798445" cy="5143500"/>
          </a:xfrm>
          <a:custGeom>
            <a:avLst/>
            <a:gdLst/>
            <a:ahLst/>
            <a:cxnLst/>
            <a:rect l="l" t="t" r="r" b="b"/>
            <a:pathLst>
              <a:path w="3731260" h="6858000" extrusionOk="0">
                <a:moveTo>
                  <a:pt x="3730752" y="0"/>
                </a:moveTo>
                <a:lnTo>
                  <a:pt x="0" y="0"/>
                </a:lnTo>
                <a:lnTo>
                  <a:pt x="0" y="6857999"/>
                </a:lnTo>
                <a:lnTo>
                  <a:pt x="3730752" y="6857999"/>
                </a:lnTo>
                <a:lnTo>
                  <a:pt x="3730752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1"/>
          <p:cNvSpPr txBox="1"/>
          <p:nvPr/>
        </p:nvSpPr>
        <p:spPr>
          <a:xfrm>
            <a:off x="203301" y="1188815"/>
            <a:ext cx="2397000" cy="13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100" rIns="0" bIns="0" anchor="t" anchorCtr="0">
            <a:spAutoFit/>
          </a:bodyPr>
          <a:lstStyle/>
          <a:p>
            <a:pPr marL="127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GB" sz="31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Hyper  parameter  tuning</a:t>
            </a:r>
            <a:endParaRPr sz="3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1"/>
          <p:cNvSpPr txBox="1"/>
          <p:nvPr/>
        </p:nvSpPr>
        <p:spPr>
          <a:xfrm>
            <a:off x="2823025" y="309575"/>
            <a:ext cx="6129000" cy="17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300" rIns="0" bIns="0" anchor="t" anchorCtr="0">
            <a:spAutoFit/>
          </a:bodyPr>
          <a:lstStyle/>
          <a:p>
            <a:pPr marL="457200" marR="0" lvl="0" indent="-36830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•"/>
            </a:pPr>
            <a:r>
              <a:rPr lang="en-GB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the superior performance of Logistic Regression, we conducted hyperparameter tuning to identify the optimal features. The model was executed using the following set of parameters.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1"/>
          <p:cNvSpPr txBox="1"/>
          <p:nvPr/>
        </p:nvSpPr>
        <p:spPr>
          <a:xfrm>
            <a:off x="2823019" y="2636768"/>
            <a:ext cx="4631531" cy="29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2667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best parameters values were identified as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1"/>
          <p:cNvSpPr txBox="1"/>
          <p:nvPr/>
        </p:nvSpPr>
        <p:spPr>
          <a:xfrm>
            <a:off x="2823019" y="4211345"/>
            <a:ext cx="61851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300" rIns="0" bIns="0" anchor="t" anchorCtr="0">
            <a:spAutoFit/>
          </a:bodyPr>
          <a:lstStyle/>
          <a:p>
            <a:pPr marL="266700" marR="0" lvl="0" indent="-254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Hyperparameter tuning the accuracy increased from 84%  to 89.65%.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398263"/>
            <a:ext cx="1241297" cy="7452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3" name="Google Shape;293;p41"/>
          <p:cNvGraphicFramePr/>
          <p:nvPr/>
        </p:nvGraphicFramePr>
        <p:xfrm>
          <a:off x="2860928" y="3134069"/>
          <a:ext cx="5812625" cy="1070700"/>
        </p:xfrm>
        <a:graphic>
          <a:graphicData uri="http://schemas.openxmlformats.org/drawingml/2006/table">
            <a:tbl>
              <a:tblPr firstRow="1" bandRow="1">
                <a:noFill/>
                <a:tableStyleId>{59D53140-8AA5-4DAE-BF1A-CFC662C8DAFF}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400"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1263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Parameter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1263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Values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50"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1368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1368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0.1623776739188721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00"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1263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penalty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1263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'l1'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700"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128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Solver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1289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liblinear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950"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134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max_iter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lvl="0" indent="0" algn="l" rtl="0">
                        <a:lnSpc>
                          <a:spcPct val="1134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3228" y="1188815"/>
            <a:ext cx="2362800" cy="13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7150" rIns="0" bIns="0" anchor="t" anchorCtr="0">
            <a:spAutoFit/>
          </a:bodyPr>
          <a:lstStyle/>
          <a:p>
            <a:pPr marL="12700" marR="0" lvl="0" indent="2159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4000">
                <a:latin typeface="Calibri"/>
                <a:ea typeface="Calibri"/>
                <a:cs typeface="Calibri"/>
                <a:sym typeface="Calibri"/>
              </a:rPr>
              <a:t>Problem  Statement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2531550" y="1052525"/>
            <a:ext cx="6363300" cy="14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650" rIns="0" bIns="0" anchor="t" anchorCtr="0">
            <a:spAutoFit/>
          </a:bodyPr>
          <a:lstStyle/>
          <a:p>
            <a:pPr marL="266700" marR="0" lvl="0" indent="-2476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3A45"/>
              </a:buClr>
              <a:buSzPts val="1700"/>
              <a:buFont typeface="Arial"/>
              <a:buChar char="•"/>
            </a:pPr>
            <a:r>
              <a:rPr lang="en-GB" sz="1700" b="0" i="0" u="none" strike="noStrike" cap="none">
                <a:solidFill>
                  <a:srgbClr val="2C3A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ABC Bank wants to sell it's term deposit product to customers  and before launching the product they want to develop a  model which help them in understanding whether a particular  customer will buy their product or not (based on customer's  past interaction with bank or other Financial Institution). This  is an application of the organization’s marketing data.</a:t>
            </a:r>
            <a:endParaRPr sz="17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2531550" y="2970950"/>
            <a:ext cx="6420300" cy="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9050" rIns="0" bIns="0" anchor="t" anchorCtr="0">
            <a:spAutoFit/>
          </a:bodyPr>
          <a:lstStyle/>
          <a:p>
            <a:pPr marL="266700" marR="0" lvl="0" indent="-247650" algn="just" rtl="0">
              <a:lnSpc>
                <a:spcPct val="89200"/>
              </a:lnSpc>
              <a:spcBef>
                <a:spcPts val="0"/>
              </a:spcBef>
              <a:spcAft>
                <a:spcPts val="0"/>
              </a:spcAft>
              <a:buClr>
                <a:srgbClr val="2C3A45"/>
              </a:buClr>
              <a:buSzPts val="1700"/>
              <a:buFont typeface="Arial"/>
              <a:buChar char="•"/>
            </a:pPr>
            <a:r>
              <a:rPr lang="en-GB" sz="1700" b="1" i="0" u="none" strike="noStrike" cap="none">
                <a:solidFill>
                  <a:srgbClr val="2C3A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Objective: </a:t>
            </a:r>
            <a:r>
              <a:rPr lang="en-GB" sz="1700" b="0" i="0" u="none" strike="noStrike" cap="none">
                <a:solidFill>
                  <a:srgbClr val="2C3A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a Classification ML model to shortlist  customers who are most likely to buy the term deposit  product. This would allow the marketing team to target those  customers through various channels.</a:t>
            </a:r>
            <a:endParaRPr sz="17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398263"/>
            <a:ext cx="1241297" cy="745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/>
          <p:nvPr/>
        </p:nvSpPr>
        <p:spPr>
          <a:xfrm>
            <a:off x="0" y="0"/>
            <a:ext cx="2798445" cy="5143500"/>
          </a:xfrm>
          <a:custGeom>
            <a:avLst/>
            <a:gdLst/>
            <a:ahLst/>
            <a:cxnLst/>
            <a:rect l="l" t="t" r="r" b="b"/>
            <a:pathLst>
              <a:path w="3731260" h="6858000" extrusionOk="0">
                <a:moveTo>
                  <a:pt x="3730752" y="0"/>
                </a:moveTo>
                <a:lnTo>
                  <a:pt x="0" y="0"/>
                </a:lnTo>
                <a:lnTo>
                  <a:pt x="0" y="6857999"/>
                </a:lnTo>
                <a:lnTo>
                  <a:pt x="3730752" y="6857999"/>
                </a:lnTo>
                <a:lnTo>
                  <a:pt x="3730752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2"/>
          <p:cNvSpPr txBox="1"/>
          <p:nvPr/>
        </p:nvSpPr>
        <p:spPr>
          <a:xfrm>
            <a:off x="103860" y="1188815"/>
            <a:ext cx="2595000" cy="19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100" rIns="0" bIns="0" anchor="t" anchorCtr="0">
            <a:spAutoFit/>
          </a:bodyPr>
          <a:lstStyle/>
          <a:p>
            <a:pPr marL="127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GB" sz="34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Confusion  matrix and  classification report</a:t>
            </a:r>
            <a:endParaRPr sz="3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2"/>
          <p:cNvSpPr txBox="1"/>
          <p:nvPr/>
        </p:nvSpPr>
        <p:spPr>
          <a:xfrm>
            <a:off x="2823019" y="359854"/>
            <a:ext cx="5900400" cy="17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475" rIns="0" bIns="0" anchor="t" anchorCtr="0">
            <a:spAutoFit/>
          </a:bodyPr>
          <a:lstStyle/>
          <a:p>
            <a:pPr marL="266700" marR="215900" lvl="0" indent="-2540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Confusion matrix results tell us that we have 10785 + 144  Correct predictions and 1135+289 incorrect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700" marR="0" lvl="0" indent="-2540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Classification report shows precision as 90% which is the  ability of a classification model to identify only the relevant  data points, that is in this case people who would be  subscribing to the term deposit is correctly classified.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398263"/>
            <a:ext cx="1241297" cy="745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2345" y="2371354"/>
            <a:ext cx="46196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/>
          <p:nvPr/>
        </p:nvSpPr>
        <p:spPr>
          <a:xfrm>
            <a:off x="0" y="0"/>
            <a:ext cx="2798445" cy="5131117"/>
          </a:xfrm>
          <a:custGeom>
            <a:avLst/>
            <a:gdLst/>
            <a:ahLst/>
            <a:cxnLst/>
            <a:rect l="l" t="t" r="r" b="b"/>
            <a:pathLst>
              <a:path w="3731260" h="6841490" extrusionOk="0">
                <a:moveTo>
                  <a:pt x="0" y="0"/>
                </a:moveTo>
                <a:lnTo>
                  <a:pt x="0" y="6841234"/>
                </a:lnTo>
                <a:lnTo>
                  <a:pt x="3730751" y="6841234"/>
                </a:lnTo>
                <a:lnTo>
                  <a:pt x="3730751" y="0"/>
                </a:lnTo>
                <a:lnTo>
                  <a:pt x="0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3"/>
          <p:cNvSpPr txBox="1">
            <a:spLocks noGrp="1"/>
          </p:cNvSpPr>
          <p:nvPr>
            <p:ph type="title"/>
          </p:nvPr>
        </p:nvSpPr>
        <p:spPr>
          <a:xfrm>
            <a:off x="339318" y="1176204"/>
            <a:ext cx="2124900" cy="13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3900">
                <a:latin typeface="Calibri"/>
                <a:ea typeface="Calibri"/>
                <a:cs typeface="Calibri"/>
                <a:sym typeface="Calibri"/>
              </a:rPr>
              <a:t>AUC-ROC</a:t>
            </a:r>
            <a:endParaRPr sz="3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4200">
                <a:latin typeface="Calibri"/>
                <a:ea typeface="Calibri"/>
                <a:cs typeface="Calibri"/>
                <a:sym typeface="Calibri"/>
              </a:rPr>
              <a:t>curve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3"/>
          <p:cNvSpPr txBox="1"/>
          <p:nvPr/>
        </p:nvSpPr>
        <p:spPr>
          <a:xfrm>
            <a:off x="2823019" y="359854"/>
            <a:ext cx="6187440" cy="2268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650" rIns="0" bIns="0" anchor="t" anchorCtr="0">
            <a:spAutoFit/>
          </a:bodyPr>
          <a:lstStyle/>
          <a:p>
            <a:pPr marL="2667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ROC curve is a graph showing the performance of a  classifier. ROC is a probability curve plotted with True Positive  Rate (also called Recall or Sensitivity) on the y-axis against  False Positive Rate (also called as Precision) on the x-axis. The  Area Under the Curve (AUC) is the measure of the ability of a  classifier to distinguish between classes and is used as a  summary of the ROC curve. The higher the AUC, the better the  performance of the model at distinguishing between the  positive and negative classes.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398263"/>
            <a:ext cx="1241297" cy="745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5022" y="2571749"/>
            <a:ext cx="3752850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75" y="4669541"/>
            <a:ext cx="1216347" cy="20267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4"/>
          <p:cNvSpPr txBox="1">
            <a:spLocks noGrp="1"/>
          </p:cNvSpPr>
          <p:nvPr>
            <p:ph type="title"/>
          </p:nvPr>
        </p:nvSpPr>
        <p:spPr>
          <a:xfrm>
            <a:off x="4632007" y="1771040"/>
            <a:ext cx="2633186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5000"/>
              <a:t>Thank You</a:t>
            </a:r>
            <a:endParaRPr sz="5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384124" y="1805806"/>
            <a:ext cx="17427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4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531554" y="359854"/>
            <a:ext cx="5410200" cy="293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https://archive.ics.uci.edu/ml/datasets/Bank+Marketing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2531554" y="1052513"/>
            <a:ext cx="6059805" cy="54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475" rIns="0" bIns="0" anchor="t" anchorCtr="0">
            <a:spAutoFit/>
          </a:bodyPr>
          <a:lstStyle/>
          <a:p>
            <a:pPr marL="1270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800" b="1">
                <a:solidFill>
                  <a:srgbClr val="2C3A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bank-additional-full.csv</a:t>
            </a:r>
            <a:r>
              <a:rPr lang="en-GB" sz="1800">
                <a:solidFill>
                  <a:srgbClr val="2C3A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20 inputs (+1 target variable) and  41118 observations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2531554" y="1983199"/>
            <a:ext cx="1464945" cy="293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2C3A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Assumptions:</a:t>
            </a: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2531554" y="2668047"/>
            <a:ext cx="6431756" cy="147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266700" marR="0" lvl="0" indent="-254000" algn="l" rtl="0">
              <a:lnSpc>
                <a:spcPct val="113958"/>
              </a:lnSpc>
              <a:spcBef>
                <a:spcPts val="0"/>
              </a:spcBef>
              <a:spcAft>
                <a:spcPts val="0"/>
              </a:spcAft>
              <a:buClr>
                <a:srgbClr val="2C3A45"/>
              </a:buClr>
              <a:buSzPts val="1800"/>
              <a:buFont typeface="Arial"/>
              <a:buChar char="•"/>
            </a:pPr>
            <a:r>
              <a:rPr lang="en-GB" sz="1800" b="0" i="0" u="none" strike="noStrike" cap="none">
                <a:solidFill>
                  <a:srgbClr val="2C3A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‘Duration’ feature is dropped as suggested in the dataset</a:t>
            </a: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66700" marR="0" lvl="0" indent="0" algn="l" rtl="0">
              <a:lnSpc>
                <a:spcPct val="113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rgbClr val="2C3A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description</a:t>
            </a: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66700" marR="0" lvl="0" indent="-254000" algn="l" rtl="0">
              <a:lnSpc>
                <a:spcPct val="113958"/>
              </a:lnSpc>
              <a:spcBef>
                <a:spcPts val="500"/>
              </a:spcBef>
              <a:spcAft>
                <a:spcPts val="0"/>
              </a:spcAft>
              <a:buClr>
                <a:srgbClr val="2C3A45"/>
              </a:buClr>
              <a:buSzPts val="1800"/>
              <a:buFont typeface="Arial"/>
              <a:buChar char="•"/>
            </a:pPr>
            <a:r>
              <a:rPr lang="en-GB" sz="1800" b="0" i="0" u="none" strike="noStrike" cap="none">
                <a:solidFill>
                  <a:srgbClr val="2C3A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frequently occurring missing value ‘unknown’ is considered</a:t>
            </a: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66700" marR="0" lvl="0" indent="0" algn="l" rtl="0">
              <a:lnSpc>
                <a:spcPct val="113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rgbClr val="2C3A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 another category for the categorical features.</a:t>
            </a: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66700" marR="0" lvl="0" indent="-254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3A45"/>
              </a:buClr>
              <a:buSzPts val="1800"/>
              <a:buFont typeface="Arial"/>
              <a:buChar char="•"/>
            </a:pPr>
            <a:r>
              <a:rPr lang="en-GB" sz="1800" b="0" i="0" u="none" strike="noStrike" cap="none">
                <a:solidFill>
                  <a:srgbClr val="2C3A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Duplicate rows were deleted from the dataset.</a:t>
            </a:r>
            <a:endParaRPr sz="18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398263"/>
            <a:ext cx="1241297" cy="745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134099" y="1341875"/>
            <a:ext cx="35433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GB" sz="45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      EDA</a:t>
            </a:r>
            <a:endParaRPr sz="4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398263"/>
            <a:ext cx="1241297" cy="745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2172952" y="1188825"/>
            <a:ext cx="5418900" cy="14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GB" sz="45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EDA</a:t>
            </a:r>
            <a:endParaRPr sz="4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GB" sz="45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1. Univariate Analysis</a:t>
            </a:r>
            <a:endParaRPr sz="4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398263"/>
            <a:ext cx="1241297" cy="745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183" y="2118293"/>
            <a:ext cx="4133929" cy="2550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4969" y="2110864"/>
            <a:ext cx="4277561" cy="226570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253750" y="223975"/>
            <a:ext cx="4038300" cy="18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0" bIns="0" anchor="t" anchorCtr="0">
            <a:sp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Jobs Distribution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Administrative staff and technicians are the most common job roles.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8214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 flipH="1">
            <a:off x="4780025" y="137250"/>
            <a:ext cx="4222500" cy="17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Marital Status and Subscription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Married customers have a higher subscription rate.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8214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170600" y="198875"/>
            <a:ext cx="4472400" cy="19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0" bIns="0" anchor="t" anchorCtr="0">
            <a:sp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Education Level Distribution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Most customers are university graduates, followed by high school graduates.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600" y="1884400"/>
            <a:ext cx="4220324" cy="27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025" y="1760852"/>
            <a:ext cx="4220324" cy="312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4572000" y="198875"/>
            <a:ext cx="4346400" cy="19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Personal Loan Distribution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Majority of customers do not have a personal loan.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/>
        </p:nvSpPr>
        <p:spPr>
          <a:xfrm>
            <a:off x="223975" y="394150"/>
            <a:ext cx="4270800" cy="14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5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Communication Type 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Cellular communication is more prevalent than telephone communication</a:t>
            </a:r>
            <a:r>
              <a:rPr lang="en-GB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890" y="2688761"/>
            <a:ext cx="4220333" cy="2150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2879" y="2628128"/>
            <a:ext cx="4220333" cy="215849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4741800" y="152400"/>
            <a:ext cx="4270800" cy="18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Contact Month Distribution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May has the highest number of contacts.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44F7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1293</Words>
  <Application>Microsoft Office PowerPoint</Application>
  <PresentationFormat>On-screen Show (16:9)</PresentationFormat>
  <Paragraphs>146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Roboto</vt:lpstr>
      <vt:lpstr>Times New Roman</vt:lpstr>
      <vt:lpstr>Quattrocento Sans</vt:lpstr>
      <vt:lpstr>Office Theme</vt:lpstr>
      <vt:lpstr>Office Theme</vt:lpstr>
      <vt:lpstr> Project: Bank Marketing Campaign  </vt:lpstr>
      <vt:lpstr>Problem Statement  Dataset</vt:lpstr>
      <vt:lpstr>Problem  Statement</vt:lpstr>
      <vt:lpstr>bank-additional-full.csv: 20 inputs (+1 target variable) and  41118 observations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Accuracy  results</vt:lpstr>
      <vt:lpstr>PowerPoint Presentation</vt:lpstr>
      <vt:lpstr>PowerPoint Presentation</vt:lpstr>
      <vt:lpstr>AUC-ROC curve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Project: Bank Marketing Campaign  </dc:title>
  <dc:creator>Supin Hooda</dc:creator>
  <cp:lastModifiedBy>Anshika Dahiya</cp:lastModifiedBy>
  <cp:revision>1</cp:revision>
  <dcterms:modified xsi:type="dcterms:W3CDTF">2023-11-29T13:17:40Z</dcterms:modified>
</cp:coreProperties>
</file>