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455ba70d83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2455ba70d83_0_2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455ba70d83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2455ba70d83_0_2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455ba70d83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2455ba70d83_0_2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455ba70d83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2455ba70d83_0_2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455ba70d83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2455ba70d83_0_2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455ba70d83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2455ba70d83_0_3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455ba70d83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2455ba70d83_0_3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455ba70d83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2455ba70d83_0_3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455ba70d83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2455ba70d83_0_3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455ba70d83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2455ba70d83_0_3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455ba70d8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2455ba70d83_0_1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455ba70d8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2455ba70d83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55ba70d8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2455ba70d83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455ba70d8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2455ba70d83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455ba70d83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2455ba70d83_0_2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455ba70d83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2455ba70d83_0_2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4584af81f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24584af81f1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7f9885e00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27f9885e005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3"/>
          <p:cNvSpPr txBox="1"/>
          <p:nvPr/>
        </p:nvSpPr>
        <p:spPr>
          <a:xfrm>
            <a:off x="870857" y="2380343"/>
            <a:ext cx="8873700" cy="3381000"/>
          </a:xfrm>
          <a:prstGeom prst="rect">
            <a:avLst/>
          </a:prstGeom>
          <a:solidFill>
            <a:srgbClr val="3B3B3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600" u="none" cap="none" strike="noStrike">
                <a:solidFill>
                  <a:srgbClr val="FF6600"/>
                </a:solidFill>
                <a:latin typeface="Calibri"/>
                <a:ea typeface="Calibri"/>
                <a:cs typeface="Calibri"/>
                <a:sym typeface="Calibri"/>
              </a:rPr>
              <a:t>Exploratory Data Analysis</a:t>
            </a:r>
            <a:endParaRPr/>
          </a:p>
          <a:p>
            <a:pPr indent="0" lvl="0" marL="0" rtl="0" algn="l">
              <a:lnSpc>
                <a:spcPct val="130000"/>
              </a:lnSpc>
              <a:spcBef>
                <a:spcPts val="0"/>
              </a:spcBef>
              <a:spcAft>
                <a:spcPts val="0"/>
              </a:spcAft>
              <a:buClr>
                <a:schemeClr val="dk1"/>
              </a:buClr>
              <a:buSzPts val="1100"/>
              <a:buFont typeface="Arial"/>
              <a:buNone/>
            </a:pPr>
            <a:r>
              <a:rPr lang="en-US" sz="3050">
                <a:solidFill>
                  <a:srgbClr val="2D3B45"/>
                </a:solidFill>
                <a:highlight>
                  <a:srgbClr val="FFFFFF"/>
                </a:highlight>
              </a:rPr>
              <a:t>G2M insight for Cab Investment firm</a:t>
            </a:r>
            <a:endParaRPr sz="3050">
              <a:solidFill>
                <a:srgbClr val="2D3B45"/>
              </a:solidFill>
              <a:highlight>
                <a:srgbClr val="FFFFFF"/>
              </a:highlight>
            </a:endParaRPr>
          </a:p>
          <a:p>
            <a:pPr indent="0" lvl="0" marL="0" marR="0" rtl="0" algn="l">
              <a:spcBef>
                <a:spcPts val="0"/>
              </a:spcBef>
              <a:spcAft>
                <a:spcPts val="0"/>
              </a:spcAft>
              <a:buNone/>
            </a:pPr>
            <a:r>
              <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Sept/17/2023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2"/>
          <p:cNvSpPr txBox="1"/>
          <p:nvPr>
            <p:ph idx="1" type="body"/>
          </p:nvPr>
        </p:nvSpPr>
        <p:spPr>
          <a:xfrm>
            <a:off x="9113099" y="2057400"/>
            <a:ext cx="2656500" cy="3811500"/>
          </a:xfrm>
          <a:prstGeom prst="rect">
            <a:avLst/>
          </a:prstGeom>
          <a:noFill/>
          <a:ln>
            <a:noFill/>
          </a:ln>
        </p:spPr>
        <p:txBody>
          <a:bodyPr anchorCtr="0" anchor="t" bIns="45700" lIns="91425" spcFirstLastPara="1" rIns="91425" wrap="square" tIns="45700">
            <a:normAutofit/>
          </a:bodyPr>
          <a:lstStyle/>
          <a:p>
            <a:pPr indent="-304800" lvl="0" marL="457200" rtl="0" algn="l">
              <a:lnSpc>
                <a:spcPct val="115000"/>
              </a:lnSpc>
              <a:spcBef>
                <a:spcPts val="300"/>
              </a:spcBef>
              <a:spcAft>
                <a:spcPts val="0"/>
              </a:spcAft>
              <a:buClr>
                <a:srgbClr val="1F1F1F"/>
              </a:buClr>
              <a:buSzPts val="1200"/>
              <a:buChar char="❏"/>
            </a:pPr>
            <a:r>
              <a:rPr lang="en-US" sz="1200">
                <a:solidFill>
                  <a:srgbClr val="1F1F1F"/>
                </a:solidFill>
                <a:highlight>
                  <a:srgbClr val="FFFFFF"/>
                </a:highlight>
                <a:latin typeface="Arial"/>
                <a:ea typeface="Arial"/>
                <a:cs typeface="Arial"/>
                <a:sym typeface="Arial"/>
              </a:rPr>
              <a:t>Card is the most popular payment mode for both Yellow Cab and Pink Cab, followed by cash.</a:t>
            </a:r>
            <a:endParaRPr sz="1200">
              <a:solidFill>
                <a:srgbClr val="1F1F1F"/>
              </a:solidFill>
              <a:highlight>
                <a:srgbClr val="FFFFFF"/>
              </a:highlight>
              <a:latin typeface="Arial"/>
              <a:ea typeface="Arial"/>
              <a:cs typeface="Arial"/>
              <a:sym typeface="Arial"/>
            </a:endParaRPr>
          </a:p>
          <a:p>
            <a:pPr indent="0" lvl="0" marL="457200" rtl="0" algn="l">
              <a:lnSpc>
                <a:spcPct val="115000"/>
              </a:lnSpc>
              <a:spcBef>
                <a:spcPts val="1100"/>
              </a:spcBef>
              <a:spcAft>
                <a:spcPts val="0"/>
              </a:spcAft>
              <a:buNone/>
            </a:pPr>
            <a:r>
              <a:t/>
            </a:r>
            <a:endParaRPr sz="1200">
              <a:solidFill>
                <a:srgbClr val="1F1F1F"/>
              </a:solidFill>
              <a:highlight>
                <a:srgbClr val="FFFFFF"/>
              </a:highlight>
              <a:latin typeface="Arial"/>
              <a:ea typeface="Arial"/>
              <a:cs typeface="Arial"/>
              <a:sym typeface="Arial"/>
            </a:endParaRPr>
          </a:p>
          <a:p>
            <a:pPr indent="0" lvl="0" marL="457200" rtl="0" algn="l">
              <a:lnSpc>
                <a:spcPct val="115000"/>
              </a:lnSpc>
              <a:spcBef>
                <a:spcPts val="1100"/>
              </a:spcBef>
              <a:spcAft>
                <a:spcPts val="0"/>
              </a:spcAft>
              <a:buNone/>
            </a:pPr>
            <a:r>
              <a:t/>
            </a:r>
            <a:endParaRPr b="1" sz="1700">
              <a:latin typeface="Arial"/>
              <a:ea typeface="Arial"/>
              <a:cs typeface="Arial"/>
              <a:sym typeface="Arial"/>
            </a:endParaRPr>
          </a:p>
          <a:p>
            <a:pPr indent="0" lvl="0" marL="457200" rtl="0" algn="l">
              <a:lnSpc>
                <a:spcPct val="115000"/>
              </a:lnSpc>
              <a:spcBef>
                <a:spcPts val="0"/>
              </a:spcBef>
              <a:spcAft>
                <a:spcPts val="0"/>
              </a:spcAft>
              <a:buNone/>
            </a:pPr>
            <a:r>
              <a:t/>
            </a:r>
            <a:endParaRPr sz="1700">
              <a:latin typeface="Arial"/>
              <a:ea typeface="Arial"/>
              <a:cs typeface="Arial"/>
              <a:sym typeface="Arial"/>
            </a:endParaRPr>
          </a:p>
          <a:p>
            <a:pPr indent="0" lvl="0" marL="457200" rtl="0" algn="l">
              <a:lnSpc>
                <a:spcPct val="115000"/>
              </a:lnSpc>
              <a:spcBef>
                <a:spcPts val="0"/>
              </a:spcBef>
              <a:spcAft>
                <a:spcPts val="0"/>
              </a:spcAft>
              <a:buNone/>
            </a:pPr>
            <a:r>
              <a:t/>
            </a:r>
            <a:endParaRPr sz="2400"/>
          </a:p>
        </p:txBody>
      </p:sp>
      <p:sp>
        <p:nvSpPr>
          <p:cNvPr id="176" name="Google Shape;176;p22"/>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7" name="Google Shape;177;p22"/>
          <p:cNvSpPr txBox="1"/>
          <p:nvPr>
            <p:ph type="title"/>
          </p:nvPr>
        </p:nvSpPr>
        <p:spPr>
          <a:xfrm>
            <a:off x="839800" y="72075"/>
            <a:ext cx="8057100" cy="1985400"/>
          </a:xfrm>
          <a:prstGeom prst="rect">
            <a:avLst/>
          </a:prstGeom>
          <a:noFill/>
          <a:ln>
            <a:noFill/>
          </a:ln>
        </p:spPr>
        <p:txBody>
          <a:bodyPr anchorCtr="0" anchor="ctr" bIns="45700" lIns="91425" spcFirstLastPara="1" rIns="91425" wrap="square" tIns="45700">
            <a:normAutofit/>
          </a:bodyPr>
          <a:lstStyle/>
          <a:p>
            <a:pPr indent="0" lvl="0" marL="0" rtl="0" algn="just">
              <a:spcBef>
                <a:spcPts val="1000"/>
              </a:spcBef>
              <a:spcAft>
                <a:spcPts val="0"/>
              </a:spcAft>
              <a:buNone/>
            </a:pPr>
            <a:r>
              <a:rPr lang="en-US">
                <a:solidFill>
                  <a:srgbClr val="FF6600"/>
                </a:solidFill>
                <a:latin typeface="Arial"/>
                <a:ea typeface="Arial"/>
                <a:cs typeface="Arial"/>
                <a:sym typeface="Arial"/>
              </a:rPr>
              <a:t>Payment mode </a:t>
            </a:r>
            <a:r>
              <a:rPr lang="en-US">
                <a:solidFill>
                  <a:srgbClr val="FF6600"/>
                </a:solidFill>
                <a:latin typeface="Arial"/>
                <a:ea typeface="Arial"/>
                <a:cs typeface="Arial"/>
                <a:sym typeface="Arial"/>
              </a:rPr>
              <a:t>Analysis</a:t>
            </a:r>
            <a:endParaRPr>
              <a:solidFill>
                <a:srgbClr val="FF6600"/>
              </a:solidFill>
            </a:endParaRPr>
          </a:p>
        </p:txBody>
      </p:sp>
      <p:sp>
        <p:nvSpPr>
          <p:cNvPr id="178" name="Google Shape;178;p22"/>
          <p:cNvSpPr txBox="1"/>
          <p:nvPr/>
        </p:nvSpPr>
        <p:spPr>
          <a:xfrm>
            <a:off x="3717325" y="2100650"/>
            <a:ext cx="42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B3B3B"/>
              </a:solidFill>
            </a:endParaRPr>
          </a:p>
        </p:txBody>
      </p:sp>
      <p:pic>
        <p:nvPicPr>
          <p:cNvPr id="179" name="Google Shape;179;p22"/>
          <p:cNvPicPr preferRelativeResize="0"/>
          <p:nvPr/>
        </p:nvPicPr>
        <p:blipFill>
          <a:blip r:embed="rId3">
            <a:alphaModFix/>
          </a:blip>
          <a:stretch>
            <a:fillRect/>
          </a:stretch>
        </p:blipFill>
        <p:spPr>
          <a:xfrm>
            <a:off x="152400" y="1647575"/>
            <a:ext cx="8260501" cy="50580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txBox="1"/>
          <p:nvPr>
            <p:ph idx="1" type="body"/>
          </p:nvPr>
        </p:nvSpPr>
        <p:spPr>
          <a:xfrm>
            <a:off x="9113100" y="2057400"/>
            <a:ext cx="2924400" cy="3811500"/>
          </a:xfrm>
          <a:prstGeom prst="rect">
            <a:avLst/>
          </a:prstGeom>
          <a:noFill/>
          <a:ln>
            <a:noFill/>
          </a:ln>
        </p:spPr>
        <p:txBody>
          <a:bodyPr anchorCtr="0" anchor="t" bIns="45700" lIns="91425" spcFirstLastPara="1" rIns="91425" wrap="square" tIns="45700">
            <a:normAutofit/>
          </a:bodyPr>
          <a:lstStyle/>
          <a:p>
            <a:pPr indent="-304800" lvl="0" marL="457200" rtl="0" algn="l">
              <a:lnSpc>
                <a:spcPct val="115000"/>
              </a:lnSpc>
              <a:spcBef>
                <a:spcPts val="300"/>
              </a:spcBef>
              <a:spcAft>
                <a:spcPts val="0"/>
              </a:spcAft>
              <a:buClr>
                <a:srgbClr val="1F1F1F"/>
              </a:buClr>
              <a:buSzPts val="1200"/>
              <a:buChar char="❏"/>
            </a:pPr>
            <a:r>
              <a:rPr lang="en-US" sz="1200">
                <a:solidFill>
                  <a:srgbClr val="1F1F1F"/>
                </a:solidFill>
                <a:highlight>
                  <a:srgbClr val="FFFFFF"/>
                </a:highlight>
                <a:latin typeface="Arial"/>
                <a:ea typeface="Arial"/>
                <a:cs typeface="Arial"/>
                <a:sym typeface="Arial"/>
              </a:rPr>
              <a:t>Market share distribution: Yellow Cab has a higher market share than Pink Cab in all cities except for San Diego and Tucson.</a:t>
            </a:r>
            <a:endParaRPr sz="1200">
              <a:solidFill>
                <a:srgbClr val="1F1F1F"/>
              </a:solidFill>
              <a:highlight>
                <a:srgbClr val="FFFFFF"/>
              </a:highlight>
              <a:latin typeface="Arial"/>
              <a:ea typeface="Arial"/>
              <a:cs typeface="Arial"/>
              <a:sym typeface="Arial"/>
            </a:endParaRPr>
          </a:p>
          <a:p>
            <a:pPr indent="0" lvl="0" marL="457200" rtl="0" algn="l">
              <a:lnSpc>
                <a:spcPct val="115000"/>
              </a:lnSpc>
              <a:spcBef>
                <a:spcPts val="1100"/>
              </a:spcBef>
              <a:spcAft>
                <a:spcPts val="0"/>
              </a:spcAft>
              <a:buNone/>
            </a:pPr>
            <a:r>
              <a:t/>
            </a:r>
            <a:endParaRPr sz="1200">
              <a:solidFill>
                <a:srgbClr val="1F1F1F"/>
              </a:solidFill>
              <a:highlight>
                <a:srgbClr val="FFFFFF"/>
              </a:highlight>
              <a:latin typeface="Arial"/>
              <a:ea typeface="Arial"/>
              <a:cs typeface="Arial"/>
              <a:sym typeface="Arial"/>
            </a:endParaRPr>
          </a:p>
          <a:p>
            <a:pPr indent="-304800" lvl="0" marL="457200" rtl="0" algn="l">
              <a:lnSpc>
                <a:spcPct val="115000"/>
              </a:lnSpc>
              <a:spcBef>
                <a:spcPts val="1100"/>
              </a:spcBef>
              <a:spcAft>
                <a:spcPts val="0"/>
              </a:spcAft>
              <a:buClr>
                <a:srgbClr val="1F1F1F"/>
              </a:buClr>
              <a:buSzPts val="1200"/>
              <a:buChar char="❏"/>
            </a:pPr>
            <a:r>
              <a:rPr lang="en-US" sz="1200">
                <a:solidFill>
                  <a:srgbClr val="1F1F1F"/>
                </a:solidFill>
                <a:highlight>
                  <a:srgbClr val="FFFFFF"/>
                </a:highlight>
                <a:latin typeface="Arial"/>
                <a:ea typeface="Arial"/>
                <a:cs typeface="Arial"/>
                <a:sym typeface="Arial"/>
              </a:rPr>
              <a:t>Market share concentration: The market share of the top two companies is highest in New York City and Los Angeles, and lowest in Tucson and Pittsburgh.</a:t>
            </a:r>
            <a:endParaRPr sz="1200">
              <a:solidFill>
                <a:srgbClr val="1F1F1F"/>
              </a:solidFill>
              <a:highlight>
                <a:srgbClr val="FFFFFF"/>
              </a:highlight>
              <a:latin typeface="Arial"/>
              <a:ea typeface="Arial"/>
              <a:cs typeface="Arial"/>
              <a:sym typeface="Arial"/>
            </a:endParaRPr>
          </a:p>
          <a:p>
            <a:pPr indent="0" lvl="0" marL="457200" rtl="0" algn="l">
              <a:lnSpc>
                <a:spcPct val="115000"/>
              </a:lnSpc>
              <a:spcBef>
                <a:spcPts val="1100"/>
              </a:spcBef>
              <a:spcAft>
                <a:spcPts val="0"/>
              </a:spcAft>
              <a:buNone/>
            </a:pPr>
            <a:r>
              <a:t/>
            </a:r>
            <a:endParaRPr sz="1700">
              <a:latin typeface="Arial"/>
              <a:ea typeface="Arial"/>
              <a:cs typeface="Arial"/>
              <a:sym typeface="Arial"/>
            </a:endParaRPr>
          </a:p>
        </p:txBody>
      </p:sp>
      <p:sp>
        <p:nvSpPr>
          <p:cNvPr id="185" name="Google Shape;185;p23"/>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 name="Google Shape;186;p23"/>
          <p:cNvSpPr txBox="1"/>
          <p:nvPr>
            <p:ph type="title"/>
          </p:nvPr>
        </p:nvSpPr>
        <p:spPr>
          <a:xfrm>
            <a:off x="839800" y="72075"/>
            <a:ext cx="5976900" cy="1985400"/>
          </a:xfrm>
          <a:prstGeom prst="rect">
            <a:avLst/>
          </a:prstGeom>
          <a:noFill/>
          <a:ln>
            <a:noFill/>
          </a:ln>
        </p:spPr>
        <p:txBody>
          <a:bodyPr anchorCtr="0" anchor="ctr" bIns="45700" lIns="91425" spcFirstLastPara="1" rIns="91425" wrap="square" tIns="45700">
            <a:normAutofit/>
          </a:bodyPr>
          <a:lstStyle/>
          <a:p>
            <a:pPr indent="0" lvl="0" marL="0" rtl="0" algn="just">
              <a:spcBef>
                <a:spcPts val="1000"/>
              </a:spcBef>
              <a:spcAft>
                <a:spcPts val="0"/>
              </a:spcAft>
              <a:buNone/>
            </a:pPr>
            <a:r>
              <a:rPr lang="en-US">
                <a:solidFill>
                  <a:srgbClr val="FF6600"/>
                </a:solidFill>
                <a:latin typeface="Arial"/>
                <a:ea typeface="Arial"/>
                <a:cs typeface="Arial"/>
                <a:sym typeface="Arial"/>
              </a:rPr>
              <a:t>Market Share </a:t>
            </a:r>
            <a:r>
              <a:rPr lang="en-US">
                <a:solidFill>
                  <a:srgbClr val="FF6600"/>
                </a:solidFill>
                <a:latin typeface="Arial"/>
                <a:ea typeface="Arial"/>
                <a:cs typeface="Arial"/>
                <a:sym typeface="Arial"/>
              </a:rPr>
              <a:t>Analysis</a:t>
            </a:r>
            <a:endParaRPr>
              <a:solidFill>
                <a:srgbClr val="FF6600"/>
              </a:solidFill>
            </a:endParaRPr>
          </a:p>
        </p:txBody>
      </p:sp>
      <p:sp>
        <p:nvSpPr>
          <p:cNvPr id="187" name="Google Shape;187;p23"/>
          <p:cNvSpPr txBox="1"/>
          <p:nvPr/>
        </p:nvSpPr>
        <p:spPr>
          <a:xfrm>
            <a:off x="3717325" y="2100650"/>
            <a:ext cx="42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B3B3B"/>
              </a:solidFill>
            </a:endParaRPr>
          </a:p>
        </p:txBody>
      </p:sp>
      <p:pic>
        <p:nvPicPr>
          <p:cNvPr id="188" name="Google Shape;188;p23"/>
          <p:cNvPicPr preferRelativeResize="0"/>
          <p:nvPr/>
        </p:nvPicPr>
        <p:blipFill>
          <a:blip r:embed="rId3">
            <a:alphaModFix/>
          </a:blip>
          <a:stretch>
            <a:fillRect/>
          </a:stretch>
        </p:blipFill>
        <p:spPr>
          <a:xfrm>
            <a:off x="152400" y="1554900"/>
            <a:ext cx="8744476" cy="5150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ph idx="1" type="body"/>
          </p:nvPr>
        </p:nvSpPr>
        <p:spPr>
          <a:xfrm>
            <a:off x="9113099" y="2057400"/>
            <a:ext cx="2656500" cy="3811500"/>
          </a:xfrm>
          <a:prstGeom prst="rect">
            <a:avLst/>
          </a:prstGeom>
          <a:noFill/>
          <a:ln>
            <a:noFill/>
          </a:ln>
        </p:spPr>
        <p:txBody>
          <a:bodyPr anchorCtr="0" anchor="t" bIns="45700" lIns="91425" spcFirstLastPara="1" rIns="91425" wrap="square" tIns="45700">
            <a:normAutofit fontScale="62500" lnSpcReduction="20000"/>
          </a:bodyPr>
          <a:lstStyle/>
          <a:p>
            <a:pPr indent="0" lvl="0" marL="457200" rtl="0" algn="l">
              <a:lnSpc>
                <a:spcPct val="115000"/>
              </a:lnSpc>
              <a:spcBef>
                <a:spcPts val="0"/>
              </a:spcBef>
              <a:spcAft>
                <a:spcPts val="0"/>
              </a:spcAft>
              <a:buNone/>
            </a:pPr>
            <a:r>
              <a:t/>
            </a:r>
            <a:endParaRPr sz="1700">
              <a:latin typeface="Arial"/>
              <a:ea typeface="Arial"/>
              <a:cs typeface="Arial"/>
              <a:sym typeface="Arial"/>
            </a:endParaRPr>
          </a:p>
          <a:p>
            <a:pPr indent="-228600" lvl="0" marL="457200" rtl="0" algn="l">
              <a:lnSpc>
                <a:spcPct val="115000"/>
              </a:lnSpc>
              <a:spcBef>
                <a:spcPts val="0"/>
              </a:spcBef>
              <a:spcAft>
                <a:spcPts val="0"/>
              </a:spcAft>
              <a:buSzPct val="100000"/>
              <a:buFont typeface="Arial"/>
              <a:buNone/>
            </a:pPr>
            <a:r>
              <a:rPr b="1" lang="en-US" sz="1700">
                <a:latin typeface="Arial"/>
                <a:ea typeface="Arial"/>
                <a:cs typeface="Arial"/>
                <a:sym typeface="Arial"/>
              </a:rPr>
              <a:t>Project Scope</a:t>
            </a:r>
            <a:r>
              <a:rPr lang="en-US" sz="1700">
                <a:latin typeface="Arial"/>
                <a:ea typeface="Arial"/>
                <a:cs typeface="Arial"/>
                <a:sym typeface="Arial"/>
              </a:rPr>
              <a:t>: This project involves a comprehensive analysis of data sets representing two prominent cab companies. These data sets offer insights into various aspects of customer profiles.</a:t>
            </a:r>
            <a:endParaRPr sz="1700">
              <a:latin typeface="Arial"/>
              <a:ea typeface="Arial"/>
              <a:cs typeface="Arial"/>
              <a:sym typeface="Arial"/>
            </a:endParaRPr>
          </a:p>
          <a:p>
            <a:pPr indent="0" lvl="0" marL="457200" rtl="0" algn="l">
              <a:lnSpc>
                <a:spcPct val="115000"/>
              </a:lnSpc>
              <a:spcBef>
                <a:spcPts val="0"/>
              </a:spcBef>
              <a:spcAft>
                <a:spcPts val="0"/>
              </a:spcAft>
              <a:buNone/>
            </a:pPr>
            <a:r>
              <a:t/>
            </a:r>
            <a:endParaRPr sz="1700">
              <a:latin typeface="Arial"/>
              <a:ea typeface="Arial"/>
              <a:cs typeface="Arial"/>
              <a:sym typeface="Arial"/>
            </a:endParaRPr>
          </a:p>
          <a:p>
            <a:pPr indent="-228600" lvl="0" marL="457200" rtl="0" algn="l">
              <a:lnSpc>
                <a:spcPct val="115000"/>
              </a:lnSpc>
              <a:spcBef>
                <a:spcPts val="0"/>
              </a:spcBef>
              <a:spcAft>
                <a:spcPts val="0"/>
              </a:spcAft>
              <a:buSzPct val="100000"/>
              <a:buFont typeface="Arial"/>
              <a:buNone/>
            </a:pPr>
            <a:r>
              <a:rPr b="1" lang="en-US" sz="1700">
                <a:latin typeface="Arial"/>
                <a:ea typeface="Arial"/>
                <a:cs typeface="Arial"/>
                <a:sym typeface="Arial"/>
              </a:rPr>
              <a:t>Objective</a:t>
            </a:r>
            <a:r>
              <a:rPr lang="en-US" sz="1700">
                <a:latin typeface="Arial"/>
                <a:ea typeface="Arial"/>
                <a:cs typeface="Arial"/>
                <a:sym typeface="Arial"/>
              </a:rPr>
              <a:t>: The primary goal of our analysis is to provide actionable insights that will assist XYZ's Executive team in selecting the most suitable cab company for their investment.</a:t>
            </a:r>
            <a:endParaRPr sz="1700">
              <a:latin typeface="Arial"/>
              <a:ea typeface="Arial"/>
              <a:cs typeface="Arial"/>
              <a:sym typeface="Arial"/>
            </a:endParaRPr>
          </a:p>
          <a:p>
            <a:pPr indent="0" lvl="0" marL="457200" rtl="0" algn="l">
              <a:lnSpc>
                <a:spcPct val="115000"/>
              </a:lnSpc>
              <a:spcBef>
                <a:spcPts val="0"/>
              </a:spcBef>
              <a:spcAft>
                <a:spcPts val="0"/>
              </a:spcAft>
              <a:buNone/>
            </a:pPr>
            <a:r>
              <a:t/>
            </a:r>
            <a:endParaRPr sz="1700">
              <a:latin typeface="Arial"/>
              <a:ea typeface="Arial"/>
              <a:cs typeface="Arial"/>
              <a:sym typeface="Arial"/>
            </a:endParaRPr>
          </a:p>
          <a:p>
            <a:pPr indent="-228600" lvl="0" marL="457200" rtl="0" algn="l">
              <a:lnSpc>
                <a:spcPct val="115000"/>
              </a:lnSpc>
              <a:spcBef>
                <a:spcPts val="0"/>
              </a:spcBef>
              <a:spcAft>
                <a:spcPts val="0"/>
              </a:spcAft>
              <a:buSzPct val="100000"/>
              <a:buFont typeface="Arial"/>
              <a:buNone/>
            </a:pPr>
            <a:r>
              <a:rPr b="1" lang="en-US" sz="1700">
                <a:latin typeface="Arial"/>
                <a:ea typeface="Arial"/>
                <a:cs typeface="Arial"/>
                <a:sym typeface="Arial"/>
              </a:rPr>
              <a:t>Project Outcome</a:t>
            </a:r>
            <a:r>
              <a:rPr lang="en-US" sz="1700">
                <a:latin typeface="Arial"/>
                <a:ea typeface="Arial"/>
                <a:cs typeface="Arial"/>
                <a:sym typeface="Arial"/>
              </a:rPr>
              <a:t>: Our findings will be presented to XYZ's Executive team, focusing on the quality of analysis, the value of recommendations, and the clarity of insights.</a:t>
            </a:r>
            <a:endParaRPr sz="2400"/>
          </a:p>
        </p:txBody>
      </p:sp>
      <p:sp>
        <p:nvSpPr>
          <p:cNvPr id="194" name="Google Shape;194;p24"/>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5" name="Google Shape;195;p24"/>
          <p:cNvSpPr txBox="1"/>
          <p:nvPr>
            <p:ph type="title"/>
          </p:nvPr>
        </p:nvSpPr>
        <p:spPr>
          <a:xfrm>
            <a:off x="839800" y="72075"/>
            <a:ext cx="5976900" cy="1985400"/>
          </a:xfrm>
          <a:prstGeom prst="rect">
            <a:avLst/>
          </a:prstGeom>
          <a:noFill/>
          <a:ln>
            <a:noFill/>
          </a:ln>
        </p:spPr>
        <p:txBody>
          <a:bodyPr anchorCtr="0" anchor="ctr" bIns="45700" lIns="91425" spcFirstLastPara="1" rIns="91425" wrap="square" tIns="45700">
            <a:normAutofit/>
          </a:bodyPr>
          <a:lstStyle/>
          <a:p>
            <a:pPr indent="0" lvl="0" marL="0" rtl="0" algn="just">
              <a:spcBef>
                <a:spcPts val="1000"/>
              </a:spcBef>
              <a:spcAft>
                <a:spcPts val="0"/>
              </a:spcAft>
              <a:buNone/>
            </a:pPr>
            <a:r>
              <a:rPr lang="en-US">
                <a:solidFill>
                  <a:srgbClr val="FF6600"/>
                </a:solidFill>
                <a:latin typeface="Arial"/>
                <a:ea typeface="Arial"/>
                <a:cs typeface="Arial"/>
                <a:sym typeface="Arial"/>
              </a:rPr>
              <a:t>Market Share Analysis</a:t>
            </a:r>
            <a:endParaRPr>
              <a:solidFill>
                <a:srgbClr val="FF6600"/>
              </a:solidFill>
            </a:endParaRPr>
          </a:p>
        </p:txBody>
      </p:sp>
      <p:sp>
        <p:nvSpPr>
          <p:cNvPr id="196" name="Google Shape;196;p24"/>
          <p:cNvSpPr txBox="1"/>
          <p:nvPr/>
        </p:nvSpPr>
        <p:spPr>
          <a:xfrm>
            <a:off x="3717325" y="2100650"/>
            <a:ext cx="42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B3B3B"/>
              </a:solidFill>
            </a:endParaRPr>
          </a:p>
        </p:txBody>
      </p:sp>
      <p:pic>
        <p:nvPicPr>
          <p:cNvPr id="197" name="Google Shape;197;p24"/>
          <p:cNvPicPr preferRelativeResize="0"/>
          <p:nvPr/>
        </p:nvPicPr>
        <p:blipFill>
          <a:blip r:embed="rId3">
            <a:alphaModFix/>
          </a:blip>
          <a:stretch>
            <a:fillRect/>
          </a:stretch>
        </p:blipFill>
        <p:spPr>
          <a:xfrm>
            <a:off x="543700" y="1936975"/>
            <a:ext cx="8425249" cy="4550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ph idx="1" type="body"/>
          </p:nvPr>
        </p:nvSpPr>
        <p:spPr>
          <a:xfrm>
            <a:off x="9113099" y="2057400"/>
            <a:ext cx="2656500" cy="3811500"/>
          </a:xfrm>
          <a:prstGeom prst="rect">
            <a:avLst/>
          </a:prstGeom>
          <a:noFill/>
          <a:ln>
            <a:noFill/>
          </a:ln>
        </p:spPr>
        <p:txBody>
          <a:bodyPr anchorCtr="0" anchor="t" bIns="45700" lIns="91425" spcFirstLastPara="1" rIns="91425" wrap="square" tIns="45700">
            <a:normAutofit/>
          </a:bodyPr>
          <a:lstStyle/>
          <a:p>
            <a:pPr indent="-304800" lvl="0" marL="457200" rtl="0" algn="l">
              <a:lnSpc>
                <a:spcPct val="115000"/>
              </a:lnSpc>
              <a:spcBef>
                <a:spcPts val="300"/>
              </a:spcBef>
              <a:spcAft>
                <a:spcPts val="0"/>
              </a:spcAft>
              <a:buClr>
                <a:srgbClr val="1F1F1F"/>
              </a:buClr>
              <a:buSzPts val="1200"/>
              <a:buChar char="❏"/>
            </a:pPr>
            <a:r>
              <a:rPr lang="en-US" sz="1200">
                <a:solidFill>
                  <a:srgbClr val="1F1F1F"/>
                </a:solidFill>
                <a:highlight>
                  <a:srgbClr val="FFFFFF"/>
                </a:highlight>
                <a:latin typeface="Arial"/>
                <a:ea typeface="Arial"/>
                <a:cs typeface="Arial"/>
                <a:sym typeface="Arial"/>
              </a:rPr>
              <a:t>Yellow Cab is now the dominant player in the taxi industry, with a market share around 60%.</a:t>
            </a:r>
            <a:endParaRPr sz="1200">
              <a:solidFill>
                <a:srgbClr val="1F1F1F"/>
              </a:solidFill>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t/>
            </a:r>
            <a:endParaRPr sz="1200">
              <a:solidFill>
                <a:srgbClr val="1F1F1F"/>
              </a:solidFill>
              <a:highlight>
                <a:srgbClr val="FFFFFF"/>
              </a:highlight>
              <a:latin typeface="Arial"/>
              <a:ea typeface="Arial"/>
              <a:cs typeface="Arial"/>
              <a:sym typeface="Arial"/>
            </a:endParaRPr>
          </a:p>
          <a:p>
            <a:pPr indent="-304800" lvl="0" marL="457200" rtl="0" algn="l">
              <a:lnSpc>
                <a:spcPct val="115000"/>
              </a:lnSpc>
              <a:spcBef>
                <a:spcPts val="1100"/>
              </a:spcBef>
              <a:spcAft>
                <a:spcPts val="0"/>
              </a:spcAft>
              <a:buClr>
                <a:srgbClr val="1F1F1F"/>
              </a:buClr>
              <a:buSzPts val="1200"/>
              <a:buChar char="❏"/>
            </a:pPr>
            <a:r>
              <a:rPr lang="en-US" sz="1200">
                <a:solidFill>
                  <a:srgbClr val="1F1F1F"/>
                </a:solidFill>
                <a:highlight>
                  <a:srgbClr val="FFFFFF"/>
                </a:highlight>
                <a:latin typeface="Arial"/>
                <a:ea typeface="Arial"/>
                <a:cs typeface="Arial"/>
                <a:sym typeface="Arial"/>
              </a:rPr>
              <a:t>Pink Cab is a much smaller player in the taxi industry, with a market share of less than 25%.</a:t>
            </a:r>
            <a:endParaRPr sz="1200">
              <a:solidFill>
                <a:srgbClr val="1F1F1F"/>
              </a:solidFill>
              <a:highlight>
                <a:srgbClr val="FFFFFF"/>
              </a:highlight>
              <a:latin typeface="Arial"/>
              <a:ea typeface="Arial"/>
              <a:cs typeface="Arial"/>
              <a:sym typeface="Arial"/>
            </a:endParaRPr>
          </a:p>
          <a:p>
            <a:pPr indent="0" lvl="0" marL="457200" rtl="0" algn="l">
              <a:lnSpc>
                <a:spcPct val="115000"/>
              </a:lnSpc>
              <a:spcBef>
                <a:spcPts val="1100"/>
              </a:spcBef>
              <a:spcAft>
                <a:spcPts val="0"/>
              </a:spcAft>
              <a:buNone/>
            </a:pPr>
            <a:r>
              <a:t/>
            </a:r>
            <a:endParaRPr sz="1700">
              <a:latin typeface="Arial"/>
              <a:ea typeface="Arial"/>
              <a:cs typeface="Arial"/>
              <a:sym typeface="Arial"/>
            </a:endParaRPr>
          </a:p>
        </p:txBody>
      </p:sp>
      <p:sp>
        <p:nvSpPr>
          <p:cNvPr id="203" name="Google Shape;203;p25"/>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4" name="Google Shape;204;p25"/>
          <p:cNvSpPr txBox="1"/>
          <p:nvPr>
            <p:ph type="title"/>
          </p:nvPr>
        </p:nvSpPr>
        <p:spPr>
          <a:xfrm>
            <a:off x="839800" y="72075"/>
            <a:ext cx="5976900" cy="1985400"/>
          </a:xfrm>
          <a:prstGeom prst="rect">
            <a:avLst/>
          </a:prstGeom>
          <a:noFill/>
          <a:ln>
            <a:noFill/>
          </a:ln>
        </p:spPr>
        <p:txBody>
          <a:bodyPr anchorCtr="0" anchor="ctr" bIns="45700" lIns="91425" spcFirstLastPara="1" rIns="91425" wrap="square" tIns="45700">
            <a:normAutofit/>
          </a:bodyPr>
          <a:lstStyle/>
          <a:p>
            <a:pPr indent="0" lvl="0" marL="0" rtl="0" algn="just">
              <a:spcBef>
                <a:spcPts val="1000"/>
              </a:spcBef>
              <a:spcAft>
                <a:spcPts val="0"/>
              </a:spcAft>
              <a:buNone/>
            </a:pPr>
            <a:r>
              <a:rPr lang="en-US">
                <a:solidFill>
                  <a:srgbClr val="FF6600"/>
                </a:solidFill>
                <a:latin typeface="Arial"/>
                <a:ea typeface="Arial"/>
                <a:cs typeface="Arial"/>
                <a:sym typeface="Arial"/>
              </a:rPr>
              <a:t>Market Share Analysis</a:t>
            </a:r>
            <a:endParaRPr>
              <a:solidFill>
                <a:srgbClr val="FF6600"/>
              </a:solidFill>
            </a:endParaRPr>
          </a:p>
        </p:txBody>
      </p:sp>
      <p:sp>
        <p:nvSpPr>
          <p:cNvPr id="205" name="Google Shape;205;p25"/>
          <p:cNvSpPr txBox="1"/>
          <p:nvPr/>
        </p:nvSpPr>
        <p:spPr>
          <a:xfrm>
            <a:off x="3717325" y="2100650"/>
            <a:ext cx="42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B3B3B"/>
              </a:solidFill>
            </a:endParaRPr>
          </a:p>
        </p:txBody>
      </p:sp>
      <p:pic>
        <p:nvPicPr>
          <p:cNvPr id="206" name="Google Shape;206;p25"/>
          <p:cNvPicPr preferRelativeResize="0"/>
          <p:nvPr/>
        </p:nvPicPr>
        <p:blipFill>
          <a:blip r:embed="rId3">
            <a:alphaModFix/>
          </a:blip>
          <a:stretch>
            <a:fillRect/>
          </a:stretch>
        </p:blipFill>
        <p:spPr>
          <a:xfrm>
            <a:off x="152400" y="1482800"/>
            <a:ext cx="8775350" cy="5222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idx="1" type="body"/>
          </p:nvPr>
        </p:nvSpPr>
        <p:spPr>
          <a:xfrm>
            <a:off x="9113100" y="1575475"/>
            <a:ext cx="2656500" cy="4293300"/>
          </a:xfrm>
          <a:prstGeom prst="rect">
            <a:avLst/>
          </a:prstGeom>
          <a:noFill/>
          <a:ln>
            <a:noFill/>
          </a:ln>
        </p:spPr>
        <p:txBody>
          <a:bodyPr anchorCtr="0" anchor="t" bIns="45700" lIns="91425" spcFirstLastPara="1" rIns="91425" wrap="square" tIns="45700">
            <a:normAutofit/>
          </a:bodyPr>
          <a:lstStyle/>
          <a:p>
            <a:pPr indent="-304800" lvl="0" marL="457200" rtl="0" algn="l">
              <a:lnSpc>
                <a:spcPct val="115000"/>
              </a:lnSpc>
              <a:spcBef>
                <a:spcPts val="300"/>
              </a:spcBef>
              <a:spcAft>
                <a:spcPts val="0"/>
              </a:spcAft>
              <a:buClr>
                <a:srgbClr val="1F1F1F"/>
              </a:buClr>
              <a:buSzPts val="1200"/>
              <a:buChar char="❏"/>
            </a:pPr>
            <a:r>
              <a:rPr lang="en-US" sz="1200">
                <a:solidFill>
                  <a:srgbClr val="1F1F1F"/>
                </a:solidFill>
                <a:highlight>
                  <a:srgbClr val="FFFFFF"/>
                </a:highlight>
                <a:latin typeface="Arial"/>
                <a:ea typeface="Arial"/>
                <a:cs typeface="Arial"/>
                <a:sym typeface="Arial"/>
              </a:rPr>
              <a:t>Yellow Cab has a higher customer retention rate than Pink Cab in all years.</a:t>
            </a:r>
            <a:endParaRPr sz="1200">
              <a:solidFill>
                <a:srgbClr val="1F1F1F"/>
              </a:solidFill>
              <a:highlight>
                <a:srgbClr val="FFFFFF"/>
              </a:highlight>
              <a:latin typeface="Arial"/>
              <a:ea typeface="Arial"/>
              <a:cs typeface="Arial"/>
              <a:sym typeface="Arial"/>
            </a:endParaRPr>
          </a:p>
          <a:p>
            <a:pPr indent="0" lvl="0" marL="457200" rtl="0" algn="l">
              <a:lnSpc>
                <a:spcPct val="115000"/>
              </a:lnSpc>
              <a:spcBef>
                <a:spcPts val="1100"/>
              </a:spcBef>
              <a:spcAft>
                <a:spcPts val="0"/>
              </a:spcAft>
              <a:buNone/>
            </a:pPr>
            <a:r>
              <a:t/>
            </a:r>
            <a:endParaRPr sz="1200">
              <a:solidFill>
                <a:srgbClr val="1F1F1F"/>
              </a:solidFill>
              <a:highlight>
                <a:srgbClr val="FFFFFF"/>
              </a:highlight>
              <a:latin typeface="Arial"/>
              <a:ea typeface="Arial"/>
              <a:cs typeface="Arial"/>
              <a:sym typeface="Arial"/>
            </a:endParaRPr>
          </a:p>
          <a:p>
            <a:pPr indent="-304800" lvl="0" marL="457200" rtl="0" algn="l">
              <a:lnSpc>
                <a:spcPct val="115000"/>
              </a:lnSpc>
              <a:spcBef>
                <a:spcPts val="1100"/>
              </a:spcBef>
              <a:spcAft>
                <a:spcPts val="0"/>
              </a:spcAft>
              <a:buClr>
                <a:srgbClr val="1F1F1F"/>
              </a:buClr>
              <a:buSzPts val="1200"/>
              <a:buChar char="❏"/>
            </a:pPr>
            <a:r>
              <a:rPr lang="en-US" sz="1200">
                <a:solidFill>
                  <a:srgbClr val="1F1F1F"/>
                </a:solidFill>
                <a:highlight>
                  <a:srgbClr val="FFFFFF"/>
                </a:highlight>
                <a:latin typeface="Arial"/>
                <a:ea typeface="Arial"/>
                <a:cs typeface="Arial"/>
                <a:sym typeface="Arial"/>
              </a:rPr>
              <a:t>The customer retention rate for both companies has been declining over time. However, the decline has been more pronounced for Pink Cab.</a:t>
            </a:r>
            <a:endParaRPr sz="1200">
              <a:solidFill>
                <a:srgbClr val="1F1F1F"/>
              </a:solidFill>
              <a:highlight>
                <a:srgbClr val="FFFFFF"/>
              </a:highlight>
              <a:latin typeface="Arial"/>
              <a:ea typeface="Arial"/>
              <a:cs typeface="Arial"/>
              <a:sym typeface="Arial"/>
            </a:endParaRPr>
          </a:p>
          <a:p>
            <a:pPr indent="0" lvl="0" marL="457200" rtl="0" algn="l">
              <a:lnSpc>
                <a:spcPct val="115000"/>
              </a:lnSpc>
              <a:spcBef>
                <a:spcPts val="1100"/>
              </a:spcBef>
              <a:spcAft>
                <a:spcPts val="0"/>
              </a:spcAft>
              <a:buNone/>
            </a:pPr>
            <a:r>
              <a:t/>
            </a:r>
            <a:endParaRPr sz="1200">
              <a:solidFill>
                <a:srgbClr val="1F1F1F"/>
              </a:solidFill>
              <a:highlight>
                <a:srgbClr val="FFFFFF"/>
              </a:highlight>
              <a:latin typeface="Arial"/>
              <a:ea typeface="Arial"/>
              <a:cs typeface="Arial"/>
              <a:sym typeface="Arial"/>
            </a:endParaRPr>
          </a:p>
          <a:p>
            <a:pPr indent="-304800" lvl="0" marL="457200" rtl="0" algn="l">
              <a:lnSpc>
                <a:spcPct val="115000"/>
              </a:lnSpc>
              <a:spcBef>
                <a:spcPts val="1100"/>
              </a:spcBef>
              <a:spcAft>
                <a:spcPts val="0"/>
              </a:spcAft>
              <a:buClr>
                <a:srgbClr val="1F1F1F"/>
              </a:buClr>
              <a:buSzPts val="1200"/>
              <a:buChar char="❏"/>
            </a:pPr>
            <a:r>
              <a:rPr lang="en-US" sz="1200">
                <a:solidFill>
                  <a:srgbClr val="1F1F1F"/>
                </a:solidFill>
                <a:highlight>
                  <a:srgbClr val="FFFFFF"/>
                </a:highlight>
                <a:latin typeface="Arial"/>
                <a:ea typeface="Arial"/>
                <a:cs typeface="Arial"/>
                <a:sym typeface="Arial"/>
              </a:rPr>
              <a:t>The gap between Yellow Cab's customer retention rate and Pink Cab's customer retention rate has been widening over time.</a:t>
            </a:r>
            <a:endParaRPr sz="1700">
              <a:latin typeface="Arial"/>
              <a:ea typeface="Arial"/>
              <a:cs typeface="Arial"/>
              <a:sym typeface="Arial"/>
            </a:endParaRPr>
          </a:p>
        </p:txBody>
      </p:sp>
      <p:sp>
        <p:nvSpPr>
          <p:cNvPr id="212" name="Google Shape;212;p26"/>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 name="Google Shape;213;p26"/>
          <p:cNvSpPr txBox="1"/>
          <p:nvPr>
            <p:ph type="title"/>
          </p:nvPr>
        </p:nvSpPr>
        <p:spPr>
          <a:xfrm>
            <a:off x="839800" y="72075"/>
            <a:ext cx="5976900" cy="1985400"/>
          </a:xfrm>
          <a:prstGeom prst="rect">
            <a:avLst/>
          </a:prstGeom>
          <a:noFill/>
          <a:ln>
            <a:noFill/>
          </a:ln>
        </p:spPr>
        <p:txBody>
          <a:bodyPr anchorCtr="0" anchor="ctr" bIns="45700" lIns="91425" spcFirstLastPara="1" rIns="91425" wrap="square" tIns="45700">
            <a:normAutofit/>
          </a:bodyPr>
          <a:lstStyle/>
          <a:p>
            <a:pPr indent="0" lvl="0" marL="0" rtl="0" algn="just">
              <a:spcBef>
                <a:spcPts val="1000"/>
              </a:spcBef>
              <a:spcAft>
                <a:spcPts val="0"/>
              </a:spcAft>
              <a:buNone/>
            </a:pPr>
            <a:r>
              <a:rPr lang="en-US">
                <a:solidFill>
                  <a:srgbClr val="FF6600"/>
                </a:solidFill>
                <a:latin typeface="Arial"/>
                <a:ea typeface="Arial"/>
                <a:cs typeface="Arial"/>
                <a:sym typeface="Arial"/>
              </a:rPr>
              <a:t>Customer Retention</a:t>
            </a:r>
            <a:r>
              <a:rPr lang="en-US">
                <a:solidFill>
                  <a:srgbClr val="FF6600"/>
                </a:solidFill>
                <a:latin typeface="Arial"/>
                <a:ea typeface="Arial"/>
                <a:cs typeface="Arial"/>
                <a:sym typeface="Arial"/>
              </a:rPr>
              <a:t> Analysis</a:t>
            </a:r>
            <a:endParaRPr>
              <a:solidFill>
                <a:srgbClr val="FF6600"/>
              </a:solidFill>
            </a:endParaRPr>
          </a:p>
        </p:txBody>
      </p:sp>
      <p:sp>
        <p:nvSpPr>
          <p:cNvPr id="214" name="Google Shape;214;p26"/>
          <p:cNvSpPr txBox="1"/>
          <p:nvPr/>
        </p:nvSpPr>
        <p:spPr>
          <a:xfrm>
            <a:off x="3717325" y="2100650"/>
            <a:ext cx="42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B3B3B"/>
              </a:solidFill>
            </a:endParaRPr>
          </a:p>
        </p:txBody>
      </p:sp>
      <p:pic>
        <p:nvPicPr>
          <p:cNvPr id="215" name="Google Shape;215;p26"/>
          <p:cNvPicPr preferRelativeResize="0"/>
          <p:nvPr/>
        </p:nvPicPr>
        <p:blipFill>
          <a:blip r:embed="rId3">
            <a:alphaModFix/>
          </a:blip>
          <a:stretch>
            <a:fillRect/>
          </a:stretch>
        </p:blipFill>
        <p:spPr>
          <a:xfrm>
            <a:off x="152400" y="1524000"/>
            <a:ext cx="8806250" cy="51815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idx="1" type="body"/>
          </p:nvPr>
        </p:nvSpPr>
        <p:spPr>
          <a:xfrm>
            <a:off x="9483800" y="1606375"/>
            <a:ext cx="2605200" cy="4788300"/>
          </a:xfrm>
          <a:prstGeom prst="rect">
            <a:avLst/>
          </a:prstGeom>
          <a:noFill/>
          <a:ln>
            <a:noFill/>
          </a:ln>
        </p:spPr>
        <p:txBody>
          <a:bodyPr anchorCtr="0" anchor="t" bIns="45700" lIns="91425" spcFirstLastPara="1" rIns="91425" wrap="square" tIns="45700">
            <a:normAutofit/>
          </a:bodyPr>
          <a:lstStyle/>
          <a:p>
            <a:pPr indent="-304800" lvl="0" marL="457200" rtl="0" algn="l">
              <a:lnSpc>
                <a:spcPct val="115000"/>
              </a:lnSpc>
              <a:spcBef>
                <a:spcPts val="300"/>
              </a:spcBef>
              <a:spcAft>
                <a:spcPts val="0"/>
              </a:spcAft>
              <a:buClr>
                <a:srgbClr val="1F1F1F"/>
              </a:buClr>
              <a:buSzPts val="1200"/>
              <a:buChar char="❏"/>
            </a:pPr>
            <a:r>
              <a:rPr lang="en-US" sz="1200">
                <a:solidFill>
                  <a:srgbClr val="1F1F1F"/>
                </a:solidFill>
                <a:highlight>
                  <a:srgbClr val="FFFFFF"/>
                </a:highlight>
                <a:latin typeface="Arial"/>
                <a:ea typeface="Arial"/>
                <a:cs typeface="Arial"/>
                <a:sym typeface="Arial"/>
              </a:rPr>
              <a:t>Overall, the number of rides is highest in the middle of the month and lowest at the beginning and end of the month. This is likely due to the fact that people are more likely to have money to spend on taxis in the middle of the month, after they have been paid.</a:t>
            </a:r>
            <a:endParaRPr sz="1200">
              <a:solidFill>
                <a:srgbClr val="1F1F1F"/>
              </a:solidFill>
              <a:highlight>
                <a:srgbClr val="FFFFFF"/>
              </a:highlight>
              <a:latin typeface="Arial"/>
              <a:ea typeface="Arial"/>
              <a:cs typeface="Arial"/>
              <a:sym typeface="Arial"/>
            </a:endParaRPr>
          </a:p>
          <a:p>
            <a:pPr indent="0" lvl="0" marL="457200" rtl="0" algn="l">
              <a:lnSpc>
                <a:spcPct val="115000"/>
              </a:lnSpc>
              <a:spcBef>
                <a:spcPts val="1100"/>
              </a:spcBef>
              <a:spcAft>
                <a:spcPts val="0"/>
              </a:spcAft>
              <a:buNone/>
            </a:pPr>
            <a:r>
              <a:t/>
            </a:r>
            <a:endParaRPr sz="1200">
              <a:solidFill>
                <a:srgbClr val="1F1F1F"/>
              </a:solidFill>
              <a:highlight>
                <a:srgbClr val="FFFFFF"/>
              </a:highlight>
              <a:latin typeface="Arial"/>
              <a:ea typeface="Arial"/>
              <a:cs typeface="Arial"/>
              <a:sym typeface="Arial"/>
            </a:endParaRPr>
          </a:p>
          <a:p>
            <a:pPr indent="-304800" lvl="0" marL="457200" rtl="0" algn="l">
              <a:lnSpc>
                <a:spcPct val="115000"/>
              </a:lnSpc>
              <a:spcBef>
                <a:spcPts val="1100"/>
              </a:spcBef>
              <a:spcAft>
                <a:spcPts val="0"/>
              </a:spcAft>
              <a:buClr>
                <a:srgbClr val="1F1F1F"/>
              </a:buClr>
              <a:buSzPts val="1200"/>
              <a:buChar char="❏"/>
            </a:pPr>
            <a:r>
              <a:rPr lang="en-US" sz="1200">
                <a:solidFill>
                  <a:srgbClr val="1F1F1F"/>
                </a:solidFill>
                <a:highlight>
                  <a:srgbClr val="FFFFFF"/>
                </a:highlight>
                <a:latin typeface="Arial"/>
                <a:ea typeface="Arial"/>
                <a:cs typeface="Arial"/>
                <a:sym typeface="Arial"/>
              </a:rPr>
              <a:t>Yellow Cab has a higher number of rides than Pink Cab on all days of the month. This suggests that Yellow Cab is the more popular taxi company overall.</a:t>
            </a:r>
            <a:endParaRPr sz="1200">
              <a:solidFill>
                <a:srgbClr val="1F1F1F"/>
              </a:solidFill>
              <a:highlight>
                <a:srgbClr val="FFFFFF"/>
              </a:highlight>
              <a:latin typeface="Arial"/>
              <a:ea typeface="Arial"/>
              <a:cs typeface="Arial"/>
              <a:sym typeface="Arial"/>
            </a:endParaRPr>
          </a:p>
          <a:p>
            <a:pPr indent="0" lvl="0" marL="457200" rtl="0" algn="l">
              <a:lnSpc>
                <a:spcPct val="115000"/>
              </a:lnSpc>
              <a:spcBef>
                <a:spcPts val="1100"/>
              </a:spcBef>
              <a:spcAft>
                <a:spcPts val="0"/>
              </a:spcAft>
              <a:buNone/>
            </a:pPr>
            <a:r>
              <a:t/>
            </a:r>
            <a:endParaRPr sz="1700">
              <a:latin typeface="Arial"/>
              <a:ea typeface="Arial"/>
              <a:cs typeface="Arial"/>
              <a:sym typeface="Arial"/>
            </a:endParaRPr>
          </a:p>
        </p:txBody>
      </p:sp>
      <p:sp>
        <p:nvSpPr>
          <p:cNvPr id="221" name="Google Shape;221;p27"/>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27"/>
          <p:cNvSpPr txBox="1"/>
          <p:nvPr>
            <p:ph type="title"/>
          </p:nvPr>
        </p:nvSpPr>
        <p:spPr>
          <a:xfrm>
            <a:off x="839800" y="72075"/>
            <a:ext cx="5976900" cy="1985400"/>
          </a:xfrm>
          <a:prstGeom prst="rect">
            <a:avLst/>
          </a:prstGeom>
          <a:noFill/>
          <a:ln>
            <a:noFill/>
          </a:ln>
        </p:spPr>
        <p:txBody>
          <a:bodyPr anchorCtr="0" anchor="ctr" bIns="45700" lIns="91425" spcFirstLastPara="1" rIns="91425" wrap="square" tIns="45700">
            <a:normAutofit/>
          </a:bodyPr>
          <a:lstStyle/>
          <a:p>
            <a:pPr indent="0" lvl="0" marL="0" rtl="0" algn="just">
              <a:spcBef>
                <a:spcPts val="1000"/>
              </a:spcBef>
              <a:spcAft>
                <a:spcPts val="0"/>
              </a:spcAft>
              <a:buNone/>
            </a:pPr>
            <a:r>
              <a:rPr lang="en-US">
                <a:solidFill>
                  <a:srgbClr val="FF6600"/>
                </a:solidFill>
                <a:latin typeface="Arial"/>
                <a:ea typeface="Arial"/>
                <a:cs typeface="Arial"/>
                <a:sym typeface="Arial"/>
              </a:rPr>
              <a:t>Customer and ride a</a:t>
            </a:r>
            <a:r>
              <a:rPr lang="en-US">
                <a:solidFill>
                  <a:srgbClr val="FF6600"/>
                </a:solidFill>
                <a:latin typeface="Arial"/>
                <a:ea typeface="Arial"/>
                <a:cs typeface="Arial"/>
                <a:sym typeface="Arial"/>
              </a:rPr>
              <a:t>nalysis</a:t>
            </a:r>
            <a:endParaRPr>
              <a:solidFill>
                <a:srgbClr val="FF6600"/>
              </a:solidFill>
            </a:endParaRPr>
          </a:p>
        </p:txBody>
      </p:sp>
      <p:sp>
        <p:nvSpPr>
          <p:cNvPr id="223" name="Google Shape;223;p27"/>
          <p:cNvSpPr txBox="1"/>
          <p:nvPr/>
        </p:nvSpPr>
        <p:spPr>
          <a:xfrm>
            <a:off x="3717325" y="2100650"/>
            <a:ext cx="42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B3B3B"/>
              </a:solidFill>
            </a:endParaRPr>
          </a:p>
        </p:txBody>
      </p:sp>
      <p:pic>
        <p:nvPicPr>
          <p:cNvPr id="224" name="Google Shape;224;p27"/>
          <p:cNvPicPr preferRelativeResize="0"/>
          <p:nvPr/>
        </p:nvPicPr>
        <p:blipFill>
          <a:blip r:embed="rId3">
            <a:alphaModFix/>
          </a:blip>
          <a:stretch>
            <a:fillRect/>
          </a:stretch>
        </p:blipFill>
        <p:spPr>
          <a:xfrm>
            <a:off x="142100" y="1493100"/>
            <a:ext cx="9341701" cy="5181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idx="1" type="body"/>
          </p:nvPr>
        </p:nvSpPr>
        <p:spPr>
          <a:xfrm>
            <a:off x="8742400" y="1554900"/>
            <a:ext cx="3027300" cy="4314000"/>
          </a:xfrm>
          <a:prstGeom prst="rect">
            <a:avLst/>
          </a:prstGeom>
          <a:noFill/>
          <a:ln>
            <a:noFill/>
          </a:ln>
        </p:spPr>
        <p:txBody>
          <a:bodyPr anchorCtr="0" anchor="t" bIns="45700" lIns="91425" spcFirstLastPara="1" rIns="91425" wrap="square" tIns="45700">
            <a:normAutofit/>
          </a:bodyPr>
          <a:lstStyle/>
          <a:p>
            <a:pPr indent="-304800" lvl="0" marL="457200" rtl="0" algn="l">
              <a:lnSpc>
                <a:spcPct val="115000"/>
              </a:lnSpc>
              <a:spcBef>
                <a:spcPts val="300"/>
              </a:spcBef>
              <a:spcAft>
                <a:spcPts val="0"/>
              </a:spcAft>
              <a:buClr>
                <a:srgbClr val="1F1F1F"/>
              </a:buClr>
              <a:buSzPts val="1200"/>
              <a:buChar char="❏"/>
            </a:pPr>
            <a:r>
              <a:rPr lang="en-US" sz="1200">
                <a:solidFill>
                  <a:srgbClr val="1F1F1F"/>
                </a:solidFill>
                <a:highlight>
                  <a:srgbClr val="FFFFFF"/>
                </a:highlight>
                <a:latin typeface="Arial"/>
                <a:ea typeface="Arial"/>
                <a:cs typeface="Arial"/>
                <a:sym typeface="Arial"/>
              </a:rPr>
              <a:t>Overall, the number of rides is highest on Sunday and lowest on Wednesday. </a:t>
            </a:r>
            <a:endParaRPr sz="1200">
              <a:solidFill>
                <a:srgbClr val="1F1F1F"/>
              </a:solidFill>
              <a:highlight>
                <a:srgbClr val="FFFFFF"/>
              </a:highlight>
              <a:latin typeface="Arial"/>
              <a:ea typeface="Arial"/>
              <a:cs typeface="Arial"/>
              <a:sym typeface="Arial"/>
            </a:endParaRPr>
          </a:p>
          <a:p>
            <a:pPr indent="0" lvl="0" marL="457200" rtl="0" algn="l">
              <a:lnSpc>
                <a:spcPct val="115000"/>
              </a:lnSpc>
              <a:spcBef>
                <a:spcPts val="1100"/>
              </a:spcBef>
              <a:spcAft>
                <a:spcPts val="0"/>
              </a:spcAft>
              <a:buNone/>
            </a:pPr>
            <a:r>
              <a:t/>
            </a:r>
            <a:endParaRPr sz="1200">
              <a:solidFill>
                <a:srgbClr val="1F1F1F"/>
              </a:solidFill>
              <a:highlight>
                <a:srgbClr val="FFFFFF"/>
              </a:highlight>
              <a:latin typeface="Arial"/>
              <a:ea typeface="Arial"/>
              <a:cs typeface="Arial"/>
              <a:sym typeface="Arial"/>
            </a:endParaRPr>
          </a:p>
          <a:p>
            <a:pPr indent="-304800" lvl="0" marL="457200" rtl="0" algn="l">
              <a:lnSpc>
                <a:spcPct val="115000"/>
              </a:lnSpc>
              <a:spcBef>
                <a:spcPts val="1100"/>
              </a:spcBef>
              <a:spcAft>
                <a:spcPts val="0"/>
              </a:spcAft>
              <a:buClr>
                <a:srgbClr val="1F1F1F"/>
              </a:buClr>
              <a:buSzPts val="1200"/>
              <a:buChar char="❏"/>
            </a:pPr>
            <a:r>
              <a:rPr lang="en-US" sz="1200">
                <a:solidFill>
                  <a:srgbClr val="1F1F1F"/>
                </a:solidFill>
                <a:highlight>
                  <a:srgbClr val="FFFFFF"/>
                </a:highlight>
                <a:latin typeface="Arial"/>
                <a:ea typeface="Arial"/>
                <a:cs typeface="Arial"/>
                <a:sym typeface="Arial"/>
              </a:rPr>
              <a:t>Yellow Cab has a higher number of rides than Pink Cab on all days of the week. This suggests that Yellow Cab is the more popular taxi company overall.</a:t>
            </a:r>
            <a:endParaRPr sz="1200">
              <a:solidFill>
                <a:srgbClr val="1F1F1F"/>
              </a:solidFill>
              <a:highlight>
                <a:srgbClr val="FFFFFF"/>
              </a:highlight>
              <a:latin typeface="Arial"/>
              <a:ea typeface="Arial"/>
              <a:cs typeface="Arial"/>
              <a:sym typeface="Arial"/>
            </a:endParaRPr>
          </a:p>
          <a:p>
            <a:pPr indent="0" lvl="0" marL="457200" rtl="0" algn="l">
              <a:lnSpc>
                <a:spcPct val="115000"/>
              </a:lnSpc>
              <a:spcBef>
                <a:spcPts val="1100"/>
              </a:spcBef>
              <a:spcAft>
                <a:spcPts val="0"/>
              </a:spcAft>
              <a:buNone/>
            </a:pPr>
            <a:r>
              <a:t/>
            </a:r>
            <a:endParaRPr sz="1700">
              <a:latin typeface="Arial"/>
              <a:ea typeface="Arial"/>
              <a:cs typeface="Arial"/>
              <a:sym typeface="Arial"/>
            </a:endParaRPr>
          </a:p>
        </p:txBody>
      </p:sp>
      <p:sp>
        <p:nvSpPr>
          <p:cNvPr id="230" name="Google Shape;230;p28"/>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Google Shape;231;p28"/>
          <p:cNvSpPr txBox="1"/>
          <p:nvPr>
            <p:ph type="title"/>
          </p:nvPr>
        </p:nvSpPr>
        <p:spPr>
          <a:xfrm>
            <a:off x="839800" y="72075"/>
            <a:ext cx="5976900" cy="1985400"/>
          </a:xfrm>
          <a:prstGeom prst="rect">
            <a:avLst/>
          </a:prstGeom>
          <a:noFill/>
          <a:ln>
            <a:noFill/>
          </a:ln>
        </p:spPr>
        <p:txBody>
          <a:bodyPr anchorCtr="0" anchor="ctr" bIns="45700" lIns="91425" spcFirstLastPara="1" rIns="91425" wrap="square" tIns="45700">
            <a:normAutofit/>
          </a:bodyPr>
          <a:lstStyle/>
          <a:p>
            <a:pPr indent="0" lvl="0" marL="0" rtl="0" algn="just">
              <a:spcBef>
                <a:spcPts val="1000"/>
              </a:spcBef>
              <a:spcAft>
                <a:spcPts val="0"/>
              </a:spcAft>
              <a:buNone/>
            </a:pPr>
            <a:r>
              <a:rPr lang="en-US">
                <a:solidFill>
                  <a:srgbClr val="FF6600"/>
                </a:solidFill>
                <a:latin typeface="Arial"/>
                <a:ea typeface="Arial"/>
                <a:cs typeface="Arial"/>
                <a:sym typeface="Arial"/>
              </a:rPr>
              <a:t>Customer and ride analysis</a:t>
            </a:r>
            <a:endParaRPr>
              <a:solidFill>
                <a:srgbClr val="FF6600"/>
              </a:solidFill>
            </a:endParaRPr>
          </a:p>
        </p:txBody>
      </p:sp>
      <p:sp>
        <p:nvSpPr>
          <p:cNvPr id="232" name="Google Shape;232;p28"/>
          <p:cNvSpPr txBox="1"/>
          <p:nvPr/>
        </p:nvSpPr>
        <p:spPr>
          <a:xfrm>
            <a:off x="3717325" y="2100650"/>
            <a:ext cx="42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B3B3B"/>
              </a:solidFill>
            </a:endParaRPr>
          </a:p>
        </p:txBody>
      </p:sp>
      <p:pic>
        <p:nvPicPr>
          <p:cNvPr id="233" name="Google Shape;233;p28"/>
          <p:cNvPicPr preferRelativeResize="0"/>
          <p:nvPr/>
        </p:nvPicPr>
        <p:blipFill>
          <a:blip r:embed="rId3">
            <a:alphaModFix/>
          </a:blip>
          <a:stretch>
            <a:fillRect/>
          </a:stretch>
        </p:blipFill>
        <p:spPr>
          <a:xfrm>
            <a:off x="152400" y="1668150"/>
            <a:ext cx="8215726" cy="5037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idx="1" type="body"/>
          </p:nvPr>
        </p:nvSpPr>
        <p:spPr>
          <a:xfrm>
            <a:off x="7949522" y="2057400"/>
            <a:ext cx="3820200" cy="38115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US" sz="1200">
                <a:latin typeface="Arial"/>
                <a:ea typeface="Arial"/>
                <a:cs typeface="Arial"/>
                <a:sym typeface="Arial"/>
              </a:rPr>
              <a:t>          Seasonality in Customer Usage</a:t>
            </a:r>
            <a:endParaRPr sz="1200">
              <a:latin typeface="Arial"/>
              <a:ea typeface="Arial"/>
              <a:cs typeface="Arial"/>
              <a:sym typeface="Arial"/>
            </a:endParaRPr>
          </a:p>
          <a:p>
            <a:pPr indent="-228600" lvl="0" marL="457200" rtl="0" algn="l">
              <a:lnSpc>
                <a:spcPct val="115000"/>
              </a:lnSpc>
              <a:spcBef>
                <a:spcPts val="0"/>
              </a:spcBef>
              <a:spcAft>
                <a:spcPts val="0"/>
              </a:spcAft>
              <a:buSzPts val="1200"/>
              <a:buNone/>
            </a:pPr>
            <a:r>
              <a:t/>
            </a:r>
            <a:endParaRPr sz="1200">
              <a:latin typeface="Arial"/>
              <a:ea typeface="Arial"/>
              <a:cs typeface="Arial"/>
              <a:sym typeface="Arial"/>
            </a:endParaRPr>
          </a:p>
          <a:p>
            <a:pPr indent="-228600" lvl="0" marL="457200" rtl="0" algn="l">
              <a:lnSpc>
                <a:spcPct val="115000"/>
              </a:lnSpc>
              <a:spcBef>
                <a:spcPts val="0"/>
              </a:spcBef>
              <a:spcAft>
                <a:spcPts val="0"/>
              </a:spcAft>
              <a:buSzPts val="1200"/>
              <a:buNone/>
            </a:pPr>
            <a:r>
              <a:t/>
            </a:r>
            <a:endParaRPr b="1" sz="1200">
              <a:latin typeface="Arial"/>
              <a:ea typeface="Arial"/>
              <a:cs typeface="Arial"/>
              <a:sym typeface="Arial"/>
            </a:endParaRPr>
          </a:p>
          <a:p>
            <a:pPr indent="-228600" lvl="0" marL="457200" rtl="0" algn="l">
              <a:lnSpc>
                <a:spcPct val="115000"/>
              </a:lnSpc>
              <a:spcBef>
                <a:spcPts val="0"/>
              </a:spcBef>
              <a:spcAft>
                <a:spcPts val="0"/>
              </a:spcAft>
              <a:buSzPts val="1200"/>
              <a:buNone/>
            </a:pPr>
            <a:r>
              <a:rPr lang="en-US" sz="1200">
                <a:solidFill>
                  <a:srgbClr val="1F1F1F"/>
                </a:solidFill>
                <a:highlight>
                  <a:srgbClr val="FFFFFF"/>
                </a:highlight>
                <a:latin typeface="Arial"/>
                <a:ea typeface="Arial"/>
                <a:cs typeface="Arial"/>
                <a:sym typeface="Arial"/>
              </a:rPr>
              <a:t>The graph shows that the number of cab users is higher in the summer months (Jun-Aug) and lower in the winter months (Dec-Feb). </a:t>
            </a:r>
            <a:endParaRPr sz="1200">
              <a:solidFill>
                <a:srgbClr val="1F1F1F"/>
              </a:solidFill>
              <a:highlight>
                <a:srgbClr val="FFFFFF"/>
              </a:highlight>
              <a:latin typeface="Arial"/>
              <a:ea typeface="Arial"/>
              <a:cs typeface="Arial"/>
              <a:sym typeface="Arial"/>
            </a:endParaRPr>
          </a:p>
          <a:p>
            <a:pPr indent="-228600" lvl="0" marL="457200" rtl="0" algn="l">
              <a:lnSpc>
                <a:spcPct val="115000"/>
              </a:lnSpc>
              <a:spcBef>
                <a:spcPts val="0"/>
              </a:spcBef>
              <a:spcAft>
                <a:spcPts val="0"/>
              </a:spcAft>
              <a:buSzPts val="1200"/>
              <a:buNone/>
            </a:pPr>
            <a:r>
              <a:t/>
            </a:r>
            <a:endParaRPr sz="1200">
              <a:solidFill>
                <a:srgbClr val="1F1F1F"/>
              </a:solidFill>
              <a:highlight>
                <a:srgbClr val="FFFFFF"/>
              </a:highlight>
              <a:latin typeface="Arial"/>
              <a:ea typeface="Arial"/>
              <a:cs typeface="Arial"/>
              <a:sym typeface="Arial"/>
            </a:endParaRPr>
          </a:p>
          <a:p>
            <a:pPr indent="-228600" lvl="0" marL="457200" rtl="0" algn="l">
              <a:lnSpc>
                <a:spcPct val="115000"/>
              </a:lnSpc>
              <a:spcBef>
                <a:spcPts val="0"/>
              </a:spcBef>
              <a:spcAft>
                <a:spcPts val="0"/>
              </a:spcAft>
              <a:buSzPts val="1200"/>
              <a:buNone/>
            </a:pPr>
            <a:r>
              <a:t/>
            </a:r>
            <a:endParaRPr sz="1200">
              <a:solidFill>
                <a:srgbClr val="1F1F1F"/>
              </a:solidFill>
              <a:highlight>
                <a:srgbClr val="FFFFFF"/>
              </a:highlight>
              <a:latin typeface="Arial"/>
              <a:ea typeface="Arial"/>
              <a:cs typeface="Arial"/>
              <a:sym typeface="Arial"/>
            </a:endParaRPr>
          </a:p>
          <a:p>
            <a:pPr indent="-228600" lvl="0" marL="457200" rtl="0" algn="l">
              <a:lnSpc>
                <a:spcPct val="115000"/>
              </a:lnSpc>
              <a:spcBef>
                <a:spcPts val="0"/>
              </a:spcBef>
              <a:spcAft>
                <a:spcPts val="0"/>
              </a:spcAft>
              <a:buSzPts val="1200"/>
              <a:buNone/>
            </a:pPr>
            <a:r>
              <a:rPr lang="en-US" sz="1200">
                <a:solidFill>
                  <a:srgbClr val="1F1F1F"/>
                </a:solidFill>
                <a:highlight>
                  <a:srgbClr val="FFFFFF"/>
                </a:highlight>
                <a:latin typeface="Arial"/>
                <a:ea typeface="Arial"/>
                <a:cs typeface="Arial"/>
                <a:sym typeface="Arial"/>
              </a:rPr>
              <a:t>This suggests that there may be a seasonal trend in the number of cab users.</a:t>
            </a:r>
            <a:endParaRPr sz="1200">
              <a:solidFill>
                <a:srgbClr val="1F1F1F"/>
              </a:solidFill>
              <a:highlight>
                <a:srgbClr val="FFFFFF"/>
              </a:highlight>
              <a:latin typeface="Arial"/>
              <a:ea typeface="Arial"/>
              <a:cs typeface="Arial"/>
              <a:sym typeface="Arial"/>
            </a:endParaRPr>
          </a:p>
          <a:p>
            <a:pPr indent="-228600" lvl="0" marL="457200" rtl="0" algn="l">
              <a:lnSpc>
                <a:spcPct val="115000"/>
              </a:lnSpc>
              <a:spcBef>
                <a:spcPts val="0"/>
              </a:spcBef>
              <a:spcAft>
                <a:spcPts val="0"/>
              </a:spcAft>
              <a:buSzPts val="1700"/>
              <a:buNone/>
            </a:pPr>
            <a:r>
              <a:t/>
            </a:r>
            <a:endParaRPr sz="1100">
              <a:latin typeface="Arial"/>
              <a:ea typeface="Arial"/>
              <a:cs typeface="Arial"/>
              <a:sym typeface="Arial"/>
            </a:endParaRPr>
          </a:p>
          <a:p>
            <a:pPr indent="-228600" lvl="0" marL="457200" rtl="0" algn="l">
              <a:lnSpc>
                <a:spcPct val="115000"/>
              </a:lnSpc>
              <a:spcBef>
                <a:spcPts val="0"/>
              </a:spcBef>
              <a:spcAft>
                <a:spcPts val="0"/>
              </a:spcAft>
              <a:buSzPts val="1700"/>
              <a:buFont typeface="Arial"/>
              <a:buNone/>
            </a:pPr>
            <a:r>
              <a:t/>
            </a:r>
            <a:endParaRPr b="1" sz="1700">
              <a:latin typeface="Arial"/>
              <a:ea typeface="Arial"/>
              <a:cs typeface="Arial"/>
              <a:sym typeface="Arial"/>
            </a:endParaRPr>
          </a:p>
        </p:txBody>
      </p:sp>
      <p:sp>
        <p:nvSpPr>
          <p:cNvPr id="239" name="Google Shape;239;p29"/>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0" name="Google Shape;240;p29"/>
          <p:cNvSpPr txBox="1"/>
          <p:nvPr>
            <p:ph type="title"/>
          </p:nvPr>
        </p:nvSpPr>
        <p:spPr>
          <a:xfrm>
            <a:off x="839800" y="72075"/>
            <a:ext cx="10363800" cy="1985400"/>
          </a:xfrm>
          <a:prstGeom prst="rect">
            <a:avLst/>
          </a:prstGeom>
          <a:noFill/>
          <a:ln>
            <a:noFill/>
          </a:ln>
        </p:spPr>
        <p:txBody>
          <a:bodyPr anchorCtr="0" anchor="ctr" bIns="45700" lIns="91425" spcFirstLastPara="1" rIns="91425" wrap="square" tIns="45700">
            <a:normAutofit/>
          </a:bodyPr>
          <a:lstStyle/>
          <a:p>
            <a:pPr indent="0" lvl="0" marL="0" rtl="0" algn="just">
              <a:spcBef>
                <a:spcPts val="1000"/>
              </a:spcBef>
              <a:spcAft>
                <a:spcPts val="0"/>
              </a:spcAft>
              <a:buNone/>
            </a:pPr>
            <a:r>
              <a:rPr lang="en-US">
                <a:solidFill>
                  <a:srgbClr val="FF6600"/>
                </a:solidFill>
                <a:latin typeface="Arial"/>
                <a:ea typeface="Arial"/>
                <a:cs typeface="Arial"/>
                <a:sym typeface="Arial"/>
              </a:rPr>
              <a:t>Hypothesis 1: Seasonality in customer usage </a:t>
            </a:r>
            <a:endParaRPr>
              <a:solidFill>
                <a:srgbClr val="FF6600"/>
              </a:solidFill>
            </a:endParaRPr>
          </a:p>
        </p:txBody>
      </p:sp>
      <p:sp>
        <p:nvSpPr>
          <p:cNvPr id="241" name="Google Shape;241;p29"/>
          <p:cNvSpPr txBox="1"/>
          <p:nvPr/>
        </p:nvSpPr>
        <p:spPr>
          <a:xfrm>
            <a:off x="3717325" y="2100650"/>
            <a:ext cx="42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B3B3B"/>
              </a:solidFill>
            </a:endParaRPr>
          </a:p>
        </p:txBody>
      </p:sp>
      <p:pic>
        <p:nvPicPr>
          <p:cNvPr id="242" name="Google Shape;242;p29"/>
          <p:cNvPicPr preferRelativeResize="0"/>
          <p:nvPr/>
        </p:nvPicPr>
        <p:blipFill>
          <a:blip r:embed="rId3">
            <a:alphaModFix/>
          </a:blip>
          <a:stretch>
            <a:fillRect/>
          </a:stretch>
        </p:blipFill>
        <p:spPr>
          <a:xfrm>
            <a:off x="152400" y="1719650"/>
            <a:ext cx="7601475" cy="4985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0"/>
          <p:cNvSpPr txBox="1"/>
          <p:nvPr>
            <p:ph idx="1" type="body"/>
          </p:nvPr>
        </p:nvSpPr>
        <p:spPr>
          <a:xfrm>
            <a:off x="7949522" y="2057400"/>
            <a:ext cx="3820200" cy="38115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t/>
            </a:r>
            <a:endParaRPr sz="1100">
              <a:latin typeface="Arial"/>
              <a:ea typeface="Arial"/>
              <a:cs typeface="Arial"/>
              <a:sym typeface="Arial"/>
            </a:endParaRPr>
          </a:p>
          <a:p>
            <a:pPr indent="-228600" lvl="0" marL="457200" rtl="0" algn="l">
              <a:lnSpc>
                <a:spcPct val="115000"/>
              </a:lnSpc>
              <a:spcBef>
                <a:spcPts val="0"/>
              </a:spcBef>
              <a:spcAft>
                <a:spcPts val="0"/>
              </a:spcAft>
              <a:buSzPts val="1800"/>
              <a:buFont typeface="Arial"/>
              <a:buNone/>
            </a:pPr>
            <a:r>
              <a:rPr lang="en-US" sz="1300">
                <a:solidFill>
                  <a:srgbClr val="1F1F1F"/>
                </a:solidFill>
                <a:highlight>
                  <a:srgbClr val="FFFFFF"/>
                </a:highlight>
                <a:latin typeface="Arial"/>
                <a:ea typeface="Arial"/>
                <a:cs typeface="Arial"/>
                <a:sym typeface="Arial"/>
              </a:rPr>
              <a:t>The scatter plot shows a positive correlation between population size and the number of cab users. This means that as the population size increases, the number of cab users also tends to increase.</a:t>
            </a:r>
            <a:endParaRPr sz="1300">
              <a:solidFill>
                <a:srgbClr val="1F1F1F"/>
              </a:solidFill>
              <a:highlight>
                <a:srgbClr val="FFFFFF"/>
              </a:highlight>
              <a:latin typeface="Arial"/>
              <a:ea typeface="Arial"/>
              <a:cs typeface="Arial"/>
              <a:sym typeface="Arial"/>
            </a:endParaRPr>
          </a:p>
          <a:p>
            <a:pPr indent="-228600" lvl="0" marL="457200" rtl="0" algn="l">
              <a:lnSpc>
                <a:spcPct val="115000"/>
              </a:lnSpc>
              <a:spcBef>
                <a:spcPts val="0"/>
              </a:spcBef>
              <a:spcAft>
                <a:spcPts val="0"/>
              </a:spcAft>
              <a:buSzPts val="1800"/>
              <a:buFont typeface="Arial"/>
              <a:buNone/>
            </a:pPr>
            <a:r>
              <a:t/>
            </a:r>
            <a:endParaRPr sz="1300">
              <a:solidFill>
                <a:srgbClr val="1F1F1F"/>
              </a:solidFill>
              <a:highlight>
                <a:srgbClr val="FFFFFF"/>
              </a:highlight>
              <a:latin typeface="Arial"/>
              <a:ea typeface="Arial"/>
              <a:cs typeface="Arial"/>
              <a:sym typeface="Arial"/>
            </a:endParaRPr>
          </a:p>
          <a:p>
            <a:pPr indent="-228600" lvl="0" marL="457200" rtl="0" algn="l">
              <a:lnSpc>
                <a:spcPct val="115000"/>
              </a:lnSpc>
              <a:spcBef>
                <a:spcPts val="0"/>
              </a:spcBef>
              <a:spcAft>
                <a:spcPts val="0"/>
              </a:spcAft>
              <a:buSzPts val="1800"/>
              <a:buFont typeface="Arial"/>
              <a:buNone/>
            </a:pPr>
            <a:r>
              <a:rPr lang="en-US" sz="1300">
                <a:solidFill>
                  <a:srgbClr val="1F1F1F"/>
                </a:solidFill>
                <a:highlight>
                  <a:srgbClr val="FFFFFF"/>
                </a:highlight>
                <a:latin typeface="Arial"/>
                <a:ea typeface="Arial"/>
                <a:cs typeface="Arial"/>
                <a:sym typeface="Arial"/>
              </a:rPr>
              <a:t> This is likely due to the fact that larger cities have more people who need to get around, and they also have more businesses and establishments that generate demand for taxi services.</a:t>
            </a:r>
            <a:endParaRPr sz="1800">
              <a:latin typeface="Arial"/>
              <a:ea typeface="Arial"/>
              <a:cs typeface="Arial"/>
              <a:sym typeface="Arial"/>
            </a:endParaRPr>
          </a:p>
        </p:txBody>
      </p:sp>
      <p:sp>
        <p:nvSpPr>
          <p:cNvPr id="248" name="Google Shape;248;p30"/>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9" name="Google Shape;249;p30"/>
          <p:cNvSpPr txBox="1"/>
          <p:nvPr>
            <p:ph type="title"/>
          </p:nvPr>
        </p:nvSpPr>
        <p:spPr>
          <a:xfrm>
            <a:off x="232250" y="115250"/>
            <a:ext cx="10363800" cy="1985400"/>
          </a:xfrm>
          <a:prstGeom prst="rect">
            <a:avLst/>
          </a:prstGeom>
          <a:noFill/>
          <a:ln>
            <a:noFill/>
          </a:ln>
        </p:spPr>
        <p:txBody>
          <a:bodyPr anchorCtr="0" anchor="ctr" bIns="45700" lIns="91425" spcFirstLastPara="1" rIns="91425" wrap="square" tIns="45700">
            <a:normAutofit/>
          </a:bodyPr>
          <a:lstStyle/>
          <a:p>
            <a:pPr indent="0" lvl="0" marL="0" rtl="0" algn="just">
              <a:spcBef>
                <a:spcPts val="1000"/>
              </a:spcBef>
              <a:spcAft>
                <a:spcPts val="0"/>
              </a:spcAft>
              <a:buNone/>
            </a:pPr>
            <a:r>
              <a:rPr lang="en-US" sz="2000">
                <a:solidFill>
                  <a:srgbClr val="FF9900"/>
                </a:solidFill>
                <a:latin typeface="Arial"/>
                <a:ea typeface="Arial"/>
                <a:cs typeface="Arial"/>
                <a:sym typeface="Arial"/>
              </a:rPr>
              <a:t>Hypothesis 2: </a:t>
            </a:r>
            <a:r>
              <a:rPr lang="en-US" sz="2000">
                <a:solidFill>
                  <a:srgbClr val="FF9900"/>
                </a:solidFill>
                <a:latin typeface="Arial"/>
                <a:ea typeface="Arial"/>
                <a:cs typeface="Arial"/>
                <a:sym typeface="Arial"/>
              </a:rPr>
              <a:t>How does population size correlate with the number of cab users?"</a:t>
            </a:r>
            <a:endParaRPr sz="2000">
              <a:solidFill>
                <a:srgbClr val="FF9900"/>
              </a:solidFill>
            </a:endParaRPr>
          </a:p>
        </p:txBody>
      </p:sp>
      <p:sp>
        <p:nvSpPr>
          <p:cNvPr id="250" name="Google Shape;250;p30"/>
          <p:cNvSpPr txBox="1"/>
          <p:nvPr/>
        </p:nvSpPr>
        <p:spPr>
          <a:xfrm>
            <a:off x="3717325" y="2100650"/>
            <a:ext cx="42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B3B3B"/>
              </a:solidFill>
            </a:endParaRPr>
          </a:p>
        </p:txBody>
      </p:sp>
      <p:pic>
        <p:nvPicPr>
          <p:cNvPr id="251" name="Google Shape;251;p30"/>
          <p:cNvPicPr preferRelativeResize="0"/>
          <p:nvPr/>
        </p:nvPicPr>
        <p:blipFill>
          <a:blip r:embed="rId3">
            <a:alphaModFix/>
          </a:blip>
          <a:stretch>
            <a:fillRect/>
          </a:stretch>
        </p:blipFill>
        <p:spPr>
          <a:xfrm>
            <a:off x="152400" y="1812325"/>
            <a:ext cx="8023650" cy="4893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1"/>
          <p:cNvSpPr txBox="1"/>
          <p:nvPr>
            <p:ph idx="1" type="body"/>
          </p:nvPr>
        </p:nvSpPr>
        <p:spPr>
          <a:xfrm>
            <a:off x="8577649" y="2057400"/>
            <a:ext cx="3192000" cy="3811500"/>
          </a:xfrm>
          <a:prstGeom prst="rect">
            <a:avLst/>
          </a:prstGeom>
          <a:noFill/>
          <a:ln>
            <a:noFill/>
          </a:ln>
        </p:spPr>
        <p:txBody>
          <a:bodyPr anchorCtr="0" anchor="t" bIns="45700" lIns="91425" spcFirstLastPara="1" rIns="91425" wrap="square" tIns="45700">
            <a:normAutofit/>
          </a:bodyPr>
          <a:lstStyle/>
          <a:p>
            <a:pPr indent="0" lvl="0" marL="457200" rtl="0" algn="l">
              <a:lnSpc>
                <a:spcPct val="115000"/>
              </a:lnSpc>
              <a:spcBef>
                <a:spcPts val="0"/>
              </a:spcBef>
              <a:spcAft>
                <a:spcPts val="0"/>
              </a:spcAft>
              <a:buNone/>
            </a:pPr>
            <a:r>
              <a:t/>
            </a:r>
            <a:endParaRPr sz="1700">
              <a:latin typeface="Arial"/>
              <a:ea typeface="Arial"/>
              <a:cs typeface="Arial"/>
              <a:sym typeface="Arial"/>
            </a:endParaRPr>
          </a:p>
          <a:p>
            <a:pPr indent="0" lvl="0" marL="457200" rtl="0" algn="l">
              <a:lnSpc>
                <a:spcPct val="115000"/>
              </a:lnSpc>
              <a:spcBef>
                <a:spcPts val="0"/>
              </a:spcBef>
              <a:spcAft>
                <a:spcPts val="0"/>
              </a:spcAft>
              <a:buNone/>
            </a:pPr>
            <a:r>
              <a:t/>
            </a:r>
            <a:endParaRPr sz="1700">
              <a:latin typeface="Arial"/>
              <a:ea typeface="Arial"/>
              <a:cs typeface="Arial"/>
              <a:sym typeface="Arial"/>
            </a:endParaRPr>
          </a:p>
          <a:p>
            <a:pPr indent="0" lvl="0" marL="0" rtl="0" algn="l">
              <a:lnSpc>
                <a:spcPct val="115000"/>
              </a:lnSpc>
              <a:spcBef>
                <a:spcPts val="1800"/>
              </a:spcBef>
              <a:spcAft>
                <a:spcPts val="0"/>
              </a:spcAft>
              <a:buNone/>
            </a:pPr>
            <a:r>
              <a:rPr lang="en-US" sz="1200">
                <a:solidFill>
                  <a:srgbClr val="1F1F1F"/>
                </a:solidFill>
                <a:highlight>
                  <a:srgbClr val="FFFFFF"/>
                </a:highlight>
                <a:latin typeface="Arial"/>
                <a:ea typeface="Arial"/>
                <a:cs typeface="Arial"/>
                <a:sym typeface="Arial"/>
              </a:rPr>
              <a:t>There is a significant variation in the gender preferences of cab users across cities. </a:t>
            </a:r>
            <a:endParaRPr sz="1200">
              <a:solidFill>
                <a:srgbClr val="1F1F1F"/>
              </a:solidFill>
              <a:highlight>
                <a:srgbClr val="FFFFFF"/>
              </a:highlight>
              <a:latin typeface="Arial"/>
              <a:ea typeface="Arial"/>
              <a:cs typeface="Arial"/>
              <a:sym typeface="Arial"/>
            </a:endParaRPr>
          </a:p>
          <a:p>
            <a:pPr indent="0" lvl="0" marL="0" rtl="0" algn="l">
              <a:lnSpc>
                <a:spcPct val="115000"/>
              </a:lnSpc>
              <a:spcBef>
                <a:spcPts val="1800"/>
              </a:spcBef>
              <a:spcAft>
                <a:spcPts val="0"/>
              </a:spcAft>
              <a:buClr>
                <a:schemeClr val="dk1"/>
              </a:buClr>
              <a:buSzPts val="1100"/>
              <a:buFont typeface="Arial"/>
              <a:buNone/>
            </a:pPr>
            <a:r>
              <a:rPr lang="en-US" sz="1200">
                <a:solidFill>
                  <a:srgbClr val="1F1F1F"/>
                </a:solidFill>
                <a:highlight>
                  <a:srgbClr val="FFFFFF"/>
                </a:highlight>
                <a:latin typeface="Arial"/>
                <a:ea typeface="Arial"/>
                <a:cs typeface="Arial"/>
                <a:sym typeface="Arial"/>
              </a:rPr>
              <a:t>This suggests that cab companies may want to consider the gender preferences of cab users in different cities when developing their marketing and operational strategies.</a:t>
            </a:r>
            <a:endParaRPr sz="1200">
              <a:solidFill>
                <a:srgbClr val="1F1F1F"/>
              </a:solidFill>
              <a:highlight>
                <a:srgbClr val="FFFFFF"/>
              </a:highlight>
              <a:latin typeface="Arial"/>
              <a:ea typeface="Arial"/>
              <a:cs typeface="Arial"/>
              <a:sym typeface="Arial"/>
            </a:endParaRPr>
          </a:p>
          <a:p>
            <a:pPr indent="0" lvl="0" marL="0" rtl="0" algn="l">
              <a:lnSpc>
                <a:spcPct val="115000"/>
              </a:lnSpc>
              <a:spcBef>
                <a:spcPts val="1800"/>
              </a:spcBef>
              <a:spcAft>
                <a:spcPts val="0"/>
              </a:spcAft>
              <a:buClr>
                <a:schemeClr val="dk1"/>
              </a:buClr>
              <a:buSzPts val="1100"/>
              <a:buFont typeface="Arial"/>
              <a:buNone/>
            </a:pPr>
            <a:r>
              <a:t/>
            </a:r>
            <a:endParaRPr sz="1100">
              <a:latin typeface="Arial"/>
              <a:ea typeface="Arial"/>
              <a:cs typeface="Arial"/>
              <a:sym typeface="Arial"/>
            </a:endParaRPr>
          </a:p>
          <a:p>
            <a:pPr indent="0" lvl="0" marL="457200" rtl="0" algn="l">
              <a:lnSpc>
                <a:spcPct val="115000"/>
              </a:lnSpc>
              <a:spcBef>
                <a:spcPts val="0"/>
              </a:spcBef>
              <a:spcAft>
                <a:spcPts val="0"/>
              </a:spcAft>
              <a:buNone/>
            </a:pPr>
            <a:r>
              <a:t/>
            </a:r>
            <a:endParaRPr b="1" sz="1700">
              <a:latin typeface="Arial"/>
              <a:ea typeface="Arial"/>
              <a:cs typeface="Arial"/>
              <a:sym typeface="Arial"/>
            </a:endParaRPr>
          </a:p>
        </p:txBody>
      </p:sp>
      <p:sp>
        <p:nvSpPr>
          <p:cNvPr id="257" name="Google Shape;257;p31"/>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8" name="Google Shape;258;p31"/>
          <p:cNvSpPr txBox="1"/>
          <p:nvPr>
            <p:ph type="title"/>
          </p:nvPr>
        </p:nvSpPr>
        <p:spPr>
          <a:xfrm>
            <a:off x="839800" y="72075"/>
            <a:ext cx="10363800" cy="1985400"/>
          </a:xfrm>
          <a:prstGeom prst="rect">
            <a:avLst/>
          </a:prstGeom>
          <a:noFill/>
          <a:ln>
            <a:noFill/>
          </a:ln>
        </p:spPr>
        <p:txBody>
          <a:bodyPr anchorCtr="0" anchor="ctr" bIns="45700" lIns="91425" spcFirstLastPara="1" rIns="91425" wrap="square" tIns="45700">
            <a:normAutofit/>
          </a:bodyPr>
          <a:lstStyle/>
          <a:p>
            <a:pPr indent="0" lvl="0" marL="0" rtl="0" algn="just">
              <a:spcBef>
                <a:spcPts val="1000"/>
              </a:spcBef>
              <a:spcAft>
                <a:spcPts val="0"/>
              </a:spcAft>
              <a:buNone/>
            </a:pPr>
            <a:r>
              <a:rPr lang="en-US" sz="2400">
                <a:solidFill>
                  <a:srgbClr val="FF6600"/>
                </a:solidFill>
                <a:latin typeface="Arial"/>
                <a:ea typeface="Arial"/>
                <a:cs typeface="Arial"/>
                <a:sym typeface="Arial"/>
              </a:rPr>
              <a:t>Hypothesis 3: </a:t>
            </a:r>
            <a:r>
              <a:rPr lang="en-US" sz="2400">
                <a:solidFill>
                  <a:srgbClr val="FF6600"/>
                </a:solidFill>
                <a:latin typeface="Arial"/>
                <a:ea typeface="Arial"/>
                <a:cs typeface="Arial"/>
                <a:sym typeface="Arial"/>
              </a:rPr>
              <a:t> "Do cab users' gender preferences vary by city?"</a:t>
            </a:r>
            <a:endParaRPr sz="2400">
              <a:solidFill>
                <a:srgbClr val="FF6600"/>
              </a:solidFill>
              <a:latin typeface="Arial"/>
              <a:ea typeface="Arial"/>
              <a:cs typeface="Arial"/>
              <a:sym typeface="Arial"/>
            </a:endParaRPr>
          </a:p>
          <a:p>
            <a:pPr indent="0" lvl="0" marL="0" rtl="0" algn="just">
              <a:spcBef>
                <a:spcPts val="1000"/>
              </a:spcBef>
              <a:spcAft>
                <a:spcPts val="0"/>
              </a:spcAft>
              <a:buNone/>
            </a:pPr>
            <a:r>
              <a:t/>
            </a:r>
            <a:endParaRPr>
              <a:solidFill>
                <a:srgbClr val="FF6600"/>
              </a:solidFill>
              <a:latin typeface="Arial"/>
              <a:ea typeface="Arial"/>
              <a:cs typeface="Arial"/>
              <a:sym typeface="Arial"/>
            </a:endParaRPr>
          </a:p>
        </p:txBody>
      </p:sp>
      <p:sp>
        <p:nvSpPr>
          <p:cNvPr id="259" name="Google Shape;259;p31"/>
          <p:cNvSpPr txBox="1"/>
          <p:nvPr/>
        </p:nvSpPr>
        <p:spPr>
          <a:xfrm>
            <a:off x="3717325" y="2100650"/>
            <a:ext cx="42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B3B3B"/>
              </a:solidFill>
            </a:endParaRPr>
          </a:p>
        </p:txBody>
      </p:sp>
      <p:pic>
        <p:nvPicPr>
          <p:cNvPr id="260" name="Google Shape;260;p31"/>
          <p:cNvPicPr preferRelativeResize="0"/>
          <p:nvPr/>
        </p:nvPicPr>
        <p:blipFill>
          <a:blip r:embed="rId3">
            <a:alphaModFix/>
          </a:blip>
          <a:stretch>
            <a:fillRect/>
          </a:stretch>
        </p:blipFill>
        <p:spPr>
          <a:xfrm>
            <a:off x="152400" y="1678450"/>
            <a:ext cx="8064850" cy="50271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Agenda</a:t>
            </a:r>
            <a:endParaRPr/>
          </a:p>
        </p:txBody>
      </p:sp>
      <p:sp>
        <p:nvSpPr>
          <p:cNvPr id="91" name="Google Shape;91;p14"/>
          <p:cNvSpPr txBox="1"/>
          <p:nvPr>
            <p:ph idx="1" type="subTitle"/>
          </p:nvPr>
        </p:nvSpPr>
        <p:spPr>
          <a:xfrm>
            <a:off x="5733142" y="0"/>
            <a:ext cx="6458857" cy="6858004"/>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90000"/>
              </a:lnSpc>
              <a:spcBef>
                <a:spcPts val="0"/>
              </a:spcBef>
              <a:spcAft>
                <a:spcPts val="0"/>
              </a:spcAft>
              <a:buClr>
                <a:schemeClr val="dk1"/>
              </a:buClr>
              <a:buSzPts val="2400"/>
              <a:buNone/>
            </a:pPr>
            <a:r>
              <a:t/>
            </a:r>
            <a:endParaRPr sz="3200">
              <a:solidFill>
                <a:srgbClr val="FF6600"/>
              </a:solidFill>
              <a:latin typeface="Arial"/>
              <a:ea typeface="Arial"/>
              <a:cs typeface="Arial"/>
              <a:sym typeface="Arial"/>
            </a:endParaRPr>
          </a:p>
          <a:p>
            <a:pPr indent="0" lvl="0" marL="457200" rtl="0" algn="just">
              <a:lnSpc>
                <a:spcPct val="90000"/>
              </a:lnSpc>
              <a:spcBef>
                <a:spcPts val="1000"/>
              </a:spcBef>
              <a:spcAft>
                <a:spcPts val="0"/>
              </a:spcAft>
              <a:buNone/>
            </a:pPr>
            <a:r>
              <a:t/>
            </a:r>
            <a:endParaRPr sz="3200">
              <a:solidFill>
                <a:srgbClr val="FF6600"/>
              </a:solidFill>
              <a:latin typeface="Arial"/>
              <a:ea typeface="Arial"/>
              <a:cs typeface="Arial"/>
              <a:sym typeface="Arial"/>
            </a:endParaRPr>
          </a:p>
          <a:p>
            <a:pPr indent="-431800" lvl="0" marL="457200" rtl="0" algn="just">
              <a:lnSpc>
                <a:spcPct val="90000"/>
              </a:lnSpc>
              <a:spcBef>
                <a:spcPts val="1000"/>
              </a:spcBef>
              <a:spcAft>
                <a:spcPts val="0"/>
              </a:spcAft>
              <a:buClr>
                <a:srgbClr val="FF6600"/>
              </a:buClr>
              <a:buSzPts val="3200"/>
              <a:buChar char="●"/>
            </a:pPr>
            <a:r>
              <a:rPr lang="en-US" sz="3200">
                <a:solidFill>
                  <a:srgbClr val="FF6600"/>
                </a:solidFill>
                <a:latin typeface="Arial"/>
                <a:ea typeface="Arial"/>
                <a:cs typeface="Arial"/>
                <a:sym typeface="Arial"/>
              </a:rPr>
              <a:t>Introduction </a:t>
            </a:r>
            <a:endParaRPr sz="3200">
              <a:solidFill>
                <a:srgbClr val="FF6600"/>
              </a:solidFill>
              <a:latin typeface="Arial"/>
              <a:ea typeface="Arial"/>
              <a:cs typeface="Arial"/>
              <a:sym typeface="Arial"/>
            </a:endParaRPr>
          </a:p>
          <a:p>
            <a:pPr indent="-431800" lvl="0" marL="457200" rtl="0" algn="l">
              <a:lnSpc>
                <a:spcPct val="115000"/>
              </a:lnSpc>
              <a:spcBef>
                <a:spcPts val="0"/>
              </a:spcBef>
              <a:spcAft>
                <a:spcPts val="0"/>
              </a:spcAft>
              <a:buClr>
                <a:srgbClr val="FF6600"/>
              </a:buClr>
              <a:buSzPts val="3200"/>
              <a:buChar char="●"/>
            </a:pPr>
            <a:r>
              <a:rPr lang="en-US" sz="3200">
                <a:solidFill>
                  <a:srgbClr val="FF6600"/>
                </a:solidFill>
                <a:latin typeface="Arial"/>
                <a:ea typeface="Arial"/>
                <a:cs typeface="Arial"/>
                <a:sym typeface="Arial"/>
              </a:rPr>
              <a:t>Dataset Overview </a:t>
            </a:r>
            <a:endParaRPr sz="3200">
              <a:solidFill>
                <a:srgbClr val="FF6600"/>
              </a:solidFill>
              <a:latin typeface="Arial"/>
              <a:ea typeface="Arial"/>
              <a:cs typeface="Arial"/>
              <a:sym typeface="Arial"/>
            </a:endParaRPr>
          </a:p>
          <a:p>
            <a:pPr indent="-431800" lvl="0" marL="457200" rtl="0" algn="l">
              <a:lnSpc>
                <a:spcPct val="115000"/>
              </a:lnSpc>
              <a:spcBef>
                <a:spcPts val="0"/>
              </a:spcBef>
              <a:spcAft>
                <a:spcPts val="0"/>
              </a:spcAft>
              <a:buClr>
                <a:srgbClr val="FF6600"/>
              </a:buClr>
              <a:buSzPts val="3200"/>
              <a:buChar char="●"/>
            </a:pPr>
            <a:r>
              <a:rPr lang="en-US" sz="3200">
                <a:solidFill>
                  <a:srgbClr val="FF6600"/>
                </a:solidFill>
                <a:latin typeface="Arial"/>
                <a:ea typeface="Arial"/>
                <a:cs typeface="Arial"/>
                <a:sym typeface="Arial"/>
              </a:rPr>
              <a:t>Assumptions &amp; Constraints 	</a:t>
            </a:r>
            <a:endParaRPr sz="3200">
              <a:solidFill>
                <a:srgbClr val="FF6600"/>
              </a:solidFill>
              <a:latin typeface="Arial"/>
              <a:ea typeface="Arial"/>
              <a:cs typeface="Arial"/>
              <a:sym typeface="Arial"/>
            </a:endParaRPr>
          </a:p>
          <a:p>
            <a:pPr indent="-431800" lvl="0" marL="457200" rtl="0" algn="just">
              <a:spcBef>
                <a:spcPts val="1000"/>
              </a:spcBef>
              <a:spcAft>
                <a:spcPts val="0"/>
              </a:spcAft>
              <a:buClr>
                <a:srgbClr val="FF6600"/>
              </a:buClr>
              <a:buSzPts val="3200"/>
              <a:buChar char="●"/>
            </a:pPr>
            <a:r>
              <a:rPr lang="en-US" sz="3200">
                <a:solidFill>
                  <a:srgbClr val="FF6600"/>
                </a:solidFill>
                <a:latin typeface="Arial"/>
                <a:ea typeface="Arial"/>
                <a:cs typeface="Arial"/>
                <a:sym typeface="Arial"/>
              </a:rPr>
              <a:t>Profit Analysis</a:t>
            </a:r>
            <a:endParaRPr sz="3200">
              <a:solidFill>
                <a:srgbClr val="FF6600"/>
              </a:solidFill>
              <a:latin typeface="Arial"/>
              <a:ea typeface="Arial"/>
              <a:cs typeface="Arial"/>
              <a:sym typeface="Arial"/>
            </a:endParaRPr>
          </a:p>
          <a:p>
            <a:pPr indent="-431800" lvl="0" marL="457200" rtl="0" algn="just">
              <a:spcBef>
                <a:spcPts val="1000"/>
              </a:spcBef>
              <a:spcAft>
                <a:spcPts val="0"/>
              </a:spcAft>
              <a:buClr>
                <a:srgbClr val="FF6600"/>
              </a:buClr>
              <a:buSzPts val="3200"/>
              <a:buChar char="●"/>
            </a:pPr>
            <a:r>
              <a:rPr lang="en-US" sz="3200">
                <a:solidFill>
                  <a:srgbClr val="FF6600"/>
                </a:solidFill>
                <a:latin typeface="Arial"/>
                <a:ea typeface="Arial"/>
                <a:cs typeface="Arial"/>
                <a:sym typeface="Arial"/>
              </a:rPr>
              <a:t>Payment mode Analysis</a:t>
            </a:r>
            <a:endParaRPr sz="3200">
              <a:solidFill>
                <a:srgbClr val="FF6600"/>
              </a:solidFill>
              <a:latin typeface="Arial"/>
              <a:ea typeface="Arial"/>
              <a:cs typeface="Arial"/>
              <a:sym typeface="Arial"/>
            </a:endParaRPr>
          </a:p>
          <a:p>
            <a:pPr indent="-431800" lvl="0" marL="457200" rtl="0" algn="just">
              <a:spcBef>
                <a:spcPts val="1000"/>
              </a:spcBef>
              <a:spcAft>
                <a:spcPts val="0"/>
              </a:spcAft>
              <a:buClr>
                <a:srgbClr val="FF6600"/>
              </a:buClr>
              <a:buSzPts val="3200"/>
              <a:buChar char="●"/>
            </a:pPr>
            <a:r>
              <a:rPr lang="en-US" sz="3200">
                <a:solidFill>
                  <a:srgbClr val="FF6600"/>
                </a:solidFill>
                <a:latin typeface="Arial"/>
                <a:ea typeface="Arial"/>
                <a:cs typeface="Arial"/>
                <a:sym typeface="Arial"/>
              </a:rPr>
              <a:t>Market Share Analysis</a:t>
            </a:r>
            <a:endParaRPr sz="3200">
              <a:solidFill>
                <a:srgbClr val="FF6600"/>
              </a:solidFill>
              <a:latin typeface="Arial"/>
              <a:ea typeface="Arial"/>
              <a:cs typeface="Arial"/>
              <a:sym typeface="Arial"/>
            </a:endParaRPr>
          </a:p>
          <a:p>
            <a:pPr indent="-431800" lvl="0" marL="457200" rtl="0" algn="just">
              <a:spcBef>
                <a:spcPts val="1000"/>
              </a:spcBef>
              <a:spcAft>
                <a:spcPts val="0"/>
              </a:spcAft>
              <a:buClr>
                <a:srgbClr val="FF6600"/>
              </a:buClr>
              <a:buSzPts val="3200"/>
              <a:buChar char="●"/>
            </a:pPr>
            <a:r>
              <a:rPr lang="en-US" sz="3200">
                <a:solidFill>
                  <a:srgbClr val="FF6600"/>
                </a:solidFill>
                <a:latin typeface="Arial"/>
                <a:ea typeface="Arial"/>
                <a:cs typeface="Arial"/>
                <a:sym typeface="Arial"/>
              </a:rPr>
              <a:t>Customer Retention Analysis</a:t>
            </a:r>
            <a:endParaRPr sz="3200">
              <a:solidFill>
                <a:srgbClr val="FF6600"/>
              </a:solidFill>
              <a:latin typeface="Arial"/>
              <a:ea typeface="Arial"/>
              <a:cs typeface="Arial"/>
              <a:sym typeface="Arial"/>
            </a:endParaRPr>
          </a:p>
          <a:p>
            <a:pPr indent="-431800" lvl="0" marL="457200" rtl="0" algn="just">
              <a:spcBef>
                <a:spcPts val="1000"/>
              </a:spcBef>
              <a:spcAft>
                <a:spcPts val="0"/>
              </a:spcAft>
              <a:buClr>
                <a:srgbClr val="FF6600"/>
              </a:buClr>
              <a:buSzPts val="3200"/>
              <a:buChar char="●"/>
            </a:pPr>
            <a:r>
              <a:rPr lang="en-US" sz="3200">
                <a:solidFill>
                  <a:srgbClr val="FF6600"/>
                </a:solidFill>
                <a:latin typeface="Arial"/>
                <a:ea typeface="Arial"/>
                <a:cs typeface="Arial"/>
                <a:sym typeface="Arial"/>
              </a:rPr>
              <a:t>Customer and ride analysis</a:t>
            </a:r>
            <a:endParaRPr sz="3200">
              <a:solidFill>
                <a:srgbClr val="FF6600"/>
              </a:solidFill>
              <a:latin typeface="Arial"/>
              <a:ea typeface="Arial"/>
              <a:cs typeface="Arial"/>
              <a:sym typeface="Arial"/>
            </a:endParaRPr>
          </a:p>
          <a:p>
            <a:pPr indent="-431800" lvl="0" marL="457200" rtl="0" algn="just">
              <a:spcBef>
                <a:spcPts val="1000"/>
              </a:spcBef>
              <a:spcAft>
                <a:spcPts val="0"/>
              </a:spcAft>
              <a:buClr>
                <a:srgbClr val="FF6600"/>
              </a:buClr>
              <a:buSzPts val="3200"/>
              <a:buChar char="●"/>
            </a:pPr>
            <a:r>
              <a:rPr lang="en-US" sz="3200">
                <a:solidFill>
                  <a:srgbClr val="FF6600"/>
                </a:solidFill>
                <a:latin typeface="Arial"/>
                <a:ea typeface="Arial"/>
                <a:cs typeface="Arial"/>
                <a:sym typeface="Arial"/>
              </a:rPr>
              <a:t>Hypothesis </a:t>
            </a:r>
            <a:endParaRPr sz="3200">
              <a:solidFill>
                <a:srgbClr val="FF6600"/>
              </a:solidFill>
              <a:latin typeface="Arial"/>
              <a:ea typeface="Arial"/>
              <a:cs typeface="Arial"/>
              <a:sym typeface="Arial"/>
            </a:endParaRPr>
          </a:p>
          <a:p>
            <a:pPr indent="-431800" lvl="0" marL="457200" rtl="0" algn="just">
              <a:spcBef>
                <a:spcPts val="1000"/>
              </a:spcBef>
              <a:spcAft>
                <a:spcPts val="0"/>
              </a:spcAft>
              <a:buClr>
                <a:srgbClr val="FF6600"/>
              </a:buClr>
              <a:buSzPts val="3200"/>
              <a:buChar char="●"/>
            </a:pPr>
            <a:r>
              <a:rPr lang="en-US" sz="3200">
                <a:solidFill>
                  <a:srgbClr val="FF6600"/>
                </a:solidFill>
                <a:latin typeface="Arial"/>
                <a:ea typeface="Arial"/>
                <a:cs typeface="Arial"/>
                <a:sym typeface="Arial"/>
              </a:rPr>
              <a:t>Conclusion</a:t>
            </a:r>
            <a:endParaRPr sz="3200">
              <a:solidFill>
                <a:srgbClr val="FF6600"/>
              </a:solidFill>
              <a:latin typeface="Arial"/>
              <a:ea typeface="Arial"/>
              <a:cs typeface="Arial"/>
              <a:sym typeface="Arial"/>
            </a:endParaRPr>
          </a:p>
          <a:p>
            <a:pPr indent="0" lvl="0" marL="457200" rtl="0" algn="l">
              <a:lnSpc>
                <a:spcPct val="115000"/>
              </a:lnSpc>
              <a:spcBef>
                <a:spcPts val="0"/>
              </a:spcBef>
              <a:spcAft>
                <a:spcPts val="0"/>
              </a:spcAft>
              <a:buNone/>
            </a:pPr>
            <a:r>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92" name="Google Shape;92;p14"/>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2"/>
          <p:cNvSpPr txBox="1"/>
          <p:nvPr>
            <p:ph idx="1" type="body"/>
          </p:nvPr>
        </p:nvSpPr>
        <p:spPr>
          <a:xfrm>
            <a:off x="762000" y="1371725"/>
            <a:ext cx="10515600" cy="5187600"/>
          </a:xfrm>
          <a:prstGeom prst="rect">
            <a:avLst/>
          </a:prstGeom>
          <a:noFill/>
          <a:ln>
            <a:noFill/>
          </a:ln>
        </p:spPr>
        <p:txBody>
          <a:bodyPr anchorCtr="0" anchor="t" bIns="45700" lIns="91425" spcFirstLastPara="1" rIns="91425" wrap="square" tIns="45700">
            <a:normAutofit lnSpcReduction="20000"/>
          </a:bodyPr>
          <a:lstStyle/>
          <a:p>
            <a:pPr indent="-228600" lvl="0" marL="457200" rtl="0" algn="l">
              <a:lnSpc>
                <a:spcPct val="115000"/>
              </a:lnSpc>
              <a:spcBef>
                <a:spcPts val="0"/>
              </a:spcBef>
              <a:spcAft>
                <a:spcPts val="0"/>
              </a:spcAft>
              <a:buNone/>
            </a:pPr>
            <a:r>
              <a:t/>
            </a:r>
            <a:endParaRPr sz="1200">
              <a:solidFill>
                <a:srgbClr val="1F1F1F"/>
              </a:solidFill>
              <a:highlight>
                <a:srgbClr val="FFFFFF"/>
              </a:highlight>
              <a:latin typeface="Arial"/>
              <a:ea typeface="Arial"/>
              <a:cs typeface="Arial"/>
              <a:sym typeface="Arial"/>
            </a:endParaRPr>
          </a:p>
          <a:p>
            <a:pPr indent="0" lvl="0" marL="0" rtl="0" algn="l">
              <a:lnSpc>
                <a:spcPct val="115000"/>
              </a:lnSpc>
              <a:spcBef>
                <a:spcPts val="1800"/>
              </a:spcBef>
              <a:spcAft>
                <a:spcPts val="0"/>
              </a:spcAft>
              <a:buNone/>
            </a:pPr>
            <a:r>
              <a:rPr lang="en-US" sz="1608">
                <a:solidFill>
                  <a:srgbClr val="1F1F1F"/>
                </a:solidFill>
                <a:highlight>
                  <a:srgbClr val="FFFFFF"/>
                </a:highlight>
                <a:latin typeface="Arial"/>
                <a:ea typeface="Arial"/>
                <a:cs typeface="Arial"/>
                <a:sym typeface="Arial"/>
              </a:rPr>
              <a:t>Key Findings</a:t>
            </a:r>
            <a:endParaRPr sz="1608">
              <a:solidFill>
                <a:srgbClr val="1F1F1F"/>
              </a:solidFill>
              <a:highlight>
                <a:srgbClr val="FFFFFF"/>
              </a:highlight>
              <a:latin typeface="Arial"/>
              <a:ea typeface="Arial"/>
              <a:cs typeface="Arial"/>
              <a:sym typeface="Arial"/>
            </a:endParaRPr>
          </a:p>
          <a:p>
            <a:pPr indent="-330715" lvl="0" marL="457200" rtl="0" algn="l">
              <a:lnSpc>
                <a:spcPct val="115000"/>
              </a:lnSpc>
              <a:spcBef>
                <a:spcPts val="1800"/>
              </a:spcBef>
              <a:spcAft>
                <a:spcPts val="0"/>
              </a:spcAft>
              <a:buClr>
                <a:srgbClr val="1F1F1F"/>
              </a:buClr>
              <a:buSzPts val="1608"/>
              <a:buChar char="●"/>
            </a:pPr>
            <a:r>
              <a:rPr lang="en-US" sz="1608">
                <a:solidFill>
                  <a:srgbClr val="1F1F1F"/>
                </a:solidFill>
                <a:highlight>
                  <a:srgbClr val="FFFFFF"/>
                </a:highlight>
                <a:latin typeface="Arial"/>
                <a:ea typeface="Arial"/>
                <a:cs typeface="Arial"/>
                <a:sym typeface="Arial"/>
              </a:rPr>
              <a:t>Market Share: Yellow Cab has a higher market share than Pink Cab in all cities except for San Diego and Tucson. Yellow Cab's market share has been growing over time, while Pink Cab's market share has been declining.</a:t>
            </a:r>
            <a:endParaRPr sz="1608">
              <a:solidFill>
                <a:srgbClr val="1F1F1F"/>
              </a:solidFill>
              <a:highlight>
                <a:srgbClr val="FFFFFF"/>
              </a:highlight>
              <a:latin typeface="Arial"/>
              <a:ea typeface="Arial"/>
              <a:cs typeface="Arial"/>
              <a:sym typeface="Arial"/>
            </a:endParaRPr>
          </a:p>
          <a:p>
            <a:pPr indent="-330715" lvl="0" marL="457200" rtl="0" algn="l">
              <a:lnSpc>
                <a:spcPct val="115000"/>
              </a:lnSpc>
              <a:spcBef>
                <a:spcPts val="0"/>
              </a:spcBef>
              <a:spcAft>
                <a:spcPts val="0"/>
              </a:spcAft>
              <a:buClr>
                <a:srgbClr val="1F1F1F"/>
              </a:buClr>
              <a:buSzPts val="1608"/>
              <a:buChar char="●"/>
            </a:pPr>
            <a:r>
              <a:rPr lang="en-US" sz="1608">
                <a:solidFill>
                  <a:srgbClr val="1F1F1F"/>
                </a:solidFill>
                <a:highlight>
                  <a:srgbClr val="FFFFFF"/>
                </a:highlight>
                <a:latin typeface="Arial"/>
                <a:ea typeface="Arial"/>
                <a:cs typeface="Arial"/>
                <a:sym typeface="Arial"/>
              </a:rPr>
              <a:t>Profitability: Yellow Cab's average profit per KM is higher than Pink Cab's average profit per KM.</a:t>
            </a:r>
            <a:endParaRPr sz="1608">
              <a:solidFill>
                <a:srgbClr val="1F1F1F"/>
              </a:solidFill>
              <a:highlight>
                <a:srgbClr val="FFFFFF"/>
              </a:highlight>
              <a:latin typeface="Arial"/>
              <a:ea typeface="Arial"/>
              <a:cs typeface="Arial"/>
              <a:sym typeface="Arial"/>
            </a:endParaRPr>
          </a:p>
          <a:p>
            <a:pPr indent="-330715" lvl="0" marL="457200" rtl="0" algn="l">
              <a:lnSpc>
                <a:spcPct val="115000"/>
              </a:lnSpc>
              <a:spcBef>
                <a:spcPts val="0"/>
              </a:spcBef>
              <a:spcAft>
                <a:spcPts val="0"/>
              </a:spcAft>
              <a:buClr>
                <a:srgbClr val="1F1F1F"/>
              </a:buClr>
              <a:buSzPts val="1608"/>
              <a:buChar char="●"/>
            </a:pPr>
            <a:r>
              <a:rPr lang="en-US" sz="1608">
                <a:solidFill>
                  <a:srgbClr val="1F1F1F"/>
                </a:solidFill>
                <a:highlight>
                  <a:srgbClr val="FFFFFF"/>
                </a:highlight>
                <a:latin typeface="Arial"/>
                <a:ea typeface="Arial"/>
                <a:cs typeface="Arial"/>
                <a:sym typeface="Arial"/>
              </a:rPr>
              <a:t>Seasonality: There is a seasonal trend in the number of cab users, with the number of users being higher in the summer months and lower in the winter months.</a:t>
            </a:r>
            <a:endParaRPr sz="1608">
              <a:solidFill>
                <a:srgbClr val="1F1F1F"/>
              </a:solidFill>
              <a:highlight>
                <a:srgbClr val="FFFFFF"/>
              </a:highlight>
              <a:latin typeface="Arial"/>
              <a:ea typeface="Arial"/>
              <a:cs typeface="Arial"/>
              <a:sym typeface="Arial"/>
            </a:endParaRPr>
          </a:p>
          <a:p>
            <a:pPr indent="-330715" lvl="0" marL="457200" rtl="0" algn="l">
              <a:lnSpc>
                <a:spcPct val="115000"/>
              </a:lnSpc>
              <a:spcBef>
                <a:spcPts val="0"/>
              </a:spcBef>
              <a:spcAft>
                <a:spcPts val="0"/>
              </a:spcAft>
              <a:buClr>
                <a:srgbClr val="1F1F1F"/>
              </a:buClr>
              <a:buSzPts val="1608"/>
              <a:buChar char="●"/>
            </a:pPr>
            <a:r>
              <a:rPr lang="en-US" sz="1608">
                <a:solidFill>
                  <a:srgbClr val="1F1F1F"/>
                </a:solidFill>
                <a:highlight>
                  <a:srgbClr val="FFFFFF"/>
                </a:highlight>
                <a:latin typeface="Arial"/>
                <a:ea typeface="Arial"/>
                <a:cs typeface="Arial"/>
                <a:sym typeface="Arial"/>
              </a:rPr>
              <a:t>Population size: There is a positive correlation between population size and the number of cab users.</a:t>
            </a:r>
            <a:endParaRPr sz="1608">
              <a:solidFill>
                <a:srgbClr val="1F1F1F"/>
              </a:solidFill>
              <a:highlight>
                <a:srgbClr val="FFFFFF"/>
              </a:highlight>
              <a:latin typeface="Arial"/>
              <a:ea typeface="Arial"/>
              <a:cs typeface="Arial"/>
              <a:sym typeface="Arial"/>
            </a:endParaRPr>
          </a:p>
          <a:p>
            <a:pPr indent="-330715" lvl="0" marL="457200" rtl="0" algn="l">
              <a:lnSpc>
                <a:spcPct val="115000"/>
              </a:lnSpc>
              <a:spcBef>
                <a:spcPts val="0"/>
              </a:spcBef>
              <a:spcAft>
                <a:spcPts val="0"/>
              </a:spcAft>
              <a:buClr>
                <a:srgbClr val="1F1F1F"/>
              </a:buClr>
              <a:buSzPts val="1608"/>
              <a:buChar char="●"/>
            </a:pPr>
            <a:r>
              <a:rPr lang="en-US" sz="1608">
                <a:solidFill>
                  <a:srgbClr val="1F1F1F"/>
                </a:solidFill>
                <a:highlight>
                  <a:srgbClr val="FFFFFF"/>
                </a:highlight>
                <a:latin typeface="Arial"/>
                <a:ea typeface="Arial"/>
                <a:cs typeface="Arial"/>
                <a:sym typeface="Arial"/>
              </a:rPr>
              <a:t>Gender preferences: Cab users' gender preferences vary by city.</a:t>
            </a:r>
            <a:endParaRPr sz="1608">
              <a:solidFill>
                <a:srgbClr val="1F1F1F"/>
              </a:solidFill>
              <a:highlight>
                <a:srgbClr val="FFFFFF"/>
              </a:highlight>
              <a:latin typeface="Arial"/>
              <a:ea typeface="Arial"/>
              <a:cs typeface="Arial"/>
              <a:sym typeface="Arial"/>
            </a:endParaRPr>
          </a:p>
          <a:p>
            <a:pPr indent="0" lvl="0" marL="0" rtl="0" algn="l">
              <a:lnSpc>
                <a:spcPct val="115000"/>
              </a:lnSpc>
              <a:spcBef>
                <a:spcPts val="1800"/>
              </a:spcBef>
              <a:spcAft>
                <a:spcPts val="0"/>
              </a:spcAft>
              <a:buNone/>
            </a:pPr>
            <a:r>
              <a:rPr lang="en-US" sz="1608">
                <a:solidFill>
                  <a:srgbClr val="1F1F1F"/>
                </a:solidFill>
                <a:highlight>
                  <a:srgbClr val="FFFFFF"/>
                </a:highlight>
                <a:latin typeface="Arial"/>
                <a:ea typeface="Arial"/>
                <a:cs typeface="Arial"/>
                <a:sym typeface="Arial"/>
              </a:rPr>
              <a:t>Recommendations</a:t>
            </a:r>
            <a:endParaRPr sz="1608">
              <a:solidFill>
                <a:srgbClr val="1F1F1F"/>
              </a:solidFill>
              <a:highlight>
                <a:srgbClr val="FFFFFF"/>
              </a:highlight>
              <a:latin typeface="Arial"/>
              <a:ea typeface="Arial"/>
              <a:cs typeface="Arial"/>
              <a:sym typeface="Arial"/>
            </a:endParaRPr>
          </a:p>
          <a:p>
            <a:pPr indent="-330715" lvl="0" marL="457200" rtl="0" algn="l">
              <a:lnSpc>
                <a:spcPct val="115000"/>
              </a:lnSpc>
              <a:spcBef>
                <a:spcPts val="1800"/>
              </a:spcBef>
              <a:spcAft>
                <a:spcPts val="0"/>
              </a:spcAft>
              <a:buClr>
                <a:srgbClr val="1F1F1F"/>
              </a:buClr>
              <a:buSzPts val="1608"/>
              <a:buChar char="●"/>
            </a:pPr>
            <a:r>
              <a:rPr lang="en-US" sz="1608">
                <a:solidFill>
                  <a:srgbClr val="1F1F1F"/>
                </a:solidFill>
                <a:highlight>
                  <a:srgbClr val="FFFFFF"/>
                </a:highlight>
                <a:latin typeface="Arial"/>
                <a:ea typeface="Arial"/>
                <a:cs typeface="Arial"/>
                <a:sym typeface="Arial"/>
              </a:rPr>
              <a:t>Yellow Cab: Continue to focus on growing its market share and maintaining its dominance in the taxi industry.</a:t>
            </a:r>
            <a:endParaRPr sz="1608">
              <a:solidFill>
                <a:srgbClr val="1F1F1F"/>
              </a:solidFill>
              <a:highlight>
                <a:srgbClr val="FFFFFF"/>
              </a:highlight>
              <a:latin typeface="Arial"/>
              <a:ea typeface="Arial"/>
              <a:cs typeface="Arial"/>
              <a:sym typeface="Arial"/>
            </a:endParaRPr>
          </a:p>
          <a:p>
            <a:pPr indent="-330715" lvl="0" marL="457200" rtl="0" algn="l">
              <a:lnSpc>
                <a:spcPct val="115000"/>
              </a:lnSpc>
              <a:spcBef>
                <a:spcPts val="0"/>
              </a:spcBef>
              <a:spcAft>
                <a:spcPts val="0"/>
              </a:spcAft>
              <a:buClr>
                <a:srgbClr val="1F1F1F"/>
              </a:buClr>
              <a:buSzPts val="1608"/>
              <a:buChar char="●"/>
            </a:pPr>
            <a:r>
              <a:rPr lang="en-US" sz="1608">
                <a:solidFill>
                  <a:srgbClr val="1F1F1F"/>
                </a:solidFill>
                <a:highlight>
                  <a:srgbClr val="FFFFFF"/>
                </a:highlight>
                <a:latin typeface="Arial"/>
                <a:ea typeface="Arial"/>
                <a:cs typeface="Arial"/>
                <a:sym typeface="Arial"/>
              </a:rPr>
              <a:t>Pink Cab: Focus on improving its services and offerings to compete more effectively with Yellow Cab. Pink Cab may also want to consider niche markets where it can compete more effectively.</a:t>
            </a:r>
            <a:endParaRPr sz="1608">
              <a:solidFill>
                <a:srgbClr val="1F1F1F"/>
              </a:solidFill>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rPr lang="en-US" sz="1608">
                <a:solidFill>
                  <a:srgbClr val="1F1F1F"/>
                </a:solidFill>
                <a:highlight>
                  <a:srgbClr val="FFFFFF"/>
                </a:highlight>
                <a:latin typeface="Arial"/>
                <a:ea typeface="Arial"/>
                <a:cs typeface="Arial"/>
                <a:sym typeface="Arial"/>
              </a:rPr>
              <a:t>Based on the analysis I have done, I would recommend Yellow Cab for investment.</a:t>
            </a:r>
            <a:endParaRPr sz="1608">
              <a:solidFill>
                <a:srgbClr val="1F1F1F"/>
              </a:solidFill>
              <a:highlight>
                <a:srgbClr val="FFFFFF"/>
              </a:highlight>
              <a:latin typeface="Arial"/>
              <a:ea typeface="Arial"/>
              <a:cs typeface="Arial"/>
              <a:sym typeface="Arial"/>
            </a:endParaRPr>
          </a:p>
          <a:p>
            <a:pPr indent="0" lvl="0" marL="457200" rtl="0" algn="l">
              <a:lnSpc>
                <a:spcPct val="115000"/>
              </a:lnSpc>
              <a:spcBef>
                <a:spcPts val="1100"/>
              </a:spcBef>
              <a:spcAft>
                <a:spcPts val="0"/>
              </a:spcAft>
              <a:buNone/>
            </a:pPr>
            <a:r>
              <a:t/>
            </a:r>
            <a:endParaRPr sz="1200">
              <a:solidFill>
                <a:srgbClr val="1F1F1F"/>
              </a:solidFill>
              <a:highlight>
                <a:srgbClr val="FFFFFF"/>
              </a:highlight>
              <a:latin typeface="Arial"/>
              <a:ea typeface="Arial"/>
              <a:cs typeface="Arial"/>
              <a:sym typeface="Arial"/>
            </a:endParaRPr>
          </a:p>
        </p:txBody>
      </p:sp>
      <p:sp>
        <p:nvSpPr>
          <p:cNvPr id="266" name="Google Shape;266;p32"/>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7" name="Google Shape;267;p32"/>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just">
              <a:spcBef>
                <a:spcPts val="1000"/>
              </a:spcBef>
              <a:spcAft>
                <a:spcPts val="0"/>
              </a:spcAft>
              <a:buNone/>
            </a:pPr>
            <a:r>
              <a:rPr lang="en-US" sz="3200">
                <a:solidFill>
                  <a:srgbClr val="FF6600"/>
                </a:solidFill>
                <a:latin typeface="Arial"/>
                <a:ea typeface="Arial"/>
                <a:cs typeface="Arial"/>
                <a:sym typeface="Arial"/>
              </a:rPr>
              <a:t>Conclusion</a:t>
            </a:r>
            <a:endParaRPr>
              <a:solidFill>
                <a:srgbClr val="FF66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3"/>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b="1">
              <a:solidFill>
                <a:srgbClr val="FF6600"/>
              </a:solidFill>
            </a:endParaRPr>
          </a:p>
        </p:txBody>
      </p:sp>
      <p:pic>
        <p:nvPicPr>
          <p:cNvPr id="273" name="Google Shape;273;p33"/>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274" name="Google Shape;274;p33"/>
          <p:cNvSpPr txBox="1"/>
          <p:nvPr>
            <p:ph idx="1" type="subTitle"/>
          </p:nvPr>
        </p:nvSpPr>
        <p:spPr>
          <a:xfrm>
            <a:off x="5152570" y="2481943"/>
            <a:ext cx="5558973"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idx="1" type="body"/>
          </p:nvPr>
        </p:nvSpPr>
        <p:spPr>
          <a:xfrm>
            <a:off x="762000" y="1812608"/>
            <a:ext cx="10515600" cy="4351200"/>
          </a:xfrm>
          <a:prstGeom prst="rect">
            <a:avLst/>
          </a:prstGeom>
          <a:noFill/>
          <a:ln>
            <a:noFill/>
          </a:ln>
        </p:spPr>
        <p:txBody>
          <a:bodyPr anchorCtr="0" anchor="t" bIns="45700" lIns="91425" spcFirstLastPara="1" rIns="91425" wrap="square" tIns="45700">
            <a:normAutofit/>
          </a:bodyPr>
          <a:lstStyle/>
          <a:p>
            <a:pPr indent="-336550" lvl="0" marL="457200" rtl="0" algn="l">
              <a:lnSpc>
                <a:spcPct val="115000"/>
              </a:lnSpc>
              <a:spcBef>
                <a:spcPts val="0"/>
              </a:spcBef>
              <a:spcAft>
                <a:spcPts val="0"/>
              </a:spcAft>
              <a:buSzPts val="1700"/>
              <a:buFont typeface="Arial"/>
              <a:buChar char="•"/>
            </a:pPr>
            <a:r>
              <a:rPr b="1" lang="en-US" sz="1700">
                <a:latin typeface="Arial"/>
                <a:ea typeface="Arial"/>
                <a:cs typeface="Arial"/>
                <a:sym typeface="Arial"/>
              </a:rPr>
              <a:t>Client Overview</a:t>
            </a:r>
            <a:r>
              <a:rPr lang="en-US" sz="1700">
                <a:latin typeface="Arial"/>
                <a:ea typeface="Arial"/>
                <a:cs typeface="Arial"/>
                <a:sym typeface="Arial"/>
              </a:rPr>
              <a:t>: XYZ, a leading private firm in the US, is exploring investment opportunities in the rapidly growing Cab Industry. With multiple key players in the market, XYZ aims to make informed decisions as part of its Go-to-Market (G2M) strategy.</a:t>
            </a:r>
            <a:endParaRPr sz="1700">
              <a:latin typeface="Arial"/>
              <a:ea typeface="Arial"/>
              <a:cs typeface="Arial"/>
              <a:sym typeface="Arial"/>
            </a:endParaRPr>
          </a:p>
          <a:p>
            <a:pPr indent="0" lvl="0" marL="457200" rtl="0" algn="l">
              <a:lnSpc>
                <a:spcPct val="115000"/>
              </a:lnSpc>
              <a:spcBef>
                <a:spcPts val="0"/>
              </a:spcBef>
              <a:spcAft>
                <a:spcPts val="0"/>
              </a:spcAft>
              <a:buNone/>
            </a:pPr>
            <a:r>
              <a:t/>
            </a:r>
            <a:endParaRPr sz="1700">
              <a:latin typeface="Arial"/>
              <a:ea typeface="Arial"/>
              <a:cs typeface="Arial"/>
              <a:sym typeface="Arial"/>
            </a:endParaRPr>
          </a:p>
          <a:p>
            <a:pPr indent="-336550" lvl="0" marL="457200" rtl="0" algn="l">
              <a:lnSpc>
                <a:spcPct val="115000"/>
              </a:lnSpc>
              <a:spcBef>
                <a:spcPts val="0"/>
              </a:spcBef>
              <a:spcAft>
                <a:spcPts val="0"/>
              </a:spcAft>
              <a:buSzPts val="1700"/>
              <a:buFont typeface="Arial"/>
              <a:buChar char="•"/>
            </a:pPr>
            <a:r>
              <a:rPr b="1" lang="en-US" sz="1700">
                <a:latin typeface="Arial"/>
                <a:ea typeface="Arial"/>
                <a:cs typeface="Arial"/>
                <a:sym typeface="Arial"/>
              </a:rPr>
              <a:t>Project Scope</a:t>
            </a:r>
            <a:r>
              <a:rPr lang="en-US" sz="1700">
                <a:latin typeface="Arial"/>
                <a:ea typeface="Arial"/>
                <a:cs typeface="Arial"/>
                <a:sym typeface="Arial"/>
              </a:rPr>
              <a:t>: This project involves a comprehensive analysis of data sets representing two prominent cab companies. These data sets offer insights into various aspects of customer profiles.</a:t>
            </a:r>
            <a:endParaRPr sz="1700">
              <a:latin typeface="Arial"/>
              <a:ea typeface="Arial"/>
              <a:cs typeface="Arial"/>
              <a:sym typeface="Arial"/>
            </a:endParaRPr>
          </a:p>
          <a:p>
            <a:pPr indent="0" lvl="0" marL="457200" rtl="0" algn="l">
              <a:lnSpc>
                <a:spcPct val="115000"/>
              </a:lnSpc>
              <a:spcBef>
                <a:spcPts val="0"/>
              </a:spcBef>
              <a:spcAft>
                <a:spcPts val="0"/>
              </a:spcAft>
              <a:buNone/>
            </a:pPr>
            <a:r>
              <a:t/>
            </a:r>
            <a:endParaRPr sz="1700">
              <a:latin typeface="Arial"/>
              <a:ea typeface="Arial"/>
              <a:cs typeface="Arial"/>
              <a:sym typeface="Arial"/>
            </a:endParaRPr>
          </a:p>
          <a:p>
            <a:pPr indent="-336550" lvl="0" marL="457200" rtl="0" algn="l">
              <a:lnSpc>
                <a:spcPct val="115000"/>
              </a:lnSpc>
              <a:spcBef>
                <a:spcPts val="0"/>
              </a:spcBef>
              <a:spcAft>
                <a:spcPts val="0"/>
              </a:spcAft>
              <a:buSzPts val="1700"/>
              <a:buFont typeface="Arial"/>
              <a:buChar char="•"/>
            </a:pPr>
            <a:r>
              <a:rPr b="1" lang="en-US" sz="1700">
                <a:latin typeface="Arial"/>
                <a:ea typeface="Arial"/>
                <a:cs typeface="Arial"/>
                <a:sym typeface="Arial"/>
              </a:rPr>
              <a:t>Objective</a:t>
            </a:r>
            <a:r>
              <a:rPr lang="en-US" sz="1700">
                <a:latin typeface="Arial"/>
                <a:ea typeface="Arial"/>
                <a:cs typeface="Arial"/>
                <a:sym typeface="Arial"/>
              </a:rPr>
              <a:t>: The primary goal of our analysis is to provide actionable insights that will assist XYZ's Executive team in selecting the most suitable cab company for their investment.</a:t>
            </a:r>
            <a:endParaRPr sz="1700">
              <a:latin typeface="Arial"/>
              <a:ea typeface="Arial"/>
              <a:cs typeface="Arial"/>
              <a:sym typeface="Arial"/>
            </a:endParaRPr>
          </a:p>
          <a:p>
            <a:pPr indent="0" lvl="0" marL="457200" rtl="0" algn="l">
              <a:lnSpc>
                <a:spcPct val="115000"/>
              </a:lnSpc>
              <a:spcBef>
                <a:spcPts val="0"/>
              </a:spcBef>
              <a:spcAft>
                <a:spcPts val="0"/>
              </a:spcAft>
              <a:buNone/>
            </a:pPr>
            <a:r>
              <a:t/>
            </a:r>
            <a:endParaRPr sz="1700">
              <a:latin typeface="Arial"/>
              <a:ea typeface="Arial"/>
              <a:cs typeface="Arial"/>
              <a:sym typeface="Arial"/>
            </a:endParaRPr>
          </a:p>
          <a:p>
            <a:pPr indent="-336550" lvl="0" marL="457200" rtl="0" algn="l">
              <a:lnSpc>
                <a:spcPct val="115000"/>
              </a:lnSpc>
              <a:spcBef>
                <a:spcPts val="0"/>
              </a:spcBef>
              <a:spcAft>
                <a:spcPts val="0"/>
              </a:spcAft>
              <a:buSzPts val="1700"/>
              <a:buFont typeface="Arial"/>
              <a:buChar char="•"/>
            </a:pPr>
            <a:r>
              <a:rPr b="1" lang="en-US" sz="1700">
                <a:latin typeface="Arial"/>
                <a:ea typeface="Arial"/>
                <a:cs typeface="Arial"/>
                <a:sym typeface="Arial"/>
              </a:rPr>
              <a:t>Project Outcome</a:t>
            </a:r>
            <a:r>
              <a:rPr lang="en-US" sz="1700">
                <a:latin typeface="Arial"/>
                <a:ea typeface="Arial"/>
                <a:cs typeface="Arial"/>
                <a:sym typeface="Arial"/>
              </a:rPr>
              <a:t>: Our findings will be presented to XYZ's Executive team, focusing on the quality of analysis, the value of recommendations, and the clarity of insights.</a:t>
            </a:r>
            <a:endParaRPr sz="2400"/>
          </a:p>
        </p:txBody>
      </p:sp>
      <p:sp>
        <p:nvSpPr>
          <p:cNvPr id="98" name="Google Shape;98;p15"/>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 name="Google Shape;99;p15"/>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just">
              <a:spcBef>
                <a:spcPts val="1000"/>
              </a:spcBef>
              <a:spcAft>
                <a:spcPts val="0"/>
              </a:spcAft>
              <a:buNone/>
            </a:pPr>
            <a:r>
              <a:rPr lang="en-US" sz="3200">
                <a:solidFill>
                  <a:srgbClr val="FF6600"/>
                </a:solidFill>
                <a:latin typeface="Arial"/>
                <a:ea typeface="Arial"/>
                <a:cs typeface="Arial"/>
                <a:sym typeface="Arial"/>
              </a:rPr>
              <a:t>Introduction </a:t>
            </a:r>
            <a:endParaRPr>
              <a:solidFill>
                <a:srgbClr val="FF66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idx="1" type="body"/>
          </p:nvPr>
        </p:nvSpPr>
        <p:spPr>
          <a:xfrm>
            <a:off x="839800" y="1678450"/>
            <a:ext cx="6203700" cy="4592700"/>
          </a:xfrm>
          <a:prstGeom prst="rect">
            <a:avLst/>
          </a:prstGeom>
          <a:noFill/>
          <a:ln>
            <a:noFill/>
          </a:ln>
        </p:spPr>
        <p:txBody>
          <a:bodyPr anchorCtr="0" anchor="t" bIns="45700" lIns="91425" spcFirstLastPara="1" rIns="91425" wrap="square" tIns="45700">
            <a:noAutofit/>
          </a:bodyPr>
          <a:lstStyle/>
          <a:p>
            <a:pPr indent="-317500" lvl="0" marL="457200" rtl="0" algn="l">
              <a:lnSpc>
                <a:spcPct val="115000"/>
              </a:lnSpc>
              <a:spcBef>
                <a:spcPts val="0"/>
              </a:spcBef>
              <a:spcAft>
                <a:spcPts val="0"/>
              </a:spcAft>
              <a:buSzPts val="1400"/>
              <a:buChar char="●"/>
            </a:pPr>
            <a:r>
              <a:rPr b="1" lang="en-US" sz="1400">
                <a:latin typeface="Arial"/>
                <a:ea typeface="Arial"/>
                <a:cs typeface="Arial"/>
                <a:sym typeface="Arial"/>
              </a:rPr>
              <a:t>Dataset Information:</a:t>
            </a:r>
            <a:endParaRPr b="1" sz="1400">
              <a:latin typeface="Arial"/>
              <a:ea typeface="Arial"/>
              <a:cs typeface="Arial"/>
              <a:sym typeface="Arial"/>
            </a:endParaRPr>
          </a:p>
          <a:p>
            <a:pPr indent="-317500" lvl="1" marL="914400" rtl="0" algn="l">
              <a:lnSpc>
                <a:spcPct val="115000"/>
              </a:lnSpc>
              <a:spcBef>
                <a:spcPts val="0"/>
              </a:spcBef>
              <a:spcAft>
                <a:spcPts val="0"/>
              </a:spcAft>
              <a:buSzPts val="1400"/>
              <a:buChar char="○"/>
            </a:pPr>
            <a:r>
              <a:rPr lang="en-US">
                <a:latin typeface="Arial"/>
                <a:ea typeface="Arial"/>
                <a:cs typeface="Arial"/>
                <a:sym typeface="Arial"/>
              </a:rPr>
              <a:t>Cab Data: This dataset contains information about cab rides and includes details like the transaction ID, date of travel, company, city, kilometers traveled, price charged, cost of the trip, and state.</a:t>
            </a:r>
            <a:endParaRPr>
              <a:latin typeface="Arial"/>
              <a:ea typeface="Arial"/>
              <a:cs typeface="Arial"/>
              <a:sym typeface="Arial"/>
            </a:endParaRPr>
          </a:p>
          <a:p>
            <a:pPr indent="-317500" lvl="1" marL="914400" rtl="0" algn="l">
              <a:lnSpc>
                <a:spcPct val="115000"/>
              </a:lnSpc>
              <a:spcBef>
                <a:spcPts val="0"/>
              </a:spcBef>
              <a:spcAft>
                <a:spcPts val="0"/>
              </a:spcAft>
              <a:buSzPts val="1400"/>
              <a:buChar char="○"/>
            </a:pPr>
            <a:r>
              <a:rPr lang="en-US">
                <a:latin typeface="Arial"/>
                <a:ea typeface="Arial"/>
                <a:cs typeface="Arial"/>
                <a:sym typeface="Arial"/>
              </a:rPr>
              <a:t>City Data: This dataset contains information about various cities, including their population, number of users, city name, and state.</a:t>
            </a:r>
            <a:endParaRPr>
              <a:latin typeface="Arial"/>
              <a:ea typeface="Arial"/>
              <a:cs typeface="Arial"/>
              <a:sym typeface="Arial"/>
            </a:endParaRPr>
          </a:p>
          <a:p>
            <a:pPr indent="-317500" lvl="1" marL="914400" rtl="0" algn="l">
              <a:lnSpc>
                <a:spcPct val="115000"/>
              </a:lnSpc>
              <a:spcBef>
                <a:spcPts val="0"/>
              </a:spcBef>
              <a:spcAft>
                <a:spcPts val="0"/>
              </a:spcAft>
              <a:buSzPts val="1400"/>
              <a:buChar char="○"/>
            </a:pPr>
            <a:r>
              <a:rPr lang="en-US">
                <a:latin typeface="Arial"/>
                <a:ea typeface="Arial"/>
                <a:cs typeface="Arial"/>
                <a:sym typeface="Arial"/>
              </a:rPr>
              <a:t>Customer Data: This dataset contains information about customers, including customer ID, gender, age, and income (USD/month).</a:t>
            </a:r>
            <a:endParaRPr>
              <a:latin typeface="Arial"/>
              <a:ea typeface="Arial"/>
              <a:cs typeface="Arial"/>
              <a:sym typeface="Arial"/>
            </a:endParaRPr>
          </a:p>
          <a:p>
            <a:pPr indent="-317500" lvl="1" marL="914400" rtl="0" algn="l">
              <a:lnSpc>
                <a:spcPct val="115000"/>
              </a:lnSpc>
              <a:spcBef>
                <a:spcPts val="0"/>
              </a:spcBef>
              <a:spcAft>
                <a:spcPts val="0"/>
              </a:spcAft>
              <a:buSzPts val="1400"/>
              <a:buChar char="○"/>
            </a:pPr>
            <a:r>
              <a:rPr lang="en-US">
                <a:latin typeface="Arial"/>
                <a:ea typeface="Arial"/>
                <a:cs typeface="Arial"/>
                <a:sym typeface="Arial"/>
              </a:rPr>
              <a:t>Transaction Data: This dataset includes information about transactions, including the transaction ID, customer ID, and payment mode.</a:t>
            </a:r>
            <a:endParaRPr>
              <a:latin typeface="Arial"/>
              <a:ea typeface="Arial"/>
              <a:cs typeface="Arial"/>
              <a:sym typeface="Arial"/>
            </a:endParaRPr>
          </a:p>
          <a:p>
            <a:pPr indent="0" lvl="0" marL="914400" rtl="0" algn="l">
              <a:lnSpc>
                <a:spcPct val="115000"/>
              </a:lnSpc>
              <a:spcBef>
                <a:spcPts val="0"/>
              </a:spcBef>
              <a:spcAft>
                <a:spcPts val="0"/>
              </a:spcAft>
              <a:buNone/>
            </a:pPr>
            <a:r>
              <a:t/>
            </a:r>
            <a:endParaRPr sz="1400">
              <a:latin typeface="Arial"/>
              <a:ea typeface="Arial"/>
              <a:cs typeface="Arial"/>
              <a:sym typeface="Arial"/>
            </a:endParaRPr>
          </a:p>
          <a:p>
            <a:pPr indent="-317500" lvl="0" marL="457200" rtl="0" algn="l">
              <a:lnSpc>
                <a:spcPct val="115000"/>
              </a:lnSpc>
              <a:spcBef>
                <a:spcPts val="0"/>
              </a:spcBef>
              <a:spcAft>
                <a:spcPts val="0"/>
              </a:spcAft>
              <a:buSzPts val="1400"/>
              <a:buChar char="●"/>
            </a:pPr>
            <a:r>
              <a:rPr b="1" lang="en-US" sz="1400">
                <a:latin typeface="Arial"/>
                <a:ea typeface="Arial"/>
                <a:cs typeface="Arial"/>
                <a:sym typeface="Arial"/>
              </a:rPr>
              <a:t>Timeframe:</a:t>
            </a:r>
            <a:endParaRPr b="1" sz="1400">
              <a:latin typeface="Arial"/>
              <a:ea typeface="Arial"/>
              <a:cs typeface="Arial"/>
              <a:sym typeface="Arial"/>
            </a:endParaRPr>
          </a:p>
          <a:p>
            <a:pPr indent="-317500" lvl="1" marL="914400" rtl="0" algn="l">
              <a:lnSpc>
                <a:spcPct val="115000"/>
              </a:lnSpc>
              <a:spcBef>
                <a:spcPts val="0"/>
              </a:spcBef>
              <a:spcAft>
                <a:spcPts val="0"/>
              </a:spcAft>
              <a:buSzPts val="1400"/>
              <a:buChar char="○"/>
            </a:pPr>
            <a:r>
              <a:rPr lang="en-US">
                <a:latin typeface="Arial"/>
                <a:ea typeface="Arial"/>
                <a:cs typeface="Arial"/>
                <a:sym typeface="Arial"/>
              </a:rPr>
              <a:t>Time period of data is from 31/01/2016 to 31/12/2018.</a:t>
            </a:r>
            <a:endParaRPr>
              <a:latin typeface="Arial"/>
              <a:ea typeface="Arial"/>
              <a:cs typeface="Arial"/>
              <a:sym typeface="Arial"/>
            </a:endParaRPr>
          </a:p>
          <a:p>
            <a:pPr indent="0" lvl="0" marL="914400" rtl="0" algn="l">
              <a:lnSpc>
                <a:spcPct val="115000"/>
              </a:lnSpc>
              <a:spcBef>
                <a:spcPts val="0"/>
              </a:spcBef>
              <a:spcAft>
                <a:spcPts val="0"/>
              </a:spcAft>
              <a:buNone/>
            </a:pPr>
            <a:r>
              <a:t/>
            </a:r>
            <a:endParaRPr>
              <a:latin typeface="Arial"/>
              <a:ea typeface="Arial"/>
              <a:cs typeface="Arial"/>
              <a:sym typeface="Arial"/>
            </a:endParaRPr>
          </a:p>
          <a:p>
            <a:pPr indent="-317500" lvl="0" marL="457200" rtl="0" algn="l">
              <a:lnSpc>
                <a:spcPct val="115000"/>
              </a:lnSpc>
              <a:spcBef>
                <a:spcPts val="0"/>
              </a:spcBef>
              <a:spcAft>
                <a:spcPts val="0"/>
              </a:spcAft>
              <a:buSzPts val="1400"/>
              <a:buChar char="●"/>
            </a:pPr>
            <a:r>
              <a:rPr b="1" lang="en-US" sz="1400">
                <a:latin typeface="Arial"/>
                <a:ea typeface="Arial"/>
                <a:cs typeface="Arial"/>
                <a:sym typeface="Arial"/>
              </a:rPr>
              <a:t>Total Data Points:</a:t>
            </a:r>
            <a:endParaRPr b="1" sz="1400">
              <a:latin typeface="Arial"/>
              <a:ea typeface="Arial"/>
              <a:cs typeface="Arial"/>
              <a:sym typeface="Arial"/>
            </a:endParaRPr>
          </a:p>
          <a:p>
            <a:pPr indent="-317500" lvl="1" marL="914400" rtl="0" algn="l">
              <a:lnSpc>
                <a:spcPct val="115000"/>
              </a:lnSpc>
              <a:spcBef>
                <a:spcPts val="0"/>
              </a:spcBef>
              <a:spcAft>
                <a:spcPts val="0"/>
              </a:spcAft>
              <a:buSzPts val="1400"/>
              <a:buChar char="○"/>
            </a:pPr>
            <a:r>
              <a:rPr lang="en-US">
                <a:latin typeface="Arial"/>
                <a:ea typeface="Arial"/>
                <a:cs typeface="Arial"/>
                <a:sym typeface="Arial"/>
              </a:rPr>
              <a:t>State the total number of records in the dataset: 359392 </a:t>
            </a:r>
            <a:endParaRPr>
              <a:latin typeface="Arial"/>
              <a:ea typeface="Arial"/>
              <a:cs typeface="Arial"/>
              <a:sym typeface="Arial"/>
            </a:endParaRPr>
          </a:p>
        </p:txBody>
      </p:sp>
      <p:sp>
        <p:nvSpPr>
          <p:cNvPr id="105" name="Google Shape;105;p16"/>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 name="Google Shape;106;p16"/>
          <p:cNvSpPr txBox="1"/>
          <p:nvPr>
            <p:ph type="title"/>
          </p:nvPr>
        </p:nvSpPr>
        <p:spPr>
          <a:xfrm>
            <a:off x="839788" y="-228600"/>
            <a:ext cx="3932100" cy="1600200"/>
          </a:xfrm>
          <a:prstGeom prst="rect">
            <a:avLst/>
          </a:prstGeom>
          <a:noFill/>
          <a:ln>
            <a:noFill/>
          </a:ln>
        </p:spPr>
        <p:txBody>
          <a:bodyPr anchorCtr="0" anchor="ctr" bIns="45700" lIns="91425" spcFirstLastPara="1" rIns="91425" wrap="square" tIns="45700">
            <a:normAutofit fontScale="90000"/>
          </a:bodyPr>
          <a:lstStyle/>
          <a:p>
            <a:pPr indent="0" lvl="0" marL="457200" rtl="0" algn="l">
              <a:lnSpc>
                <a:spcPct val="115000"/>
              </a:lnSpc>
              <a:spcBef>
                <a:spcPts val="0"/>
              </a:spcBef>
              <a:spcAft>
                <a:spcPts val="0"/>
              </a:spcAft>
              <a:buNone/>
            </a:pPr>
            <a:r>
              <a:t/>
            </a:r>
            <a:endParaRPr>
              <a:solidFill>
                <a:srgbClr val="FF6600"/>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FF6600"/>
              </a:solidFill>
              <a:latin typeface="Arial"/>
              <a:ea typeface="Arial"/>
              <a:cs typeface="Arial"/>
              <a:sym typeface="Arial"/>
            </a:endParaRPr>
          </a:p>
          <a:p>
            <a:pPr indent="0" lvl="0" marL="0" rtl="0" algn="l">
              <a:lnSpc>
                <a:spcPct val="115000"/>
              </a:lnSpc>
              <a:spcBef>
                <a:spcPts val="0"/>
              </a:spcBef>
              <a:spcAft>
                <a:spcPts val="0"/>
              </a:spcAft>
              <a:buNone/>
            </a:pPr>
            <a:r>
              <a:rPr lang="en-US">
                <a:solidFill>
                  <a:srgbClr val="FF6600"/>
                </a:solidFill>
                <a:latin typeface="Arial"/>
                <a:ea typeface="Arial"/>
                <a:cs typeface="Arial"/>
                <a:sym typeface="Arial"/>
              </a:rPr>
              <a:t>Dataset Overview </a:t>
            </a:r>
            <a:endParaRPr>
              <a:solidFill>
                <a:srgbClr val="FF6600"/>
              </a:solidFill>
              <a:latin typeface="Arial"/>
              <a:ea typeface="Arial"/>
              <a:cs typeface="Arial"/>
              <a:sym typeface="Arial"/>
            </a:endParaRPr>
          </a:p>
          <a:p>
            <a:pPr indent="0" lvl="0" marL="0" rtl="0" algn="l">
              <a:spcBef>
                <a:spcPts val="0"/>
              </a:spcBef>
              <a:spcAft>
                <a:spcPts val="0"/>
              </a:spcAft>
              <a:buNone/>
            </a:pPr>
            <a:r>
              <a:t/>
            </a:r>
            <a:endParaRPr b="1">
              <a:solidFill>
                <a:schemeClr val="accent2"/>
              </a:solidFill>
            </a:endParaRPr>
          </a:p>
        </p:txBody>
      </p:sp>
      <p:grpSp>
        <p:nvGrpSpPr>
          <p:cNvPr id="107" name="Google Shape;107;p16"/>
          <p:cNvGrpSpPr/>
          <p:nvPr/>
        </p:nvGrpSpPr>
        <p:grpSpPr>
          <a:xfrm>
            <a:off x="7331424" y="1537829"/>
            <a:ext cx="4685421" cy="3903876"/>
            <a:chOff x="1702411" y="3452991"/>
            <a:chExt cx="5168694" cy="4032513"/>
          </a:xfrm>
        </p:grpSpPr>
        <p:grpSp>
          <p:nvGrpSpPr>
            <p:cNvPr id="108" name="Google Shape;108;p16"/>
            <p:cNvGrpSpPr/>
            <p:nvPr/>
          </p:nvGrpSpPr>
          <p:grpSpPr>
            <a:xfrm>
              <a:off x="1702411" y="3452991"/>
              <a:ext cx="5168694" cy="1663200"/>
              <a:chOff x="1702411" y="4026102"/>
              <a:chExt cx="5168694" cy="1663200"/>
            </a:xfrm>
          </p:grpSpPr>
          <p:sp>
            <p:nvSpPr>
              <p:cNvPr id="109" name="Google Shape;109;p16"/>
              <p:cNvSpPr/>
              <p:nvPr/>
            </p:nvSpPr>
            <p:spPr>
              <a:xfrm>
                <a:off x="6051395" y="4026103"/>
                <a:ext cx="662857" cy="926447"/>
              </a:xfrm>
              <a:custGeom>
                <a:rect b="b" l="l" r="r" t="t"/>
                <a:pathLst>
                  <a:path extrusionOk="0" h="612" w="47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6"/>
              <p:cNvSpPr/>
              <p:nvPr/>
            </p:nvSpPr>
            <p:spPr>
              <a:xfrm>
                <a:off x="1961385" y="4026102"/>
                <a:ext cx="662857" cy="926447"/>
              </a:xfrm>
              <a:custGeom>
                <a:rect b="b" l="l" r="r" t="t"/>
                <a:pathLst>
                  <a:path extrusionOk="0" h="612" w="47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6"/>
              <p:cNvSpPr/>
              <p:nvPr/>
            </p:nvSpPr>
            <p:spPr>
              <a:xfrm>
                <a:off x="3343118" y="4026102"/>
                <a:ext cx="662857" cy="926447"/>
              </a:xfrm>
              <a:custGeom>
                <a:rect b="b" l="l" r="r" t="t"/>
                <a:pathLst>
                  <a:path extrusionOk="0" h="612" w="47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6"/>
              <p:cNvSpPr/>
              <p:nvPr/>
            </p:nvSpPr>
            <p:spPr>
              <a:xfrm>
                <a:off x="4697256" y="4026102"/>
                <a:ext cx="662857" cy="926447"/>
              </a:xfrm>
              <a:custGeom>
                <a:rect b="b" l="l" r="r" t="t"/>
                <a:pathLst>
                  <a:path extrusionOk="0" h="612" w="47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16"/>
              <p:cNvSpPr txBox="1"/>
              <p:nvPr/>
            </p:nvSpPr>
            <p:spPr>
              <a:xfrm>
                <a:off x="1702411" y="5212301"/>
                <a:ext cx="1121400" cy="28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Cab_Data.csv </a:t>
                </a:r>
                <a:endParaRPr/>
              </a:p>
            </p:txBody>
          </p:sp>
          <p:sp>
            <p:nvSpPr>
              <p:cNvPr id="114" name="Google Shape;114;p16"/>
              <p:cNvSpPr txBox="1"/>
              <p:nvPr/>
            </p:nvSpPr>
            <p:spPr>
              <a:xfrm>
                <a:off x="3097359" y="5212301"/>
                <a:ext cx="1263900" cy="47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Customer_ID.csv </a:t>
                </a:r>
                <a:endParaRPr/>
              </a:p>
            </p:txBody>
          </p:sp>
          <p:sp>
            <p:nvSpPr>
              <p:cNvPr id="115" name="Google Shape;115;p16"/>
              <p:cNvSpPr txBox="1"/>
              <p:nvPr/>
            </p:nvSpPr>
            <p:spPr>
              <a:xfrm>
                <a:off x="4525356" y="5212302"/>
                <a:ext cx="1376400" cy="47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Transaction_ID.csv </a:t>
                </a:r>
                <a:endParaRPr/>
              </a:p>
            </p:txBody>
          </p:sp>
          <p:sp>
            <p:nvSpPr>
              <p:cNvPr id="116" name="Google Shape;116;p16"/>
              <p:cNvSpPr txBox="1"/>
              <p:nvPr/>
            </p:nvSpPr>
            <p:spPr>
              <a:xfrm>
                <a:off x="6120505" y="5212301"/>
                <a:ext cx="750600" cy="28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City.csv</a:t>
                </a:r>
                <a:endParaRPr/>
              </a:p>
            </p:txBody>
          </p:sp>
        </p:grpSp>
        <p:cxnSp>
          <p:nvCxnSpPr>
            <p:cNvPr id="117" name="Google Shape;117;p16"/>
            <p:cNvCxnSpPr/>
            <p:nvPr/>
          </p:nvCxnSpPr>
          <p:spPr>
            <a:xfrm>
              <a:off x="2624242" y="4379438"/>
              <a:ext cx="1826100" cy="1511400"/>
            </a:xfrm>
            <a:prstGeom prst="straightConnector1">
              <a:avLst/>
            </a:prstGeom>
            <a:noFill/>
            <a:ln cap="flat" cmpd="sng" w="9525">
              <a:solidFill>
                <a:srgbClr val="4472C4"/>
              </a:solidFill>
              <a:prstDash val="solid"/>
              <a:miter lim="800000"/>
              <a:headEnd len="sm" w="sm" type="none"/>
              <a:tailEnd len="med" w="med" type="triangle"/>
            </a:ln>
          </p:spPr>
        </p:cxnSp>
        <p:cxnSp>
          <p:nvCxnSpPr>
            <p:cNvPr id="118" name="Google Shape;118;p16"/>
            <p:cNvCxnSpPr/>
            <p:nvPr/>
          </p:nvCxnSpPr>
          <p:spPr>
            <a:xfrm flipH="1">
              <a:off x="5258626" y="4455645"/>
              <a:ext cx="782400" cy="1256400"/>
            </a:xfrm>
            <a:prstGeom prst="straightConnector1">
              <a:avLst/>
            </a:prstGeom>
            <a:noFill/>
            <a:ln cap="flat" cmpd="sng" w="9525">
              <a:solidFill>
                <a:srgbClr val="4472C4"/>
              </a:solidFill>
              <a:prstDash val="solid"/>
              <a:miter lim="800000"/>
              <a:headEnd len="sm" w="sm" type="none"/>
              <a:tailEnd len="med" w="med" type="triangle"/>
            </a:ln>
          </p:spPr>
        </p:cxnSp>
        <p:cxnSp>
          <p:nvCxnSpPr>
            <p:cNvPr id="119" name="Google Shape;119;p16"/>
            <p:cNvCxnSpPr/>
            <p:nvPr/>
          </p:nvCxnSpPr>
          <p:spPr>
            <a:xfrm>
              <a:off x="3729359" y="4367355"/>
              <a:ext cx="827700" cy="1334100"/>
            </a:xfrm>
            <a:prstGeom prst="straightConnector1">
              <a:avLst/>
            </a:prstGeom>
            <a:noFill/>
            <a:ln cap="flat" cmpd="sng" w="9525">
              <a:solidFill>
                <a:srgbClr val="4472C4"/>
              </a:solidFill>
              <a:prstDash val="solid"/>
              <a:miter lim="800000"/>
              <a:headEnd len="sm" w="sm" type="none"/>
              <a:tailEnd len="med" w="med" type="triangle"/>
            </a:ln>
          </p:spPr>
        </p:cxnSp>
        <p:cxnSp>
          <p:nvCxnSpPr>
            <p:cNvPr id="120" name="Google Shape;120;p16"/>
            <p:cNvCxnSpPr/>
            <p:nvPr/>
          </p:nvCxnSpPr>
          <p:spPr>
            <a:xfrm>
              <a:off x="4861033" y="4457496"/>
              <a:ext cx="0" cy="1167900"/>
            </a:xfrm>
            <a:prstGeom prst="straightConnector1">
              <a:avLst/>
            </a:prstGeom>
            <a:noFill/>
            <a:ln cap="flat" cmpd="sng" w="9525">
              <a:solidFill>
                <a:srgbClr val="4472C4"/>
              </a:solidFill>
              <a:prstDash val="solid"/>
              <a:miter lim="800000"/>
              <a:headEnd len="sm" w="sm" type="none"/>
              <a:tailEnd len="med" w="med" type="triangle"/>
            </a:ln>
          </p:spPr>
        </p:cxnSp>
        <p:sp>
          <p:nvSpPr>
            <p:cNvPr id="121" name="Google Shape;121;p16"/>
            <p:cNvSpPr/>
            <p:nvPr/>
          </p:nvSpPr>
          <p:spPr>
            <a:xfrm>
              <a:off x="4570553" y="5755223"/>
              <a:ext cx="662857" cy="926449"/>
            </a:xfrm>
            <a:custGeom>
              <a:rect b="b" l="l" r="r" t="t"/>
              <a:pathLst>
                <a:path extrusionOk="0" h="612" w="47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16"/>
            <p:cNvSpPr txBox="1"/>
            <p:nvPr/>
          </p:nvSpPr>
          <p:spPr>
            <a:xfrm>
              <a:off x="4381330" y="6722304"/>
              <a:ext cx="1044000" cy="76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Final cab data</a:t>
              </a:r>
              <a:endParaRPr/>
            </a:p>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ph idx="1" type="body"/>
          </p:nvPr>
        </p:nvSpPr>
        <p:spPr>
          <a:xfrm>
            <a:off x="839788" y="1681163"/>
            <a:ext cx="5157900" cy="823800"/>
          </a:xfrm>
          <a:prstGeom prst="rect">
            <a:avLst/>
          </a:prstGeom>
          <a:noFill/>
          <a:ln>
            <a:noFill/>
          </a:ln>
        </p:spPr>
        <p:txBody>
          <a:bodyPr anchorCtr="0" anchor="t" bIns="45700" lIns="91425" spcFirstLastPara="1" rIns="91425" wrap="square" tIns="45700">
            <a:normAutofit/>
          </a:bodyPr>
          <a:lstStyle/>
          <a:p>
            <a:pPr indent="-228600" lvl="0" marL="457200" rtl="0" algn="l">
              <a:lnSpc>
                <a:spcPct val="115000"/>
              </a:lnSpc>
              <a:spcBef>
                <a:spcPts val="0"/>
              </a:spcBef>
              <a:spcAft>
                <a:spcPts val="0"/>
              </a:spcAft>
              <a:buSzPts val="2300"/>
              <a:buNone/>
            </a:pPr>
            <a:r>
              <a:rPr lang="en-US" sz="1700">
                <a:latin typeface="Arial"/>
                <a:ea typeface="Arial"/>
                <a:cs typeface="Arial"/>
                <a:sym typeface="Arial"/>
              </a:rPr>
              <a:t>Assumptions:</a:t>
            </a:r>
            <a:endParaRPr sz="1700">
              <a:latin typeface="Arial"/>
              <a:ea typeface="Arial"/>
              <a:cs typeface="Arial"/>
              <a:sym typeface="Arial"/>
            </a:endParaRPr>
          </a:p>
          <a:p>
            <a:pPr indent="-228600" lvl="0" marL="457200" rtl="0" algn="l">
              <a:lnSpc>
                <a:spcPct val="115000"/>
              </a:lnSpc>
              <a:spcBef>
                <a:spcPts val="0"/>
              </a:spcBef>
              <a:spcAft>
                <a:spcPts val="0"/>
              </a:spcAft>
              <a:buSzPts val="1700"/>
              <a:buFont typeface="Arial"/>
              <a:buNone/>
            </a:pPr>
            <a:r>
              <a:t/>
            </a:r>
            <a:endParaRPr sz="1700">
              <a:latin typeface="Arial"/>
              <a:ea typeface="Arial"/>
              <a:cs typeface="Arial"/>
              <a:sym typeface="Arial"/>
            </a:endParaRPr>
          </a:p>
        </p:txBody>
      </p:sp>
      <p:sp>
        <p:nvSpPr>
          <p:cNvPr id="128" name="Google Shape;128;p17"/>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 name="Google Shape;129;p17"/>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457200" rtl="0" algn="l">
              <a:lnSpc>
                <a:spcPct val="115000"/>
              </a:lnSpc>
              <a:spcBef>
                <a:spcPts val="0"/>
              </a:spcBef>
              <a:spcAft>
                <a:spcPts val="0"/>
              </a:spcAft>
              <a:buNone/>
            </a:pPr>
            <a:r>
              <a:t/>
            </a:r>
            <a:endParaRPr sz="3200">
              <a:solidFill>
                <a:srgbClr val="FF6600"/>
              </a:solidFill>
              <a:latin typeface="Arial"/>
              <a:ea typeface="Arial"/>
              <a:cs typeface="Arial"/>
              <a:sym typeface="Arial"/>
            </a:endParaRPr>
          </a:p>
          <a:p>
            <a:pPr indent="0" lvl="0" marL="0" rtl="0" algn="l">
              <a:lnSpc>
                <a:spcPct val="115000"/>
              </a:lnSpc>
              <a:spcBef>
                <a:spcPts val="0"/>
              </a:spcBef>
              <a:spcAft>
                <a:spcPts val="0"/>
              </a:spcAft>
              <a:buNone/>
            </a:pPr>
            <a:r>
              <a:rPr lang="en-US" sz="3200">
                <a:solidFill>
                  <a:srgbClr val="FF6600"/>
                </a:solidFill>
                <a:latin typeface="Arial"/>
                <a:ea typeface="Arial"/>
                <a:cs typeface="Arial"/>
                <a:sym typeface="Arial"/>
              </a:rPr>
              <a:t>Assumptions &amp; Constraints 	</a:t>
            </a:r>
            <a:endParaRPr sz="3200">
              <a:solidFill>
                <a:srgbClr val="FF6600"/>
              </a:solidFill>
              <a:latin typeface="Arial"/>
              <a:ea typeface="Arial"/>
              <a:cs typeface="Arial"/>
              <a:sym typeface="Arial"/>
            </a:endParaRPr>
          </a:p>
          <a:p>
            <a:pPr indent="0" lvl="0" marL="0" rtl="0" algn="just">
              <a:spcBef>
                <a:spcPts val="1000"/>
              </a:spcBef>
              <a:spcAft>
                <a:spcPts val="0"/>
              </a:spcAft>
              <a:buNone/>
            </a:pPr>
            <a:r>
              <a:t/>
            </a:r>
            <a:endParaRPr sz="3200">
              <a:solidFill>
                <a:srgbClr val="FF6600"/>
              </a:solidFill>
              <a:latin typeface="Arial"/>
              <a:ea typeface="Arial"/>
              <a:cs typeface="Arial"/>
              <a:sym typeface="Arial"/>
            </a:endParaRPr>
          </a:p>
        </p:txBody>
      </p:sp>
      <p:sp>
        <p:nvSpPr>
          <p:cNvPr id="130" name="Google Shape;130;p17"/>
          <p:cNvSpPr txBox="1"/>
          <p:nvPr>
            <p:ph idx="2" type="body"/>
          </p:nvPr>
        </p:nvSpPr>
        <p:spPr>
          <a:xfrm>
            <a:off x="839800" y="2110950"/>
            <a:ext cx="5157900" cy="4078800"/>
          </a:xfrm>
          <a:prstGeom prst="rect">
            <a:avLst/>
          </a:prstGeom>
        </p:spPr>
        <p:txBody>
          <a:bodyPr anchorCtr="0" anchor="t" bIns="45700" lIns="91425" spcFirstLastPara="1" rIns="91425" wrap="square" tIns="45700">
            <a:noAutofit/>
          </a:bodyPr>
          <a:lstStyle/>
          <a:p>
            <a:pPr indent="-298450" lvl="0" marL="457200" rtl="0" algn="l">
              <a:lnSpc>
                <a:spcPct val="115000"/>
              </a:lnSpc>
              <a:spcBef>
                <a:spcPts val="0"/>
              </a:spcBef>
              <a:spcAft>
                <a:spcPts val="0"/>
              </a:spcAft>
              <a:buSzPts val="1100"/>
              <a:buChar char="●"/>
            </a:pPr>
            <a:r>
              <a:rPr lang="en-US" sz="1100">
                <a:latin typeface="Arial"/>
                <a:ea typeface="Arial"/>
                <a:cs typeface="Arial"/>
                <a:sym typeface="Arial"/>
              </a:rPr>
              <a:t>Data Quality: It's assumed that the provided datasets are accurate and reliable. Any errors or inconsistencies in the data could affect the analysis.</a:t>
            </a:r>
            <a:endParaRPr sz="1100">
              <a:latin typeface="Arial"/>
              <a:ea typeface="Arial"/>
              <a:cs typeface="Arial"/>
              <a:sym typeface="Arial"/>
            </a:endParaRPr>
          </a:p>
          <a:p>
            <a:pPr indent="0" lvl="0" marL="457200" rtl="0" algn="l">
              <a:lnSpc>
                <a:spcPct val="115000"/>
              </a:lnSpc>
              <a:spcBef>
                <a:spcPts val="0"/>
              </a:spcBef>
              <a:spcAft>
                <a:spcPts val="0"/>
              </a:spcAft>
              <a:buNone/>
            </a:pPr>
            <a:r>
              <a:t/>
            </a:r>
            <a:endParaRPr sz="1100">
              <a:latin typeface="Arial"/>
              <a:ea typeface="Arial"/>
              <a:cs typeface="Arial"/>
              <a:sym typeface="Arial"/>
            </a:endParaRPr>
          </a:p>
          <a:p>
            <a:pPr indent="-298450" lvl="0" marL="457200" rtl="0" algn="l">
              <a:lnSpc>
                <a:spcPct val="115000"/>
              </a:lnSpc>
              <a:spcBef>
                <a:spcPts val="0"/>
              </a:spcBef>
              <a:spcAft>
                <a:spcPts val="0"/>
              </a:spcAft>
              <a:buSzPts val="1100"/>
              <a:buChar char="●"/>
            </a:pPr>
            <a:r>
              <a:rPr lang="en-US" sz="1100">
                <a:latin typeface="Arial"/>
                <a:ea typeface="Arial"/>
                <a:cs typeface="Arial"/>
                <a:sym typeface="Arial"/>
              </a:rPr>
              <a:t>Data Completeness: It's assumed that the provided datasets contain all the relevant information needed for the analysis. Missing data or incomplete records may require handling.</a:t>
            </a:r>
            <a:endParaRPr sz="1100">
              <a:latin typeface="Arial"/>
              <a:ea typeface="Arial"/>
              <a:cs typeface="Arial"/>
              <a:sym typeface="Arial"/>
            </a:endParaRPr>
          </a:p>
          <a:p>
            <a:pPr indent="0" lvl="0" marL="457200" rtl="0" algn="l">
              <a:lnSpc>
                <a:spcPct val="115000"/>
              </a:lnSpc>
              <a:spcBef>
                <a:spcPts val="0"/>
              </a:spcBef>
              <a:spcAft>
                <a:spcPts val="0"/>
              </a:spcAft>
              <a:buNone/>
            </a:pPr>
            <a:r>
              <a:t/>
            </a:r>
            <a:endParaRPr sz="1100">
              <a:latin typeface="Arial"/>
              <a:ea typeface="Arial"/>
              <a:cs typeface="Arial"/>
              <a:sym typeface="Arial"/>
            </a:endParaRPr>
          </a:p>
          <a:p>
            <a:pPr indent="-298450" lvl="0" marL="457200" rtl="0" algn="l">
              <a:lnSpc>
                <a:spcPct val="115000"/>
              </a:lnSpc>
              <a:spcBef>
                <a:spcPts val="0"/>
              </a:spcBef>
              <a:spcAft>
                <a:spcPts val="0"/>
              </a:spcAft>
              <a:buSzPts val="1100"/>
              <a:buChar char="●"/>
            </a:pPr>
            <a:r>
              <a:rPr lang="en-US" sz="1100">
                <a:latin typeface="Arial"/>
                <a:ea typeface="Arial"/>
                <a:cs typeface="Arial"/>
                <a:sym typeface="Arial"/>
              </a:rPr>
              <a:t>Outliers: It's assumed that outliers in certain features, such as "Price Charged," are present but are not treated as errors. The impact of outliers on the analysis is considered.</a:t>
            </a:r>
            <a:endParaRPr sz="1100">
              <a:latin typeface="Arial"/>
              <a:ea typeface="Arial"/>
              <a:cs typeface="Arial"/>
              <a:sym typeface="Arial"/>
            </a:endParaRPr>
          </a:p>
          <a:p>
            <a:pPr indent="0" lvl="0" marL="457200" rtl="0" algn="l">
              <a:lnSpc>
                <a:spcPct val="115000"/>
              </a:lnSpc>
              <a:spcBef>
                <a:spcPts val="0"/>
              </a:spcBef>
              <a:spcAft>
                <a:spcPts val="0"/>
              </a:spcAft>
              <a:buNone/>
            </a:pPr>
            <a:r>
              <a:t/>
            </a:r>
            <a:endParaRPr sz="1100">
              <a:latin typeface="Arial"/>
              <a:ea typeface="Arial"/>
              <a:cs typeface="Arial"/>
              <a:sym typeface="Arial"/>
            </a:endParaRPr>
          </a:p>
          <a:p>
            <a:pPr indent="-298450" lvl="0" marL="457200" rtl="0" algn="l">
              <a:lnSpc>
                <a:spcPct val="115000"/>
              </a:lnSpc>
              <a:spcBef>
                <a:spcPts val="0"/>
              </a:spcBef>
              <a:spcAft>
                <a:spcPts val="0"/>
              </a:spcAft>
              <a:buSzPts val="1100"/>
              <a:buChar char="●"/>
            </a:pPr>
            <a:r>
              <a:rPr lang="en-US" sz="1100">
                <a:latin typeface="Arial"/>
                <a:ea typeface="Arial"/>
                <a:cs typeface="Arial"/>
                <a:sym typeface="Arial"/>
              </a:rPr>
              <a:t>Derived Features: Assumptions may have been made when creating derived features or calculations, such as profit calculations.</a:t>
            </a:r>
            <a:endParaRPr sz="1100">
              <a:latin typeface="Arial"/>
              <a:ea typeface="Arial"/>
              <a:cs typeface="Arial"/>
              <a:sym typeface="Arial"/>
            </a:endParaRPr>
          </a:p>
          <a:p>
            <a:pPr indent="0" lvl="0" marL="457200" rtl="0" algn="l">
              <a:lnSpc>
                <a:spcPct val="115000"/>
              </a:lnSpc>
              <a:spcBef>
                <a:spcPts val="0"/>
              </a:spcBef>
              <a:spcAft>
                <a:spcPts val="0"/>
              </a:spcAft>
              <a:buNone/>
            </a:pPr>
            <a:r>
              <a:t/>
            </a:r>
            <a:endParaRPr sz="1100">
              <a:latin typeface="Arial"/>
              <a:ea typeface="Arial"/>
              <a:cs typeface="Arial"/>
              <a:sym typeface="Arial"/>
            </a:endParaRPr>
          </a:p>
          <a:p>
            <a:pPr indent="-298450" lvl="0" marL="457200" rtl="0" algn="l">
              <a:lnSpc>
                <a:spcPct val="115000"/>
              </a:lnSpc>
              <a:spcBef>
                <a:spcPts val="0"/>
              </a:spcBef>
              <a:spcAft>
                <a:spcPts val="0"/>
              </a:spcAft>
              <a:buSzPts val="1100"/>
              <a:buChar char="●"/>
            </a:pPr>
            <a:r>
              <a:rPr lang="en-US" sz="1100">
                <a:latin typeface="Arial"/>
                <a:ea typeface="Arial"/>
                <a:cs typeface="Arial"/>
                <a:sym typeface="Arial"/>
              </a:rPr>
              <a:t>User Attribution: The assumption that the "Users" feature in the "City Data" represents the number of cab users in the city, including users of both Yellow and Pink cabs.</a:t>
            </a:r>
            <a:endParaRPr sz="1100">
              <a:latin typeface="Arial"/>
              <a:ea typeface="Arial"/>
              <a:cs typeface="Arial"/>
              <a:sym typeface="Arial"/>
            </a:endParaRPr>
          </a:p>
          <a:p>
            <a:pPr indent="0" lvl="0" marL="0" rtl="0" algn="l">
              <a:spcBef>
                <a:spcPts val="1000"/>
              </a:spcBef>
              <a:spcAft>
                <a:spcPts val="0"/>
              </a:spcAft>
              <a:buNone/>
            </a:pPr>
            <a:r>
              <a:t/>
            </a:r>
            <a:endParaRPr sz="1100"/>
          </a:p>
        </p:txBody>
      </p:sp>
      <p:sp>
        <p:nvSpPr>
          <p:cNvPr id="131" name="Google Shape;131;p17"/>
          <p:cNvSpPr txBox="1"/>
          <p:nvPr>
            <p:ph idx="3" type="body"/>
          </p:nvPr>
        </p:nvSpPr>
        <p:spPr>
          <a:xfrm>
            <a:off x="6172200" y="1681163"/>
            <a:ext cx="5183100" cy="823800"/>
          </a:xfrm>
          <a:prstGeom prst="rect">
            <a:avLst/>
          </a:prstGeom>
        </p:spPr>
        <p:txBody>
          <a:bodyPr anchorCtr="0" anchor="b" bIns="45700" lIns="91425" spcFirstLastPara="1" rIns="91425" wrap="square" tIns="45700">
            <a:noAutofit/>
          </a:bodyPr>
          <a:lstStyle/>
          <a:p>
            <a:pPr indent="0" lvl="0" marL="457200" rtl="0" algn="l">
              <a:lnSpc>
                <a:spcPct val="115000"/>
              </a:lnSpc>
              <a:spcBef>
                <a:spcPts val="0"/>
              </a:spcBef>
              <a:spcAft>
                <a:spcPts val="0"/>
              </a:spcAft>
              <a:buClr>
                <a:schemeClr val="dk1"/>
              </a:buClr>
              <a:buSzPts val="1100"/>
              <a:buFont typeface="Arial"/>
              <a:buNone/>
            </a:pPr>
            <a:r>
              <a:rPr lang="en-US" sz="1700">
                <a:latin typeface="Arial"/>
                <a:ea typeface="Arial"/>
                <a:cs typeface="Arial"/>
                <a:sym typeface="Arial"/>
              </a:rPr>
              <a:t>Constraints:</a:t>
            </a:r>
            <a:endParaRPr sz="1700">
              <a:latin typeface="Arial"/>
              <a:ea typeface="Arial"/>
              <a:cs typeface="Arial"/>
              <a:sym typeface="Arial"/>
            </a:endParaRPr>
          </a:p>
          <a:p>
            <a:pPr indent="0" lvl="0" marL="0" rtl="0" algn="l">
              <a:spcBef>
                <a:spcPts val="1000"/>
              </a:spcBef>
              <a:spcAft>
                <a:spcPts val="0"/>
              </a:spcAft>
              <a:buNone/>
            </a:pPr>
            <a:r>
              <a:t/>
            </a:r>
            <a:endParaRPr/>
          </a:p>
        </p:txBody>
      </p:sp>
      <p:sp>
        <p:nvSpPr>
          <p:cNvPr id="132" name="Google Shape;132;p17"/>
          <p:cNvSpPr txBox="1"/>
          <p:nvPr>
            <p:ph idx="4" type="body"/>
          </p:nvPr>
        </p:nvSpPr>
        <p:spPr>
          <a:xfrm>
            <a:off x="6172200" y="2110875"/>
            <a:ext cx="5183100" cy="4078800"/>
          </a:xfrm>
          <a:prstGeom prst="rect">
            <a:avLst/>
          </a:prstGeom>
        </p:spPr>
        <p:txBody>
          <a:bodyPr anchorCtr="0" anchor="t" bIns="45700" lIns="91425" spcFirstLastPara="1" rIns="91425" wrap="square" tIns="45700">
            <a:normAutofit fontScale="40000" lnSpcReduction="20000"/>
          </a:bodyPr>
          <a:lstStyle/>
          <a:p>
            <a:pPr indent="-302332" lvl="0" marL="457200" rtl="0" algn="l">
              <a:lnSpc>
                <a:spcPct val="115000"/>
              </a:lnSpc>
              <a:spcBef>
                <a:spcPts val="0"/>
              </a:spcBef>
              <a:spcAft>
                <a:spcPts val="0"/>
              </a:spcAft>
              <a:buSzPct val="100000"/>
              <a:buChar char="●"/>
            </a:pPr>
            <a:r>
              <a:rPr lang="en-US" sz="2902">
                <a:latin typeface="Arial"/>
                <a:ea typeface="Arial"/>
                <a:cs typeface="Arial"/>
                <a:sym typeface="Arial"/>
              </a:rPr>
              <a:t>Data Availability: The analysis is constrained by the availability of data. If certain data points or information are missing, it may limit the depth of the analysis.</a:t>
            </a:r>
            <a:endParaRPr sz="2902">
              <a:latin typeface="Arial"/>
              <a:ea typeface="Arial"/>
              <a:cs typeface="Arial"/>
              <a:sym typeface="Arial"/>
            </a:endParaRPr>
          </a:p>
          <a:p>
            <a:pPr indent="0" lvl="0" marL="457200" rtl="0" algn="l">
              <a:lnSpc>
                <a:spcPct val="115000"/>
              </a:lnSpc>
              <a:spcBef>
                <a:spcPts val="0"/>
              </a:spcBef>
              <a:spcAft>
                <a:spcPts val="0"/>
              </a:spcAft>
              <a:buNone/>
            </a:pPr>
            <a:r>
              <a:t/>
            </a:r>
            <a:endParaRPr sz="2902">
              <a:latin typeface="Arial"/>
              <a:ea typeface="Arial"/>
              <a:cs typeface="Arial"/>
              <a:sym typeface="Arial"/>
            </a:endParaRPr>
          </a:p>
          <a:p>
            <a:pPr indent="-302332" lvl="0" marL="457200" rtl="0" algn="l">
              <a:lnSpc>
                <a:spcPct val="115000"/>
              </a:lnSpc>
              <a:spcBef>
                <a:spcPts val="0"/>
              </a:spcBef>
              <a:spcAft>
                <a:spcPts val="0"/>
              </a:spcAft>
              <a:buSzPct val="100000"/>
              <a:buChar char="●"/>
            </a:pPr>
            <a:r>
              <a:rPr lang="en-US" sz="2902">
                <a:latin typeface="Arial"/>
                <a:ea typeface="Arial"/>
                <a:cs typeface="Arial"/>
                <a:sym typeface="Arial"/>
              </a:rPr>
              <a:t>Scope: The project scope may be limited to the provided datasets. Additional external data sources may not be available for validation or enhancement.</a:t>
            </a:r>
            <a:endParaRPr sz="2902">
              <a:latin typeface="Arial"/>
              <a:ea typeface="Arial"/>
              <a:cs typeface="Arial"/>
              <a:sym typeface="Arial"/>
            </a:endParaRPr>
          </a:p>
          <a:p>
            <a:pPr indent="0" lvl="0" marL="457200" rtl="0" algn="l">
              <a:lnSpc>
                <a:spcPct val="115000"/>
              </a:lnSpc>
              <a:spcBef>
                <a:spcPts val="0"/>
              </a:spcBef>
              <a:spcAft>
                <a:spcPts val="0"/>
              </a:spcAft>
              <a:buNone/>
            </a:pPr>
            <a:r>
              <a:t/>
            </a:r>
            <a:endParaRPr sz="2902">
              <a:latin typeface="Arial"/>
              <a:ea typeface="Arial"/>
              <a:cs typeface="Arial"/>
              <a:sym typeface="Arial"/>
            </a:endParaRPr>
          </a:p>
          <a:p>
            <a:pPr indent="-302332" lvl="0" marL="457200" rtl="0" algn="l">
              <a:lnSpc>
                <a:spcPct val="115000"/>
              </a:lnSpc>
              <a:spcBef>
                <a:spcPts val="0"/>
              </a:spcBef>
              <a:spcAft>
                <a:spcPts val="0"/>
              </a:spcAft>
              <a:buSzPct val="100000"/>
              <a:buChar char="●"/>
            </a:pPr>
            <a:r>
              <a:rPr lang="en-US" sz="2902">
                <a:latin typeface="Arial"/>
                <a:ea typeface="Arial"/>
                <a:cs typeface="Arial"/>
                <a:sym typeface="Arial"/>
              </a:rPr>
              <a:t>Timeframe: The analysis is conducted within a specific timeframe (e.g., data from 2016-01-31 to 2018-12-31). Trends and insights may be limited to this timeframe.</a:t>
            </a:r>
            <a:endParaRPr sz="2902">
              <a:latin typeface="Arial"/>
              <a:ea typeface="Arial"/>
              <a:cs typeface="Arial"/>
              <a:sym typeface="Arial"/>
            </a:endParaRPr>
          </a:p>
          <a:p>
            <a:pPr indent="0" lvl="0" marL="457200" rtl="0" algn="l">
              <a:lnSpc>
                <a:spcPct val="115000"/>
              </a:lnSpc>
              <a:spcBef>
                <a:spcPts val="0"/>
              </a:spcBef>
              <a:spcAft>
                <a:spcPts val="0"/>
              </a:spcAft>
              <a:buNone/>
            </a:pPr>
            <a:r>
              <a:t/>
            </a:r>
            <a:endParaRPr sz="2902">
              <a:latin typeface="Arial"/>
              <a:ea typeface="Arial"/>
              <a:cs typeface="Arial"/>
              <a:sym typeface="Arial"/>
            </a:endParaRPr>
          </a:p>
          <a:p>
            <a:pPr indent="-302332" lvl="0" marL="457200" rtl="0" algn="l">
              <a:lnSpc>
                <a:spcPct val="115000"/>
              </a:lnSpc>
              <a:spcBef>
                <a:spcPts val="0"/>
              </a:spcBef>
              <a:spcAft>
                <a:spcPts val="0"/>
              </a:spcAft>
              <a:buSzPct val="100000"/>
              <a:buChar char="●"/>
            </a:pPr>
            <a:r>
              <a:rPr lang="en-US" sz="2902">
                <a:latin typeface="Arial"/>
                <a:ea typeface="Arial"/>
                <a:cs typeface="Arial"/>
                <a:sym typeface="Arial"/>
              </a:rPr>
              <a:t>Cost Data: Due to the unavailability of trip duration details, the analysis does not treat the "Price Charged" outliers as errors.</a:t>
            </a:r>
            <a:endParaRPr sz="2902">
              <a:latin typeface="Arial"/>
              <a:ea typeface="Arial"/>
              <a:cs typeface="Arial"/>
              <a:sym typeface="Arial"/>
            </a:endParaRPr>
          </a:p>
          <a:p>
            <a:pPr indent="-302332" lvl="0" marL="457200" rtl="0" algn="l">
              <a:lnSpc>
                <a:spcPct val="115000"/>
              </a:lnSpc>
              <a:spcBef>
                <a:spcPts val="0"/>
              </a:spcBef>
              <a:spcAft>
                <a:spcPts val="0"/>
              </a:spcAft>
              <a:buSzPct val="100000"/>
              <a:buChar char="●"/>
            </a:pPr>
            <a:r>
              <a:rPr lang="en-US" sz="2902">
                <a:latin typeface="Arial"/>
                <a:ea typeface="Arial"/>
                <a:cs typeface="Arial"/>
                <a:sym typeface="Arial"/>
              </a:rPr>
              <a:t>Profit Calculation: Profit calculations are made while keeping other factors constant, focusing solely on "Price Charged" and "Cost of Trip."</a:t>
            </a:r>
            <a:endParaRPr sz="2902">
              <a:latin typeface="Arial"/>
              <a:ea typeface="Arial"/>
              <a:cs typeface="Arial"/>
              <a:sym typeface="Arial"/>
            </a:endParaRPr>
          </a:p>
          <a:p>
            <a:pPr indent="0" lvl="0" marL="457200" rtl="0" algn="l">
              <a:lnSpc>
                <a:spcPct val="115000"/>
              </a:lnSpc>
              <a:spcBef>
                <a:spcPts val="0"/>
              </a:spcBef>
              <a:spcAft>
                <a:spcPts val="0"/>
              </a:spcAft>
              <a:buNone/>
            </a:pPr>
            <a:r>
              <a:t/>
            </a:r>
            <a:endParaRPr sz="2902">
              <a:latin typeface="Arial"/>
              <a:ea typeface="Arial"/>
              <a:cs typeface="Arial"/>
              <a:sym typeface="Arial"/>
            </a:endParaRPr>
          </a:p>
          <a:p>
            <a:pPr indent="-302332" lvl="0" marL="457200" rtl="0" algn="l">
              <a:lnSpc>
                <a:spcPct val="115000"/>
              </a:lnSpc>
              <a:spcBef>
                <a:spcPts val="0"/>
              </a:spcBef>
              <a:spcAft>
                <a:spcPts val="0"/>
              </a:spcAft>
              <a:buSzPct val="100000"/>
              <a:buChar char="●"/>
            </a:pPr>
            <a:r>
              <a:rPr lang="en-US" sz="2902">
                <a:latin typeface="Arial"/>
                <a:ea typeface="Arial"/>
                <a:cs typeface="Arial"/>
                <a:sym typeface="Arial"/>
              </a:rPr>
              <a:t>User Attribution: The assumption that the "Users" feature in the "City Data" represents the number of cab users in the city may have limitations, as it may include users of other cab companies.</a:t>
            </a:r>
            <a:endParaRPr sz="2902">
              <a:latin typeface="Arial"/>
              <a:ea typeface="Arial"/>
              <a:cs typeface="Arial"/>
              <a:sym typeface="Arial"/>
            </a:endParaRPr>
          </a:p>
          <a:p>
            <a:pPr indent="0" lvl="0" marL="457200" rtl="0" algn="l">
              <a:lnSpc>
                <a:spcPct val="115000"/>
              </a:lnSpc>
              <a:spcBef>
                <a:spcPts val="0"/>
              </a:spcBef>
              <a:spcAft>
                <a:spcPts val="0"/>
              </a:spcAft>
              <a:buClr>
                <a:schemeClr val="dk1"/>
              </a:buClr>
              <a:buSzPct val="100000"/>
              <a:buFont typeface="Arial"/>
              <a:buNone/>
            </a:pPr>
            <a:r>
              <a:t/>
            </a:r>
            <a:endParaRPr sz="1100">
              <a:latin typeface="Arial"/>
              <a:ea typeface="Arial"/>
              <a:cs typeface="Arial"/>
              <a:sym typeface="Arial"/>
            </a:endParaRPr>
          </a:p>
          <a:p>
            <a:pPr indent="0" lvl="0" marL="0" rtl="0" algn="l">
              <a:spcBef>
                <a:spcPts val="10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idx="1" type="body"/>
          </p:nvPr>
        </p:nvSpPr>
        <p:spPr>
          <a:xfrm>
            <a:off x="9113099" y="2057400"/>
            <a:ext cx="2656500" cy="3811500"/>
          </a:xfrm>
          <a:prstGeom prst="rect">
            <a:avLst/>
          </a:prstGeom>
          <a:noFill/>
          <a:ln>
            <a:noFill/>
          </a:ln>
        </p:spPr>
        <p:txBody>
          <a:bodyPr anchorCtr="0" anchor="t" bIns="45700" lIns="91425" spcFirstLastPara="1" rIns="91425" wrap="square" tIns="45700">
            <a:normAutofit fontScale="25000" lnSpcReduction="20000"/>
          </a:bodyPr>
          <a:lstStyle/>
          <a:p>
            <a:pPr indent="0" lvl="0" marL="457200" rtl="0" algn="l">
              <a:lnSpc>
                <a:spcPct val="115000"/>
              </a:lnSpc>
              <a:spcBef>
                <a:spcPts val="0"/>
              </a:spcBef>
              <a:spcAft>
                <a:spcPts val="0"/>
              </a:spcAft>
              <a:buNone/>
            </a:pPr>
            <a:r>
              <a:t/>
            </a:r>
            <a:endParaRPr sz="1800">
              <a:latin typeface="Arial"/>
              <a:ea typeface="Arial"/>
              <a:cs typeface="Arial"/>
              <a:sym typeface="Arial"/>
            </a:endParaRPr>
          </a:p>
          <a:p>
            <a:pPr indent="-317500" lvl="0" marL="457200" rtl="0" algn="l">
              <a:lnSpc>
                <a:spcPct val="115000"/>
              </a:lnSpc>
              <a:spcBef>
                <a:spcPts val="300"/>
              </a:spcBef>
              <a:spcAft>
                <a:spcPts val="0"/>
              </a:spcAft>
              <a:buClr>
                <a:srgbClr val="1F1F1F"/>
              </a:buClr>
              <a:buSzPct val="100000"/>
              <a:buChar char="❏"/>
            </a:pPr>
            <a:r>
              <a:rPr lang="en-US" sz="5600">
                <a:solidFill>
                  <a:srgbClr val="1F1F1F"/>
                </a:solidFill>
                <a:highlight>
                  <a:srgbClr val="FFFFFF"/>
                </a:highlight>
                <a:latin typeface="Arial"/>
                <a:ea typeface="Arial"/>
                <a:cs typeface="Arial"/>
                <a:sym typeface="Arial"/>
              </a:rPr>
              <a:t>Total profit for yellow cabs is higher than total profit for pink cabs.</a:t>
            </a:r>
            <a:endParaRPr sz="5600">
              <a:solidFill>
                <a:srgbClr val="1F1F1F"/>
              </a:solidFill>
              <a:highlight>
                <a:srgbClr val="FFFFFF"/>
              </a:highlight>
              <a:latin typeface="Arial"/>
              <a:ea typeface="Arial"/>
              <a:cs typeface="Arial"/>
              <a:sym typeface="Arial"/>
            </a:endParaRPr>
          </a:p>
          <a:p>
            <a:pPr indent="0" lvl="0" marL="457200" rtl="0" algn="l">
              <a:lnSpc>
                <a:spcPct val="115000"/>
              </a:lnSpc>
              <a:spcBef>
                <a:spcPts val="1100"/>
              </a:spcBef>
              <a:spcAft>
                <a:spcPts val="0"/>
              </a:spcAft>
              <a:buNone/>
            </a:pPr>
            <a:r>
              <a:t/>
            </a:r>
            <a:endParaRPr sz="5600">
              <a:solidFill>
                <a:srgbClr val="1F1F1F"/>
              </a:solidFill>
              <a:highlight>
                <a:srgbClr val="FFFFFF"/>
              </a:highlight>
              <a:latin typeface="Arial"/>
              <a:ea typeface="Arial"/>
              <a:cs typeface="Arial"/>
              <a:sym typeface="Arial"/>
            </a:endParaRPr>
          </a:p>
          <a:p>
            <a:pPr indent="-317500" lvl="0" marL="457200" rtl="0" algn="l">
              <a:lnSpc>
                <a:spcPct val="115000"/>
              </a:lnSpc>
              <a:spcBef>
                <a:spcPts val="1100"/>
              </a:spcBef>
              <a:spcAft>
                <a:spcPts val="0"/>
              </a:spcAft>
              <a:buClr>
                <a:srgbClr val="1F1F1F"/>
              </a:buClr>
              <a:buSzPct val="100000"/>
              <a:buChar char="❏"/>
            </a:pPr>
            <a:r>
              <a:rPr lang="en-US" sz="5600">
                <a:solidFill>
                  <a:srgbClr val="1F1F1F"/>
                </a:solidFill>
                <a:highlight>
                  <a:srgbClr val="FFFFFF"/>
                </a:highlight>
                <a:latin typeface="Arial"/>
                <a:ea typeface="Arial"/>
                <a:cs typeface="Arial"/>
                <a:sym typeface="Arial"/>
              </a:rPr>
              <a:t>Yellow Cab has a higher total profit than Pink Cab in every year.</a:t>
            </a:r>
            <a:endParaRPr sz="5600">
              <a:solidFill>
                <a:srgbClr val="1F1F1F"/>
              </a:solidFill>
              <a:highlight>
                <a:srgbClr val="FFFFFF"/>
              </a:highlight>
              <a:latin typeface="Arial"/>
              <a:ea typeface="Arial"/>
              <a:cs typeface="Arial"/>
              <a:sym typeface="Arial"/>
            </a:endParaRPr>
          </a:p>
          <a:p>
            <a:pPr indent="0" lvl="0" marL="457200" rtl="0" algn="l">
              <a:lnSpc>
                <a:spcPct val="115000"/>
              </a:lnSpc>
              <a:spcBef>
                <a:spcPts val="1100"/>
              </a:spcBef>
              <a:spcAft>
                <a:spcPts val="0"/>
              </a:spcAft>
              <a:buNone/>
            </a:pPr>
            <a:r>
              <a:t/>
            </a:r>
            <a:endParaRPr sz="5600">
              <a:solidFill>
                <a:srgbClr val="1F1F1F"/>
              </a:solidFill>
              <a:highlight>
                <a:srgbClr val="FFFFFF"/>
              </a:highlight>
              <a:latin typeface="Arial"/>
              <a:ea typeface="Arial"/>
              <a:cs typeface="Arial"/>
              <a:sym typeface="Arial"/>
            </a:endParaRPr>
          </a:p>
          <a:p>
            <a:pPr indent="-317500" lvl="0" marL="457200" rtl="0" algn="l">
              <a:lnSpc>
                <a:spcPct val="115000"/>
              </a:lnSpc>
              <a:spcBef>
                <a:spcPts val="1100"/>
              </a:spcBef>
              <a:spcAft>
                <a:spcPts val="0"/>
              </a:spcAft>
              <a:buClr>
                <a:srgbClr val="1F1F1F"/>
              </a:buClr>
              <a:buSzPct val="100000"/>
              <a:buChar char="❏"/>
            </a:pPr>
            <a:r>
              <a:rPr lang="en-US" sz="5600">
                <a:solidFill>
                  <a:srgbClr val="1F1F1F"/>
                </a:solidFill>
                <a:highlight>
                  <a:srgbClr val="FFFFFF"/>
                </a:highlight>
                <a:latin typeface="Arial"/>
                <a:ea typeface="Arial"/>
                <a:cs typeface="Arial"/>
                <a:sym typeface="Arial"/>
              </a:rPr>
              <a:t>The difference in total profit between Yellow Cab and Pink Cab has been increasing over time.</a:t>
            </a:r>
            <a:endParaRPr sz="5600">
              <a:solidFill>
                <a:srgbClr val="1F1F1F"/>
              </a:solidFill>
              <a:highlight>
                <a:srgbClr val="FFFFFF"/>
              </a:highlight>
              <a:latin typeface="Arial"/>
              <a:ea typeface="Arial"/>
              <a:cs typeface="Arial"/>
              <a:sym typeface="Arial"/>
            </a:endParaRPr>
          </a:p>
          <a:p>
            <a:pPr indent="0" lvl="0" marL="457200" rtl="0" algn="l">
              <a:lnSpc>
                <a:spcPct val="115000"/>
              </a:lnSpc>
              <a:spcBef>
                <a:spcPts val="1100"/>
              </a:spcBef>
              <a:spcAft>
                <a:spcPts val="0"/>
              </a:spcAft>
              <a:buNone/>
            </a:pPr>
            <a:r>
              <a:t/>
            </a:r>
            <a:endParaRPr sz="1800">
              <a:solidFill>
                <a:srgbClr val="1F1F1F"/>
              </a:solidFill>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t/>
            </a:r>
            <a:endParaRPr>
              <a:solidFill>
                <a:srgbClr val="1F1F1F"/>
              </a:solidFill>
              <a:highlight>
                <a:srgbClr val="FFFFFF"/>
              </a:highlight>
              <a:latin typeface="Arial"/>
              <a:ea typeface="Arial"/>
              <a:cs typeface="Arial"/>
              <a:sym typeface="Arial"/>
            </a:endParaRPr>
          </a:p>
          <a:p>
            <a:pPr indent="0" lvl="0" marL="457200" rtl="0" algn="l">
              <a:lnSpc>
                <a:spcPct val="115000"/>
              </a:lnSpc>
              <a:spcBef>
                <a:spcPts val="1100"/>
              </a:spcBef>
              <a:spcAft>
                <a:spcPts val="0"/>
              </a:spcAft>
              <a:buNone/>
            </a:pPr>
            <a:r>
              <a:t/>
            </a:r>
            <a:endParaRPr sz="1200">
              <a:solidFill>
                <a:srgbClr val="1F1F1F"/>
              </a:solidFill>
              <a:highlight>
                <a:srgbClr val="FFFFFF"/>
              </a:highlight>
              <a:latin typeface="Arial"/>
              <a:ea typeface="Arial"/>
              <a:cs typeface="Arial"/>
              <a:sym typeface="Arial"/>
            </a:endParaRPr>
          </a:p>
          <a:p>
            <a:pPr indent="0" lvl="0" marL="457200" rtl="0" algn="l">
              <a:lnSpc>
                <a:spcPct val="115000"/>
              </a:lnSpc>
              <a:spcBef>
                <a:spcPts val="1100"/>
              </a:spcBef>
              <a:spcAft>
                <a:spcPts val="0"/>
              </a:spcAft>
              <a:buNone/>
            </a:pPr>
            <a:r>
              <a:t/>
            </a:r>
            <a:endParaRPr b="1" sz="1700">
              <a:latin typeface="Arial"/>
              <a:ea typeface="Arial"/>
              <a:cs typeface="Arial"/>
              <a:sym typeface="Arial"/>
            </a:endParaRPr>
          </a:p>
          <a:p>
            <a:pPr indent="0" lvl="0" marL="457200" rtl="0" algn="l">
              <a:lnSpc>
                <a:spcPct val="115000"/>
              </a:lnSpc>
              <a:spcBef>
                <a:spcPts val="0"/>
              </a:spcBef>
              <a:spcAft>
                <a:spcPts val="0"/>
              </a:spcAft>
              <a:buNone/>
            </a:pPr>
            <a:r>
              <a:t/>
            </a:r>
            <a:endParaRPr sz="1700">
              <a:latin typeface="Arial"/>
              <a:ea typeface="Arial"/>
              <a:cs typeface="Arial"/>
              <a:sym typeface="Arial"/>
            </a:endParaRPr>
          </a:p>
          <a:p>
            <a:pPr indent="0" lvl="0" marL="0" rtl="0" algn="l">
              <a:lnSpc>
                <a:spcPct val="115000"/>
              </a:lnSpc>
              <a:spcBef>
                <a:spcPts val="0"/>
              </a:spcBef>
              <a:spcAft>
                <a:spcPts val="0"/>
              </a:spcAft>
              <a:buNone/>
            </a:pPr>
            <a:r>
              <a:t/>
            </a:r>
            <a:endParaRPr sz="2400"/>
          </a:p>
        </p:txBody>
      </p:sp>
      <p:sp>
        <p:nvSpPr>
          <p:cNvPr id="138" name="Google Shape;138;p18"/>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 name="Google Shape;139;p18"/>
          <p:cNvSpPr txBox="1"/>
          <p:nvPr>
            <p:ph type="title"/>
          </p:nvPr>
        </p:nvSpPr>
        <p:spPr>
          <a:xfrm>
            <a:off x="839800" y="72075"/>
            <a:ext cx="3932100" cy="1985400"/>
          </a:xfrm>
          <a:prstGeom prst="rect">
            <a:avLst/>
          </a:prstGeom>
          <a:noFill/>
          <a:ln>
            <a:noFill/>
          </a:ln>
        </p:spPr>
        <p:txBody>
          <a:bodyPr anchorCtr="0" anchor="ctr" bIns="45700" lIns="91425" spcFirstLastPara="1" rIns="91425" wrap="square" tIns="45700">
            <a:normAutofit/>
          </a:bodyPr>
          <a:lstStyle/>
          <a:p>
            <a:pPr indent="0" lvl="0" marL="0" rtl="0" algn="just">
              <a:spcBef>
                <a:spcPts val="1000"/>
              </a:spcBef>
              <a:spcAft>
                <a:spcPts val="0"/>
              </a:spcAft>
              <a:buNone/>
            </a:pPr>
            <a:r>
              <a:rPr lang="en-US">
                <a:solidFill>
                  <a:srgbClr val="FF6600"/>
                </a:solidFill>
                <a:latin typeface="Arial"/>
                <a:ea typeface="Arial"/>
                <a:cs typeface="Arial"/>
                <a:sym typeface="Arial"/>
              </a:rPr>
              <a:t>Profit </a:t>
            </a:r>
            <a:r>
              <a:rPr lang="en-US">
                <a:solidFill>
                  <a:srgbClr val="FF6600"/>
                </a:solidFill>
                <a:latin typeface="Arial"/>
                <a:ea typeface="Arial"/>
                <a:cs typeface="Arial"/>
                <a:sym typeface="Arial"/>
              </a:rPr>
              <a:t>Analysis</a:t>
            </a:r>
            <a:endParaRPr>
              <a:solidFill>
                <a:srgbClr val="FF6600"/>
              </a:solidFill>
            </a:endParaRPr>
          </a:p>
        </p:txBody>
      </p:sp>
      <p:sp>
        <p:nvSpPr>
          <p:cNvPr id="140" name="Google Shape;140;p18"/>
          <p:cNvSpPr txBox="1"/>
          <p:nvPr/>
        </p:nvSpPr>
        <p:spPr>
          <a:xfrm>
            <a:off x="3717325" y="2100650"/>
            <a:ext cx="42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B3B3B"/>
              </a:solidFill>
            </a:endParaRPr>
          </a:p>
        </p:txBody>
      </p:sp>
      <p:pic>
        <p:nvPicPr>
          <p:cNvPr id="141" name="Google Shape;141;p18"/>
          <p:cNvPicPr preferRelativeResize="0"/>
          <p:nvPr/>
        </p:nvPicPr>
        <p:blipFill>
          <a:blip r:embed="rId3">
            <a:alphaModFix/>
          </a:blip>
          <a:stretch>
            <a:fillRect/>
          </a:stretch>
        </p:blipFill>
        <p:spPr>
          <a:xfrm>
            <a:off x="82125" y="2100654"/>
            <a:ext cx="3552825" cy="4077725"/>
          </a:xfrm>
          <a:prstGeom prst="rect">
            <a:avLst/>
          </a:prstGeom>
          <a:noFill/>
          <a:ln>
            <a:noFill/>
          </a:ln>
        </p:spPr>
      </p:pic>
      <p:pic>
        <p:nvPicPr>
          <p:cNvPr id="142" name="Google Shape;142;p18"/>
          <p:cNvPicPr preferRelativeResize="0"/>
          <p:nvPr/>
        </p:nvPicPr>
        <p:blipFill>
          <a:blip r:embed="rId4">
            <a:alphaModFix/>
          </a:blip>
          <a:stretch>
            <a:fillRect/>
          </a:stretch>
        </p:blipFill>
        <p:spPr>
          <a:xfrm>
            <a:off x="4178100" y="2000075"/>
            <a:ext cx="4739349" cy="44872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idx="1" type="body"/>
          </p:nvPr>
        </p:nvSpPr>
        <p:spPr>
          <a:xfrm>
            <a:off x="9113100" y="1534300"/>
            <a:ext cx="2656500" cy="5107500"/>
          </a:xfrm>
          <a:prstGeom prst="rect">
            <a:avLst/>
          </a:prstGeom>
          <a:noFill/>
          <a:ln>
            <a:noFill/>
          </a:ln>
        </p:spPr>
        <p:txBody>
          <a:bodyPr anchorCtr="0" anchor="t" bIns="45700" lIns="91425" spcFirstLastPara="1" rIns="91425" wrap="square" tIns="45700">
            <a:normAutofit fontScale="85000" lnSpcReduction="20000"/>
          </a:bodyPr>
          <a:lstStyle/>
          <a:p>
            <a:pPr indent="-293370" lvl="0" marL="457200" rtl="0" algn="l">
              <a:lnSpc>
                <a:spcPct val="115000"/>
              </a:lnSpc>
              <a:spcBef>
                <a:spcPts val="300"/>
              </a:spcBef>
              <a:spcAft>
                <a:spcPts val="0"/>
              </a:spcAft>
              <a:buClr>
                <a:srgbClr val="1F1F1F"/>
              </a:buClr>
              <a:buSzPct val="100000"/>
              <a:buChar char="❏"/>
            </a:pPr>
            <a:r>
              <a:rPr lang="en-US" sz="1200">
                <a:solidFill>
                  <a:srgbClr val="1F1F1F"/>
                </a:solidFill>
                <a:highlight>
                  <a:srgbClr val="FFFFFF"/>
                </a:highlight>
                <a:latin typeface="Arial"/>
                <a:ea typeface="Arial"/>
                <a:cs typeface="Arial"/>
                <a:sym typeface="Arial"/>
              </a:rPr>
              <a:t>The difference in the percentage of female and male customers is greater for Pink Cab than for Yellow Cab.</a:t>
            </a:r>
            <a:endParaRPr sz="1200">
              <a:solidFill>
                <a:srgbClr val="1F1F1F"/>
              </a:solidFill>
              <a:highlight>
                <a:srgbClr val="FFFFFF"/>
              </a:highlight>
              <a:latin typeface="Arial"/>
              <a:ea typeface="Arial"/>
              <a:cs typeface="Arial"/>
              <a:sym typeface="Arial"/>
            </a:endParaRPr>
          </a:p>
          <a:p>
            <a:pPr indent="0" lvl="0" marL="457200" rtl="0" algn="l">
              <a:lnSpc>
                <a:spcPct val="115000"/>
              </a:lnSpc>
              <a:spcBef>
                <a:spcPts val="1100"/>
              </a:spcBef>
              <a:spcAft>
                <a:spcPts val="0"/>
              </a:spcAft>
              <a:buNone/>
            </a:pPr>
            <a:r>
              <a:t/>
            </a:r>
            <a:endParaRPr sz="1200">
              <a:solidFill>
                <a:srgbClr val="1F1F1F"/>
              </a:solidFill>
              <a:highlight>
                <a:srgbClr val="FFFFFF"/>
              </a:highlight>
              <a:latin typeface="Arial"/>
              <a:ea typeface="Arial"/>
              <a:cs typeface="Arial"/>
              <a:sym typeface="Arial"/>
            </a:endParaRPr>
          </a:p>
          <a:p>
            <a:pPr indent="-293370" lvl="0" marL="457200" rtl="0" algn="l">
              <a:lnSpc>
                <a:spcPct val="115000"/>
              </a:lnSpc>
              <a:spcBef>
                <a:spcPts val="1100"/>
              </a:spcBef>
              <a:spcAft>
                <a:spcPts val="0"/>
              </a:spcAft>
              <a:buClr>
                <a:srgbClr val="1F1F1F"/>
              </a:buClr>
              <a:buSzPct val="100000"/>
              <a:buChar char="❏"/>
            </a:pPr>
            <a:r>
              <a:rPr lang="en-US" sz="1200">
                <a:solidFill>
                  <a:srgbClr val="1F1F1F"/>
                </a:solidFill>
                <a:highlight>
                  <a:srgbClr val="FFFFFF"/>
                </a:highlight>
                <a:latin typeface="Arial"/>
                <a:ea typeface="Arial"/>
                <a:cs typeface="Arial"/>
                <a:sym typeface="Arial"/>
              </a:rPr>
              <a:t>The profit percentage for female customers is higher for Pink Cab than for Yellow Cab.</a:t>
            </a:r>
            <a:endParaRPr sz="1200">
              <a:solidFill>
                <a:srgbClr val="1F1F1F"/>
              </a:solidFill>
              <a:highlight>
                <a:srgbClr val="FFFFFF"/>
              </a:highlight>
              <a:latin typeface="Arial"/>
              <a:ea typeface="Arial"/>
              <a:cs typeface="Arial"/>
              <a:sym typeface="Arial"/>
            </a:endParaRPr>
          </a:p>
          <a:p>
            <a:pPr indent="0" lvl="0" marL="457200" rtl="0" algn="l">
              <a:lnSpc>
                <a:spcPct val="115000"/>
              </a:lnSpc>
              <a:spcBef>
                <a:spcPts val="1100"/>
              </a:spcBef>
              <a:spcAft>
                <a:spcPts val="0"/>
              </a:spcAft>
              <a:buNone/>
            </a:pPr>
            <a:r>
              <a:t/>
            </a:r>
            <a:endParaRPr sz="1200">
              <a:solidFill>
                <a:srgbClr val="1F1F1F"/>
              </a:solidFill>
              <a:highlight>
                <a:srgbClr val="FFFFFF"/>
              </a:highlight>
              <a:latin typeface="Arial"/>
              <a:ea typeface="Arial"/>
              <a:cs typeface="Arial"/>
              <a:sym typeface="Arial"/>
            </a:endParaRPr>
          </a:p>
          <a:p>
            <a:pPr indent="-293370" lvl="0" marL="457200" rtl="0" algn="l">
              <a:lnSpc>
                <a:spcPct val="115000"/>
              </a:lnSpc>
              <a:spcBef>
                <a:spcPts val="1100"/>
              </a:spcBef>
              <a:spcAft>
                <a:spcPts val="0"/>
              </a:spcAft>
              <a:buClr>
                <a:srgbClr val="1F1F1F"/>
              </a:buClr>
              <a:buSzPct val="100000"/>
              <a:buChar char="❏"/>
            </a:pPr>
            <a:r>
              <a:rPr lang="en-US" sz="1200">
                <a:solidFill>
                  <a:srgbClr val="1F1F1F"/>
                </a:solidFill>
                <a:highlight>
                  <a:srgbClr val="FFFFFF"/>
                </a:highlight>
                <a:latin typeface="Arial"/>
                <a:ea typeface="Arial"/>
                <a:cs typeface="Arial"/>
                <a:sym typeface="Arial"/>
              </a:rPr>
              <a:t>The profit percentage for male customers is higher for Yellow Cab than for Pink Cab.</a:t>
            </a:r>
            <a:endParaRPr sz="1200">
              <a:solidFill>
                <a:srgbClr val="1F1F1F"/>
              </a:solidFill>
              <a:highlight>
                <a:srgbClr val="FFFFFF"/>
              </a:highlight>
              <a:latin typeface="Arial"/>
              <a:ea typeface="Arial"/>
              <a:cs typeface="Arial"/>
              <a:sym typeface="Arial"/>
            </a:endParaRPr>
          </a:p>
          <a:p>
            <a:pPr indent="0" lvl="0" marL="457200" rtl="0" algn="l">
              <a:lnSpc>
                <a:spcPct val="115000"/>
              </a:lnSpc>
              <a:spcBef>
                <a:spcPts val="1100"/>
              </a:spcBef>
              <a:spcAft>
                <a:spcPts val="0"/>
              </a:spcAft>
              <a:buNone/>
            </a:pPr>
            <a:r>
              <a:t/>
            </a:r>
            <a:endParaRPr sz="1200">
              <a:solidFill>
                <a:srgbClr val="1F1F1F"/>
              </a:solidFill>
              <a:highlight>
                <a:srgbClr val="FFFFFF"/>
              </a:highlight>
              <a:latin typeface="Arial"/>
              <a:ea typeface="Arial"/>
              <a:cs typeface="Arial"/>
              <a:sym typeface="Arial"/>
            </a:endParaRPr>
          </a:p>
          <a:p>
            <a:pPr indent="-293370" lvl="0" marL="457200" rtl="0" algn="l">
              <a:lnSpc>
                <a:spcPct val="115000"/>
              </a:lnSpc>
              <a:spcBef>
                <a:spcPts val="1100"/>
              </a:spcBef>
              <a:spcAft>
                <a:spcPts val="0"/>
              </a:spcAft>
              <a:buClr>
                <a:srgbClr val="1F1F1F"/>
              </a:buClr>
              <a:buSzPct val="100000"/>
              <a:buChar char="❏"/>
            </a:pPr>
            <a:r>
              <a:rPr lang="en-US" sz="1200">
                <a:solidFill>
                  <a:srgbClr val="1F1F1F"/>
                </a:solidFill>
                <a:highlight>
                  <a:srgbClr val="FFFFFF"/>
                </a:highlight>
                <a:latin typeface="Arial"/>
                <a:ea typeface="Arial"/>
                <a:cs typeface="Arial"/>
                <a:sym typeface="Arial"/>
              </a:rPr>
              <a:t>The difference in profit percentage between male and female customers is greater for Pink Cab than for Yellow Cab.</a:t>
            </a:r>
            <a:endParaRPr sz="1200">
              <a:solidFill>
                <a:srgbClr val="1F1F1F"/>
              </a:solidFill>
              <a:highlight>
                <a:srgbClr val="FFFFFF"/>
              </a:highlight>
              <a:latin typeface="Arial"/>
              <a:ea typeface="Arial"/>
              <a:cs typeface="Arial"/>
              <a:sym typeface="Arial"/>
            </a:endParaRPr>
          </a:p>
          <a:p>
            <a:pPr indent="0" lvl="0" marL="457200" rtl="0" algn="l">
              <a:lnSpc>
                <a:spcPct val="115000"/>
              </a:lnSpc>
              <a:spcBef>
                <a:spcPts val="1100"/>
              </a:spcBef>
              <a:spcAft>
                <a:spcPts val="0"/>
              </a:spcAft>
              <a:buNone/>
            </a:pPr>
            <a:r>
              <a:t/>
            </a:r>
            <a:endParaRPr sz="1200">
              <a:solidFill>
                <a:srgbClr val="1F1F1F"/>
              </a:solidFill>
              <a:highlight>
                <a:srgbClr val="FFFFFF"/>
              </a:highlight>
              <a:latin typeface="Arial"/>
              <a:ea typeface="Arial"/>
              <a:cs typeface="Arial"/>
              <a:sym typeface="Arial"/>
            </a:endParaRPr>
          </a:p>
          <a:p>
            <a:pPr indent="-293370" lvl="0" marL="457200" rtl="0" algn="l">
              <a:lnSpc>
                <a:spcPct val="115000"/>
              </a:lnSpc>
              <a:spcBef>
                <a:spcPts val="1100"/>
              </a:spcBef>
              <a:spcAft>
                <a:spcPts val="0"/>
              </a:spcAft>
              <a:buClr>
                <a:srgbClr val="1F1F1F"/>
              </a:buClr>
              <a:buSzPct val="100000"/>
              <a:buChar char="❏"/>
            </a:pPr>
            <a:r>
              <a:rPr lang="en-US" sz="1200">
                <a:solidFill>
                  <a:srgbClr val="1F1F1F"/>
                </a:solidFill>
                <a:highlight>
                  <a:srgbClr val="FFFFFF"/>
                </a:highlight>
                <a:latin typeface="Arial"/>
                <a:ea typeface="Arial"/>
                <a:cs typeface="Arial"/>
                <a:sym typeface="Arial"/>
              </a:rPr>
              <a:t>The profit percentage for both companies has been increasing over time, but the rate of growth has been higher for Pink Cab.</a:t>
            </a:r>
            <a:endParaRPr sz="1200">
              <a:solidFill>
                <a:srgbClr val="1F1F1F"/>
              </a:solidFill>
              <a:highlight>
                <a:srgbClr val="FFFFFF"/>
              </a:highlight>
              <a:latin typeface="Arial"/>
              <a:ea typeface="Arial"/>
              <a:cs typeface="Arial"/>
              <a:sym typeface="Arial"/>
            </a:endParaRPr>
          </a:p>
          <a:p>
            <a:pPr indent="0" lvl="0" marL="457200" rtl="0" algn="l">
              <a:lnSpc>
                <a:spcPct val="115000"/>
              </a:lnSpc>
              <a:spcBef>
                <a:spcPts val="1100"/>
              </a:spcBef>
              <a:spcAft>
                <a:spcPts val="0"/>
              </a:spcAft>
              <a:buNone/>
            </a:pPr>
            <a:r>
              <a:t/>
            </a:r>
            <a:endParaRPr sz="1200">
              <a:solidFill>
                <a:srgbClr val="1F1F1F"/>
              </a:solidFill>
              <a:highlight>
                <a:srgbClr val="FFFFFF"/>
              </a:highlight>
              <a:latin typeface="Arial"/>
              <a:ea typeface="Arial"/>
              <a:cs typeface="Arial"/>
              <a:sym typeface="Arial"/>
            </a:endParaRPr>
          </a:p>
          <a:p>
            <a:pPr indent="0" lvl="0" marL="457200" rtl="0" algn="l">
              <a:lnSpc>
                <a:spcPct val="115000"/>
              </a:lnSpc>
              <a:spcBef>
                <a:spcPts val="300"/>
              </a:spcBef>
              <a:spcAft>
                <a:spcPts val="0"/>
              </a:spcAft>
              <a:buNone/>
            </a:pPr>
            <a:r>
              <a:t/>
            </a:r>
            <a:endParaRPr sz="2400"/>
          </a:p>
        </p:txBody>
      </p:sp>
      <p:sp>
        <p:nvSpPr>
          <p:cNvPr id="148" name="Google Shape;148;p19"/>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 name="Google Shape;149;p19"/>
          <p:cNvSpPr txBox="1"/>
          <p:nvPr>
            <p:ph type="title"/>
          </p:nvPr>
        </p:nvSpPr>
        <p:spPr>
          <a:xfrm>
            <a:off x="839800" y="72075"/>
            <a:ext cx="3932100" cy="1985400"/>
          </a:xfrm>
          <a:prstGeom prst="rect">
            <a:avLst/>
          </a:prstGeom>
          <a:noFill/>
          <a:ln>
            <a:noFill/>
          </a:ln>
        </p:spPr>
        <p:txBody>
          <a:bodyPr anchorCtr="0" anchor="ctr" bIns="45700" lIns="91425" spcFirstLastPara="1" rIns="91425" wrap="square" tIns="45700">
            <a:normAutofit/>
          </a:bodyPr>
          <a:lstStyle/>
          <a:p>
            <a:pPr indent="0" lvl="0" marL="0" rtl="0" algn="just">
              <a:spcBef>
                <a:spcPts val="1000"/>
              </a:spcBef>
              <a:spcAft>
                <a:spcPts val="0"/>
              </a:spcAft>
              <a:buNone/>
            </a:pPr>
            <a:r>
              <a:rPr lang="en-US">
                <a:solidFill>
                  <a:srgbClr val="FF6600"/>
                </a:solidFill>
                <a:latin typeface="Arial"/>
                <a:ea typeface="Arial"/>
                <a:cs typeface="Arial"/>
                <a:sym typeface="Arial"/>
              </a:rPr>
              <a:t>Profit Analysis</a:t>
            </a:r>
            <a:endParaRPr>
              <a:solidFill>
                <a:srgbClr val="FF6600"/>
              </a:solidFill>
            </a:endParaRPr>
          </a:p>
        </p:txBody>
      </p:sp>
      <p:sp>
        <p:nvSpPr>
          <p:cNvPr id="150" name="Google Shape;150;p19"/>
          <p:cNvSpPr txBox="1"/>
          <p:nvPr/>
        </p:nvSpPr>
        <p:spPr>
          <a:xfrm>
            <a:off x="3717325" y="2100650"/>
            <a:ext cx="42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B3B3B"/>
              </a:solidFill>
            </a:endParaRPr>
          </a:p>
        </p:txBody>
      </p:sp>
      <p:pic>
        <p:nvPicPr>
          <p:cNvPr id="151" name="Google Shape;151;p19"/>
          <p:cNvPicPr preferRelativeResize="0"/>
          <p:nvPr/>
        </p:nvPicPr>
        <p:blipFill>
          <a:blip r:embed="rId3">
            <a:alphaModFix/>
          </a:blip>
          <a:stretch>
            <a:fillRect/>
          </a:stretch>
        </p:blipFill>
        <p:spPr>
          <a:xfrm>
            <a:off x="152400" y="4286250"/>
            <a:ext cx="9022499" cy="2419350"/>
          </a:xfrm>
          <a:prstGeom prst="rect">
            <a:avLst/>
          </a:prstGeom>
          <a:noFill/>
          <a:ln>
            <a:noFill/>
          </a:ln>
        </p:spPr>
      </p:pic>
      <p:pic>
        <p:nvPicPr>
          <p:cNvPr id="152" name="Google Shape;152;p19"/>
          <p:cNvPicPr preferRelativeResize="0"/>
          <p:nvPr/>
        </p:nvPicPr>
        <p:blipFill>
          <a:blip r:embed="rId4">
            <a:alphaModFix/>
          </a:blip>
          <a:stretch>
            <a:fillRect/>
          </a:stretch>
        </p:blipFill>
        <p:spPr>
          <a:xfrm>
            <a:off x="933700" y="1626975"/>
            <a:ext cx="6768675" cy="2506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txBox="1"/>
          <p:nvPr>
            <p:ph idx="1" type="body"/>
          </p:nvPr>
        </p:nvSpPr>
        <p:spPr>
          <a:xfrm>
            <a:off x="9113100" y="1565200"/>
            <a:ext cx="2924400" cy="4303800"/>
          </a:xfrm>
          <a:prstGeom prst="rect">
            <a:avLst/>
          </a:prstGeom>
          <a:noFill/>
          <a:ln>
            <a:noFill/>
          </a:ln>
        </p:spPr>
        <p:txBody>
          <a:bodyPr anchorCtr="0" anchor="t" bIns="45700" lIns="91425" spcFirstLastPara="1" rIns="91425" wrap="square" tIns="45700">
            <a:normAutofit/>
          </a:bodyPr>
          <a:lstStyle/>
          <a:p>
            <a:pPr indent="-304800" lvl="0" marL="457200" rtl="0" algn="l">
              <a:lnSpc>
                <a:spcPct val="115000"/>
              </a:lnSpc>
              <a:spcBef>
                <a:spcPts val="300"/>
              </a:spcBef>
              <a:spcAft>
                <a:spcPts val="0"/>
              </a:spcAft>
              <a:buClr>
                <a:srgbClr val="1F1F1F"/>
              </a:buClr>
              <a:buSzPts val="1200"/>
              <a:buChar char="❏"/>
            </a:pPr>
            <a:r>
              <a:rPr lang="en-US" sz="1200">
                <a:solidFill>
                  <a:srgbClr val="1F1F1F"/>
                </a:solidFill>
                <a:highlight>
                  <a:srgbClr val="FFFFFF"/>
                </a:highlight>
                <a:latin typeface="Arial"/>
                <a:ea typeface="Arial"/>
                <a:cs typeface="Arial"/>
                <a:sym typeface="Arial"/>
              </a:rPr>
              <a:t>Yellow Cab has a higher average profit per KM than Pink Cab in all years.</a:t>
            </a:r>
            <a:endParaRPr sz="1200">
              <a:solidFill>
                <a:srgbClr val="1F1F1F"/>
              </a:solidFill>
              <a:highlight>
                <a:srgbClr val="FFFFFF"/>
              </a:highlight>
              <a:latin typeface="Arial"/>
              <a:ea typeface="Arial"/>
              <a:cs typeface="Arial"/>
              <a:sym typeface="Arial"/>
            </a:endParaRPr>
          </a:p>
          <a:p>
            <a:pPr indent="0" lvl="0" marL="457200" rtl="0" algn="l">
              <a:lnSpc>
                <a:spcPct val="115000"/>
              </a:lnSpc>
              <a:spcBef>
                <a:spcPts val="1100"/>
              </a:spcBef>
              <a:spcAft>
                <a:spcPts val="0"/>
              </a:spcAft>
              <a:buNone/>
            </a:pPr>
            <a:r>
              <a:t/>
            </a:r>
            <a:endParaRPr sz="1200">
              <a:solidFill>
                <a:srgbClr val="1F1F1F"/>
              </a:solidFill>
              <a:highlight>
                <a:srgbClr val="FFFFFF"/>
              </a:highlight>
              <a:latin typeface="Arial"/>
              <a:ea typeface="Arial"/>
              <a:cs typeface="Arial"/>
              <a:sym typeface="Arial"/>
            </a:endParaRPr>
          </a:p>
          <a:p>
            <a:pPr indent="-304800" lvl="0" marL="457200" rtl="0" algn="l">
              <a:lnSpc>
                <a:spcPct val="115000"/>
              </a:lnSpc>
              <a:spcBef>
                <a:spcPts val="1100"/>
              </a:spcBef>
              <a:spcAft>
                <a:spcPts val="0"/>
              </a:spcAft>
              <a:buClr>
                <a:srgbClr val="1F1F1F"/>
              </a:buClr>
              <a:buSzPts val="1200"/>
              <a:buChar char="❏"/>
            </a:pPr>
            <a:r>
              <a:rPr lang="en-US" sz="1200">
                <a:solidFill>
                  <a:srgbClr val="1F1F1F"/>
                </a:solidFill>
                <a:highlight>
                  <a:srgbClr val="FFFFFF"/>
                </a:highlight>
                <a:latin typeface="Arial"/>
                <a:ea typeface="Arial"/>
                <a:cs typeface="Arial"/>
                <a:sym typeface="Arial"/>
              </a:rPr>
              <a:t>Pink cab average profit per KM is decreasing year on year</a:t>
            </a:r>
            <a:endParaRPr sz="1200">
              <a:solidFill>
                <a:srgbClr val="1F1F1F"/>
              </a:solidFill>
              <a:highlight>
                <a:srgbClr val="FFFFFF"/>
              </a:highlight>
              <a:latin typeface="Arial"/>
              <a:ea typeface="Arial"/>
              <a:cs typeface="Arial"/>
              <a:sym typeface="Arial"/>
            </a:endParaRPr>
          </a:p>
          <a:p>
            <a:pPr indent="0" lvl="0" marL="457200" rtl="0" algn="l">
              <a:lnSpc>
                <a:spcPct val="115000"/>
              </a:lnSpc>
              <a:spcBef>
                <a:spcPts val="1100"/>
              </a:spcBef>
              <a:spcAft>
                <a:spcPts val="0"/>
              </a:spcAft>
              <a:buNone/>
            </a:pPr>
            <a:r>
              <a:t/>
            </a:r>
            <a:endParaRPr sz="1200">
              <a:solidFill>
                <a:srgbClr val="1F1F1F"/>
              </a:solidFill>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t/>
            </a:r>
            <a:endParaRPr sz="1700">
              <a:latin typeface="Arial"/>
              <a:ea typeface="Arial"/>
              <a:cs typeface="Arial"/>
              <a:sym typeface="Arial"/>
            </a:endParaRPr>
          </a:p>
        </p:txBody>
      </p:sp>
      <p:sp>
        <p:nvSpPr>
          <p:cNvPr id="158" name="Google Shape;158;p20"/>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 name="Google Shape;159;p20"/>
          <p:cNvSpPr txBox="1"/>
          <p:nvPr>
            <p:ph type="title"/>
          </p:nvPr>
        </p:nvSpPr>
        <p:spPr>
          <a:xfrm>
            <a:off x="839800" y="72075"/>
            <a:ext cx="5976900" cy="1985400"/>
          </a:xfrm>
          <a:prstGeom prst="rect">
            <a:avLst/>
          </a:prstGeom>
          <a:noFill/>
          <a:ln>
            <a:noFill/>
          </a:ln>
        </p:spPr>
        <p:txBody>
          <a:bodyPr anchorCtr="0" anchor="ctr" bIns="45700" lIns="91425" spcFirstLastPara="1" rIns="91425" wrap="square" tIns="45700">
            <a:normAutofit/>
          </a:bodyPr>
          <a:lstStyle/>
          <a:p>
            <a:pPr indent="0" lvl="0" marL="0" rtl="0" algn="just">
              <a:spcBef>
                <a:spcPts val="1000"/>
              </a:spcBef>
              <a:spcAft>
                <a:spcPts val="0"/>
              </a:spcAft>
              <a:buNone/>
            </a:pPr>
            <a:r>
              <a:rPr lang="en-US">
                <a:solidFill>
                  <a:srgbClr val="FF6600"/>
                </a:solidFill>
                <a:latin typeface="Arial"/>
                <a:ea typeface="Arial"/>
                <a:cs typeface="Arial"/>
                <a:sym typeface="Arial"/>
              </a:rPr>
              <a:t>Profit </a:t>
            </a:r>
            <a:r>
              <a:rPr lang="en-US">
                <a:solidFill>
                  <a:srgbClr val="FF6600"/>
                </a:solidFill>
                <a:latin typeface="Arial"/>
                <a:ea typeface="Arial"/>
                <a:cs typeface="Arial"/>
                <a:sym typeface="Arial"/>
              </a:rPr>
              <a:t> Analysis</a:t>
            </a:r>
            <a:endParaRPr>
              <a:solidFill>
                <a:srgbClr val="FF6600"/>
              </a:solidFill>
            </a:endParaRPr>
          </a:p>
        </p:txBody>
      </p:sp>
      <p:sp>
        <p:nvSpPr>
          <p:cNvPr id="160" name="Google Shape;160;p20"/>
          <p:cNvSpPr txBox="1"/>
          <p:nvPr/>
        </p:nvSpPr>
        <p:spPr>
          <a:xfrm>
            <a:off x="3717325" y="2100650"/>
            <a:ext cx="42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B3B3B"/>
              </a:solidFill>
            </a:endParaRPr>
          </a:p>
        </p:txBody>
      </p:sp>
      <p:pic>
        <p:nvPicPr>
          <p:cNvPr id="161" name="Google Shape;161;p20"/>
          <p:cNvPicPr preferRelativeResize="0"/>
          <p:nvPr/>
        </p:nvPicPr>
        <p:blipFill>
          <a:blip r:embed="rId3">
            <a:alphaModFix/>
          </a:blip>
          <a:stretch>
            <a:fillRect/>
          </a:stretch>
        </p:blipFill>
        <p:spPr>
          <a:xfrm>
            <a:off x="152400" y="1626975"/>
            <a:ext cx="8909225" cy="50786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1"/>
          <p:cNvSpPr txBox="1"/>
          <p:nvPr>
            <p:ph idx="1" type="body"/>
          </p:nvPr>
        </p:nvSpPr>
        <p:spPr>
          <a:xfrm>
            <a:off x="9113099" y="2057400"/>
            <a:ext cx="2656500" cy="3811500"/>
          </a:xfrm>
          <a:prstGeom prst="rect">
            <a:avLst/>
          </a:prstGeom>
          <a:noFill/>
          <a:ln>
            <a:noFill/>
          </a:ln>
        </p:spPr>
        <p:txBody>
          <a:bodyPr anchorCtr="0" anchor="t" bIns="45700" lIns="91425" spcFirstLastPara="1" rIns="91425" wrap="square" tIns="45700">
            <a:normAutofit/>
          </a:bodyPr>
          <a:lstStyle/>
          <a:p>
            <a:pPr indent="-304800" lvl="0" marL="457200" rtl="0" algn="l">
              <a:lnSpc>
                <a:spcPct val="115000"/>
              </a:lnSpc>
              <a:spcBef>
                <a:spcPts val="1800"/>
              </a:spcBef>
              <a:spcAft>
                <a:spcPts val="0"/>
              </a:spcAft>
              <a:buClr>
                <a:srgbClr val="1F1F1F"/>
              </a:buClr>
              <a:buSzPts val="1200"/>
              <a:buChar char="❏"/>
            </a:pPr>
            <a:r>
              <a:rPr lang="en-US" sz="1200">
                <a:solidFill>
                  <a:srgbClr val="1F1F1F"/>
                </a:solidFill>
                <a:highlight>
                  <a:srgbClr val="FFFFFF"/>
                </a:highlight>
                <a:latin typeface="Arial"/>
                <a:ea typeface="Arial"/>
                <a:cs typeface="Arial"/>
                <a:sym typeface="Arial"/>
              </a:rPr>
              <a:t>This suggests that Yellow Cab is more profitable than Pink Cab in all cities, but the difference in profitability is greatest in major metropolitan areas.</a:t>
            </a:r>
            <a:endParaRPr sz="1200">
              <a:solidFill>
                <a:srgbClr val="1F1F1F"/>
              </a:solidFill>
              <a:highlight>
                <a:srgbClr val="FFFFFF"/>
              </a:highlight>
              <a:latin typeface="Arial"/>
              <a:ea typeface="Arial"/>
              <a:cs typeface="Arial"/>
              <a:sym typeface="Arial"/>
            </a:endParaRPr>
          </a:p>
          <a:p>
            <a:pPr indent="0" lvl="0" marL="457200" rtl="0" algn="l">
              <a:lnSpc>
                <a:spcPct val="115000"/>
              </a:lnSpc>
              <a:spcBef>
                <a:spcPts val="1800"/>
              </a:spcBef>
              <a:spcAft>
                <a:spcPts val="0"/>
              </a:spcAft>
              <a:buNone/>
            </a:pPr>
            <a:r>
              <a:t/>
            </a:r>
            <a:endParaRPr sz="1200">
              <a:solidFill>
                <a:srgbClr val="1F1F1F"/>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2400"/>
          </a:p>
        </p:txBody>
      </p:sp>
      <p:sp>
        <p:nvSpPr>
          <p:cNvPr id="167" name="Google Shape;167;p21"/>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p21"/>
          <p:cNvSpPr txBox="1"/>
          <p:nvPr>
            <p:ph type="title"/>
          </p:nvPr>
        </p:nvSpPr>
        <p:spPr>
          <a:xfrm>
            <a:off x="839800" y="72075"/>
            <a:ext cx="3932100" cy="1985400"/>
          </a:xfrm>
          <a:prstGeom prst="rect">
            <a:avLst/>
          </a:prstGeom>
          <a:noFill/>
          <a:ln>
            <a:noFill/>
          </a:ln>
        </p:spPr>
        <p:txBody>
          <a:bodyPr anchorCtr="0" anchor="ctr" bIns="45700" lIns="91425" spcFirstLastPara="1" rIns="91425" wrap="square" tIns="45700">
            <a:normAutofit/>
          </a:bodyPr>
          <a:lstStyle/>
          <a:p>
            <a:pPr indent="0" lvl="0" marL="0" rtl="0" algn="just">
              <a:spcBef>
                <a:spcPts val="1000"/>
              </a:spcBef>
              <a:spcAft>
                <a:spcPts val="0"/>
              </a:spcAft>
              <a:buNone/>
            </a:pPr>
            <a:r>
              <a:rPr lang="en-US">
                <a:solidFill>
                  <a:srgbClr val="FF6600"/>
                </a:solidFill>
                <a:latin typeface="Arial"/>
                <a:ea typeface="Arial"/>
                <a:cs typeface="Arial"/>
                <a:sym typeface="Arial"/>
              </a:rPr>
              <a:t>Profit Analysis</a:t>
            </a:r>
            <a:endParaRPr>
              <a:solidFill>
                <a:srgbClr val="FF6600"/>
              </a:solidFill>
            </a:endParaRPr>
          </a:p>
        </p:txBody>
      </p:sp>
      <p:sp>
        <p:nvSpPr>
          <p:cNvPr id="169" name="Google Shape;169;p21"/>
          <p:cNvSpPr txBox="1"/>
          <p:nvPr/>
        </p:nvSpPr>
        <p:spPr>
          <a:xfrm>
            <a:off x="3717325" y="2100650"/>
            <a:ext cx="42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B3B3B"/>
              </a:solidFill>
            </a:endParaRPr>
          </a:p>
        </p:txBody>
      </p:sp>
      <p:pic>
        <p:nvPicPr>
          <p:cNvPr id="170" name="Google Shape;170;p21"/>
          <p:cNvPicPr preferRelativeResize="0"/>
          <p:nvPr/>
        </p:nvPicPr>
        <p:blipFill>
          <a:blip r:embed="rId3">
            <a:alphaModFix/>
          </a:blip>
          <a:stretch>
            <a:fillRect/>
          </a:stretch>
        </p:blipFill>
        <p:spPr>
          <a:xfrm>
            <a:off x="152400" y="1626975"/>
            <a:ext cx="8960701" cy="5078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