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96" r:id="rId1"/>
  </p:sldMasterIdLst>
  <p:notesMasterIdLst>
    <p:notesMasterId r:id="rId30"/>
  </p:notesMasterIdLst>
  <p:sldIdLst>
    <p:sldId id="256" r:id="rId2"/>
    <p:sldId id="257" r:id="rId3"/>
    <p:sldId id="325" r:id="rId4"/>
    <p:sldId id="297" r:id="rId5"/>
    <p:sldId id="298" r:id="rId6"/>
    <p:sldId id="299" r:id="rId7"/>
    <p:sldId id="258" r:id="rId8"/>
    <p:sldId id="326" r:id="rId9"/>
    <p:sldId id="323" r:id="rId10"/>
    <p:sldId id="303" r:id="rId11"/>
    <p:sldId id="304" r:id="rId12"/>
    <p:sldId id="305" r:id="rId13"/>
    <p:sldId id="306" r:id="rId14"/>
    <p:sldId id="307" r:id="rId15"/>
    <p:sldId id="308" r:id="rId16"/>
    <p:sldId id="309" r:id="rId17"/>
    <p:sldId id="324" r:id="rId18"/>
    <p:sldId id="311" r:id="rId19"/>
    <p:sldId id="312" r:id="rId20"/>
    <p:sldId id="313" r:id="rId21"/>
    <p:sldId id="314" r:id="rId22"/>
    <p:sldId id="315" r:id="rId23"/>
    <p:sldId id="316" r:id="rId24"/>
    <p:sldId id="317" r:id="rId25"/>
    <p:sldId id="318" r:id="rId26"/>
    <p:sldId id="319" r:id="rId27"/>
    <p:sldId id="328" r:id="rId28"/>
    <p:sldId id="322" r:id="rId29"/>
  </p:sldIdLst>
  <p:sldSz cx="9144000" cy="5143500" type="screen16x9"/>
  <p:notesSz cx="6858000" cy="9144000"/>
  <p:embeddedFontLst>
    <p:embeddedFont>
      <p:font typeface="Calibri" panose="020F0502020204030204" pitchFamily="34" charset="0"/>
      <p:regular r:id="rId31"/>
      <p:bold r:id="rId32"/>
      <p:italic r:id="rId33"/>
      <p:boldItalic r:id="rId34"/>
    </p:embeddedFont>
    <p:embeddedFont>
      <p:font typeface="Calibri Light" panose="020F0302020204030204" pitchFamily="34" charset="0"/>
      <p:regular r:id="rId35"/>
      <p:italic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FBEBC4A-25BD-4E68-A4B2-27CA20C20DBB}">
          <p14:sldIdLst>
            <p14:sldId id="256"/>
            <p14:sldId id="257"/>
            <p14:sldId id="325"/>
            <p14:sldId id="297"/>
            <p14:sldId id="298"/>
            <p14:sldId id="299"/>
            <p14:sldId id="258"/>
            <p14:sldId id="326"/>
            <p14:sldId id="323"/>
            <p14:sldId id="303"/>
            <p14:sldId id="304"/>
            <p14:sldId id="305"/>
            <p14:sldId id="306"/>
            <p14:sldId id="307"/>
            <p14:sldId id="308"/>
            <p14:sldId id="309"/>
            <p14:sldId id="324"/>
            <p14:sldId id="311"/>
            <p14:sldId id="312"/>
            <p14:sldId id="313"/>
            <p14:sldId id="314"/>
            <p14:sldId id="315"/>
            <p14:sldId id="316"/>
            <p14:sldId id="317"/>
            <p14:sldId id="318"/>
            <p14:sldId id="319"/>
            <p14:sldId id="328"/>
            <p14:sldId id="32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93"/>
    <a:srgbClr val="B398F6"/>
    <a:srgbClr val="572D7E"/>
    <a:srgbClr val="0E09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1C7EFF-B079-44CD-85B6-E6D3598932AC}">
  <a:tblStyle styleId="{511C7EFF-B079-44CD-85B6-E6D3598932A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CDC246-CD5F-43C5-B557-0B5EE2D3867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206" autoAdjust="0"/>
  </p:normalViewPr>
  <p:slideViewPr>
    <p:cSldViewPr snapToGrid="0" snapToObjects="1">
      <p:cViewPr varScale="1">
        <p:scale>
          <a:sx n="109" d="100"/>
          <a:sy n="109" d="100"/>
        </p:scale>
        <p:origin x="64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62135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7276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6355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8209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5143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1474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0836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3487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60334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9262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905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54522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12316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23469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43405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01195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3720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20771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4102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2875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0135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446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8642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0865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5288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238F-45C7-BFCE-23BC-419967C59EA2}"/>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CA"/>
          </a:p>
        </p:txBody>
      </p:sp>
      <p:sp>
        <p:nvSpPr>
          <p:cNvPr id="3" name="Subtitle 2">
            <a:extLst>
              <a:ext uri="{FF2B5EF4-FFF2-40B4-BE49-F238E27FC236}">
                <a16:creationId xmlns:a16="http://schemas.microsoft.com/office/drawing/2014/main" id="{9627A6E6-C87A-B01D-404B-80ABBFA16156}"/>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A6CCB650-8771-A3CF-6533-F5C4E5B733C4}"/>
              </a:ext>
            </a:extLst>
          </p:cNvPr>
          <p:cNvSpPr>
            <a:spLocks noGrp="1"/>
          </p:cNvSpPr>
          <p:nvPr>
            <p:ph type="dt" sz="half" idx="10"/>
          </p:nvPr>
        </p:nvSpPr>
        <p:spPr/>
        <p:txBody>
          <a:bodyPr/>
          <a:lstStyle/>
          <a:p>
            <a:fld id="{B61BEF0D-F0BB-DE4B-95CE-6DB70DBA9567}" type="datetimeFigureOut">
              <a:rPr lang="en-US" smtClean="0"/>
              <a:pPr/>
              <a:t>12/26/2023</a:t>
            </a:fld>
            <a:endParaRPr lang="en-US" dirty="0"/>
          </a:p>
        </p:txBody>
      </p:sp>
      <p:sp>
        <p:nvSpPr>
          <p:cNvPr id="5" name="Footer Placeholder 4">
            <a:extLst>
              <a:ext uri="{FF2B5EF4-FFF2-40B4-BE49-F238E27FC236}">
                <a16:creationId xmlns:a16="http://schemas.microsoft.com/office/drawing/2014/main" id="{477460D8-802D-4937-2792-A43841F602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6CBD4FA-3E5B-44B6-D89D-C1AD4E1872FD}"/>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3441447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A18E7-B41F-A2E5-E5E2-CEBC23E16C2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41FB2DD-D480-F16F-9460-0E7BA27796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395E88D-B216-8778-9195-56262950604E}"/>
              </a:ext>
            </a:extLst>
          </p:cNvPr>
          <p:cNvSpPr>
            <a:spLocks noGrp="1"/>
          </p:cNvSpPr>
          <p:nvPr>
            <p:ph type="dt" sz="half" idx="10"/>
          </p:nvPr>
        </p:nvSpPr>
        <p:spPr/>
        <p:txBody>
          <a:bodyPr/>
          <a:lstStyle/>
          <a:p>
            <a:fld id="{55C6B4A9-1611-4792-9094-5F34BCA07E0B}" type="datetimeFigureOut">
              <a:rPr lang="en-US" smtClean="0"/>
              <a:t>12/26/2023</a:t>
            </a:fld>
            <a:endParaRPr lang="en-US" dirty="0"/>
          </a:p>
        </p:txBody>
      </p:sp>
      <p:sp>
        <p:nvSpPr>
          <p:cNvPr id="5" name="Footer Placeholder 4">
            <a:extLst>
              <a:ext uri="{FF2B5EF4-FFF2-40B4-BE49-F238E27FC236}">
                <a16:creationId xmlns:a16="http://schemas.microsoft.com/office/drawing/2014/main" id="{B9DC3DC5-CE99-EA2E-1063-5AB2930561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89A169A-BDAA-A1D3-1142-C6D0E797F117}"/>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4010705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95DC36-250D-3E38-46B7-3EF85A13237A}"/>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42367AC-959F-E1D2-5FED-DA5E8A45F1A5}"/>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C8787FE-0C32-3F66-2BF6-4DAC227F1274}"/>
              </a:ext>
            </a:extLst>
          </p:cNvPr>
          <p:cNvSpPr>
            <a:spLocks noGrp="1"/>
          </p:cNvSpPr>
          <p:nvPr>
            <p:ph type="dt" sz="half" idx="10"/>
          </p:nvPr>
        </p:nvSpPr>
        <p:spPr/>
        <p:txBody>
          <a:bodyPr/>
          <a:lstStyle/>
          <a:p>
            <a:fld id="{B61BEF0D-F0BB-DE4B-95CE-6DB70DBA9567}" type="datetimeFigureOut">
              <a:rPr lang="en-US" smtClean="0"/>
              <a:pPr/>
              <a:t>12/26/2023</a:t>
            </a:fld>
            <a:endParaRPr lang="en-US" dirty="0"/>
          </a:p>
        </p:txBody>
      </p:sp>
      <p:sp>
        <p:nvSpPr>
          <p:cNvPr id="5" name="Footer Placeholder 4">
            <a:extLst>
              <a:ext uri="{FF2B5EF4-FFF2-40B4-BE49-F238E27FC236}">
                <a16:creationId xmlns:a16="http://schemas.microsoft.com/office/drawing/2014/main" id="{D81A4CA9-0258-8117-8E21-035423A7AB5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E98D66F-1CA2-8B0B-80F6-5B05E8C41911}"/>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4297737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855300" y="1363125"/>
            <a:ext cx="5110800" cy="2417100"/>
          </a:xfrm>
          <a:prstGeom prst="rect">
            <a:avLst/>
          </a:prstGeom>
        </p:spPr>
        <p:txBody>
          <a:bodyPr spcFirstLastPara="1" wrap="square" lIns="0" tIns="0" rIns="0" bIns="0" anchor="ctr"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spTree>
    <p:extLst>
      <p:ext uri="{BB962C8B-B14F-4D97-AF65-F5344CB8AC3E}">
        <p14:creationId xmlns:p14="http://schemas.microsoft.com/office/powerpoint/2010/main" val="30004627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6" name="Google Shape;36;p6"/>
          <p:cNvSpPr txBox="1">
            <a:spLocks noGrp="1"/>
          </p:cNvSpPr>
          <p:nvPr>
            <p:ph type="body" idx="1"/>
          </p:nvPr>
        </p:nvSpPr>
        <p:spPr>
          <a:xfrm>
            <a:off x="855275"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7" name="Google Shape;37;p6"/>
          <p:cNvSpPr txBox="1">
            <a:spLocks noGrp="1"/>
          </p:cNvSpPr>
          <p:nvPr>
            <p:ph type="body" idx="2"/>
          </p:nvPr>
        </p:nvSpPr>
        <p:spPr>
          <a:xfrm>
            <a:off x="3682698"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8" name="Google Shape;38;p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543404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A2EBC-1144-D0BB-74C3-07F9F959E10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8C8CFCF-AA78-0041-2F03-8327EAEF25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7BFD5C4-566B-3AA8-7894-E9F4B76B404B}"/>
              </a:ext>
            </a:extLst>
          </p:cNvPr>
          <p:cNvSpPr>
            <a:spLocks noGrp="1"/>
          </p:cNvSpPr>
          <p:nvPr>
            <p:ph type="dt" sz="half" idx="10"/>
          </p:nvPr>
        </p:nvSpPr>
        <p:spPr/>
        <p:txBody>
          <a:bodyPr/>
          <a:lstStyle/>
          <a:p>
            <a:fld id="{B61BEF0D-F0BB-DE4B-95CE-6DB70DBA9567}" type="datetimeFigureOut">
              <a:rPr lang="en-US" smtClean="0"/>
              <a:pPr/>
              <a:t>12/26/2023</a:t>
            </a:fld>
            <a:endParaRPr lang="en-US" dirty="0"/>
          </a:p>
        </p:txBody>
      </p:sp>
      <p:sp>
        <p:nvSpPr>
          <p:cNvPr id="5" name="Footer Placeholder 4">
            <a:extLst>
              <a:ext uri="{FF2B5EF4-FFF2-40B4-BE49-F238E27FC236}">
                <a16:creationId xmlns:a16="http://schemas.microsoft.com/office/drawing/2014/main" id="{98C1F728-7C2C-D90A-E4C4-9697FE2CB3F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65DE944-6E64-3363-9E7B-88561CB7B551}"/>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9819507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B041-9D17-9F98-7A0A-BB07D38506C5}"/>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76DE23D-ABB3-7DC4-5F5C-C4525FB88DA1}"/>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A3B2B8-BC14-A9CE-A31F-3D167BA06C0D}"/>
              </a:ext>
            </a:extLst>
          </p:cNvPr>
          <p:cNvSpPr>
            <a:spLocks noGrp="1"/>
          </p:cNvSpPr>
          <p:nvPr>
            <p:ph type="dt" sz="half" idx="10"/>
          </p:nvPr>
        </p:nvSpPr>
        <p:spPr/>
        <p:txBody>
          <a:bodyPr/>
          <a:lstStyle/>
          <a:p>
            <a:fld id="{B61BEF0D-F0BB-DE4B-95CE-6DB70DBA9567}" type="datetimeFigureOut">
              <a:rPr lang="en-US" smtClean="0"/>
              <a:pPr/>
              <a:t>12/26/2023</a:t>
            </a:fld>
            <a:endParaRPr lang="en-US" dirty="0"/>
          </a:p>
        </p:txBody>
      </p:sp>
      <p:sp>
        <p:nvSpPr>
          <p:cNvPr id="5" name="Footer Placeholder 4">
            <a:extLst>
              <a:ext uri="{FF2B5EF4-FFF2-40B4-BE49-F238E27FC236}">
                <a16:creationId xmlns:a16="http://schemas.microsoft.com/office/drawing/2014/main" id="{044527A0-30C6-8CD6-4687-6525A9EB14E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9C5FBC7-9942-0DB9-339A-4EEC70809796}"/>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4927987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72068-0678-B2AD-D09B-669D98A7AB5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D9EB6C7-C246-18D8-46C6-0C4AED46E112}"/>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0B39D39-4FC1-A503-3AAC-360106641024}"/>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7F1FA86-8326-CB29-D31D-7A1BFE577DF4}"/>
              </a:ext>
            </a:extLst>
          </p:cNvPr>
          <p:cNvSpPr>
            <a:spLocks noGrp="1"/>
          </p:cNvSpPr>
          <p:nvPr>
            <p:ph type="dt" sz="half" idx="10"/>
          </p:nvPr>
        </p:nvSpPr>
        <p:spPr/>
        <p:txBody>
          <a:bodyPr/>
          <a:lstStyle/>
          <a:p>
            <a:fld id="{EB712588-04B1-427B-82EE-E8DB90309F08}" type="datetimeFigureOut">
              <a:rPr lang="en-US" smtClean="0"/>
              <a:t>12/26/2023</a:t>
            </a:fld>
            <a:endParaRPr lang="en-US" dirty="0"/>
          </a:p>
        </p:txBody>
      </p:sp>
      <p:sp>
        <p:nvSpPr>
          <p:cNvPr id="6" name="Footer Placeholder 5">
            <a:extLst>
              <a:ext uri="{FF2B5EF4-FFF2-40B4-BE49-F238E27FC236}">
                <a16:creationId xmlns:a16="http://schemas.microsoft.com/office/drawing/2014/main" id="{0591167C-1F6A-ADDF-C421-AE9084EC278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798A0CF-E7BF-D5A4-516A-EDB5CD6D2C77}"/>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5400888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BA3D8-F3EC-1621-766B-3560BCFAAFFF}"/>
              </a:ext>
            </a:extLst>
          </p:cNvPr>
          <p:cNvSpPr>
            <a:spLocks noGrp="1"/>
          </p:cNvSpPr>
          <p:nvPr>
            <p:ph type="title"/>
          </p:nvPr>
        </p:nvSpPr>
        <p:spPr>
          <a:xfrm>
            <a:off x="629841" y="273844"/>
            <a:ext cx="7886700" cy="994172"/>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8CB3347-BE56-D0D4-7D85-0A3E672F53EC}"/>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AEA3DA2-F230-DD67-509E-D17827303B3D}"/>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D8DFA13-A121-94DC-AF87-EAC8637A83AA}"/>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B858849-2BB1-4321-E1FC-336D615157E9}"/>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C8EB83F-9543-F4EA-23E9-A4DAF77A8D92}"/>
              </a:ext>
            </a:extLst>
          </p:cNvPr>
          <p:cNvSpPr>
            <a:spLocks noGrp="1"/>
          </p:cNvSpPr>
          <p:nvPr>
            <p:ph type="dt" sz="half" idx="10"/>
          </p:nvPr>
        </p:nvSpPr>
        <p:spPr/>
        <p:txBody>
          <a:bodyPr/>
          <a:lstStyle/>
          <a:p>
            <a:fld id="{B61BEF0D-F0BB-DE4B-95CE-6DB70DBA9567}" type="datetimeFigureOut">
              <a:rPr lang="en-US" smtClean="0"/>
              <a:pPr/>
              <a:t>12/26/2023</a:t>
            </a:fld>
            <a:endParaRPr lang="en-US" dirty="0"/>
          </a:p>
        </p:txBody>
      </p:sp>
      <p:sp>
        <p:nvSpPr>
          <p:cNvPr id="8" name="Footer Placeholder 7">
            <a:extLst>
              <a:ext uri="{FF2B5EF4-FFF2-40B4-BE49-F238E27FC236}">
                <a16:creationId xmlns:a16="http://schemas.microsoft.com/office/drawing/2014/main" id="{26ACAF48-EB66-D54B-07E7-90C63B809A9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EEE99B7-DAFB-CC3F-1375-4F2F21B9163F}"/>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125946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69720-4084-6C71-3DB5-F94DB73CA086}"/>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5FFAF1F-ABC7-3A68-A8BC-CB753770E9D1}"/>
              </a:ext>
            </a:extLst>
          </p:cNvPr>
          <p:cNvSpPr>
            <a:spLocks noGrp="1"/>
          </p:cNvSpPr>
          <p:nvPr>
            <p:ph type="dt" sz="half" idx="10"/>
          </p:nvPr>
        </p:nvSpPr>
        <p:spPr/>
        <p:txBody>
          <a:bodyPr/>
          <a:lstStyle/>
          <a:p>
            <a:fld id="{B61BEF0D-F0BB-DE4B-95CE-6DB70DBA9567}" type="datetimeFigureOut">
              <a:rPr lang="en-US" smtClean="0"/>
              <a:pPr/>
              <a:t>12/26/2023</a:t>
            </a:fld>
            <a:endParaRPr lang="en-US" dirty="0"/>
          </a:p>
        </p:txBody>
      </p:sp>
      <p:sp>
        <p:nvSpPr>
          <p:cNvPr id="4" name="Footer Placeholder 3">
            <a:extLst>
              <a:ext uri="{FF2B5EF4-FFF2-40B4-BE49-F238E27FC236}">
                <a16:creationId xmlns:a16="http://schemas.microsoft.com/office/drawing/2014/main" id="{C20A8391-02F9-DB03-1C9A-348A2503BD2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4FFF757-5387-AB10-3C68-5C22B6803A87}"/>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8685293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BA46FF-687A-5928-3C94-01C591A69649}"/>
              </a:ext>
            </a:extLst>
          </p:cNvPr>
          <p:cNvSpPr>
            <a:spLocks noGrp="1"/>
          </p:cNvSpPr>
          <p:nvPr>
            <p:ph type="dt" sz="half" idx="10"/>
          </p:nvPr>
        </p:nvSpPr>
        <p:spPr/>
        <p:txBody>
          <a:bodyPr/>
          <a:lstStyle/>
          <a:p>
            <a:fld id="{B61BEF0D-F0BB-DE4B-95CE-6DB70DBA9567}" type="datetimeFigureOut">
              <a:rPr lang="en-US" smtClean="0"/>
              <a:pPr/>
              <a:t>12/26/2023</a:t>
            </a:fld>
            <a:endParaRPr lang="en-US" dirty="0"/>
          </a:p>
        </p:txBody>
      </p:sp>
      <p:sp>
        <p:nvSpPr>
          <p:cNvPr id="3" name="Footer Placeholder 2">
            <a:extLst>
              <a:ext uri="{FF2B5EF4-FFF2-40B4-BE49-F238E27FC236}">
                <a16:creationId xmlns:a16="http://schemas.microsoft.com/office/drawing/2014/main" id="{EB25C694-E6CD-4A6C-EF97-AF2650A23EE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021A8C7-EF68-BD44-3FD7-33779463957F}"/>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5982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C3E11-E9D6-1137-A66C-AD107AF55655}"/>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2325A92-7253-9988-F934-F35E669F4EBF}"/>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285F808-77B8-B350-79FD-7C9FC8A76B92}"/>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CD332E7-1F2C-7BD2-1FB7-01F27F2A0B1F}"/>
              </a:ext>
            </a:extLst>
          </p:cNvPr>
          <p:cNvSpPr>
            <a:spLocks noGrp="1"/>
          </p:cNvSpPr>
          <p:nvPr>
            <p:ph type="dt" sz="half" idx="10"/>
          </p:nvPr>
        </p:nvSpPr>
        <p:spPr/>
        <p:txBody>
          <a:bodyPr/>
          <a:lstStyle/>
          <a:p>
            <a:fld id="{42A54C80-263E-416B-A8E0-580EDEADCBDC}" type="datetimeFigureOut">
              <a:rPr lang="en-US" smtClean="0"/>
              <a:t>12/26/2023</a:t>
            </a:fld>
            <a:endParaRPr lang="en-US" dirty="0"/>
          </a:p>
        </p:txBody>
      </p:sp>
      <p:sp>
        <p:nvSpPr>
          <p:cNvPr id="6" name="Footer Placeholder 5">
            <a:extLst>
              <a:ext uri="{FF2B5EF4-FFF2-40B4-BE49-F238E27FC236}">
                <a16:creationId xmlns:a16="http://schemas.microsoft.com/office/drawing/2014/main" id="{B87A6595-1FC2-0D53-6446-53488D4C68B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0ACAECE-C95B-243C-824F-B4C85C651DCF}"/>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4766679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D309D-430F-8A7B-2D27-1CC962A878DA}"/>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A0D6378-4A6C-C8F0-D67D-5E4063C76B57}"/>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A"/>
          </a:p>
        </p:txBody>
      </p:sp>
      <p:sp>
        <p:nvSpPr>
          <p:cNvPr id="4" name="Text Placeholder 3">
            <a:extLst>
              <a:ext uri="{FF2B5EF4-FFF2-40B4-BE49-F238E27FC236}">
                <a16:creationId xmlns:a16="http://schemas.microsoft.com/office/drawing/2014/main" id="{EBAF64EE-FD52-0C62-0B04-AC7B63F57EBB}"/>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5F72C88-D2B3-EC57-95C3-08C3232F0C65}"/>
              </a:ext>
            </a:extLst>
          </p:cNvPr>
          <p:cNvSpPr>
            <a:spLocks noGrp="1"/>
          </p:cNvSpPr>
          <p:nvPr>
            <p:ph type="dt" sz="half" idx="10"/>
          </p:nvPr>
        </p:nvSpPr>
        <p:spPr/>
        <p:txBody>
          <a:bodyPr/>
          <a:lstStyle/>
          <a:p>
            <a:fld id="{B61BEF0D-F0BB-DE4B-95CE-6DB70DBA9567}" type="datetimeFigureOut">
              <a:rPr lang="en-US" smtClean="0"/>
              <a:pPr/>
              <a:t>12/26/2023</a:t>
            </a:fld>
            <a:endParaRPr lang="en-US" dirty="0"/>
          </a:p>
        </p:txBody>
      </p:sp>
      <p:sp>
        <p:nvSpPr>
          <p:cNvPr id="6" name="Footer Placeholder 5">
            <a:extLst>
              <a:ext uri="{FF2B5EF4-FFF2-40B4-BE49-F238E27FC236}">
                <a16:creationId xmlns:a16="http://schemas.microsoft.com/office/drawing/2014/main" id="{D9FB2D5B-9D39-8150-A908-D15BDEAA435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CEBBA8E-DBD0-374E-1F8C-98558B2A3D6B}"/>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7122772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8AE04B-D577-7310-A762-DBB6AC4C1A71}"/>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1CC233F-6A60-164A-D36F-07116F5EF501}"/>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29A656D-78D7-C7AC-90BE-59178C6AE5F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12/26/2023</a:t>
            </a:fld>
            <a:endParaRPr lang="en-US" dirty="0"/>
          </a:p>
        </p:txBody>
      </p:sp>
      <p:sp>
        <p:nvSpPr>
          <p:cNvPr id="5" name="Footer Placeholder 4">
            <a:extLst>
              <a:ext uri="{FF2B5EF4-FFF2-40B4-BE49-F238E27FC236}">
                <a16:creationId xmlns:a16="http://schemas.microsoft.com/office/drawing/2014/main" id="{A5B6FF4C-DBFC-92A3-8682-F328E3DAC93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8D50E52-B044-C48E-099B-FFD5F1F773D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0643643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Lst>
  <p:transition>
    <p:fade thruBlk="1"/>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image" Target="../media/image8.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1"/>
          <p:cNvSpPr txBox="1">
            <a:spLocks noGrp="1"/>
          </p:cNvSpPr>
          <p:nvPr>
            <p:ph type="ctrTitle"/>
          </p:nvPr>
        </p:nvSpPr>
        <p:spPr>
          <a:xfrm>
            <a:off x="812334" y="2201425"/>
            <a:ext cx="4297680" cy="1828800"/>
          </a:xfrm>
          <a:prstGeom prst="rect">
            <a:avLst/>
          </a:prstGeom>
        </p:spPr>
        <p:txBody>
          <a:bodyPr spcFirstLastPara="1" wrap="square" lIns="0" tIns="0" rIns="0" bIns="0" anchor="ctr" anchorCtr="0">
            <a:noAutofit/>
          </a:bodyPr>
          <a:lstStyle/>
          <a:p>
            <a:pPr algn="ctr">
              <a:lnSpc>
                <a:spcPct val="100000"/>
              </a:lnSpc>
            </a:pPr>
            <a:r>
              <a:rPr lang="en-US" sz="2800" dirty="0" err="1">
                <a:solidFill>
                  <a:schemeClr val="tx1"/>
                </a:solidFill>
              </a:rPr>
              <a:t>Atliq</a:t>
            </a:r>
            <a:r>
              <a:rPr lang="en-US" sz="2800" dirty="0">
                <a:solidFill>
                  <a:schemeClr val="tx1"/>
                </a:solidFill>
              </a:rPr>
              <a:t> Hardware</a:t>
            </a:r>
            <a:br>
              <a:rPr lang="en-US" sz="2800" dirty="0">
                <a:solidFill>
                  <a:schemeClr val="tx1"/>
                </a:solidFill>
              </a:rPr>
            </a:br>
            <a:r>
              <a:rPr lang="en-US" sz="4400" dirty="0">
                <a:solidFill>
                  <a:schemeClr val="tx1"/>
                </a:solidFill>
              </a:rPr>
              <a:t>Consumer Goods</a:t>
            </a:r>
            <a:br>
              <a:rPr lang="en-US" sz="4400" dirty="0">
                <a:solidFill>
                  <a:schemeClr val="tx1"/>
                </a:solidFill>
              </a:rPr>
            </a:br>
            <a:r>
              <a:rPr lang="en-US" sz="4400" dirty="0">
                <a:solidFill>
                  <a:schemeClr val="tx1"/>
                </a:solidFill>
              </a:rPr>
              <a:t>Ad-hoc Insights</a:t>
            </a:r>
            <a:br>
              <a:rPr lang="en-US" dirty="0">
                <a:solidFill>
                  <a:schemeClr val="tx1"/>
                </a:solidFill>
              </a:rPr>
            </a:br>
            <a:r>
              <a:rPr lang="en-US" sz="1200" dirty="0">
                <a:solidFill>
                  <a:schemeClr val="tx1"/>
                </a:solidFill>
              </a:rPr>
              <a:t>Presented by Supin Hooda</a:t>
            </a:r>
            <a:br>
              <a:rPr lang="en-US" dirty="0">
                <a:solidFill>
                  <a:schemeClr val="tx1"/>
                </a:solidFill>
              </a:rPr>
            </a:br>
            <a:endParaRPr lang="en-US" dirty="0">
              <a:solidFill>
                <a:schemeClr val="tx1"/>
              </a:solidFill>
            </a:endParaRPr>
          </a:p>
        </p:txBody>
      </p:sp>
      <p:grpSp>
        <p:nvGrpSpPr>
          <p:cNvPr id="5" name="Grupo 19">
            <a:extLst>
              <a:ext uri="{FF2B5EF4-FFF2-40B4-BE49-F238E27FC236}">
                <a16:creationId xmlns:a16="http://schemas.microsoft.com/office/drawing/2014/main" id="{09F84A4E-5465-3D8D-0D6C-A8A3E3A7EC51}"/>
              </a:ext>
            </a:extLst>
          </p:cNvPr>
          <p:cNvGrpSpPr/>
          <p:nvPr/>
        </p:nvGrpSpPr>
        <p:grpSpPr>
          <a:xfrm>
            <a:off x="4658063" y="201015"/>
            <a:ext cx="4485940" cy="4672199"/>
            <a:chOff x="2444640" y="4131437"/>
            <a:chExt cx="710356" cy="684016"/>
          </a:xfrm>
        </p:grpSpPr>
        <p:sp>
          <p:nvSpPr>
            <p:cNvPr id="6" name="Google Shape;1246;p46">
              <a:extLst>
                <a:ext uri="{FF2B5EF4-FFF2-40B4-BE49-F238E27FC236}">
                  <a16:creationId xmlns:a16="http://schemas.microsoft.com/office/drawing/2014/main" id="{34BEADA1-8B90-B5E4-F0CF-9EC5C8E9418E}"/>
                </a:ext>
              </a:extLst>
            </p:cNvPr>
            <p:cNvSpPr/>
            <p:nvPr/>
          </p:nvSpPr>
          <p:spPr>
            <a:xfrm>
              <a:off x="2739069" y="4133604"/>
              <a:ext cx="330621" cy="496759"/>
            </a:xfrm>
            <a:custGeom>
              <a:avLst/>
              <a:gdLst/>
              <a:ahLst/>
              <a:cxnLst/>
              <a:rect l="l" t="t" r="r" b="b"/>
              <a:pathLst>
                <a:path w="3306210" h="4967593" extrusionOk="0">
                  <a:moveTo>
                    <a:pt x="3306211" y="3438656"/>
                  </a:moveTo>
                  <a:cubicBezTo>
                    <a:pt x="3306211" y="4705032"/>
                    <a:pt x="2565657" y="5303146"/>
                    <a:pt x="1652644" y="4776104"/>
                  </a:cubicBezTo>
                  <a:cubicBezTo>
                    <a:pt x="739632" y="4249063"/>
                    <a:pt x="0" y="2794391"/>
                    <a:pt x="0" y="1528938"/>
                  </a:cubicBezTo>
                  <a:cubicBezTo>
                    <a:pt x="0" y="262562"/>
                    <a:pt x="740554" y="-335552"/>
                    <a:pt x="1653566" y="191490"/>
                  </a:cubicBezTo>
                  <a:cubicBezTo>
                    <a:pt x="2566579" y="718531"/>
                    <a:pt x="3306211" y="2172279"/>
                    <a:pt x="3306211" y="3438656"/>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 name="Google Shape;1247;p46">
              <a:extLst>
                <a:ext uri="{FF2B5EF4-FFF2-40B4-BE49-F238E27FC236}">
                  <a16:creationId xmlns:a16="http://schemas.microsoft.com/office/drawing/2014/main" id="{EDA47E0A-5BB0-F858-D4C0-7527F534D882}"/>
                </a:ext>
              </a:extLst>
            </p:cNvPr>
            <p:cNvSpPr/>
            <p:nvPr/>
          </p:nvSpPr>
          <p:spPr>
            <a:xfrm>
              <a:off x="2664128" y="4191909"/>
              <a:ext cx="165449" cy="248292"/>
            </a:xfrm>
            <a:custGeom>
              <a:avLst/>
              <a:gdLst/>
              <a:ahLst/>
              <a:cxnLst/>
              <a:rect l="l" t="t" r="r" b="b"/>
              <a:pathLst>
                <a:path w="1654488" h="2482919" extrusionOk="0">
                  <a:moveTo>
                    <a:pt x="1654489" y="191074"/>
                  </a:moveTo>
                  <a:cubicBezTo>
                    <a:pt x="1436842" y="65544"/>
                    <a:pt x="1221961" y="933"/>
                    <a:pt x="1021836" y="10"/>
                  </a:cubicBezTo>
                  <a:cubicBezTo>
                    <a:pt x="821711" y="-913"/>
                    <a:pt x="639109" y="62775"/>
                    <a:pt x="485095" y="187382"/>
                  </a:cubicBezTo>
                  <a:cubicBezTo>
                    <a:pt x="331082" y="311989"/>
                    <a:pt x="209347" y="493823"/>
                    <a:pt x="126346" y="723653"/>
                  </a:cubicBezTo>
                  <a:cubicBezTo>
                    <a:pt x="43345" y="953484"/>
                    <a:pt x="0" y="1227620"/>
                    <a:pt x="0" y="1528523"/>
                  </a:cubicBezTo>
                  <a:lnTo>
                    <a:pt x="1653567" y="2482920"/>
                  </a:lnTo>
                  <a:lnTo>
                    <a:pt x="1654489" y="191074"/>
                  </a:ln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248;p46">
              <a:extLst>
                <a:ext uri="{FF2B5EF4-FFF2-40B4-BE49-F238E27FC236}">
                  <a16:creationId xmlns:a16="http://schemas.microsoft.com/office/drawing/2014/main" id="{1D4A9523-0AE0-7E00-722F-ACC89B3CBF42}"/>
                </a:ext>
              </a:extLst>
            </p:cNvPr>
            <p:cNvSpPr/>
            <p:nvPr/>
          </p:nvSpPr>
          <p:spPr>
            <a:xfrm>
              <a:off x="2700909" y="4179300"/>
              <a:ext cx="330662" cy="477558"/>
            </a:xfrm>
            <a:custGeom>
              <a:avLst/>
              <a:gdLst/>
              <a:ahLst/>
              <a:cxnLst/>
              <a:rect l="l" t="t" r="r" b="b"/>
              <a:pathLst>
                <a:path w="3306620" h="4775580" extrusionOk="0">
                  <a:moveTo>
                    <a:pt x="0" y="1337448"/>
                  </a:moveTo>
                  <a:cubicBezTo>
                    <a:pt x="0" y="1790649"/>
                    <a:pt x="96835" y="2290000"/>
                    <a:pt x="278515" y="2771814"/>
                  </a:cubicBezTo>
                  <a:cubicBezTo>
                    <a:pt x="460195" y="3253627"/>
                    <a:pt x="718421" y="3696674"/>
                    <a:pt x="1019991" y="4044651"/>
                  </a:cubicBezTo>
                  <a:cubicBezTo>
                    <a:pt x="1321562" y="4392628"/>
                    <a:pt x="1654489" y="4629843"/>
                    <a:pt x="1975426" y="4726759"/>
                  </a:cubicBezTo>
                  <a:cubicBezTo>
                    <a:pt x="2296364" y="4823676"/>
                    <a:pt x="2590557" y="4775679"/>
                    <a:pt x="2822038" y="4588307"/>
                  </a:cubicBezTo>
                  <a:cubicBezTo>
                    <a:pt x="3053518" y="4400935"/>
                    <a:pt x="3210298" y="4083418"/>
                    <a:pt x="3274855" y="3676368"/>
                  </a:cubicBezTo>
                  <a:cubicBezTo>
                    <a:pt x="3338489" y="3268395"/>
                    <a:pt x="3306211" y="2788428"/>
                    <a:pt x="3180787" y="2297384"/>
                  </a:cubicBezTo>
                  <a:cubicBezTo>
                    <a:pt x="3055363" y="1806340"/>
                    <a:pt x="2844171" y="1325449"/>
                    <a:pt x="2572112" y="916554"/>
                  </a:cubicBezTo>
                  <a:cubicBezTo>
                    <a:pt x="2300053" y="507658"/>
                    <a:pt x="1980960" y="188295"/>
                    <a:pt x="1653566" y="0"/>
                  </a:cubicBezTo>
                  <a:lnTo>
                    <a:pt x="1653566" y="2292769"/>
                  </a:lnTo>
                  <a:lnTo>
                    <a:pt x="0" y="1337448"/>
                  </a:ln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249;p46">
              <a:extLst>
                <a:ext uri="{FF2B5EF4-FFF2-40B4-BE49-F238E27FC236}">
                  <a16:creationId xmlns:a16="http://schemas.microsoft.com/office/drawing/2014/main" id="{B9AA1EA1-CFE2-651A-5881-7D1011004005}"/>
                </a:ext>
              </a:extLst>
            </p:cNvPr>
            <p:cNvSpPr/>
            <p:nvPr/>
          </p:nvSpPr>
          <p:spPr>
            <a:xfrm>
              <a:off x="2473788" y="4131437"/>
              <a:ext cx="274549" cy="323609"/>
            </a:xfrm>
            <a:custGeom>
              <a:avLst/>
              <a:gdLst/>
              <a:ahLst/>
              <a:cxnLst/>
              <a:rect l="l" t="t" r="r" b="b"/>
              <a:pathLst>
                <a:path w="2745492" h="3236089" extrusionOk="0">
                  <a:moveTo>
                    <a:pt x="2743648" y="1584816"/>
                  </a:moveTo>
                  <a:lnTo>
                    <a:pt x="0" y="0"/>
                  </a:lnTo>
                  <a:lnTo>
                    <a:pt x="922" y="1431596"/>
                  </a:lnTo>
                  <a:lnTo>
                    <a:pt x="2502945" y="2877037"/>
                  </a:lnTo>
                  <a:lnTo>
                    <a:pt x="2745492" y="3236090"/>
                  </a:lnTo>
                  <a:lnTo>
                    <a:pt x="2743648" y="158481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1250;p46">
              <a:extLst>
                <a:ext uri="{FF2B5EF4-FFF2-40B4-BE49-F238E27FC236}">
                  <a16:creationId xmlns:a16="http://schemas.microsoft.com/office/drawing/2014/main" id="{6C492DC9-B9EA-50AC-3812-132FDD0393EA}"/>
                </a:ext>
              </a:extLst>
            </p:cNvPr>
            <p:cNvSpPr/>
            <p:nvPr/>
          </p:nvSpPr>
          <p:spPr>
            <a:xfrm>
              <a:off x="2444640" y="4148281"/>
              <a:ext cx="103567" cy="98670"/>
            </a:xfrm>
            <a:custGeom>
              <a:avLst/>
              <a:gdLst/>
              <a:ahLst/>
              <a:cxnLst/>
              <a:rect l="l" t="t" r="r" b="b"/>
              <a:pathLst>
                <a:path w="1035669" h="986702" extrusionOk="0">
                  <a:moveTo>
                    <a:pt x="0" y="388589"/>
                  </a:moveTo>
                  <a:lnTo>
                    <a:pt x="0" y="0"/>
                  </a:lnTo>
                  <a:lnTo>
                    <a:pt x="1035669" y="598114"/>
                  </a:lnTo>
                  <a:lnTo>
                    <a:pt x="1035669" y="986703"/>
                  </a:lnTo>
                  <a:lnTo>
                    <a:pt x="0" y="388589"/>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1251;p46">
              <a:extLst>
                <a:ext uri="{FF2B5EF4-FFF2-40B4-BE49-F238E27FC236}">
                  <a16:creationId xmlns:a16="http://schemas.microsoft.com/office/drawing/2014/main" id="{C0F840CB-6CEF-BA9B-EBF9-F33BBFBB48EE}"/>
                </a:ext>
              </a:extLst>
            </p:cNvPr>
            <p:cNvSpPr/>
            <p:nvPr/>
          </p:nvSpPr>
          <p:spPr>
            <a:xfrm>
              <a:off x="2617049" y="4248978"/>
              <a:ext cx="60130" cy="47258"/>
            </a:xfrm>
            <a:custGeom>
              <a:avLst/>
              <a:gdLst/>
              <a:ahLst/>
              <a:cxnLst/>
              <a:rect l="l" t="t" r="r" b="b"/>
              <a:pathLst>
                <a:path w="601296" h="472583" extrusionOk="0">
                  <a:moveTo>
                    <a:pt x="601297" y="347054"/>
                  </a:moveTo>
                  <a:lnTo>
                    <a:pt x="0" y="0"/>
                  </a:lnTo>
                  <a:lnTo>
                    <a:pt x="0" y="125530"/>
                  </a:lnTo>
                  <a:lnTo>
                    <a:pt x="601297" y="472584"/>
                  </a:lnTo>
                  <a:lnTo>
                    <a:pt x="601297" y="347054"/>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1252;p46">
              <a:extLst>
                <a:ext uri="{FF2B5EF4-FFF2-40B4-BE49-F238E27FC236}">
                  <a16:creationId xmlns:a16="http://schemas.microsoft.com/office/drawing/2014/main" id="{CAF9757D-06C6-2721-0AC2-0237C79E9D5C}"/>
                </a:ext>
              </a:extLst>
            </p:cNvPr>
            <p:cNvSpPr/>
            <p:nvPr/>
          </p:nvSpPr>
          <p:spPr>
            <a:xfrm>
              <a:off x="2561510" y="4241982"/>
              <a:ext cx="115925" cy="79471"/>
            </a:xfrm>
            <a:custGeom>
              <a:avLst/>
              <a:gdLst/>
              <a:ahLst/>
              <a:cxnLst/>
              <a:rect l="l" t="t" r="r" b="b"/>
              <a:pathLst>
                <a:path w="1159248" h="794715" extrusionOk="0">
                  <a:moveTo>
                    <a:pt x="1159249" y="669186"/>
                  </a:moveTo>
                  <a:lnTo>
                    <a:pt x="0" y="0"/>
                  </a:lnTo>
                  <a:lnTo>
                    <a:pt x="0" y="125530"/>
                  </a:lnTo>
                  <a:lnTo>
                    <a:pt x="1159249" y="794716"/>
                  </a:lnTo>
                  <a:lnTo>
                    <a:pt x="1159249" y="669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253;p46">
              <a:extLst>
                <a:ext uri="{FF2B5EF4-FFF2-40B4-BE49-F238E27FC236}">
                  <a16:creationId xmlns:a16="http://schemas.microsoft.com/office/drawing/2014/main" id="{4C388EA9-E908-5FFA-85B0-C3E91597E2AF}"/>
                </a:ext>
              </a:extLst>
            </p:cNvPr>
            <p:cNvSpPr/>
            <p:nvPr/>
          </p:nvSpPr>
          <p:spPr>
            <a:xfrm>
              <a:off x="2537051" y="4252936"/>
              <a:ext cx="140456" cy="93686"/>
            </a:xfrm>
            <a:custGeom>
              <a:avLst/>
              <a:gdLst/>
              <a:ahLst/>
              <a:cxnLst/>
              <a:rect l="l" t="t" r="r" b="b"/>
              <a:pathLst>
                <a:path w="1404563" h="936860" extrusionOk="0">
                  <a:moveTo>
                    <a:pt x="1404563" y="810407"/>
                  </a:moveTo>
                  <a:lnTo>
                    <a:pt x="0" y="0"/>
                  </a:lnTo>
                  <a:lnTo>
                    <a:pt x="0" y="125530"/>
                  </a:lnTo>
                  <a:lnTo>
                    <a:pt x="1404563" y="936860"/>
                  </a:lnTo>
                  <a:lnTo>
                    <a:pt x="1404563" y="810407"/>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254;p46">
              <a:extLst>
                <a:ext uri="{FF2B5EF4-FFF2-40B4-BE49-F238E27FC236}">
                  <a16:creationId xmlns:a16="http://schemas.microsoft.com/office/drawing/2014/main" id="{2B3C44DA-7D93-BA68-7C5A-D95CBAF34289}"/>
                </a:ext>
              </a:extLst>
            </p:cNvPr>
            <p:cNvSpPr/>
            <p:nvPr/>
          </p:nvSpPr>
          <p:spPr>
            <a:xfrm>
              <a:off x="2691806" y="4291056"/>
              <a:ext cx="31172" cy="46399"/>
            </a:xfrm>
            <a:custGeom>
              <a:avLst/>
              <a:gdLst/>
              <a:ahLst/>
              <a:cxnLst/>
              <a:rect l="l" t="t" r="r" b="b"/>
              <a:pathLst>
                <a:path w="311715" h="463988" extrusionOk="0">
                  <a:moveTo>
                    <a:pt x="0" y="142000"/>
                  </a:moveTo>
                  <a:cubicBezTo>
                    <a:pt x="0" y="260146"/>
                    <a:pt x="70090" y="395829"/>
                    <a:pt x="155858" y="445672"/>
                  </a:cubicBezTo>
                  <a:cubicBezTo>
                    <a:pt x="241626" y="495515"/>
                    <a:pt x="311715" y="440134"/>
                    <a:pt x="311715" y="321988"/>
                  </a:cubicBezTo>
                  <a:cubicBezTo>
                    <a:pt x="311715" y="203842"/>
                    <a:pt x="241626" y="68159"/>
                    <a:pt x="155858" y="18316"/>
                  </a:cubicBezTo>
                  <a:cubicBezTo>
                    <a:pt x="69168" y="-31527"/>
                    <a:pt x="0" y="23854"/>
                    <a:pt x="0" y="14200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1255;p46">
              <a:extLst>
                <a:ext uri="{FF2B5EF4-FFF2-40B4-BE49-F238E27FC236}">
                  <a16:creationId xmlns:a16="http://schemas.microsoft.com/office/drawing/2014/main" id="{F4F40DB3-A86F-DEFD-54AE-D45781794FCE}"/>
                </a:ext>
              </a:extLst>
            </p:cNvPr>
            <p:cNvSpPr/>
            <p:nvPr/>
          </p:nvSpPr>
          <p:spPr>
            <a:xfrm>
              <a:off x="2857411" y="4510291"/>
              <a:ext cx="274549" cy="301733"/>
            </a:xfrm>
            <a:custGeom>
              <a:avLst/>
              <a:gdLst/>
              <a:ahLst/>
              <a:cxnLst/>
              <a:rect l="l" t="t" r="r" b="b"/>
              <a:pathLst>
                <a:path w="2745492" h="3017335" extrusionOk="0">
                  <a:moveTo>
                    <a:pt x="0" y="0"/>
                  </a:moveTo>
                  <a:lnTo>
                    <a:pt x="2744570" y="1585740"/>
                  </a:lnTo>
                  <a:lnTo>
                    <a:pt x="2745492" y="3017335"/>
                  </a:lnTo>
                  <a:lnTo>
                    <a:pt x="243470" y="1571894"/>
                  </a:lnTo>
                  <a:lnTo>
                    <a:pt x="1845" y="1651273"/>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1256;p46">
              <a:extLst>
                <a:ext uri="{FF2B5EF4-FFF2-40B4-BE49-F238E27FC236}">
                  <a16:creationId xmlns:a16="http://schemas.microsoft.com/office/drawing/2014/main" id="{ED21A821-FDA2-4381-1A71-C944BFF93C67}"/>
                </a:ext>
              </a:extLst>
            </p:cNvPr>
            <p:cNvSpPr/>
            <p:nvPr/>
          </p:nvSpPr>
          <p:spPr>
            <a:xfrm>
              <a:off x="3051429" y="4654801"/>
              <a:ext cx="103567" cy="98670"/>
            </a:xfrm>
            <a:custGeom>
              <a:avLst/>
              <a:gdLst/>
              <a:ahLst/>
              <a:cxnLst/>
              <a:rect l="l" t="t" r="r" b="b"/>
              <a:pathLst>
                <a:path w="1035669" h="986702" extrusionOk="0">
                  <a:moveTo>
                    <a:pt x="0" y="388589"/>
                  </a:moveTo>
                  <a:lnTo>
                    <a:pt x="0" y="0"/>
                  </a:lnTo>
                  <a:lnTo>
                    <a:pt x="1035669" y="598114"/>
                  </a:lnTo>
                  <a:lnTo>
                    <a:pt x="1035669" y="986703"/>
                  </a:lnTo>
                  <a:lnTo>
                    <a:pt x="0" y="38858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257;p46">
              <a:extLst>
                <a:ext uri="{FF2B5EF4-FFF2-40B4-BE49-F238E27FC236}">
                  <a16:creationId xmlns:a16="http://schemas.microsoft.com/office/drawing/2014/main" id="{5E10DD6A-D852-8CFA-05D4-40B688C47D83}"/>
                </a:ext>
              </a:extLst>
            </p:cNvPr>
            <p:cNvSpPr/>
            <p:nvPr/>
          </p:nvSpPr>
          <p:spPr>
            <a:xfrm>
              <a:off x="2927846" y="4585768"/>
              <a:ext cx="60130" cy="47258"/>
            </a:xfrm>
            <a:custGeom>
              <a:avLst/>
              <a:gdLst/>
              <a:ahLst/>
              <a:cxnLst/>
              <a:rect l="l" t="t" r="r" b="b"/>
              <a:pathLst>
                <a:path w="601297" h="472583" extrusionOk="0">
                  <a:moveTo>
                    <a:pt x="0" y="0"/>
                  </a:moveTo>
                  <a:lnTo>
                    <a:pt x="601297" y="347054"/>
                  </a:lnTo>
                  <a:lnTo>
                    <a:pt x="601297" y="472583"/>
                  </a:lnTo>
                  <a:lnTo>
                    <a:pt x="0" y="12553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1258;p46">
              <a:extLst>
                <a:ext uri="{FF2B5EF4-FFF2-40B4-BE49-F238E27FC236}">
                  <a16:creationId xmlns:a16="http://schemas.microsoft.com/office/drawing/2014/main" id="{CF7FC595-7E6E-68B7-F734-34406B7BA527}"/>
                </a:ext>
              </a:extLst>
            </p:cNvPr>
            <p:cNvSpPr/>
            <p:nvPr/>
          </p:nvSpPr>
          <p:spPr>
            <a:xfrm>
              <a:off x="2927846" y="4610804"/>
              <a:ext cx="108547" cy="75226"/>
            </a:xfrm>
            <a:custGeom>
              <a:avLst/>
              <a:gdLst/>
              <a:ahLst/>
              <a:cxnLst/>
              <a:rect l="l" t="t" r="r" b="b"/>
              <a:pathLst>
                <a:path w="1085470" h="752257" extrusionOk="0">
                  <a:moveTo>
                    <a:pt x="0" y="0"/>
                  </a:moveTo>
                  <a:lnTo>
                    <a:pt x="1085470" y="626727"/>
                  </a:lnTo>
                  <a:lnTo>
                    <a:pt x="1085470" y="752257"/>
                  </a:lnTo>
                  <a:lnTo>
                    <a:pt x="0" y="12645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1259;p46">
              <a:extLst>
                <a:ext uri="{FF2B5EF4-FFF2-40B4-BE49-F238E27FC236}">
                  <a16:creationId xmlns:a16="http://schemas.microsoft.com/office/drawing/2014/main" id="{A61BC28C-9891-235C-EE5B-7B53D9194418}"/>
                </a:ext>
              </a:extLst>
            </p:cNvPr>
            <p:cNvSpPr/>
            <p:nvPr/>
          </p:nvSpPr>
          <p:spPr>
            <a:xfrm>
              <a:off x="2927846" y="4635932"/>
              <a:ext cx="140456" cy="93686"/>
            </a:xfrm>
            <a:custGeom>
              <a:avLst/>
              <a:gdLst/>
              <a:ahLst/>
              <a:cxnLst/>
              <a:rect l="l" t="t" r="r" b="b"/>
              <a:pathLst>
                <a:path w="1404563" h="936860" extrusionOk="0">
                  <a:moveTo>
                    <a:pt x="0" y="0"/>
                  </a:moveTo>
                  <a:lnTo>
                    <a:pt x="1404563" y="811330"/>
                  </a:lnTo>
                  <a:lnTo>
                    <a:pt x="1404563" y="936860"/>
                  </a:lnTo>
                  <a:lnTo>
                    <a:pt x="0" y="12553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1260;p46">
              <a:extLst>
                <a:ext uri="{FF2B5EF4-FFF2-40B4-BE49-F238E27FC236}">
                  <a16:creationId xmlns:a16="http://schemas.microsoft.com/office/drawing/2014/main" id="{1EFAB2A6-6233-FA75-41E9-61B79AC6F3A4}"/>
                </a:ext>
              </a:extLst>
            </p:cNvPr>
            <p:cNvSpPr/>
            <p:nvPr/>
          </p:nvSpPr>
          <p:spPr>
            <a:xfrm>
              <a:off x="2881962" y="4558169"/>
              <a:ext cx="31172" cy="46399"/>
            </a:xfrm>
            <a:custGeom>
              <a:avLst/>
              <a:gdLst/>
              <a:ahLst/>
              <a:cxnLst/>
              <a:rect l="l" t="t" r="r" b="b"/>
              <a:pathLst>
                <a:path w="311715" h="463988" extrusionOk="0">
                  <a:moveTo>
                    <a:pt x="311715" y="321988"/>
                  </a:moveTo>
                  <a:cubicBezTo>
                    <a:pt x="311715" y="440134"/>
                    <a:pt x="241625" y="495515"/>
                    <a:pt x="155858" y="445672"/>
                  </a:cubicBezTo>
                  <a:cubicBezTo>
                    <a:pt x="70090" y="395829"/>
                    <a:pt x="0" y="260146"/>
                    <a:pt x="0" y="142000"/>
                  </a:cubicBezTo>
                  <a:cubicBezTo>
                    <a:pt x="0" y="23854"/>
                    <a:pt x="70090" y="-31527"/>
                    <a:pt x="155858" y="18316"/>
                  </a:cubicBezTo>
                  <a:cubicBezTo>
                    <a:pt x="241625" y="68159"/>
                    <a:pt x="311715" y="203842"/>
                    <a:pt x="311715" y="32198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1261;p46">
              <a:extLst>
                <a:ext uri="{FF2B5EF4-FFF2-40B4-BE49-F238E27FC236}">
                  <a16:creationId xmlns:a16="http://schemas.microsoft.com/office/drawing/2014/main" id="{5B0D9B54-563B-FB8D-F1EE-5D04FA3DD9CB}"/>
                </a:ext>
              </a:extLst>
            </p:cNvPr>
            <p:cNvSpPr/>
            <p:nvPr/>
          </p:nvSpPr>
          <p:spPr>
            <a:xfrm>
              <a:off x="2664956" y="4439601"/>
              <a:ext cx="154567" cy="375852"/>
            </a:xfrm>
            <a:custGeom>
              <a:avLst/>
              <a:gdLst/>
              <a:ahLst/>
              <a:cxnLst/>
              <a:rect l="l" t="t" r="r" b="b"/>
              <a:pathLst>
                <a:path w="1545665" h="3758516" extrusionOk="0">
                  <a:moveTo>
                    <a:pt x="0" y="0"/>
                  </a:moveTo>
                  <a:lnTo>
                    <a:pt x="1545665" y="892555"/>
                  </a:lnTo>
                  <a:lnTo>
                    <a:pt x="1545665" y="3758516"/>
                  </a:lnTo>
                  <a:lnTo>
                    <a:pt x="0" y="2865961"/>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1262;p46">
              <a:extLst>
                <a:ext uri="{FF2B5EF4-FFF2-40B4-BE49-F238E27FC236}">
                  <a16:creationId xmlns:a16="http://schemas.microsoft.com/office/drawing/2014/main" id="{444FDD46-F1EF-4B21-6408-C2199FC3B7BD}"/>
                </a:ext>
              </a:extLst>
            </p:cNvPr>
            <p:cNvSpPr/>
            <p:nvPr/>
          </p:nvSpPr>
          <p:spPr>
            <a:xfrm>
              <a:off x="2680128" y="4609239"/>
              <a:ext cx="124133" cy="84271"/>
            </a:xfrm>
            <a:custGeom>
              <a:avLst/>
              <a:gdLst/>
              <a:ahLst/>
              <a:cxnLst/>
              <a:rect l="l" t="t" r="r" b="b"/>
              <a:pathLst>
                <a:path w="1241327" h="842712" extrusionOk="0">
                  <a:moveTo>
                    <a:pt x="0" y="0"/>
                  </a:moveTo>
                  <a:lnTo>
                    <a:pt x="1241328" y="717182"/>
                  </a:lnTo>
                  <a:lnTo>
                    <a:pt x="1241328" y="842712"/>
                  </a:lnTo>
                  <a:lnTo>
                    <a:pt x="0" y="12553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1263;p46">
              <a:extLst>
                <a:ext uri="{FF2B5EF4-FFF2-40B4-BE49-F238E27FC236}">
                  <a16:creationId xmlns:a16="http://schemas.microsoft.com/office/drawing/2014/main" id="{4C9451D6-921C-AD5D-68EB-6D83215FDF82}"/>
                </a:ext>
              </a:extLst>
            </p:cNvPr>
            <p:cNvSpPr/>
            <p:nvPr/>
          </p:nvSpPr>
          <p:spPr>
            <a:xfrm>
              <a:off x="2688771" y="4638693"/>
              <a:ext cx="106703" cy="74210"/>
            </a:xfrm>
            <a:custGeom>
              <a:avLst/>
              <a:gdLst/>
              <a:ahLst/>
              <a:cxnLst/>
              <a:rect l="l" t="t" r="r" b="b"/>
              <a:pathLst>
                <a:path w="1067025" h="742103" extrusionOk="0">
                  <a:moveTo>
                    <a:pt x="0" y="0"/>
                  </a:moveTo>
                  <a:lnTo>
                    <a:pt x="1067026" y="616574"/>
                  </a:lnTo>
                  <a:lnTo>
                    <a:pt x="1067026" y="742104"/>
                  </a:lnTo>
                  <a:lnTo>
                    <a:pt x="0" y="12553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1264;p46">
              <a:extLst>
                <a:ext uri="{FF2B5EF4-FFF2-40B4-BE49-F238E27FC236}">
                  <a16:creationId xmlns:a16="http://schemas.microsoft.com/office/drawing/2014/main" id="{1E72282B-A598-D39F-A4D4-1334FCE29868}"/>
                </a:ext>
              </a:extLst>
            </p:cNvPr>
            <p:cNvSpPr/>
            <p:nvPr/>
          </p:nvSpPr>
          <p:spPr>
            <a:xfrm>
              <a:off x="2626520" y="4627832"/>
              <a:ext cx="107533" cy="94147"/>
            </a:xfrm>
            <a:custGeom>
              <a:avLst/>
              <a:gdLst/>
              <a:ahLst/>
              <a:cxnLst/>
              <a:rect l="l" t="t" r="r" b="b"/>
              <a:pathLst>
                <a:path w="1075325" h="941475" extrusionOk="0">
                  <a:moveTo>
                    <a:pt x="1075325" y="621189"/>
                  </a:moveTo>
                  <a:lnTo>
                    <a:pt x="0" y="0"/>
                  </a:lnTo>
                  <a:lnTo>
                    <a:pt x="0" y="320286"/>
                  </a:lnTo>
                  <a:lnTo>
                    <a:pt x="1075325" y="941475"/>
                  </a:lnTo>
                  <a:lnTo>
                    <a:pt x="1075325" y="62118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1265;p46">
              <a:extLst>
                <a:ext uri="{FF2B5EF4-FFF2-40B4-BE49-F238E27FC236}">
                  <a16:creationId xmlns:a16="http://schemas.microsoft.com/office/drawing/2014/main" id="{38E30CCE-D3CB-6058-A413-FE3CBE9E13D3}"/>
                </a:ext>
              </a:extLst>
            </p:cNvPr>
            <p:cNvSpPr/>
            <p:nvPr/>
          </p:nvSpPr>
          <p:spPr>
            <a:xfrm>
              <a:off x="2723897" y="4514395"/>
              <a:ext cx="35783" cy="54442"/>
            </a:xfrm>
            <a:custGeom>
              <a:avLst/>
              <a:gdLst/>
              <a:ahLst/>
              <a:cxnLst/>
              <a:rect l="l" t="t" r="r" b="b"/>
              <a:pathLst>
                <a:path w="357826" h="544420" extrusionOk="0">
                  <a:moveTo>
                    <a:pt x="357827" y="376972"/>
                  </a:moveTo>
                  <a:cubicBezTo>
                    <a:pt x="357827" y="515425"/>
                    <a:pt x="277592" y="580959"/>
                    <a:pt x="178913" y="523732"/>
                  </a:cubicBezTo>
                  <a:cubicBezTo>
                    <a:pt x="80234" y="466505"/>
                    <a:pt x="0" y="306823"/>
                    <a:pt x="0" y="167448"/>
                  </a:cubicBezTo>
                  <a:cubicBezTo>
                    <a:pt x="0" y="28996"/>
                    <a:pt x="80234" y="-36538"/>
                    <a:pt x="178913" y="20689"/>
                  </a:cubicBezTo>
                  <a:cubicBezTo>
                    <a:pt x="277592" y="78839"/>
                    <a:pt x="357827" y="238520"/>
                    <a:pt x="357827" y="376972"/>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1266;p46">
              <a:extLst>
                <a:ext uri="{FF2B5EF4-FFF2-40B4-BE49-F238E27FC236}">
                  <a16:creationId xmlns:a16="http://schemas.microsoft.com/office/drawing/2014/main" id="{0C7951C5-7679-C0C0-6ED6-A19E302DCA99}"/>
                </a:ext>
              </a:extLst>
            </p:cNvPr>
            <p:cNvSpPr/>
            <p:nvPr/>
          </p:nvSpPr>
          <p:spPr>
            <a:xfrm>
              <a:off x="2710345" y="4574041"/>
              <a:ext cx="62967" cy="64421"/>
            </a:xfrm>
            <a:custGeom>
              <a:avLst/>
              <a:gdLst/>
              <a:ahLst/>
              <a:cxnLst/>
              <a:rect l="l" t="t" r="r" b="b"/>
              <a:pathLst>
                <a:path w="629667" h="644208" extrusionOk="0">
                  <a:moveTo>
                    <a:pt x="314834" y="37292"/>
                  </a:moveTo>
                  <a:cubicBezTo>
                    <a:pt x="155287" y="-55932"/>
                    <a:pt x="23408" y="31754"/>
                    <a:pt x="352" y="232048"/>
                  </a:cubicBezTo>
                  <a:cubicBezTo>
                    <a:pt x="-3337" y="267123"/>
                    <a:pt x="22485" y="313273"/>
                    <a:pt x="54763" y="331734"/>
                  </a:cubicBezTo>
                  <a:lnTo>
                    <a:pt x="574904" y="636329"/>
                  </a:lnTo>
                  <a:cubicBezTo>
                    <a:pt x="607182" y="654789"/>
                    <a:pt x="633005" y="640021"/>
                    <a:pt x="629316" y="600331"/>
                  </a:cubicBezTo>
                  <a:cubicBezTo>
                    <a:pt x="606260" y="371424"/>
                    <a:pt x="474380" y="130517"/>
                    <a:pt x="314834" y="37292"/>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1267;p46">
              <a:extLst>
                <a:ext uri="{FF2B5EF4-FFF2-40B4-BE49-F238E27FC236}">
                  <a16:creationId xmlns:a16="http://schemas.microsoft.com/office/drawing/2014/main" id="{84AE762B-37E7-5F7B-2B76-71C712C21CC1}"/>
                </a:ext>
              </a:extLst>
            </p:cNvPr>
            <p:cNvSpPr/>
            <p:nvPr/>
          </p:nvSpPr>
          <p:spPr>
            <a:xfrm>
              <a:off x="2539810" y="4380233"/>
              <a:ext cx="72764" cy="123961"/>
            </a:xfrm>
            <a:custGeom>
              <a:avLst/>
              <a:gdLst/>
              <a:ahLst/>
              <a:cxnLst/>
              <a:rect l="l" t="t" r="r" b="b"/>
              <a:pathLst>
                <a:path w="727642" h="1239608" extrusionOk="0">
                  <a:moveTo>
                    <a:pt x="394716" y="360899"/>
                  </a:moveTo>
                  <a:lnTo>
                    <a:pt x="0" y="132914"/>
                  </a:lnTo>
                  <a:lnTo>
                    <a:pt x="0" y="0"/>
                  </a:lnTo>
                  <a:lnTo>
                    <a:pt x="394716" y="227984"/>
                  </a:lnTo>
                  <a:cubicBezTo>
                    <a:pt x="426995" y="246445"/>
                    <a:pt x="474029" y="284288"/>
                    <a:pt x="513685" y="342439"/>
                  </a:cubicBezTo>
                  <a:cubicBezTo>
                    <a:pt x="557030" y="404280"/>
                    <a:pt x="587463" y="482737"/>
                    <a:pt x="587463" y="567654"/>
                  </a:cubicBezTo>
                  <a:cubicBezTo>
                    <a:pt x="587463" y="661801"/>
                    <a:pt x="563485" y="715337"/>
                    <a:pt x="518296" y="730105"/>
                  </a:cubicBezTo>
                  <a:cubicBezTo>
                    <a:pt x="475873" y="743950"/>
                    <a:pt x="425150" y="719952"/>
                    <a:pt x="394716" y="702414"/>
                  </a:cubicBezTo>
                  <a:lnTo>
                    <a:pt x="232403" y="608267"/>
                  </a:lnTo>
                  <a:lnTo>
                    <a:pt x="231481" y="607344"/>
                  </a:lnTo>
                  <a:cubicBezTo>
                    <a:pt x="217647" y="599037"/>
                    <a:pt x="195514" y="590730"/>
                    <a:pt x="177991" y="596268"/>
                  </a:cubicBezTo>
                  <a:cubicBezTo>
                    <a:pt x="163235" y="600883"/>
                    <a:pt x="147558" y="614728"/>
                    <a:pt x="147558" y="667340"/>
                  </a:cubicBezTo>
                  <a:cubicBezTo>
                    <a:pt x="147558" y="719952"/>
                    <a:pt x="164158" y="751334"/>
                    <a:pt x="177069" y="770717"/>
                  </a:cubicBezTo>
                  <a:cubicBezTo>
                    <a:pt x="193669" y="794716"/>
                    <a:pt x="215803" y="811330"/>
                    <a:pt x="229636" y="818714"/>
                  </a:cubicBezTo>
                  <a:lnTo>
                    <a:pt x="231481" y="819637"/>
                  </a:lnTo>
                  <a:lnTo>
                    <a:pt x="727643" y="1106695"/>
                  </a:lnTo>
                  <a:lnTo>
                    <a:pt x="727643" y="1239609"/>
                  </a:lnTo>
                  <a:lnTo>
                    <a:pt x="235170" y="954397"/>
                  </a:lnTo>
                  <a:cubicBezTo>
                    <a:pt x="201047" y="936860"/>
                    <a:pt x="152169" y="899016"/>
                    <a:pt x="109746" y="839944"/>
                  </a:cubicBezTo>
                  <a:cubicBezTo>
                    <a:pt x="63634" y="774409"/>
                    <a:pt x="32278" y="692261"/>
                    <a:pt x="32278" y="600883"/>
                  </a:cubicBezTo>
                  <a:cubicBezTo>
                    <a:pt x="32278" y="509504"/>
                    <a:pt x="63634" y="463353"/>
                    <a:pt x="108824" y="450431"/>
                  </a:cubicBezTo>
                  <a:cubicBezTo>
                    <a:pt x="151246" y="438432"/>
                    <a:pt x="200125" y="455969"/>
                    <a:pt x="234248" y="476276"/>
                  </a:cubicBezTo>
                  <a:lnTo>
                    <a:pt x="394716" y="569500"/>
                  </a:lnTo>
                  <a:cubicBezTo>
                    <a:pt x="417772" y="583345"/>
                    <a:pt x="435295" y="588883"/>
                    <a:pt x="447284" y="585191"/>
                  </a:cubicBezTo>
                  <a:cubicBezTo>
                    <a:pt x="456506" y="582422"/>
                    <a:pt x="473106" y="569500"/>
                    <a:pt x="473106" y="502120"/>
                  </a:cubicBezTo>
                  <a:cubicBezTo>
                    <a:pt x="473106" y="457815"/>
                    <a:pt x="459273" y="429202"/>
                    <a:pt x="445439" y="410742"/>
                  </a:cubicBezTo>
                  <a:cubicBezTo>
                    <a:pt x="428839" y="385820"/>
                    <a:pt x="407628" y="368283"/>
                    <a:pt x="394716" y="360899"/>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1268;p46">
              <a:extLst>
                <a:ext uri="{FF2B5EF4-FFF2-40B4-BE49-F238E27FC236}">
                  <a16:creationId xmlns:a16="http://schemas.microsoft.com/office/drawing/2014/main" id="{3DEEA07B-799A-E3C8-DC03-4DF0AC1312C2}"/>
                </a:ext>
              </a:extLst>
            </p:cNvPr>
            <p:cNvSpPr/>
            <p:nvPr/>
          </p:nvSpPr>
          <p:spPr>
            <a:xfrm>
              <a:off x="2515902" y="4358317"/>
              <a:ext cx="31172" cy="46816"/>
            </a:xfrm>
            <a:custGeom>
              <a:avLst/>
              <a:gdLst/>
              <a:ahLst/>
              <a:cxnLst/>
              <a:rect l="l" t="t" r="r" b="b"/>
              <a:pathLst>
                <a:path w="311715" h="468158" extrusionOk="0">
                  <a:moveTo>
                    <a:pt x="311715" y="324073"/>
                  </a:moveTo>
                  <a:cubicBezTo>
                    <a:pt x="311715" y="443142"/>
                    <a:pt x="241625" y="499446"/>
                    <a:pt x="155858" y="450526"/>
                  </a:cubicBezTo>
                  <a:cubicBezTo>
                    <a:pt x="70090" y="400684"/>
                    <a:pt x="0" y="264077"/>
                    <a:pt x="0" y="144085"/>
                  </a:cubicBezTo>
                  <a:cubicBezTo>
                    <a:pt x="0" y="25017"/>
                    <a:pt x="70090" y="-31287"/>
                    <a:pt x="155858" y="17632"/>
                  </a:cubicBezTo>
                  <a:cubicBezTo>
                    <a:pt x="241625" y="67475"/>
                    <a:pt x="311715" y="205004"/>
                    <a:pt x="311715" y="32407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1269;p46">
              <a:extLst>
                <a:ext uri="{FF2B5EF4-FFF2-40B4-BE49-F238E27FC236}">
                  <a16:creationId xmlns:a16="http://schemas.microsoft.com/office/drawing/2014/main" id="{9C9E2803-9F6B-72E7-9C91-8B3188933DDF}"/>
                </a:ext>
              </a:extLst>
            </p:cNvPr>
            <p:cNvSpPr/>
            <p:nvPr/>
          </p:nvSpPr>
          <p:spPr>
            <a:xfrm>
              <a:off x="2601417" y="4476134"/>
              <a:ext cx="31172" cy="46816"/>
            </a:xfrm>
            <a:custGeom>
              <a:avLst/>
              <a:gdLst/>
              <a:ahLst/>
              <a:cxnLst/>
              <a:rect l="l" t="t" r="r" b="b"/>
              <a:pathLst>
                <a:path w="311715" h="468158" extrusionOk="0">
                  <a:moveTo>
                    <a:pt x="311715" y="324073"/>
                  </a:moveTo>
                  <a:cubicBezTo>
                    <a:pt x="311715" y="443142"/>
                    <a:pt x="241625" y="499446"/>
                    <a:pt x="155858" y="450526"/>
                  </a:cubicBezTo>
                  <a:cubicBezTo>
                    <a:pt x="70090" y="400684"/>
                    <a:pt x="0" y="264077"/>
                    <a:pt x="0" y="144085"/>
                  </a:cubicBezTo>
                  <a:cubicBezTo>
                    <a:pt x="0" y="25016"/>
                    <a:pt x="70090" y="-31288"/>
                    <a:pt x="155858" y="17632"/>
                  </a:cubicBezTo>
                  <a:cubicBezTo>
                    <a:pt x="241625" y="67475"/>
                    <a:pt x="311715" y="205004"/>
                    <a:pt x="311715" y="32407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transition advTm="77415">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6" name="TextBox 5">
            <a:extLst>
              <a:ext uri="{FF2B5EF4-FFF2-40B4-BE49-F238E27FC236}">
                <a16:creationId xmlns:a16="http://schemas.microsoft.com/office/drawing/2014/main" id="{3AABE477-E750-7D7D-EC04-6DEB2CAFB974}"/>
              </a:ext>
            </a:extLst>
          </p:cNvPr>
          <p:cNvSpPr txBox="1"/>
          <p:nvPr/>
        </p:nvSpPr>
        <p:spPr>
          <a:xfrm>
            <a:off x="1575485" y="1186755"/>
            <a:ext cx="6858000" cy="1384995"/>
          </a:xfrm>
          <a:prstGeom prst="rect">
            <a:avLst/>
          </a:prstGeom>
          <a:noFill/>
        </p:spPr>
        <p:txBody>
          <a:bodyPr wrap="square">
            <a:spAutoFit/>
          </a:bodyPr>
          <a:lstStyle/>
          <a:p>
            <a:r>
              <a:rPr lang="en-US" dirty="0">
                <a:solidFill>
                  <a:schemeClr val="tx1"/>
                </a:solidFill>
              </a:rPr>
              <a:t> </a:t>
            </a:r>
          </a:p>
          <a:p>
            <a:r>
              <a:rPr lang="en-US" dirty="0">
                <a:solidFill>
                  <a:schemeClr val="tx1"/>
                </a:solidFill>
              </a:rPr>
              <a:t>What is the percentage of unique product increase in 2021 vs. 2020? The final output contains these fields</a:t>
            </a:r>
          </a:p>
          <a:p>
            <a:pPr marL="285750" indent="-285750">
              <a:buClr>
                <a:schemeClr val="tx1"/>
              </a:buClr>
              <a:buFont typeface="Wingdings" panose="05000000000000000000" pitchFamily="2" charset="2"/>
              <a:buChar char="ü"/>
            </a:pPr>
            <a:r>
              <a:rPr lang="en-US" dirty="0">
                <a:solidFill>
                  <a:schemeClr val="tx1"/>
                </a:solidFill>
              </a:rPr>
              <a:t>unique_products_2020 </a:t>
            </a:r>
          </a:p>
          <a:p>
            <a:pPr marL="285750" indent="-285750">
              <a:buClr>
                <a:schemeClr val="tx1"/>
              </a:buClr>
              <a:buFont typeface="Wingdings" panose="05000000000000000000" pitchFamily="2" charset="2"/>
              <a:buChar char="ü"/>
            </a:pPr>
            <a:r>
              <a:rPr lang="en-US" dirty="0">
                <a:solidFill>
                  <a:schemeClr val="tx1"/>
                </a:solidFill>
              </a:rPr>
              <a:t>unique_products_2021 </a:t>
            </a:r>
          </a:p>
          <a:p>
            <a:pPr marL="285750" indent="-285750">
              <a:buClr>
                <a:schemeClr val="tx1"/>
              </a:buClr>
              <a:buFont typeface="Wingdings" panose="05000000000000000000" pitchFamily="2" charset="2"/>
              <a:buChar char="ü"/>
            </a:pPr>
            <a:r>
              <a:rPr lang="en-US" dirty="0" err="1">
                <a:solidFill>
                  <a:schemeClr val="tx1"/>
                </a:solidFill>
              </a:rPr>
              <a:t>Percentage_chg</a:t>
            </a:r>
            <a:r>
              <a:rPr lang="en-US" dirty="0">
                <a:solidFill>
                  <a:schemeClr val="tx1"/>
                </a:solidFill>
              </a:rPr>
              <a:t> </a:t>
            </a:r>
          </a:p>
        </p:txBody>
      </p:sp>
      <p:sp>
        <p:nvSpPr>
          <p:cNvPr id="7" name="TextBox 6">
            <a:extLst>
              <a:ext uri="{FF2B5EF4-FFF2-40B4-BE49-F238E27FC236}">
                <a16:creationId xmlns:a16="http://schemas.microsoft.com/office/drawing/2014/main" id="{D5DCF037-EB12-6918-2AF3-DD1BF9614491}"/>
              </a:ext>
            </a:extLst>
          </p:cNvPr>
          <p:cNvSpPr txBox="1"/>
          <p:nvPr/>
        </p:nvSpPr>
        <p:spPr>
          <a:xfrm>
            <a:off x="820339" y="931494"/>
            <a:ext cx="1510292" cy="400110"/>
          </a:xfrm>
          <a:prstGeom prst="rect">
            <a:avLst/>
          </a:prstGeom>
          <a:noFill/>
        </p:spPr>
        <p:txBody>
          <a:bodyPr wrap="square" rtlCol="0">
            <a:spAutoFit/>
          </a:bodyPr>
          <a:lstStyle/>
          <a:p>
            <a:r>
              <a:rPr lang="en-US" sz="2000" b="1" dirty="0">
                <a:ln w="0"/>
                <a:solidFill>
                  <a:schemeClr val="accent1"/>
                </a:solidFill>
                <a:effectLst>
                  <a:outerShdw blurRad="38100" dist="25400" dir="5400000" algn="ctr" rotWithShape="0">
                    <a:srgbClr val="6E747A">
                      <a:alpha val="43000"/>
                    </a:srgbClr>
                  </a:outerShdw>
                </a:effectLst>
              </a:rPr>
              <a:t>Request: 2</a:t>
            </a:r>
          </a:p>
        </p:txBody>
      </p:sp>
      <p:sp>
        <p:nvSpPr>
          <p:cNvPr id="12" name="TextBox 11">
            <a:extLst>
              <a:ext uri="{FF2B5EF4-FFF2-40B4-BE49-F238E27FC236}">
                <a16:creationId xmlns:a16="http://schemas.microsoft.com/office/drawing/2014/main" id="{3E9DD3D1-BF95-096C-683E-26A7CB59D820}"/>
              </a:ext>
            </a:extLst>
          </p:cNvPr>
          <p:cNvSpPr txBox="1"/>
          <p:nvPr/>
        </p:nvSpPr>
        <p:spPr>
          <a:xfrm>
            <a:off x="487465" y="3033512"/>
            <a:ext cx="1088020" cy="338554"/>
          </a:xfrm>
          <a:prstGeom prst="rect">
            <a:avLst/>
          </a:prstGeom>
          <a:noFill/>
        </p:spPr>
        <p:txBody>
          <a:bodyPr wrap="square" rtlCol="0">
            <a:spAutoFit/>
          </a:bodyPr>
          <a:lstStyle/>
          <a:p>
            <a:r>
              <a:rPr lang="en-US" sz="1600" b="1" dirty="0">
                <a:solidFill>
                  <a:schemeClr val="tx1"/>
                </a:solidFill>
              </a:rPr>
              <a:t>Output:-</a:t>
            </a:r>
          </a:p>
        </p:txBody>
      </p:sp>
      <p:graphicFrame>
        <p:nvGraphicFramePr>
          <p:cNvPr id="8" name="Table 7">
            <a:extLst>
              <a:ext uri="{FF2B5EF4-FFF2-40B4-BE49-F238E27FC236}">
                <a16:creationId xmlns:a16="http://schemas.microsoft.com/office/drawing/2014/main" id="{C6B30EA2-2C30-9664-62D3-923EF737BC97}"/>
              </a:ext>
            </a:extLst>
          </p:cNvPr>
          <p:cNvGraphicFramePr>
            <a:graphicFrameLocks noGrp="1"/>
          </p:cNvGraphicFramePr>
          <p:nvPr>
            <p:extLst>
              <p:ext uri="{D42A27DB-BD31-4B8C-83A1-F6EECF244321}">
                <p14:modId xmlns:p14="http://schemas.microsoft.com/office/powerpoint/2010/main" val="2802253371"/>
              </p:ext>
            </p:extLst>
          </p:nvPr>
        </p:nvGraphicFramePr>
        <p:xfrm>
          <a:off x="1892104" y="3566160"/>
          <a:ext cx="5451232" cy="707498"/>
        </p:xfrm>
        <a:graphic>
          <a:graphicData uri="http://schemas.openxmlformats.org/drawingml/2006/table">
            <a:tbl>
              <a:tblPr/>
              <a:tblGrid>
                <a:gridCol w="1685949">
                  <a:extLst>
                    <a:ext uri="{9D8B030D-6E8A-4147-A177-3AD203B41FA5}">
                      <a16:colId xmlns:a16="http://schemas.microsoft.com/office/drawing/2014/main" val="4031036917"/>
                    </a:ext>
                  </a:extLst>
                </a:gridCol>
                <a:gridCol w="1878808">
                  <a:extLst>
                    <a:ext uri="{9D8B030D-6E8A-4147-A177-3AD203B41FA5}">
                      <a16:colId xmlns:a16="http://schemas.microsoft.com/office/drawing/2014/main" val="2494419732"/>
                    </a:ext>
                  </a:extLst>
                </a:gridCol>
                <a:gridCol w="1886475">
                  <a:extLst>
                    <a:ext uri="{9D8B030D-6E8A-4147-A177-3AD203B41FA5}">
                      <a16:colId xmlns:a16="http://schemas.microsoft.com/office/drawing/2014/main" val="1762691886"/>
                    </a:ext>
                  </a:extLst>
                </a:gridCol>
              </a:tblGrid>
              <a:tr h="353749">
                <a:tc>
                  <a:txBody>
                    <a:bodyPr/>
                    <a:lstStyle/>
                    <a:p>
                      <a:pPr algn="ctr" rtl="0" fontAlgn="ctr"/>
                      <a:r>
                        <a:rPr lang="en-CA" sz="1100" u="none" strike="noStrike" dirty="0">
                          <a:solidFill>
                            <a:schemeClr val="tx1"/>
                          </a:solidFill>
                          <a:effectLst/>
                        </a:rPr>
                        <a:t>Unique_products_2020</a:t>
                      </a:r>
                      <a:endParaRPr lang="en-CA" sz="1100" b="0" i="0" u="none" strike="noStrike" dirty="0">
                        <a:solidFill>
                          <a:schemeClr val="tx1"/>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rtl="0" fontAlgn="ctr"/>
                      <a:r>
                        <a:rPr lang="en-CA" sz="1100" u="none" strike="noStrike" dirty="0">
                          <a:solidFill>
                            <a:schemeClr val="tx1"/>
                          </a:solidFill>
                          <a:effectLst/>
                        </a:rPr>
                        <a:t>Unique_products_2021</a:t>
                      </a:r>
                      <a:endParaRPr lang="en-CA" sz="1100" b="0" i="0" u="none" strike="noStrike" dirty="0">
                        <a:solidFill>
                          <a:schemeClr val="tx1"/>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rtl="0" fontAlgn="ctr"/>
                      <a:r>
                        <a:rPr lang="en-CA" sz="1100" u="none" strike="noStrike" dirty="0" err="1">
                          <a:solidFill>
                            <a:schemeClr val="tx1"/>
                          </a:solidFill>
                          <a:effectLst/>
                        </a:rPr>
                        <a:t>Percentage_chg</a:t>
                      </a:r>
                      <a:endParaRPr lang="en-CA" sz="1100" b="0" i="0" u="none" strike="noStrike" dirty="0">
                        <a:solidFill>
                          <a:schemeClr val="tx1"/>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833577135"/>
                  </a:ext>
                </a:extLst>
              </a:tr>
              <a:tr h="353749">
                <a:tc>
                  <a:txBody>
                    <a:bodyPr/>
                    <a:lstStyle/>
                    <a:p>
                      <a:pPr marR="0" algn="ctr" rtl="0">
                        <a:lnSpc>
                          <a:spcPct val="100000"/>
                        </a:lnSpc>
                        <a:spcBef>
                          <a:spcPts val="0"/>
                        </a:spcBef>
                        <a:spcAft>
                          <a:spcPts val="0"/>
                        </a:spcAft>
                        <a:buClr>
                          <a:srgbClr val="000000"/>
                        </a:buClr>
                        <a:buFont typeface="Arial"/>
                      </a:pPr>
                      <a:r>
                        <a:rPr lang="en-CA" sz="1100" u="none" strike="noStrike" dirty="0">
                          <a:effectLst/>
                        </a:rPr>
                        <a:t>245</a:t>
                      </a:r>
                      <a:endParaRPr lang="en-US" sz="1100" b="0"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CA" sz="1100" u="none" strike="noStrike" dirty="0">
                          <a:effectLst/>
                        </a:rPr>
                        <a:t>334</a:t>
                      </a:r>
                      <a:endParaRPr lang="en-US" sz="1100" b="0"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CA" sz="1100" u="none" strike="noStrike" dirty="0">
                          <a:effectLst/>
                        </a:rPr>
                        <a:t>36.33</a:t>
                      </a:r>
                      <a:endParaRPr lang="en-US" sz="1100" b="0"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0793444"/>
                  </a:ext>
                </a:extLst>
              </a:tr>
            </a:tbl>
          </a:graphicData>
        </a:graphic>
      </p:graphicFrame>
    </p:spTree>
    <p:extLst>
      <p:ext uri="{BB962C8B-B14F-4D97-AF65-F5344CB8AC3E}">
        <p14:creationId xmlns:p14="http://schemas.microsoft.com/office/powerpoint/2010/main" val="1827123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2" name="TextBox 1">
            <a:extLst>
              <a:ext uri="{FF2B5EF4-FFF2-40B4-BE49-F238E27FC236}">
                <a16:creationId xmlns:a16="http://schemas.microsoft.com/office/drawing/2014/main" id="{D5DCEE22-B3C5-2EC3-5BE0-D2A619691407}"/>
              </a:ext>
            </a:extLst>
          </p:cNvPr>
          <p:cNvSpPr txBox="1"/>
          <p:nvPr/>
        </p:nvSpPr>
        <p:spPr>
          <a:xfrm>
            <a:off x="587823" y="1401149"/>
            <a:ext cx="3950949" cy="1815882"/>
          </a:xfrm>
          <a:prstGeom prst="rect">
            <a:avLst/>
          </a:prstGeom>
          <a:noFill/>
        </p:spPr>
        <p:txBody>
          <a:bodyPr wrap="square" rtlCol="0">
            <a:spAutoFit/>
          </a:bodyPr>
          <a:lstStyle/>
          <a:p>
            <a:r>
              <a:rPr lang="en-US" sz="1600" dirty="0">
                <a:solidFill>
                  <a:schemeClr val="tx1"/>
                </a:solidFill>
                <a:latin typeface="Calibri" panose="020F0502020204030204" pitchFamily="34" charset="0"/>
                <a:ea typeface="Calibri" panose="020F0502020204030204" pitchFamily="34" charset="0"/>
                <a:cs typeface="Times New Roman" panose="02020603050405020304" pitchFamily="18" charset="0"/>
              </a:rPr>
              <a:t>T</a:t>
            </a:r>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he company added a significant number of new  products in 2021 compared to 2020, with a 36.33% increase in the number of  products. This could indicate that the company is expanding its product offerings or introducing new products to the market.</a:t>
            </a:r>
          </a:p>
          <a:p>
            <a:endParaRPr lang="en-US" sz="1600" dirty="0">
              <a:solidFill>
                <a:schemeClr val="tx1"/>
              </a:solidFill>
            </a:endParaRPr>
          </a:p>
        </p:txBody>
      </p:sp>
      <p:sp>
        <p:nvSpPr>
          <p:cNvPr id="3" name="TextBox 2">
            <a:extLst>
              <a:ext uri="{FF2B5EF4-FFF2-40B4-BE49-F238E27FC236}">
                <a16:creationId xmlns:a16="http://schemas.microsoft.com/office/drawing/2014/main" id="{BC3AE0DF-4016-7C2F-1089-8D1A519E818D}"/>
              </a:ext>
            </a:extLst>
          </p:cNvPr>
          <p:cNvSpPr txBox="1"/>
          <p:nvPr/>
        </p:nvSpPr>
        <p:spPr>
          <a:xfrm>
            <a:off x="763109" y="898866"/>
            <a:ext cx="1452283" cy="461665"/>
          </a:xfrm>
          <a:prstGeom prst="rect">
            <a:avLst/>
          </a:prstGeom>
          <a:noFill/>
        </p:spPr>
        <p:txBody>
          <a:bodyPr wrap="square" rtlCol="0">
            <a:spAutoFit/>
          </a:bodyPr>
          <a:lstStyle/>
          <a:p>
            <a:r>
              <a:rPr lang="en-US" sz="2400" dirty="0">
                <a:ln w="0"/>
                <a:solidFill>
                  <a:schemeClr val="accent1"/>
                </a:solidFill>
                <a:effectLst>
                  <a:outerShdw blurRad="38100" dist="25400" dir="5400000" algn="ctr" rotWithShape="0">
                    <a:srgbClr val="6E747A">
                      <a:alpha val="43000"/>
                    </a:srgbClr>
                  </a:outerShdw>
                </a:effectLst>
              </a:rPr>
              <a:t>Insights:-</a:t>
            </a:r>
          </a:p>
        </p:txBody>
      </p:sp>
      <p:cxnSp>
        <p:nvCxnSpPr>
          <p:cNvPr id="6" name="Google Shape;408;p29">
            <a:extLst>
              <a:ext uri="{FF2B5EF4-FFF2-40B4-BE49-F238E27FC236}">
                <a16:creationId xmlns:a16="http://schemas.microsoft.com/office/drawing/2014/main" id="{DA1BC879-61F4-3F04-09BA-D0EDA3A82E6B}"/>
              </a:ext>
            </a:extLst>
          </p:cNvPr>
          <p:cNvCxnSpPr>
            <a:cxnSpLocks/>
          </p:cNvCxnSpPr>
          <p:nvPr/>
        </p:nvCxnSpPr>
        <p:spPr>
          <a:xfrm>
            <a:off x="5423509" y="1566009"/>
            <a:ext cx="3419550" cy="0"/>
          </a:xfrm>
          <a:prstGeom prst="straightConnector1">
            <a:avLst/>
          </a:prstGeom>
          <a:noFill/>
          <a:ln w="9525" cap="flat" cmpd="sng">
            <a:solidFill>
              <a:schemeClr val="accent5"/>
            </a:solidFill>
            <a:prstDash val="solid"/>
            <a:round/>
            <a:headEnd type="none" w="med" len="med"/>
            <a:tailEnd type="none" w="med" len="med"/>
          </a:ln>
        </p:spPr>
      </p:cxnSp>
      <p:cxnSp>
        <p:nvCxnSpPr>
          <p:cNvPr id="7" name="Google Shape;409;p29">
            <a:extLst>
              <a:ext uri="{FF2B5EF4-FFF2-40B4-BE49-F238E27FC236}">
                <a16:creationId xmlns:a16="http://schemas.microsoft.com/office/drawing/2014/main" id="{DFD0E857-7F18-F331-3207-2786369B18B1}"/>
              </a:ext>
            </a:extLst>
          </p:cNvPr>
          <p:cNvCxnSpPr>
            <a:cxnSpLocks/>
          </p:cNvCxnSpPr>
          <p:nvPr/>
        </p:nvCxnSpPr>
        <p:spPr>
          <a:xfrm flipV="1">
            <a:off x="5423509" y="2247650"/>
            <a:ext cx="3419550" cy="27840"/>
          </a:xfrm>
          <a:prstGeom prst="straightConnector1">
            <a:avLst/>
          </a:prstGeom>
          <a:noFill/>
          <a:ln w="9525" cap="flat" cmpd="sng">
            <a:solidFill>
              <a:schemeClr val="accent5"/>
            </a:solidFill>
            <a:prstDash val="solid"/>
            <a:round/>
            <a:headEnd type="none" w="med" len="med"/>
            <a:tailEnd type="none" w="med" len="med"/>
          </a:ln>
        </p:spPr>
      </p:cxnSp>
      <p:cxnSp>
        <p:nvCxnSpPr>
          <p:cNvPr id="8" name="Google Shape;410;p29">
            <a:extLst>
              <a:ext uri="{FF2B5EF4-FFF2-40B4-BE49-F238E27FC236}">
                <a16:creationId xmlns:a16="http://schemas.microsoft.com/office/drawing/2014/main" id="{BEAB435A-735A-EC62-7142-D64FC0C1F636}"/>
              </a:ext>
            </a:extLst>
          </p:cNvPr>
          <p:cNvCxnSpPr>
            <a:cxnSpLocks/>
          </p:cNvCxnSpPr>
          <p:nvPr/>
        </p:nvCxnSpPr>
        <p:spPr>
          <a:xfrm>
            <a:off x="5423509" y="2984972"/>
            <a:ext cx="3419550" cy="0"/>
          </a:xfrm>
          <a:prstGeom prst="straightConnector1">
            <a:avLst/>
          </a:prstGeom>
          <a:noFill/>
          <a:ln w="9525" cap="flat" cmpd="sng">
            <a:solidFill>
              <a:schemeClr val="accent5"/>
            </a:solidFill>
            <a:prstDash val="solid"/>
            <a:round/>
            <a:headEnd type="none" w="med" len="med"/>
            <a:tailEnd type="none" w="med" len="med"/>
          </a:ln>
        </p:spPr>
      </p:cxnSp>
      <p:cxnSp>
        <p:nvCxnSpPr>
          <p:cNvPr id="9" name="Google Shape;411;p29">
            <a:extLst>
              <a:ext uri="{FF2B5EF4-FFF2-40B4-BE49-F238E27FC236}">
                <a16:creationId xmlns:a16="http://schemas.microsoft.com/office/drawing/2014/main" id="{7FD9CBAD-EB87-721E-83A9-CC98FA8DFD84}"/>
              </a:ext>
            </a:extLst>
          </p:cNvPr>
          <p:cNvCxnSpPr>
            <a:cxnSpLocks/>
          </p:cNvCxnSpPr>
          <p:nvPr/>
        </p:nvCxnSpPr>
        <p:spPr>
          <a:xfrm flipV="1">
            <a:off x="5423509" y="3702595"/>
            <a:ext cx="3419550" cy="13757"/>
          </a:xfrm>
          <a:prstGeom prst="straightConnector1">
            <a:avLst/>
          </a:prstGeom>
          <a:noFill/>
          <a:ln w="9525" cap="flat" cmpd="sng">
            <a:solidFill>
              <a:schemeClr val="accent5"/>
            </a:solidFill>
            <a:prstDash val="solid"/>
            <a:round/>
            <a:headEnd type="none" w="med" len="med"/>
            <a:tailEnd type="none" w="med" len="med"/>
          </a:ln>
        </p:spPr>
      </p:cxnSp>
      <p:sp>
        <p:nvSpPr>
          <p:cNvPr id="102" name="TextBox 101">
            <a:extLst>
              <a:ext uri="{FF2B5EF4-FFF2-40B4-BE49-F238E27FC236}">
                <a16:creationId xmlns:a16="http://schemas.microsoft.com/office/drawing/2014/main" id="{6A06C14D-D668-B011-9F42-26919DACAB0F}"/>
              </a:ext>
            </a:extLst>
          </p:cNvPr>
          <p:cNvSpPr txBox="1"/>
          <p:nvPr/>
        </p:nvSpPr>
        <p:spPr>
          <a:xfrm>
            <a:off x="5732808" y="4244634"/>
            <a:ext cx="2867181" cy="307777"/>
          </a:xfrm>
          <a:prstGeom prst="rect">
            <a:avLst/>
          </a:prstGeom>
          <a:noFill/>
        </p:spPr>
        <p:txBody>
          <a:bodyPr wrap="square" rtlCol="0">
            <a:spAutoFit/>
          </a:bodyPr>
          <a:lstStyle/>
          <a:p>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U</a:t>
            </a:r>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nique products in FY2020 &amp; 2021</a:t>
            </a:r>
            <a:endParaRPr lang="en-US" b="1" dirty="0"/>
          </a:p>
        </p:txBody>
      </p:sp>
      <p:pic>
        <p:nvPicPr>
          <p:cNvPr id="23" name="Picture 22">
            <a:extLst>
              <a:ext uri="{FF2B5EF4-FFF2-40B4-BE49-F238E27FC236}">
                <a16:creationId xmlns:a16="http://schemas.microsoft.com/office/drawing/2014/main" id="{EDEDF1C1-524D-4989-6652-48265BD82C58}"/>
              </a:ext>
            </a:extLst>
          </p:cNvPr>
          <p:cNvPicPr>
            <a:picLocks noChangeAspect="1"/>
          </p:cNvPicPr>
          <p:nvPr/>
        </p:nvPicPr>
        <p:blipFill>
          <a:blip r:embed="rId3"/>
          <a:stretch>
            <a:fillRect/>
          </a:stretch>
        </p:blipFill>
        <p:spPr>
          <a:xfrm>
            <a:off x="4804116" y="968216"/>
            <a:ext cx="4038943" cy="3276418"/>
          </a:xfrm>
          <a:prstGeom prst="rect">
            <a:avLst/>
          </a:prstGeom>
        </p:spPr>
      </p:pic>
    </p:spTree>
    <p:extLst>
      <p:ext uri="{BB962C8B-B14F-4D97-AF65-F5344CB8AC3E}">
        <p14:creationId xmlns:p14="http://schemas.microsoft.com/office/powerpoint/2010/main" val="3517091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6" name="TextBox 5">
            <a:extLst>
              <a:ext uri="{FF2B5EF4-FFF2-40B4-BE49-F238E27FC236}">
                <a16:creationId xmlns:a16="http://schemas.microsoft.com/office/drawing/2014/main" id="{F7BD0DC1-E0E6-0795-8102-FCDD50653347}"/>
              </a:ext>
            </a:extLst>
          </p:cNvPr>
          <p:cNvSpPr txBox="1"/>
          <p:nvPr/>
        </p:nvSpPr>
        <p:spPr>
          <a:xfrm>
            <a:off x="1397000" y="1053401"/>
            <a:ext cx="7531410" cy="1754326"/>
          </a:xfrm>
          <a:prstGeom prst="rect">
            <a:avLst/>
          </a:prstGeom>
          <a:noFill/>
        </p:spPr>
        <p:txBody>
          <a:bodyPr wrap="square">
            <a:spAutoFit/>
          </a:bodyPr>
          <a:lstStyle/>
          <a:p>
            <a:r>
              <a:rPr lang="en-US" dirty="0">
                <a:solidFill>
                  <a:schemeClr val="tx1"/>
                </a:solidFill>
              </a:rPr>
              <a:t> </a:t>
            </a:r>
          </a:p>
          <a:p>
            <a:r>
              <a:rPr lang="en-US" dirty="0">
                <a:solidFill>
                  <a:schemeClr val="tx1"/>
                </a:solidFill>
              </a:rPr>
              <a:t>Provide a report with all the unique product counts for each segment and sort them in descending order of product counts. The final output contains 2 fields, </a:t>
            </a:r>
          </a:p>
          <a:p>
            <a:pPr marL="285750" indent="-285750">
              <a:buClr>
                <a:schemeClr val="tx1"/>
              </a:buClr>
              <a:buFont typeface="Wingdings" panose="05000000000000000000" pitchFamily="2" charset="2"/>
              <a:buChar char="ü"/>
            </a:pPr>
            <a:r>
              <a:rPr lang="en-US" dirty="0">
                <a:solidFill>
                  <a:schemeClr val="tx1"/>
                </a:solidFill>
              </a:rPr>
              <a:t>Segment</a:t>
            </a:r>
          </a:p>
          <a:p>
            <a:pPr marL="285750" indent="-285750">
              <a:buClr>
                <a:schemeClr val="tx1"/>
              </a:buClr>
              <a:buFont typeface="Wingdings" panose="05000000000000000000" pitchFamily="2" charset="2"/>
              <a:buChar char="ü"/>
            </a:pPr>
            <a:r>
              <a:rPr lang="en-US" dirty="0">
                <a:solidFill>
                  <a:schemeClr val="tx1"/>
                </a:solidFill>
              </a:rPr>
              <a:t>Product count </a:t>
            </a:r>
          </a:p>
        </p:txBody>
      </p:sp>
      <p:sp>
        <p:nvSpPr>
          <p:cNvPr id="7" name="TextBox 6">
            <a:extLst>
              <a:ext uri="{FF2B5EF4-FFF2-40B4-BE49-F238E27FC236}">
                <a16:creationId xmlns:a16="http://schemas.microsoft.com/office/drawing/2014/main" id="{1ADB9CA7-004F-0BDC-7DB3-797927D80129}"/>
              </a:ext>
            </a:extLst>
          </p:cNvPr>
          <p:cNvSpPr txBox="1"/>
          <p:nvPr/>
        </p:nvSpPr>
        <p:spPr>
          <a:xfrm>
            <a:off x="769104" y="873880"/>
            <a:ext cx="1510292" cy="400110"/>
          </a:xfrm>
          <a:prstGeom prst="rect">
            <a:avLst/>
          </a:prstGeom>
          <a:noFill/>
        </p:spPr>
        <p:txBody>
          <a:bodyPr wrap="square" rtlCol="0">
            <a:spAutoFit/>
          </a:bodyPr>
          <a:lstStyle/>
          <a:p>
            <a:r>
              <a:rPr lang="en-US" sz="2000" b="1" dirty="0">
                <a:ln w="0"/>
                <a:solidFill>
                  <a:schemeClr val="accent1"/>
                </a:solidFill>
                <a:effectLst>
                  <a:outerShdw blurRad="38100" dist="25400" dir="5400000" algn="ctr" rotWithShape="0">
                    <a:srgbClr val="6E747A">
                      <a:alpha val="43000"/>
                    </a:srgbClr>
                  </a:outerShdw>
                </a:effectLst>
              </a:rPr>
              <a:t>Request: 3</a:t>
            </a:r>
          </a:p>
        </p:txBody>
      </p:sp>
      <p:graphicFrame>
        <p:nvGraphicFramePr>
          <p:cNvPr id="4" name="Table 3">
            <a:extLst>
              <a:ext uri="{FF2B5EF4-FFF2-40B4-BE49-F238E27FC236}">
                <a16:creationId xmlns:a16="http://schemas.microsoft.com/office/drawing/2014/main" id="{6AC9D39D-6876-D0BC-A04F-2F5753D6596D}"/>
              </a:ext>
            </a:extLst>
          </p:cNvPr>
          <p:cNvGraphicFramePr>
            <a:graphicFrameLocks noGrp="1"/>
          </p:cNvGraphicFramePr>
          <p:nvPr>
            <p:extLst>
              <p:ext uri="{D42A27DB-BD31-4B8C-83A1-F6EECF244321}">
                <p14:modId xmlns:p14="http://schemas.microsoft.com/office/powerpoint/2010/main" val="2783560515"/>
              </p:ext>
            </p:extLst>
          </p:nvPr>
        </p:nvGraphicFramePr>
        <p:xfrm>
          <a:off x="1524250" y="3078107"/>
          <a:ext cx="2527360" cy="1813560"/>
        </p:xfrm>
        <a:graphic>
          <a:graphicData uri="http://schemas.openxmlformats.org/drawingml/2006/table">
            <a:tbl>
              <a:tblPr/>
              <a:tblGrid>
                <a:gridCol w="1209675">
                  <a:extLst>
                    <a:ext uri="{9D8B030D-6E8A-4147-A177-3AD203B41FA5}">
                      <a16:colId xmlns:a16="http://schemas.microsoft.com/office/drawing/2014/main" val="3662493345"/>
                    </a:ext>
                  </a:extLst>
                </a:gridCol>
                <a:gridCol w="1317685">
                  <a:extLst>
                    <a:ext uri="{9D8B030D-6E8A-4147-A177-3AD203B41FA5}">
                      <a16:colId xmlns:a16="http://schemas.microsoft.com/office/drawing/2014/main" val="3940172822"/>
                    </a:ext>
                  </a:extLst>
                </a:gridCol>
              </a:tblGrid>
              <a:tr h="250618">
                <a:tc>
                  <a:txBody>
                    <a:bodyPr/>
                    <a:lstStyle/>
                    <a:p>
                      <a:pPr algn="ctr"/>
                      <a:r>
                        <a:rPr lang="en-US" sz="1100" dirty="0"/>
                        <a:t>Segment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sz="1100" dirty="0"/>
                        <a:t>Product count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231748740"/>
                  </a:ext>
                </a:extLst>
              </a:tr>
              <a:tr h="250618">
                <a:tc>
                  <a:txBody>
                    <a:bodyPr/>
                    <a:lstStyle/>
                    <a:p>
                      <a:pPr algn="ctr"/>
                      <a:r>
                        <a:rPr lang="en-US" sz="1100" dirty="0"/>
                        <a:t>Notebook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7599408"/>
                  </a:ext>
                </a:extLst>
              </a:tr>
              <a:tr h="250618">
                <a:tc>
                  <a:txBody>
                    <a:bodyPr/>
                    <a:lstStyle/>
                    <a:p>
                      <a:pPr algn="ctr"/>
                      <a:r>
                        <a:rPr lang="en-US" sz="1100" dirty="0"/>
                        <a:t>Accessories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2612224"/>
                  </a:ext>
                </a:extLst>
              </a:tr>
              <a:tr h="250618">
                <a:tc>
                  <a:txBody>
                    <a:bodyPr/>
                    <a:lstStyle/>
                    <a:p>
                      <a:pPr algn="ctr"/>
                      <a:r>
                        <a:rPr lang="en-US" sz="1100" dirty="0"/>
                        <a:t>Peripherals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84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8021322"/>
                  </a:ext>
                </a:extLst>
              </a:tr>
              <a:tr h="250618">
                <a:tc>
                  <a:txBody>
                    <a:bodyPr/>
                    <a:lstStyle/>
                    <a:p>
                      <a:pPr algn="ctr"/>
                      <a:r>
                        <a:rPr lang="en-US" sz="1100" dirty="0"/>
                        <a:t>Desktop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3716556"/>
                  </a:ext>
                </a:extLst>
              </a:tr>
              <a:tr h="250618">
                <a:tc>
                  <a:txBody>
                    <a:bodyPr/>
                    <a:lstStyle/>
                    <a:p>
                      <a:pPr algn="ctr"/>
                      <a:r>
                        <a:rPr lang="en-US" sz="1100"/>
                        <a:t>Storage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1977709"/>
                  </a:ext>
                </a:extLst>
              </a:tr>
              <a:tr h="250618">
                <a:tc>
                  <a:txBody>
                    <a:bodyPr/>
                    <a:lstStyle/>
                    <a:p>
                      <a:pPr algn="ctr"/>
                      <a:r>
                        <a:rPr lang="en-US" sz="1100"/>
                        <a:t>Networking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1184397"/>
                  </a:ext>
                </a:extLst>
              </a:tr>
            </a:tbl>
          </a:graphicData>
        </a:graphic>
      </p:graphicFrame>
      <p:sp>
        <p:nvSpPr>
          <p:cNvPr id="5" name="TextBox 4">
            <a:extLst>
              <a:ext uri="{FF2B5EF4-FFF2-40B4-BE49-F238E27FC236}">
                <a16:creationId xmlns:a16="http://schemas.microsoft.com/office/drawing/2014/main" id="{1857B3C9-2C1C-0A13-BC66-6BF2314B2EF9}"/>
              </a:ext>
            </a:extLst>
          </p:cNvPr>
          <p:cNvSpPr txBox="1"/>
          <p:nvPr/>
        </p:nvSpPr>
        <p:spPr>
          <a:xfrm>
            <a:off x="436230" y="2342783"/>
            <a:ext cx="1088020" cy="338554"/>
          </a:xfrm>
          <a:prstGeom prst="rect">
            <a:avLst/>
          </a:prstGeom>
          <a:noFill/>
        </p:spPr>
        <p:txBody>
          <a:bodyPr wrap="square" rtlCol="0">
            <a:spAutoFit/>
          </a:bodyPr>
          <a:lstStyle/>
          <a:p>
            <a:r>
              <a:rPr lang="en-US" sz="1600" b="1" dirty="0">
                <a:solidFill>
                  <a:schemeClr val="tx1"/>
                </a:solidFill>
              </a:rPr>
              <a:t>Output:-</a:t>
            </a:r>
          </a:p>
        </p:txBody>
      </p:sp>
    </p:spTree>
    <p:extLst>
      <p:ext uri="{BB962C8B-B14F-4D97-AF65-F5344CB8AC3E}">
        <p14:creationId xmlns:p14="http://schemas.microsoft.com/office/powerpoint/2010/main" val="1619933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2" name="TextBox 1">
            <a:extLst>
              <a:ext uri="{FF2B5EF4-FFF2-40B4-BE49-F238E27FC236}">
                <a16:creationId xmlns:a16="http://schemas.microsoft.com/office/drawing/2014/main" id="{D5DCEE22-B3C5-2EC3-5BE0-D2A619691407}"/>
              </a:ext>
            </a:extLst>
          </p:cNvPr>
          <p:cNvSpPr txBox="1"/>
          <p:nvPr/>
        </p:nvSpPr>
        <p:spPr>
          <a:xfrm>
            <a:off x="348765" y="1469578"/>
            <a:ext cx="3950949" cy="2800767"/>
          </a:xfrm>
          <a:prstGeom prst="rect">
            <a:avLst/>
          </a:prstGeom>
          <a:noFill/>
        </p:spPr>
        <p:txBody>
          <a:bodyPr wrap="square" rtlCol="0">
            <a:spAutoFit/>
          </a:bodyPr>
          <a:lstStyle/>
          <a:p>
            <a:r>
              <a:rPr lang="en-US" sz="1600" b="0" i="0" dirty="0">
                <a:solidFill>
                  <a:schemeClr val="tx1"/>
                </a:solidFill>
                <a:effectLst/>
                <a:latin typeface="Söhne"/>
              </a:rPr>
              <a:t>Notebook and Accessories are the highest selling categories with 129 and 116 , followed by Peripherals with 84 .</a:t>
            </a:r>
          </a:p>
          <a:p>
            <a:endParaRPr lang="en-US" sz="1600" dirty="0">
              <a:latin typeface="Söhne"/>
            </a:endParaRPr>
          </a:p>
          <a:p>
            <a:r>
              <a:rPr lang="en-US" sz="1600" b="0" i="0" dirty="0">
                <a:solidFill>
                  <a:schemeClr val="tx1"/>
                </a:solidFill>
                <a:effectLst/>
                <a:latin typeface="Söhne"/>
              </a:rPr>
              <a:t>Desktop and Storage are the least sold categories with 32 and 27, and Networking has the lowest sales with only 9 units sold.</a:t>
            </a:r>
          </a:p>
          <a:p>
            <a:endParaRPr lang="en-US" sz="1600" dirty="0">
              <a:latin typeface="Söhne"/>
            </a:endParaRPr>
          </a:p>
          <a:p>
            <a:r>
              <a:rPr lang="en-US" sz="1600" b="0" i="0" dirty="0">
                <a:solidFill>
                  <a:schemeClr val="tx1"/>
                </a:solidFill>
                <a:effectLst/>
                <a:latin typeface="Söhne"/>
              </a:rPr>
              <a:t>This information can be used to make decisions related to inventory management and marketing strategies.</a:t>
            </a:r>
            <a:endParaRPr lang="en-US" sz="1600" dirty="0">
              <a:solidFill>
                <a:schemeClr val="tx1"/>
              </a:solidFill>
            </a:endParaRPr>
          </a:p>
        </p:txBody>
      </p:sp>
      <p:sp>
        <p:nvSpPr>
          <p:cNvPr id="3" name="TextBox 2">
            <a:extLst>
              <a:ext uri="{FF2B5EF4-FFF2-40B4-BE49-F238E27FC236}">
                <a16:creationId xmlns:a16="http://schemas.microsoft.com/office/drawing/2014/main" id="{BC3AE0DF-4016-7C2F-1089-8D1A519E818D}"/>
              </a:ext>
            </a:extLst>
          </p:cNvPr>
          <p:cNvSpPr txBox="1"/>
          <p:nvPr/>
        </p:nvSpPr>
        <p:spPr>
          <a:xfrm>
            <a:off x="763109" y="898866"/>
            <a:ext cx="1452283" cy="461665"/>
          </a:xfrm>
          <a:prstGeom prst="rect">
            <a:avLst/>
          </a:prstGeom>
          <a:noFill/>
        </p:spPr>
        <p:txBody>
          <a:bodyPr wrap="square" rtlCol="0">
            <a:spAutoFit/>
          </a:bodyPr>
          <a:lstStyle/>
          <a:p>
            <a:r>
              <a:rPr lang="en-US" sz="2400" dirty="0">
                <a:ln w="0"/>
                <a:solidFill>
                  <a:schemeClr val="accent1"/>
                </a:solidFill>
                <a:effectLst>
                  <a:outerShdw blurRad="38100" dist="25400" dir="5400000" algn="ctr" rotWithShape="0">
                    <a:srgbClr val="6E747A">
                      <a:alpha val="43000"/>
                    </a:srgbClr>
                  </a:outerShdw>
                </a:effectLst>
              </a:rPr>
              <a:t>Insights:-</a:t>
            </a:r>
          </a:p>
        </p:txBody>
      </p:sp>
      <p:pic>
        <p:nvPicPr>
          <p:cNvPr id="6" name="Picture 5">
            <a:extLst>
              <a:ext uri="{FF2B5EF4-FFF2-40B4-BE49-F238E27FC236}">
                <a16:creationId xmlns:a16="http://schemas.microsoft.com/office/drawing/2014/main" id="{3AE5F514-79D0-4C5F-03E9-44E2EE16CED5}"/>
              </a:ext>
            </a:extLst>
          </p:cNvPr>
          <p:cNvPicPr>
            <a:picLocks noChangeAspect="1"/>
          </p:cNvPicPr>
          <p:nvPr/>
        </p:nvPicPr>
        <p:blipFill>
          <a:blip r:embed="rId3"/>
          <a:stretch>
            <a:fillRect/>
          </a:stretch>
        </p:blipFill>
        <p:spPr>
          <a:xfrm>
            <a:off x="4299714" y="822960"/>
            <a:ext cx="4682508" cy="3678702"/>
          </a:xfrm>
          <a:prstGeom prst="rect">
            <a:avLst/>
          </a:prstGeom>
        </p:spPr>
      </p:pic>
    </p:spTree>
    <p:extLst>
      <p:ext uri="{BB962C8B-B14F-4D97-AF65-F5344CB8AC3E}">
        <p14:creationId xmlns:p14="http://schemas.microsoft.com/office/powerpoint/2010/main" val="1177692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6" name="TextBox 5">
            <a:extLst>
              <a:ext uri="{FF2B5EF4-FFF2-40B4-BE49-F238E27FC236}">
                <a16:creationId xmlns:a16="http://schemas.microsoft.com/office/drawing/2014/main" id="{F7BD0DC1-E0E6-0795-8102-FCDD50653347}"/>
              </a:ext>
            </a:extLst>
          </p:cNvPr>
          <p:cNvSpPr txBox="1"/>
          <p:nvPr/>
        </p:nvSpPr>
        <p:spPr>
          <a:xfrm>
            <a:off x="718652" y="1137187"/>
            <a:ext cx="8425348" cy="1661993"/>
          </a:xfrm>
          <a:prstGeom prst="rect">
            <a:avLst/>
          </a:prstGeom>
          <a:noFill/>
        </p:spPr>
        <p:txBody>
          <a:bodyPr wrap="square">
            <a:spAutoFit/>
          </a:bodyPr>
          <a:lstStyle/>
          <a:p>
            <a:r>
              <a:rPr lang="en-US" dirty="0">
                <a:solidFill>
                  <a:schemeClr val="tx1"/>
                </a:solidFill>
              </a:rPr>
              <a:t> </a:t>
            </a:r>
          </a:p>
          <a:p>
            <a:r>
              <a:rPr lang="en-US" sz="1400" dirty="0">
                <a:solidFill>
                  <a:schemeClr val="tx1"/>
                </a:solidFill>
              </a:rPr>
              <a:t>Follow-up: Which segment had the most increase in unique products in 2021 vs 2020? The final output contains these fields</a:t>
            </a:r>
          </a:p>
          <a:p>
            <a:pPr marL="171450" indent="-171450">
              <a:buClr>
                <a:schemeClr val="tx1"/>
              </a:buClr>
              <a:buFont typeface="Wingdings" panose="05000000000000000000" pitchFamily="2" charset="2"/>
              <a:buChar char="ü"/>
            </a:pPr>
            <a:r>
              <a:rPr lang="en-US" sz="1400" dirty="0">
                <a:solidFill>
                  <a:schemeClr val="tx1"/>
                </a:solidFill>
              </a:rPr>
              <a:t>segment</a:t>
            </a:r>
          </a:p>
          <a:p>
            <a:pPr marL="171450" indent="-171450">
              <a:buClr>
                <a:schemeClr val="tx1"/>
              </a:buClr>
              <a:buFont typeface="Wingdings" panose="05000000000000000000" pitchFamily="2" charset="2"/>
              <a:buChar char="ü"/>
            </a:pPr>
            <a:r>
              <a:rPr lang="en-US" sz="1400" dirty="0">
                <a:solidFill>
                  <a:schemeClr val="tx1"/>
                </a:solidFill>
              </a:rPr>
              <a:t>product_count_2020</a:t>
            </a:r>
          </a:p>
          <a:p>
            <a:pPr marL="171450" indent="-171450">
              <a:buClr>
                <a:schemeClr val="tx1"/>
              </a:buClr>
              <a:buFont typeface="Wingdings" panose="05000000000000000000" pitchFamily="2" charset="2"/>
              <a:buChar char="ü"/>
            </a:pPr>
            <a:r>
              <a:rPr lang="en-US" sz="1400" dirty="0">
                <a:solidFill>
                  <a:schemeClr val="tx1"/>
                </a:solidFill>
              </a:rPr>
              <a:t>product_count_2021</a:t>
            </a:r>
          </a:p>
          <a:p>
            <a:pPr marL="171450" indent="-171450">
              <a:buClr>
                <a:schemeClr val="tx1"/>
              </a:buClr>
              <a:buFont typeface="Wingdings" panose="05000000000000000000" pitchFamily="2" charset="2"/>
              <a:buChar char="ü"/>
            </a:pPr>
            <a:r>
              <a:rPr lang="en-US" sz="1400" dirty="0">
                <a:solidFill>
                  <a:schemeClr val="tx1"/>
                </a:solidFill>
              </a:rPr>
              <a:t>difference</a:t>
            </a:r>
          </a:p>
        </p:txBody>
      </p:sp>
      <p:sp>
        <p:nvSpPr>
          <p:cNvPr id="7" name="TextBox 6">
            <a:extLst>
              <a:ext uri="{FF2B5EF4-FFF2-40B4-BE49-F238E27FC236}">
                <a16:creationId xmlns:a16="http://schemas.microsoft.com/office/drawing/2014/main" id="{1ADB9CA7-004F-0BDC-7DB3-797927D80129}"/>
              </a:ext>
            </a:extLst>
          </p:cNvPr>
          <p:cNvSpPr txBox="1"/>
          <p:nvPr/>
        </p:nvSpPr>
        <p:spPr>
          <a:xfrm>
            <a:off x="718652" y="885941"/>
            <a:ext cx="1510292" cy="400110"/>
          </a:xfrm>
          <a:prstGeom prst="rect">
            <a:avLst/>
          </a:prstGeom>
          <a:noFill/>
        </p:spPr>
        <p:txBody>
          <a:bodyPr wrap="square" rtlCol="0">
            <a:spAutoFit/>
          </a:bodyPr>
          <a:lstStyle/>
          <a:p>
            <a:r>
              <a:rPr lang="en-US" sz="2000" b="1" dirty="0">
                <a:ln w="0"/>
                <a:solidFill>
                  <a:schemeClr val="accent1"/>
                </a:solidFill>
                <a:effectLst>
                  <a:outerShdw blurRad="38100" dist="25400" dir="5400000" algn="ctr" rotWithShape="0">
                    <a:srgbClr val="6E747A">
                      <a:alpha val="43000"/>
                    </a:srgbClr>
                  </a:outerShdw>
                </a:effectLst>
              </a:rPr>
              <a:t>Request: 4</a:t>
            </a:r>
          </a:p>
        </p:txBody>
      </p:sp>
      <p:sp>
        <p:nvSpPr>
          <p:cNvPr id="5" name="TextBox 4">
            <a:extLst>
              <a:ext uri="{FF2B5EF4-FFF2-40B4-BE49-F238E27FC236}">
                <a16:creationId xmlns:a16="http://schemas.microsoft.com/office/drawing/2014/main" id="{1857B3C9-2C1C-0A13-BC66-6BF2314B2EF9}"/>
              </a:ext>
            </a:extLst>
          </p:cNvPr>
          <p:cNvSpPr txBox="1"/>
          <p:nvPr/>
        </p:nvSpPr>
        <p:spPr>
          <a:xfrm>
            <a:off x="780198" y="2825809"/>
            <a:ext cx="988141" cy="338554"/>
          </a:xfrm>
          <a:prstGeom prst="rect">
            <a:avLst/>
          </a:prstGeom>
          <a:noFill/>
        </p:spPr>
        <p:txBody>
          <a:bodyPr wrap="square" rtlCol="0">
            <a:spAutoFit/>
          </a:bodyPr>
          <a:lstStyle/>
          <a:p>
            <a:r>
              <a:rPr lang="en-US" sz="1600" b="1" dirty="0">
                <a:solidFill>
                  <a:schemeClr val="tx1"/>
                </a:solidFill>
              </a:rPr>
              <a:t>Output:-</a:t>
            </a:r>
          </a:p>
        </p:txBody>
      </p:sp>
      <p:sp>
        <p:nvSpPr>
          <p:cNvPr id="11" name="TextBox 10">
            <a:extLst>
              <a:ext uri="{FF2B5EF4-FFF2-40B4-BE49-F238E27FC236}">
                <a16:creationId xmlns:a16="http://schemas.microsoft.com/office/drawing/2014/main" id="{3537A881-A9D4-7824-D5DA-E874293E8EAF}"/>
              </a:ext>
            </a:extLst>
          </p:cNvPr>
          <p:cNvSpPr txBox="1"/>
          <p:nvPr/>
        </p:nvSpPr>
        <p:spPr>
          <a:xfrm>
            <a:off x="1274269" y="1963597"/>
            <a:ext cx="6352869" cy="523220"/>
          </a:xfrm>
          <a:prstGeom prst="rect">
            <a:avLst/>
          </a:prstGeom>
          <a:noFill/>
        </p:spPr>
        <p:txBody>
          <a:bodyPr wrap="square" rtlCol="0">
            <a:spAutoFit/>
          </a:bodyPr>
          <a:lstStyle/>
          <a:p>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aphicFrame>
        <p:nvGraphicFramePr>
          <p:cNvPr id="2" name="Table 1">
            <a:extLst>
              <a:ext uri="{FF2B5EF4-FFF2-40B4-BE49-F238E27FC236}">
                <a16:creationId xmlns:a16="http://schemas.microsoft.com/office/drawing/2014/main" id="{5B78E2FE-4B54-3CBA-5061-48F5A8BC4466}"/>
              </a:ext>
            </a:extLst>
          </p:cNvPr>
          <p:cNvGraphicFramePr>
            <a:graphicFrameLocks noGrp="1"/>
          </p:cNvGraphicFramePr>
          <p:nvPr>
            <p:extLst>
              <p:ext uri="{D42A27DB-BD31-4B8C-83A1-F6EECF244321}">
                <p14:modId xmlns:p14="http://schemas.microsoft.com/office/powerpoint/2010/main" val="3611196016"/>
              </p:ext>
            </p:extLst>
          </p:nvPr>
        </p:nvGraphicFramePr>
        <p:xfrm>
          <a:off x="1856935" y="2994778"/>
          <a:ext cx="6597747" cy="1813560"/>
        </p:xfrm>
        <a:graphic>
          <a:graphicData uri="http://schemas.openxmlformats.org/drawingml/2006/table">
            <a:tbl>
              <a:tblPr/>
              <a:tblGrid>
                <a:gridCol w="1688995">
                  <a:extLst>
                    <a:ext uri="{9D8B030D-6E8A-4147-A177-3AD203B41FA5}">
                      <a16:colId xmlns:a16="http://schemas.microsoft.com/office/drawing/2014/main" val="3216570572"/>
                    </a:ext>
                  </a:extLst>
                </a:gridCol>
                <a:gridCol w="1882202">
                  <a:extLst>
                    <a:ext uri="{9D8B030D-6E8A-4147-A177-3AD203B41FA5}">
                      <a16:colId xmlns:a16="http://schemas.microsoft.com/office/drawing/2014/main" val="769945113"/>
                    </a:ext>
                  </a:extLst>
                </a:gridCol>
                <a:gridCol w="1889883">
                  <a:extLst>
                    <a:ext uri="{9D8B030D-6E8A-4147-A177-3AD203B41FA5}">
                      <a16:colId xmlns:a16="http://schemas.microsoft.com/office/drawing/2014/main" val="3880349886"/>
                    </a:ext>
                  </a:extLst>
                </a:gridCol>
                <a:gridCol w="1136667">
                  <a:extLst>
                    <a:ext uri="{9D8B030D-6E8A-4147-A177-3AD203B41FA5}">
                      <a16:colId xmlns:a16="http://schemas.microsoft.com/office/drawing/2014/main" val="2693583334"/>
                    </a:ext>
                  </a:extLst>
                </a:gridCol>
              </a:tblGrid>
              <a:tr h="219288">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Segment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Product_count_2020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Product_count_2021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Difference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2157680245"/>
                  </a:ext>
                </a:extLst>
              </a:tr>
              <a:tr h="219288">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Accessories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103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4588227"/>
                  </a:ext>
                </a:extLst>
              </a:tr>
              <a:tr h="219288">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Notebook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108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9853068"/>
                  </a:ext>
                </a:extLst>
              </a:tr>
              <a:tr h="219288">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Peripherals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395839"/>
                  </a:ext>
                </a:extLst>
              </a:tr>
              <a:tr h="219288">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Desktop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4081270"/>
                  </a:ext>
                </a:extLst>
              </a:tr>
              <a:tr h="219288">
                <a:tc>
                  <a:txBody>
                    <a:bodyPr/>
                    <a:lstStyle/>
                    <a:p>
                      <a:pPr marR="0" algn="ctr" rtl="0">
                        <a:lnSpc>
                          <a:spcPct val="100000"/>
                        </a:lnSpc>
                        <a:spcBef>
                          <a:spcPts val="0"/>
                        </a:spcBef>
                        <a:spcAft>
                          <a:spcPts val="0"/>
                        </a:spcAft>
                        <a:buClr>
                          <a:srgbClr val="000000"/>
                        </a:buClr>
                        <a:buFont typeface="Arial"/>
                      </a:pPr>
                      <a:r>
                        <a:rPr lang="en-US" sz="1100" b="0" i="0" u="none" strike="noStrike" cap="none">
                          <a:solidFill>
                            <a:schemeClr val="tx1"/>
                          </a:solidFill>
                          <a:latin typeface="+mn-lt"/>
                          <a:ea typeface="+mn-ea"/>
                          <a:cs typeface="+mn-cs"/>
                          <a:sym typeface="Arial"/>
                        </a:rPr>
                        <a:t>Storage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a:solidFill>
                            <a:schemeClr val="tx1"/>
                          </a:solidFill>
                          <a:latin typeface="+mn-lt"/>
                          <a:ea typeface="+mn-ea"/>
                          <a:cs typeface="+mn-cs"/>
                          <a:sym typeface="Arial"/>
                        </a:rPr>
                        <a:t>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422247"/>
                  </a:ext>
                </a:extLst>
              </a:tr>
              <a:tr h="219288">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Networking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a:solidFill>
                            <a:schemeClr val="tx1"/>
                          </a:solidFill>
                          <a:latin typeface="+mn-lt"/>
                          <a:ea typeface="+mn-ea"/>
                          <a:cs typeface="+mn-cs"/>
                          <a:sym typeface="Aria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a:solidFill>
                            <a:schemeClr val="tx1"/>
                          </a:solidFill>
                          <a:latin typeface="+mn-lt"/>
                          <a:ea typeface="+mn-ea"/>
                          <a:cs typeface="+mn-cs"/>
                          <a:sym typeface="Arial"/>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9523838"/>
                  </a:ext>
                </a:extLst>
              </a:tr>
            </a:tbl>
          </a:graphicData>
        </a:graphic>
      </p:graphicFrame>
    </p:spTree>
    <p:extLst>
      <p:ext uri="{BB962C8B-B14F-4D97-AF65-F5344CB8AC3E}">
        <p14:creationId xmlns:p14="http://schemas.microsoft.com/office/powerpoint/2010/main" val="1275374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2" name="TextBox 1">
            <a:extLst>
              <a:ext uri="{FF2B5EF4-FFF2-40B4-BE49-F238E27FC236}">
                <a16:creationId xmlns:a16="http://schemas.microsoft.com/office/drawing/2014/main" id="{D5DCEE22-B3C5-2EC3-5BE0-D2A619691407}"/>
              </a:ext>
            </a:extLst>
          </p:cNvPr>
          <p:cNvSpPr txBox="1"/>
          <p:nvPr/>
        </p:nvSpPr>
        <p:spPr>
          <a:xfrm>
            <a:off x="329640" y="1540698"/>
            <a:ext cx="3950949" cy="2800767"/>
          </a:xfrm>
          <a:prstGeom prst="rect">
            <a:avLst/>
          </a:prstGeom>
          <a:noFill/>
        </p:spPr>
        <p:txBody>
          <a:bodyPr wrap="square" rtlCol="0">
            <a:spAutoFit/>
          </a:bodyPr>
          <a:lstStyle/>
          <a:p>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can see that the Accessories segment  had the highest increase in products between 2020 and 2021, with an increase of 34 products. </a:t>
            </a:r>
          </a:p>
          <a:p>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Notebook had the second-highest increase, with </a:t>
            </a:r>
            <a:r>
              <a:rPr lang="en-US" sz="1600" dirty="0">
                <a:solidFill>
                  <a:schemeClr val="tx1"/>
                </a:solidFill>
                <a:latin typeface="Calibri" panose="020F0502020204030204" pitchFamily="34" charset="0"/>
                <a:ea typeface="Calibri" panose="020F0502020204030204" pitchFamily="34" charset="0"/>
                <a:cs typeface="Times New Roman" panose="02020603050405020304" pitchFamily="18" charset="0"/>
              </a:rPr>
              <a:t>the</a:t>
            </a:r>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16 products. The Peripherals, Desktop, Storage, and </a:t>
            </a:r>
          </a:p>
          <a:p>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Networking  also experienced increases </a:t>
            </a:r>
            <a:r>
              <a:rPr lang="en-US" sz="1600" dirty="0">
                <a:solidFill>
                  <a:schemeClr val="tx1"/>
                </a:solidFill>
                <a:latin typeface="Calibri" panose="020F0502020204030204" pitchFamily="34" charset="0"/>
                <a:ea typeface="Calibri" panose="020F0502020204030204" pitchFamily="34" charset="0"/>
                <a:cs typeface="Times New Roman" panose="02020603050405020304" pitchFamily="18" charset="0"/>
              </a:rPr>
              <a:t>it’s</a:t>
            </a:r>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products, with ranging from 3 to 16.</a:t>
            </a:r>
            <a:endParaRPr lang="en-US" sz="1600" dirty="0">
              <a:solidFill>
                <a:schemeClr val="tx1"/>
              </a:solidFill>
            </a:endParaRPr>
          </a:p>
        </p:txBody>
      </p:sp>
      <p:sp>
        <p:nvSpPr>
          <p:cNvPr id="3" name="TextBox 2">
            <a:extLst>
              <a:ext uri="{FF2B5EF4-FFF2-40B4-BE49-F238E27FC236}">
                <a16:creationId xmlns:a16="http://schemas.microsoft.com/office/drawing/2014/main" id="{BC3AE0DF-4016-7C2F-1089-8D1A519E818D}"/>
              </a:ext>
            </a:extLst>
          </p:cNvPr>
          <p:cNvSpPr txBox="1"/>
          <p:nvPr/>
        </p:nvSpPr>
        <p:spPr>
          <a:xfrm>
            <a:off x="763109" y="898866"/>
            <a:ext cx="1452283" cy="461665"/>
          </a:xfrm>
          <a:prstGeom prst="rect">
            <a:avLst/>
          </a:prstGeom>
          <a:noFill/>
        </p:spPr>
        <p:txBody>
          <a:bodyPr wrap="square" rtlCol="0">
            <a:spAutoFit/>
          </a:bodyPr>
          <a:lstStyle/>
          <a:p>
            <a:r>
              <a:rPr lang="en-US" sz="2400" dirty="0">
                <a:ln w="0"/>
                <a:solidFill>
                  <a:schemeClr val="accent1"/>
                </a:solidFill>
                <a:effectLst>
                  <a:outerShdw blurRad="38100" dist="25400" dir="5400000" algn="ctr" rotWithShape="0">
                    <a:srgbClr val="6E747A">
                      <a:alpha val="43000"/>
                    </a:srgbClr>
                  </a:outerShdw>
                </a:effectLst>
              </a:rPr>
              <a:t>Insights:-</a:t>
            </a:r>
          </a:p>
        </p:txBody>
      </p:sp>
      <p:pic>
        <p:nvPicPr>
          <p:cNvPr id="6" name="Picture 5">
            <a:extLst>
              <a:ext uri="{FF2B5EF4-FFF2-40B4-BE49-F238E27FC236}">
                <a16:creationId xmlns:a16="http://schemas.microsoft.com/office/drawing/2014/main" id="{81151BF7-59E8-6A09-9604-52EE34D4F3C8}"/>
              </a:ext>
            </a:extLst>
          </p:cNvPr>
          <p:cNvPicPr>
            <a:picLocks noChangeAspect="1"/>
          </p:cNvPicPr>
          <p:nvPr/>
        </p:nvPicPr>
        <p:blipFill>
          <a:blip r:embed="rId3"/>
          <a:stretch>
            <a:fillRect/>
          </a:stretch>
        </p:blipFill>
        <p:spPr>
          <a:xfrm>
            <a:off x="4227342" y="543070"/>
            <a:ext cx="4705643" cy="3972659"/>
          </a:xfrm>
          <a:prstGeom prst="rect">
            <a:avLst/>
          </a:prstGeom>
        </p:spPr>
      </p:pic>
    </p:spTree>
    <p:extLst>
      <p:ext uri="{BB962C8B-B14F-4D97-AF65-F5344CB8AC3E}">
        <p14:creationId xmlns:p14="http://schemas.microsoft.com/office/powerpoint/2010/main" val="1466008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6" name="TextBox 5">
            <a:extLst>
              <a:ext uri="{FF2B5EF4-FFF2-40B4-BE49-F238E27FC236}">
                <a16:creationId xmlns:a16="http://schemas.microsoft.com/office/drawing/2014/main" id="{F7BD0DC1-E0E6-0795-8102-FCDD50653347}"/>
              </a:ext>
            </a:extLst>
          </p:cNvPr>
          <p:cNvSpPr txBox="1"/>
          <p:nvPr/>
        </p:nvSpPr>
        <p:spPr>
          <a:xfrm>
            <a:off x="1391945" y="1163392"/>
            <a:ext cx="6858000" cy="1600438"/>
          </a:xfrm>
          <a:prstGeom prst="rect">
            <a:avLst/>
          </a:prstGeom>
          <a:noFill/>
        </p:spPr>
        <p:txBody>
          <a:bodyPr wrap="square">
            <a:spAutoFit/>
          </a:bodyPr>
          <a:lstStyle/>
          <a:p>
            <a:r>
              <a:rPr lang="en-US" dirty="0">
                <a:solidFill>
                  <a:schemeClr val="tx1"/>
                </a:solidFill>
              </a:rPr>
              <a:t> </a:t>
            </a:r>
          </a:p>
          <a:p>
            <a:r>
              <a:rPr lang="en-US" dirty="0">
                <a:solidFill>
                  <a:schemeClr val="tx1"/>
                </a:solidFill>
              </a:rPr>
              <a:t>Get the products that have the highest and lowest manufacturing costs. The final output should contain these fields</a:t>
            </a:r>
          </a:p>
          <a:p>
            <a:pPr marL="171450" indent="-171450">
              <a:buClr>
                <a:schemeClr val="tx1"/>
              </a:buClr>
              <a:buFont typeface="Wingdings" panose="05000000000000000000" pitchFamily="2" charset="2"/>
              <a:buChar char="ü"/>
            </a:pPr>
            <a:r>
              <a:rPr lang="en-US" dirty="0">
                <a:solidFill>
                  <a:schemeClr val="tx1"/>
                </a:solidFill>
              </a:rPr>
              <a:t>product_code</a:t>
            </a:r>
          </a:p>
          <a:p>
            <a:pPr marL="171450" indent="-171450">
              <a:buClr>
                <a:schemeClr val="tx1"/>
              </a:buClr>
              <a:buFont typeface="Wingdings" panose="05000000000000000000" pitchFamily="2" charset="2"/>
              <a:buChar char="ü"/>
            </a:pPr>
            <a:r>
              <a:rPr lang="en-US" dirty="0">
                <a:solidFill>
                  <a:schemeClr val="tx1"/>
                </a:solidFill>
              </a:rPr>
              <a:t>Product</a:t>
            </a:r>
          </a:p>
          <a:p>
            <a:pPr marL="171450" indent="-171450">
              <a:buClr>
                <a:schemeClr val="tx1"/>
              </a:buClr>
              <a:buFont typeface="Wingdings" panose="05000000000000000000" pitchFamily="2" charset="2"/>
              <a:buChar char="ü"/>
            </a:pPr>
            <a:r>
              <a:rPr lang="en-US" dirty="0">
                <a:solidFill>
                  <a:schemeClr val="tx1"/>
                </a:solidFill>
              </a:rPr>
              <a:t>Manufacturing_cost</a:t>
            </a:r>
          </a:p>
          <a:p>
            <a:pPr>
              <a:buClr>
                <a:schemeClr val="tx1"/>
              </a:buClr>
            </a:pPr>
            <a:endParaRPr lang="en-US" dirty="0">
              <a:solidFill>
                <a:schemeClr val="tx1"/>
              </a:solidFill>
            </a:endParaRPr>
          </a:p>
        </p:txBody>
      </p:sp>
      <p:sp>
        <p:nvSpPr>
          <p:cNvPr id="7" name="TextBox 6">
            <a:extLst>
              <a:ext uri="{FF2B5EF4-FFF2-40B4-BE49-F238E27FC236}">
                <a16:creationId xmlns:a16="http://schemas.microsoft.com/office/drawing/2014/main" id="{1ADB9CA7-004F-0BDC-7DB3-797927D80129}"/>
              </a:ext>
            </a:extLst>
          </p:cNvPr>
          <p:cNvSpPr txBox="1"/>
          <p:nvPr/>
        </p:nvSpPr>
        <p:spPr>
          <a:xfrm>
            <a:off x="718652" y="882982"/>
            <a:ext cx="1510292" cy="400110"/>
          </a:xfrm>
          <a:prstGeom prst="rect">
            <a:avLst/>
          </a:prstGeom>
          <a:noFill/>
        </p:spPr>
        <p:txBody>
          <a:bodyPr wrap="square" rtlCol="0">
            <a:spAutoFit/>
          </a:bodyPr>
          <a:lstStyle/>
          <a:p>
            <a:r>
              <a:rPr lang="en-US" sz="2000" b="1" dirty="0">
                <a:ln w="0"/>
                <a:solidFill>
                  <a:schemeClr val="accent1"/>
                </a:solidFill>
                <a:effectLst>
                  <a:outerShdw blurRad="38100" dist="25400" dir="5400000" algn="ctr" rotWithShape="0">
                    <a:srgbClr val="6E747A">
                      <a:alpha val="43000"/>
                    </a:srgbClr>
                  </a:outerShdw>
                </a:effectLst>
              </a:rPr>
              <a:t>Request: 5</a:t>
            </a:r>
          </a:p>
        </p:txBody>
      </p:sp>
      <p:sp>
        <p:nvSpPr>
          <p:cNvPr id="5" name="TextBox 4">
            <a:extLst>
              <a:ext uri="{FF2B5EF4-FFF2-40B4-BE49-F238E27FC236}">
                <a16:creationId xmlns:a16="http://schemas.microsoft.com/office/drawing/2014/main" id="{1857B3C9-2C1C-0A13-BC66-6BF2314B2EF9}"/>
              </a:ext>
            </a:extLst>
          </p:cNvPr>
          <p:cNvSpPr txBox="1"/>
          <p:nvPr/>
        </p:nvSpPr>
        <p:spPr>
          <a:xfrm>
            <a:off x="531760" y="2705686"/>
            <a:ext cx="1047078" cy="338554"/>
          </a:xfrm>
          <a:prstGeom prst="rect">
            <a:avLst/>
          </a:prstGeom>
          <a:noFill/>
        </p:spPr>
        <p:txBody>
          <a:bodyPr wrap="square" rtlCol="0">
            <a:spAutoFit/>
          </a:bodyPr>
          <a:lstStyle/>
          <a:p>
            <a:r>
              <a:rPr lang="en-US" sz="1600" b="1" dirty="0">
                <a:solidFill>
                  <a:schemeClr val="tx1"/>
                </a:solidFill>
              </a:rPr>
              <a:t>Output:-</a:t>
            </a:r>
          </a:p>
        </p:txBody>
      </p:sp>
      <p:graphicFrame>
        <p:nvGraphicFramePr>
          <p:cNvPr id="3" name="Table 2">
            <a:extLst>
              <a:ext uri="{FF2B5EF4-FFF2-40B4-BE49-F238E27FC236}">
                <a16:creationId xmlns:a16="http://schemas.microsoft.com/office/drawing/2014/main" id="{301468F6-6564-CC6E-8A90-674F653E7E28}"/>
              </a:ext>
            </a:extLst>
          </p:cNvPr>
          <p:cNvGraphicFramePr>
            <a:graphicFrameLocks noGrp="1"/>
          </p:cNvGraphicFramePr>
          <p:nvPr>
            <p:extLst>
              <p:ext uri="{D42A27DB-BD31-4B8C-83A1-F6EECF244321}">
                <p14:modId xmlns:p14="http://schemas.microsoft.com/office/powerpoint/2010/main" val="2853698941"/>
              </p:ext>
            </p:extLst>
          </p:nvPr>
        </p:nvGraphicFramePr>
        <p:xfrm>
          <a:off x="1492110" y="3383280"/>
          <a:ext cx="6352869" cy="1420835"/>
        </p:xfrm>
        <a:graphic>
          <a:graphicData uri="http://schemas.openxmlformats.org/drawingml/2006/table">
            <a:tbl>
              <a:tblPr/>
              <a:tblGrid>
                <a:gridCol w="2111420">
                  <a:extLst>
                    <a:ext uri="{9D8B030D-6E8A-4147-A177-3AD203B41FA5}">
                      <a16:colId xmlns:a16="http://schemas.microsoft.com/office/drawing/2014/main" val="300008713"/>
                    </a:ext>
                  </a:extLst>
                </a:gridCol>
                <a:gridCol w="2509291">
                  <a:extLst>
                    <a:ext uri="{9D8B030D-6E8A-4147-A177-3AD203B41FA5}">
                      <a16:colId xmlns:a16="http://schemas.microsoft.com/office/drawing/2014/main" val="363008498"/>
                    </a:ext>
                  </a:extLst>
                </a:gridCol>
                <a:gridCol w="1732158">
                  <a:extLst>
                    <a:ext uri="{9D8B030D-6E8A-4147-A177-3AD203B41FA5}">
                      <a16:colId xmlns:a16="http://schemas.microsoft.com/office/drawing/2014/main" val="427693518"/>
                    </a:ext>
                  </a:extLst>
                </a:gridCol>
              </a:tblGrid>
              <a:tr h="661759">
                <a:tc>
                  <a:txBody>
                    <a:bodyPr/>
                    <a:lstStyle/>
                    <a:p>
                      <a:r>
                        <a:rPr lang="en-US" dirty="0"/>
                        <a:t>Product_code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US" dirty="0"/>
                        <a:t>Product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tx1"/>
                          </a:solidFill>
                        </a:rPr>
                        <a:t>Manufacturing_cost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7890399"/>
                  </a:ext>
                </a:extLst>
              </a:tr>
              <a:tr h="379538">
                <a:tc>
                  <a:txBody>
                    <a:bodyPr/>
                    <a:lstStyle/>
                    <a:p>
                      <a:r>
                        <a:rPr lang="en-US"/>
                        <a:t>A6121110208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AQ HOME Allin1 Gen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$263.42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8012798"/>
                  </a:ext>
                </a:extLst>
              </a:tr>
              <a:tr h="379538">
                <a:tc>
                  <a:txBody>
                    <a:bodyPr/>
                    <a:lstStyle/>
                    <a:p>
                      <a:r>
                        <a:rPr lang="en-US"/>
                        <a:t>A2118150101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AQ Master wired x1 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$0.87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0025511"/>
                  </a:ext>
                </a:extLst>
              </a:tr>
            </a:tbl>
          </a:graphicData>
        </a:graphic>
      </p:graphicFrame>
    </p:spTree>
    <p:extLst>
      <p:ext uri="{BB962C8B-B14F-4D97-AF65-F5344CB8AC3E}">
        <p14:creationId xmlns:p14="http://schemas.microsoft.com/office/powerpoint/2010/main" val="2972950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2" name="TextBox 1">
            <a:extLst>
              <a:ext uri="{FF2B5EF4-FFF2-40B4-BE49-F238E27FC236}">
                <a16:creationId xmlns:a16="http://schemas.microsoft.com/office/drawing/2014/main" id="{D5DCEE22-B3C5-2EC3-5BE0-D2A619691407}"/>
              </a:ext>
            </a:extLst>
          </p:cNvPr>
          <p:cNvSpPr txBox="1"/>
          <p:nvPr/>
        </p:nvSpPr>
        <p:spPr>
          <a:xfrm>
            <a:off x="283548" y="1456177"/>
            <a:ext cx="3583699" cy="2308324"/>
          </a:xfrm>
          <a:prstGeom prst="rect">
            <a:avLst/>
          </a:prstGeom>
          <a:noFill/>
        </p:spPr>
        <p:txBody>
          <a:bodyPr wrap="square" rtlCol="0">
            <a:spAutoFit/>
          </a:bodyPr>
          <a:lstStyle/>
          <a:p>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Knowing the manufacturing costs of products is important for businesses to determine the profitability of each product. By comparing the manufacturing cost to the selling price, businesses can determine the profit margin of each product and make informed decisions about pricing and production.</a:t>
            </a:r>
            <a:endParaRPr lang="en-US" sz="1600" dirty="0">
              <a:solidFill>
                <a:schemeClr val="tx1"/>
              </a:solidFill>
            </a:endParaRPr>
          </a:p>
        </p:txBody>
      </p:sp>
      <p:sp>
        <p:nvSpPr>
          <p:cNvPr id="3" name="TextBox 2">
            <a:extLst>
              <a:ext uri="{FF2B5EF4-FFF2-40B4-BE49-F238E27FC236}">
                <a16:creationId xmlns:a16="http://schemas.microsoft.com/office/drawing/2014/main" id="{BC3AE0DF-4016-7C2F-1089-8D1A519E818D}"/>
              </a:ext>
            </a:extLst>
          </p:cNvPr>
          <p:cNvSpPr txBox="1"/>
          <p:nvPr/>
        </p:nvSpPr>
        <p:spPr>
          <a:xfrm>
            <a:off x="763109" y="898866"/>
            <a:ext cx="1452283" cy="461665"/>
          </a:xfrm>
          <a:prstGeom prst="rect">
            <a:avLst/>
          </a:prstGeom>
          <a:noFill/>
        </p:spPr>
        <p:txBody>
          <a:bodyPr wrap="square" rtlCol="0">
            <a:spAutoFit/>
          </a:bodyPr>
          <a:lstStyle/>
          <a:p>
            <a:r>
              <a:rPr lang="en-US" sz="2400" dirty="0">
                <a:ln w="0"/>
                <a:solidFill>
                  <a:schemeClr val="accent1"/>
                </a:solidFill>
                <a:effectLst>
                  <a:outerShdw blurRad="38100" dist="25400" dir="5400000" algn="ctr" rotWithShape="0">
                    <a:srgbClr val="6E747A">
                      <a:alpha val="43000"/>
                    </a:srgbClr>
                  </a:outerShdw>
                </a:effectLst>
              </a:rPr>
              <a:t>Insights:-</a:t>
            </a:r>
          </a:p>
        </p:txBody>
      </p:sp>
      <p:pic>
        <p:nvPicPr>
          <p:cNvPr id="8" name="Graphic 7" descr="Computer">
            <a:extLst>
              <a:ext uri="{FF2B5EF4-FFF2-40B4-BE49-F238E27FC236}">
                <a16:creationId xmlns:a16="http://schemas.microsoft.com/office/drawing/2014/main" id="{1B0C95D3-FED6-25A7-2E2C-9B30D8FAC5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6335" y="1638886"/>
            <a:ext cx="1632576" cy="1259865"/>
          </a:xfrm>
          <a:prstGeom prst="rect">
            <a:avLst/>
          </a:prstGeom>
        </p:spPr>
      </p:pic>
      <p:pic>
        <p:nvPicPr>
          <p:cNvPr id="10" name="Picture 9">
            <a:extLst>
              <a:ext uri="{FF2B5EF4-FFF2-40B4-BE49-F238E27FC236}">
                <a16:creationId xmlns:a16="http://schemas.microsoft.com/office/drawing/2014/main" id="{148FBF7A-5321-E5E0-A535-9B83675F6D11}"/>
              </a:ext>
            </a:extLst>
          </p:cNvPr>
          <p:cNvPicPr>
            <a:picLocks noChangeAspect="1"/>
          </p:cNvPicPr>
          <p:nvPr/>
        </p:nvPicPr>
        <p:blipFill>
          <a:blip r:embed="rId5">
            <a:duotone>
              <a:schemeClr val="accent1">
                <a:shade val="45000"/>
                <a:satMod val="135000"/>
              </a:schemeClr>
              <a:prstClr val="white"/>
            </a:duotone>
            <a:extLst>
              <a:ext uri="{BEBA8EAE-BF5A-486C-A8C5-ECC9F3942E4B}">
                <a14:imgProps xmlns:a14="http://schemas.microsoft.com/office/drawing/2010/main">
                  <a14:imgLayer r:embed="rId6">
                    <a14:imgEffect>
                      <a14:colorTemperature colorTemp="5300"/>
                    </a14:imgEffect>
                  </a14:imgLayer>
                </a14:imgProps>
              </a:ext>
            </a:extLst>
          </a:blip>
          <a:stretch>
            <a:fillRect/>
          </a:stretch>
        </p:blipFill>
        <p:spPr>
          <a:xfrm rot="19835673">
            <a:off x="7352978" y="1909475"/>
            <a:ext cx="837605" cy="837605"/>
          </a:xfrm>
          <a:prstGeom prst="rect">
            <a:avLst/>
          </a:prstGeom>
          <a:effectLst>
            <a:outerShdw blurRad="50800" dist="38100" dir="2700000" algn="tl" rotWithShape="0">
              <a:prstClr val="black">
                <a:alpha val="40000"/>
              </a:prstClr>
            </a:outerShdw>
          </a:effectLst>
        </p:spPr>
      </p:pic>
      <p:sp>
        <p:nvSpPr>
          <p:cNvPr id="11" name="TextBox 10">
            <a:extLst>
              <a:ext uri="{FF2B5EF4-FFF2-40B4-BE49-F238E27FC236}">
                <a16:creationId xmlns:a16="http://schemas.microsoft.com/office/drawing/2014/main" id="{290558C9-52C8-0F5D-BD0E-0A4870271D77}"/>
              </a:ext>
            </a:extLst>
          </p:cNvPr>
          <p:cNvSpPr txBox="1"/>
          <p:nvPr/>
        </p:nvSpPr>
        <p:spPr>
          <a:xfrm>
            <a:off x="4148837" y="898866"/>
            <a:ext cx="1984677" cy="923330"/>
          </a:xfrm>
          <a:prstGeom prst="rect">
            <a:avLst/>
          </a:prstGeom>
          <a:noFill/>
        </p:spPr>
        <p:txBody>
          <a:bodyPr wrap="square" rtlCol="0">
            <a:spAutoFit/>
          </a:bodyPr>
          <a:lstStyle/>
          <a:p>
            <a:r>
              <a:rPr lang="en-US" dirty="0">
                <a:solidFill>
                  <a:schemeClr val="tx1"/>
                </a:solidFill>
              </a:rPr>
              <a:t>AQ HOME Allin1 Gen 2</a:t>
            </a:r>
          </a:p>
          <a:p>
            <a:r>
              <a:rPr lang="en-US" dirty="0">
                <a:solidFill>
                  <a:schemeClr val="tx1"/>
                </a:solidFill>
              </a:rPr>
              <a:t>          </a:t>
            </a:r>
            <a:r>
              <a:rPr lang="en-US" sz="1400" dirty="0">
                <a:solidFill>
                  <a:schemeClr val="tx1"/>
                </a:solidFill>
              </a:rPr>
              <a:t>Desktop</a:t>
            </a:r>
          </a:p>
        </p:txBody>
      </p:sp>
      <p:sp>
        <p:nvSpPr>
          <p:cNvPr id="12" name="TextBox 11">
            <a:extLst>
              <a:ext uri="{FF2B5EF4-FFF2-40B4-BE49-F238E27FC236}">
                <a16:creationId xmlns:a16="http://schemas.microsoft.com/office/drawing/2014/main" id="{891F45DF-B5F5-A77C-F621-068BDB1D9DF3}"/>
              </a:ext>
            </a:extLst>
          </p:cNvPr>
          <p:cNvSpPr txBox="1"/>
          <p:nvPr/>
        </p:nvSpPr>
        <p:spPr>
          <a:xfrm>
            <a:off x="6695218" y="898866"/>
            <a:ext cx="2118167" cy="1138773"/>
          </a:xfrm>
          <a:prstGeom prst="rect">
            <a:avLst/>
          </a:prstGeom>
          <a:noFill/>
        </p:spPr>
        <p:txBody>
          <a:bodyPr wrap="square" rtlCol="0">
            <a:spAutoFit/>
          </a:bodyPr>
          <a:lstStyle/>
          <a:p>
            <a:r>
              <a:rPr lang="en-US" dirty="0">
                <a:solidFill>
                  <a:schemeClr val="tx1"/>
                </a:solidFill>
              </a:rPr>
              <a:t>AQ Master wired x1 MS</a:t>
            </a:r>
          </a:p>
          <a:p>
            <a:r>
              <a:rPr lang="en-US" sz="1400" dirty="0">
                <a:solidFill>
                  <a:schemeClr val="tx1"/>
                </a:solidFill>
              </a:rPr>
              <a:t>            Mouse</a:t>
            </a:r>
          </a:p>
          <a:p>
            <a:endParaRPr lang="en-US" dirty="0">
              <a:solidFill>
                <a:schemeClr val="tx1"/>
              </a:solidFill>
            </a:endParaRPr>
          </a:p>
        </p:txBody>
      </p:sp>
      <p:sp>
        <p:nvSpPr>
          <p:cNvPr id="4" name="TextBox 3">
            <a:extLst>
              <a:ext uri="{FF2B5EF4-FFF2-40B4-BE49-F238E27FC236}">
                <a16:creationId xmlns:a16="http://schemas.microsoft.com/office/drawing/2014/main" id="{3369CEC3-81D2-E8E1-C35A-1948E84FC2CC}"/>
              </a:ext>
            </a:extLst>
          </p:cNvPr>
          <p:cNvSpPr txBox="1"/>
          <p:nvPr/>
        </p:nvSpPr>
        <p:spPr>
          <a:xfrm>
            <a:off x="4072563" y="2898752"/>
            <a:ext cx="2379587" cy="307777"/>
          </a:xfrm>
          <a:prstGeom prst="rect">
            <a:avLst/>
          </a:prstGeom>
          <a:noFill/>
        </p:spPr>
        <p:txBody>
          <a:bodyPr wrap="square" rtlCol="0">
            <a:spAutoFit/>
          </a:bodyPr>
          <a:lstStyle/>
          <a:p>
            <a:r>
              <a:rPr lang="en-US" dirty="0">
                <a:solidFill>
                  <a:schemeClr val="tx1">
                    <a:lumMod val="95000"/>
                  </a:schemeClr>
                </a:solidFill>
              </a:rPr>
              <a:t>Higher Manufacturing costs </a:t>
            </a:r>
          </a:p>
        </p:txBody>
      </p:sp>
      <p:sp>
        <p:nvSpPr>
          <p:cNvPr id="5" name="TextBox 4">
            <a:extLst>
              <a:ext uri="{FF2B5EF4-FFF2-40B4-BE49-F238E27FC236}">
                <a16:creationId xmlns:a16="http://schemas.microsoft.com/office/drawing/2014/main" id="{1F52A01E-E20E-73ED-6246-53463AC26495}"/>
              </a:ext>
            </a:extLst>
          </p:cNvPr>
          <p:cNvSpPr txBox="1"/>
          <p:nvPr/>
        </p:nvSpPr>
        <p:spPr>
          <a:xfrm>
            <a:off x="6775922" y="2898751"/>
            <a:ext cx="2379587" cy="307777"/>
          </a:xfrm>
          <a:prstGeom prst="rect">
            <a:avLst/>
          </a:prstGeom>
          <a:noFill/>
        </p:spPr>
        <p:txBody>
          <a:bodyPr wrap="square" rtlCol="0">
            <a:spAutoFit/>
          </a:bodyPr>
          <a:lstStyle/>
          <a:p>
            <a:r>
              <a:rPr lang="en-US" dirty="0">
                <a:solidFill>
                  <a:schemeClr val="tx1">
                    <a:lumMod val="95000"/>
                  </a:schemeClr>
                </a:solidFill>
              </a:rPr>
              <a:t>Lower Manufacturing costs </a:t>
            </a:r>
          </a:p>
        </p:txBody>
      </p:sp>
      <p:sp>
        <p:nvSpPr>
          <p:cNvPr id="7" name="Rectangle: Rounded Corners 6">
            <a:extLst>
              <a:ext uri="{FF2B5EF4-FFF2-40B4-BE49-F238E27FC236}">
                <a16:creationId xmlns:a16="http://schemas.microsoft.com/office/drawing/2014/main" id="{82F680E5-A1FC-9D54-35BD-3BC4C3FBA823}"/>
              </a:ext>
            </a:extLst>
          </p:cNvPr>
          <p:cNvSpPr/>
          <p:nvPr/>
        </p:nvSpPr>
        <p:spPr>
          <a:xfrm>
            <a:off x="4572000" y="3488787"/>
            <a:ext cx="1357532" cy="492871"/>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schemeClr>
              </a:solidFill>
            </a:endParaRPr>
          </a:p>
          <a:p>
            <a:pPr algn="ctr"/>
            <a:r>
              <a:rPr lang="en-US" dirty="0">
                <a:solidFill>
                  <a:schemeClr val="bg1"/>
                </a:solidFill>
              </a:rPr>
              <a:t>$263.42</a:t>
            </a:r>
          </a:p>
          <a:p>
            <a:pPr algn="ctr"/>
            <a:endParaRPr lang="en-US" dirty="0">
              <a:solidFill>
                <a:schemeClr val="tx1">
                  <a:lumMod val="95000"/>
                </a:schemeClr>
              </a:solidFill>
            </a:endParaRPr>
          </a:p>
        </p:txBody>
      </p:sp>
      <p:sp>
        <p:nvSpPr>
          <p:cNvPr id="9" name="Rectangle: Rounded Corners 8">
            <a:extLst>
              <a:ext uri="{FF2B5EF4-FFF2-40B4-BE49-F238E27FC236}">
                <a16:creationId xmlns:a16="http://schemas.microsoft.com/office/drawing/2014/main" id="{DE8247F7-720E-0604-1A4B-B458F4ADBBDB}"/>
              </a:ext>
            </a:extLst>
          </p:cNvPr>
          <p:cNvSpPr/>
          <p:nvPr/>
        </p:nvSpPr>
        <p:spPr>
          <a:xfrm>
            <a:off x="7286991" y="3488787"/>
            <a:ext cx="1301335" cy="492872"/>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schemeClr>
              </a:solidFill>
            </a:endParaRPr>
          </a:p>
          <a:p>
            <a:pPr algn="ctr"/>
            <a:endParaRPr lang="en-US" dirty="0">
              <a:solidFill>
                <a:schemeClr val="tx1">
                  <a:lumMod val="95000"/>
                </a:schemeClr>
              </a:solidFill>
            </a:endParaRPr>
          </a:p>
          <a:p>
            <a:pPr algn="ctr"/>
            <a:r>
              <a:rPr lang="en-US" dirty="0">
                <a:solidFill>
                  <a:schemeClr val="bg1"/>
                </a:solidFill>
              </a:rPr>
              <a:t>$0.87</a:t>
            </a:r>
          </a:p>
          <a:p>
            <a:pPr algn="ctr"/>
            <a:endParaRPr lang="en-US" dirty="0">
              <a:solidFill>
                <a:schemeClr val="tx1">
                  <a:lumMod val="95000"/>
                </a:schemeClr>
              </a:solidFill>
            </a:endParaRPr>
          </a:p>
          <a:p>
            <a:pPr algn="ctr"/>
            <a:endParaRPr lang="en-US" dirty="0">
              <a:solidFill>
                <a:schemeClr val="tx1">
                  <a:lumMod val="95000"/>
                </a:schemeClr>
              </a:solidFill>
            </a:endParaRPr>
          </a:p>
        </p:txBody>
      </p:sp>
    </p:spTree>
    <p:extLst>
      <p:ext uri="{BB962C8B-B14F-4D97-AF65-F5344CB8AC3E}">
        <p14:creationId xmlns:p14="http://schemas.microsoft.com/office/powerpoint/2010/main" val="2502756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6" name="TextBox 5">
            <a:extLst>
              <a:ext uri="{FF2B5EF4-FFF2-40B4-BE49-F238E27FC236}">
                <a16:creationId xmlns:a16="http://schemas.microsoft.com/office/drawing/2014/main" id="{F7BD0DC1-E0E6-0795-8102-FCDD50653347}"/>
              </a:ext>
            </a:extLst>
          </p:cNvPr>
          <p:cNvSpPr txBox="1"/>
          <p:nvPr/>
        </p:nvSpPr>
        <p:spPr>
          <a:xfrm>
            <a:off x="1692184" y="828169"/>
            <a:ext cx="6858000" cy="1846659"/>
          </a:xfrm>
          <a:prstGeom prst="rect">
            <a:avLst/>
          </a:prstGeom>
          <a:noFill/>
        </p:spPr>
        <p:txBody>
          <a:bodyPr wrap="square">
            <a:spAutoFit/>
          </a:bodyPr>
          <a:lstStyle/>
          <a:p>
            <a:r>
              <a:rPr lang="en-US" dirty="0">
                <a:solidFill>
                  <a:schemeClr val="tx1"/>
                </a:solidFill>
              </a:rPr>
              <a:t> </a:t>
            </a:r>
          </a:p>
          <a:p>
            <a:r>
              <a:rPr lang="en-US" sz="1600" dirty="0">
                <a:solidFill>
                  <a:schemeClr val="tx1"/>
                </a:solidFill>
              </a:rPr>
              <a:t>Generate a report which contains the top 5 customers who received an average high Pre_invoice_discount_pct for the fiscal year 2021 and in the Indian market. The final output contains these fields</a:t>
            </a:r>
          </a:p>
          <a:p>
            <a:pPr marL="285750" indent="-285750">
              <a:buClr>
                <a:schemeClr val="tx1"/>
              </a:buClr>
              <a:buFont typeface="Wingdings" panose="05000000000000000000" pitchFamily="2" charset="2"/>
              <a:buChar char="ü"/>
            </a:pPr>
            <a:r>
              <a:rPr lang="en-US" sz="1600" dirty="0">
                <a:solidFill>
                  <a:schemeClr val="tx1"/>
                </a:solidFill>
              </a:rPr>
              <a:t>customer_code</a:t>
            </a:r>
          </a:p>
          <a:p>
            <a:pPr marL="285750" indent="-285750">
              <a:buClr>
                <a:schemeClr val="tx1"/>
              </a:buClr>
              <a:buFont typeface="Wingdings" panose="05000000000000000000" pitchFamily="2" charset="2"/>
              <a:buChar char="ü"/>
            </a:pPr>
            <a:r>
              <a:rPr lang="en-US" sz="1600" dirty="0">
                <a:solidFill>
                  <a:schemeClr val="tx1"/>
                </a:solidFill>
              </a:rPr>
              <a:t>Customer</a:t>
            </a:r>
          </a:p>
          <a:p>
            <a:pPr marL="285750" indent="-285750">
              <a:buClr>
                <a:schemeClr val="tx1"/>
              </a:buClr>
              <a:buFont typeface="Wingdings" panose="05000000000000000000" pitchFamily="2" charset="2"/>
              <a:buChar char="ü"/>
            </a:pPr>
            <a:r>
              <a:rPr lang="en-US" sz="1600" dirty="0">
                <a:solidFill>
                  <a:schemeClr val="tx1"/>
                </a:solidFill>
              </a:rPr>
              <a:t>average_discount_percentage</a:t>
            </a:r>
          </a:p>
        </p:txBody>
      </p:sp>
      <p:sp>
        <p:nvSpPr>
          <p:cNvPr id="7" name="TextBox 6">
            <a:extLst>
              <a:ext uri="{FF2B5EF4-FFF2-40B4-BE49-F238E27FC236}">
                <a16:creationId xmlns:a16="http://schemas.microsoft.com/office/drawing/2014/main" id="{1ADB9CA7-004F-0BDC-7DB3-797927D80129}"/>
              </a:ext>
            </a:extLst>
          </p:cNvPr>
          <p:cNvSpPr txBox="1"/>
          <p:nvPr/>
        </p:nvSpPr>
        <p:spPr>
          <a:xfrm>
            <a:off x="314355" y="714236"/>
            <a:ext cx="1510292" cy="400110"/>
          </a:xfrm>
          <a:prstGeom prst="rect">
            <a:avLst/>
          </a:prstGeom>
          <a:noFill/>
        </p:spPr>
        <p:txBody>
          <a:bodyPr wrap="square" rtlCol="0">
            <a:spAutoFit/>
          </a:bodyPr>
          <a:lstStyle/>
          <a:p>
            <a:r>
              <a:rPr lang="en-US" sz="2000" b="1" dirty="0">
                <a:ln w="0"/>
                <a:solidFill>
                  <a:schemeClr val="accent1"/>
                </a:solidFill>
                <a:effectLst>
                  <a:outerShdw blurRad="38100" dist="25400" dir="5400000" algn="ctr" rotWithShape="0">
                    <a:srgbClr val="6E747A">
                      <a:alpha val="43000"/>
                    </a:srgbClr>
                  </a:outerShdw>
                </a:effectLst>
              </a:rPr>
              <a:t>Request: 6</a:t>
            </a:r>
          </a:p>
        </p:txBody>
      </p:sp>
      <p:sp>
        <p:nvSpPr>
          <p:cNvPr id="5" name="TextBox 4">
            <a:extLst>
              <a:ext uri="{FF2B5EF4-FFF2-40B4-BE49-F238E27FC236}">
                <a16:creationId xmlns:a16="http://schemas.microsoft.com/office/drawing/2014/main" id="{1857B3C9-2C1C-0A13-BC66-6BF2314B2EF9}"/>
              </a:ext>
            </a:extLst>
          </p:cNvPr>
          <p:cNvSpPr txBox="1"/>
          <p:nvPr/>
        </p:nvSpPr>
        <p:spPr>
          <a:xfrm>
            <a:off x="745066" y="2542540"/>
            <a:ext cx="988141" cy="338554"/>
          </a:xfrm>
          <a:prstGeom prst="rect">
            <a:avLst/>
          </a:prstGeom>
          <a:noFill/>
        </p:spPr>
        <p:txBody>
          <a:bodyPr wrap="square" rtlCol="0">
            <a:spAutoFit/>
          </a:bodyPr>
          <a:lstStyle/>
          <a:p>
            <a:r>
              <a:rPr lang="en-US" sz="1600" b="1" dirty="0">
                <a:solidFill>
                  <a:schemeClr val="tx1"/>
                </a:solidFill>
              </a:rPr>
              <a:t>Output:-</a:t>
            </a:r>
          </a:p>
        </p:txBody>
      </p:sp>
      <p:graphicFrame>
        <p:nvGraphicFramePr>
          <p:cNvPr id="8" name="Table 7">
            <a:extLst>
              <a:ext uri="{FF2B5EF4-FFF2-40B4-BE49-F238E27FC236}">
                <a16:creationId xmlns:a16="http://schemas.microsoft.com/office/drawing/2014/main" id="{6EDD8227-DD14-E99E-0F83-6996382BE2A5}"/>
              </a:ext>
            </a:extLst>
          </p:cNvPr>
          <p:cNvGraphicFramePr>
            <a:graphicFrameLocks noGrp="1"/>
          </p:cNvGraphicFramePr>
          <p:nvPr>
            <p:extLst>
              <p:ext uri="{D42A27DB-BD31-4B8C-83A1-F6EECF244321}">
                <p14:modId xmlns:p14="http://schemas.microsoft.com/office/powerpoint/2010/main" val="3764994125"/>
              </p:ext>
            </p:extLst>
          </p:nvPr>
        </p:nvGraphicFramePr>
        <p:xfrm>
          <a:off x="1824647" y="2679894"/>
          <a:ext cx="5256237" cy="2194560"/>
        </p:xfrm>
        <a:graphic>
          <a:graphicData uri="http://schemas.openxmlformats.org/drawingml/2006/table">
            <a:tbl>
              <a:tblPr/>
              <a:tblGrid>
                <a:gridCol w="1752079">
                  <a:extLst>
                    <a:ext uri="{9D8B030D-6E8A-4147-A177-3AD203B41FA5}">
                      <a16:colId xmlns:a16="http://schemas.microsoft.com/office/drawing/2014/main" val="4174824525"/>
                    </a:ext>
                  </a:extLst>
                </a:gridCol>
                <a:gridCol w="1752079">
                  <a:extLst>
                    <a:ext uri="{9D8B030D-6E8A-4147-A177-3AD203B41FA5}">
                      <a16:colId xmlns:a16="http://schemas.microsoft.com/office/drawing/2014/main" val="2703940615"/>
                    </a:ext>
                  </a:extLst>
                </a:gridCol>
                <a:gridCol w="1752079">
                  <a:extLst>
                    <a:ext uri="{9D8B030D-6E8A-4147-A177-3AD203B41FA5}">
                      <a16:colId xmlns:a16="http://schemas.microsoft.com/office/drawing/2014/main" val="284737008"/>
                    </a:ext>
                  </a:extLst>
                </a:gridCol>
              </a:tblGrid>
              <a:tr h="64368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solidFill>
                        </a:rPr>
                        <a:t>customer_code</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solidFill>
                        </a:rPr>
                        <a:t>Customer</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solidFill>
                        </a:rPr>
                        <a:t>average_discount_percentage</a:t>
                      </a:r>
                    </a:p>
                    <a:p>
                      <a:endParaRPr lang="en-US" dirty="0"/>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75000"/>
                      </a:schemeClr>
                    </a:solidFill>
                  </a:tcPr>
                </a:tc>
                <a:extLst>
                  <a:ext uri="{0D108BD9-81ED-4DB2-BD59-A6C34878D82A}">
                    <a16:rowId xmlns:a16="http://schemas.microsoft.com/office/drawing/2014/main" val="3651449508"/>
                  </a:ext>
                </a:extLst>
              </a:tr>
              <a:tr h="269934">
                <a:tc>
                  <a:txBody>
                    <a:bodyPr/>
                    <a:lstStyle/>
                    <a:p>
                      <a:r>
                        <a:rPr lang="en-US"/>
                        <a:t>90002009</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r>
                        <a:rPr lang="en-US" dirty="0"/>
                        <a:t>Flipkart</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r>
                        <a:rPr lang="en-US"/>
                        <a:t>30.83%</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272928221"/>
                  </a:ext>
                </a:extLst>
              </a:tr>
              <a:tr h="269934">
                <a:tc>
                  <a:txBody>
                    <a:bodyPr/>
                    <a:lstStyle/>
                    <a:p>
                      <a:r>
                        <a:rPr lang="en-US"/>
                        <a:t>90002006</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r>
                        <a:rPr lang="en-US" dirty="0" err="1"/>
                        <a:t>Viveks</a:t>
                      </a:r>
                      <a:endParaRPr lang="en-US" dirty="0"/>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r>
                        <a:rPr lang="en-US"/>
                        <a:t>30.38%</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166943544"/>
                  </a:ext>
                </a:extLst>
              </a:tr>
              <a:tr h="269934">
                <a:tc>
                  <a:txBody>
                    <a:bodyPr/>
                    <a:lstStyle/>
                    <a:p>
                      <a:r>
                        <a:rPr lang="en-US"/>
                        <a:t>90002003</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r>
                        <a:rPr lang="en-US"/>
                        <a:t>Ezone</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r>
                        <a:rPr lang="en-US"/>
                        <a:t>30.28%</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831054576"/>
                  </a:ext>
                </a:extLst>
              </a:tr>
              <a:tr h="269934">
                <a:tc>
                  <a:txBody>
                    <a:bodyPr/>
                    <a:lstStyle/>
                    <a:p>
                      <a:r>
                        <a:rPr lang="en-US"/>
                        <a:t>90002002</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r>
                        <a:rPr lang="en-US"/>
                        <a:t>Croma</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r>
                        <a:rPr lang="en-US"/>
                        <a:t>30.25%</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878909511"/>
                  </a:ext>
                </a:extLst>
              </a:tr>
              <a:tr h="269934">
                <a:tc>
                  <a:txBody>
                    <a:bodyPr/>
                    <a:lstStyle/>
                    <a:p>
                      <a:r>
                        <a:rPr lang="en-US"/>
                        <a:t>90002016</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r>
                        <a:rPr lang="en-US"/>
                        <a:t>Amazon </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r>
                        <a:rPr lang="en-US" dirty="0"/>
                        <a:t>29.33%</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583233971"/>
                  </a:ext>
                </a:extLst>
              </a:tr>
            </a:tbl>
          </a:graphicData>
        </a:graphic>
      </p:graphicFrame>
    </p:spTree>
    <p:extLst>
      <p:ext uri="{BB962C8B-B14F-4D97-AF65-F5344CB8AC3E}">
        <p14:creationId xmlns:p14="http://schemas.microsoft.com/office/powerpoint/2010/main" val="1700599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2" name="TextBox 1">
            <a:extLst>
              <a:ext uri="{FF2B5EF4-FFF2-40B4-BE49-F238E27FC236}">
                <a16:creationId xmlns:a16="http://schemas.microsoft.com/office/drawing/2014/main" id="{D5DCEE22-B3C5-2EC3-5BE0-D2A619691407}"/>
              </a:ext>
            </a:extLst>
          </p:cNvPr>
          <p:cNvSpPr txBox="1"/>
          <p:nvPr/>
        </p:nvSpPr>
        <p:spPr>
          <a:xfrm>
            <a:off x="318132" y="1663809"/>
            <a:ext cx="2882268" cy="1815882"/>
          </a:xfrm>
          <a:prstGeom prst="rect">
            <a:avLst/>
          </a:prstGeom>
          <a:noFill/>
        </p:spPr>
        <p:txBody>
          <a:bodyPr wrap="square" rtlCol="0">
            <a:spAutoFit/>
          </a:bodyPr>
          <a:lstStyle/>
          <a:p>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This report can be useful for understanding which customers in the Indian market are receiving the highest pre-invoice discounts and for identifying potential areas for cost-saving measures.</a:t>
            </a:r>
            <a:endParaRPr lang="en-US" sz="1600" dirty="0">
              <a:solidFill>
                <a:schemeClr val="tx1"/>
              </a:solidFill>
            </a:endParaRPr>
          </a:p>
        </p:txBody>
      </p:sp>
      <p:sp>
        <p:nvSpPr>
          <p:cNvPr id="3" name="TextBox 2">
            <a:extLst>
              <a:ext uri="{FF2B5EF4-FFF2-40B4-BE49-F238E27FC236}">
                <a16:creationId xmlns:a16="http://schemas.microsoft.com/office/drawing/2014/main" id="{BC3AE0DF-4016-7C2F-1089-8D1A519E818D}"/>
              </a:ext>
            </a:extLst>
          </p:cNvPr>
          <p:cNvSpPr txBox="1"/>
          <p:nvPr/>
        </p:nvSpPr>
        <p:spPr>
          <a:xfrm>
            <a:off x="763109" y="898866"/>
            <a:ext cx="1452283" cy="461665"/>
          </a:xfrm>
          <a:prstGeom prst="rect">
            <a:avLst/>
          </a:prstGeom>
          <a:noFill/>
        </p:spPr>
        <p:txBody>
          <a:bodyPr wrap="square" rtlCol="0">
            <a:spAutoFit/>
          </a:bodyPr>
          <a:lstStyle/>
          <a:p>
            <a:r>
              <a:rPr lang="en-US" sz="2400" dirty="0">
                <a:ln w="0"/>
                <a:solidFill>
                  <a:schemeClr val="accent1"/>
                </a:solidFill>
                <a:effectLst>
                  <a:outerShdw blurRad="38100" dist="25400" dir="5400000" algn="ctr" rotWithShape="0">
                    <a:srgbClr val="6E747A">
                      <a:alpha val="43000"/>
                    </a:srgbClr>
                  </a:outerShdw>
                </a:effectLst>
              </a:rPr>
              <a:t>Insights:-</a:t>
            </a:r>
          </a:p>
        </p:txBody>
      </p:sp>
      <p:sp>
        <p:nvSpPr>
          <p:cNvPr id="5" name="TextBox 4">
            <a:extLst>
              <a:ext uri="{FF2B5EF4-FFF2-40B4-BE49-F238E27FC236}">
                <a16:creationId xmlns:a16="http://schemas.microsoft.com/office/drawing/2014/main" id="{29ABB230-D45A-6BFF-F234-65D37BDFFD0A}"/>
              </a:ext>
            </a:extLst>
          </p:cNvPr>
          <p:cNvSpPr txBox="1"/>
          <p:nvPr/>
        </p:nvSpPr>
        <p:spPr>
          <a:xfrm>
            <a:off x="3776021" y="384618"/>
            <a:ext cx="4141694" cy="584775"/>
          </a:xfrm>
          <a:prstGeom prst="rect">
            <a:avLst/>
          </a:prstGeom>
          <a:noFill/>
        </p:spPr>
        <p:txBody>
          <a:bodyPr wrap="square" rtlCol="0">
            <a:spAutoFit/>
          </a:bodyPr>
          <a:lstStyle/>
          <a:p>
            <a:pPr algn="ctr"/>
            <a:r>
              <a:rPr lang="en-US" sz="1600" dirty="0">
                <a:solidFill>
                  <a:schemeClr val="tx1"/>
                </a:solidFill>
                <a:latin typeface="Calibri" panose="020F0502020204030204" pitchFamily="34" charset="0"/>
                <a:ea typeface="Calibri" panose="020F0502020204030204" pitchFamily="34" charset="0"/>
                <a:cs typeface="Times New Roman" panose="02020603050405020304" pitchFamily="18" charset="0"/>
              </a:rPr>
              <a:t>Top 5 </a:t>
            </a:r>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customers in the Indian market receiving the highest pre-invoice discounts </a:t>
            </a:r>
            <a:endParaRPr lang="en-US" sz="1600" dirty="0"/>
          </a:p>
        </p:txBody>
      </p:sp>
      <p:pic>
        <p:nvPicPr>
          <p:cNvPr id="9" name="Picture 8">
            <a:extLst>
              <a:ext uri="{FF2B5EF4-FFF2-40B4-BE49-F238E27FC236}">
                <a16:creationId xmlns:a16="http://schemas.microsoft.com/office/drawing/2014/main" id="{AB021B94-8780-CF81-451A-8DBD47A76CAF}"/>
              </a:ext>
            </a:extLst>
          </p:cNvPr>
          <p:cNvPicPr>
            <a:picLocks noChangeAspect="1"/>
          </p:cNvPicPr>
          <p:nvPr/>
        </p:nvPicPr>
        <p:blipFill>
          <a:blip r:embed="rId3"/>
          <a:stretch>
            <a:fillRect/>
          </a:stretch>
        </p:blipFill>
        <p:spPr>
          <a:xfrm>
            <a:off x="3452363" y="1129698"/>
            <a:ext cx="5373505" cy="3479691"/>
          </a:xfrm>
          <a:prstGeom prst="rect">
            <a:avLst/>
          </a:prstGeom>
        </p:spPr>
      </p:pic>
    </p:spTree>
    <p:extLst>
      <p:ext uri="{BB962C8B-B14F-4D97-AF65-F5344CB8AC3E}">
        <p14:creationId xmlns:p14="http://schemas.microsoft.com/office/powerpoint/2010/main" val="214324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2"/>
          <p:cNvSpPr txBox="1">
            <a:spLocks noGrp="1"/>
          </p:cNvSpPr>
          <p:nvPr>
            <p:ph type="title"/>
          </p:nvPr>
        </p:nvSpPr>
        <p:spPr>
          <a:xfrm>
            <a:off x="747698" y="777586"/>
            <a:ext cx="3985667" cy="64062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400" dirty="0"/>
              <a:t> AGENDA  </a:t>
            </a:r>
          </a:p>
        </p:txBody>
      </p:sp>
      <p:grpSp>
        <p:nvGrpSpPr>
          <p:cNvPr id="12" name="Group 11">
            <a:extLst>
              <a:ext uri="{FF2B5EF4-FFF2-40B4-BE49-F238E27FC236}">
                <a16:creationId xmlns:a16="http://schemas.microsoft.com/office/drawing/2014/main" id="{DE8592FA-6D82-44A9-976E-A40D1901F997}"/>
              </a:ext>
            </a:extLst>
          </p:cNvPr>
          <p:cNvGrpSpPr/>
          <p:nvPr/>
        </p:nvGrpSpPr>
        <p:grpSpPr>
          <a:xfrm>
            <a:off x="2208027" y="1549099"/>
            <a:ext cx="4429441" cy="548640"/>
            <a:chOff x="2126284" y="1549100"/>
            <a:chExt cx="3643259" cy="548641"/>
          </a:xfrm>
        </p:grpSpPr>
        <p:sp>
          <p:nvSpPr>
            <p:cNvPr id="13" name="Freeform: Shape 12">
              <a:extLst>
                <a:ext uri="{FF2B5EF4-FFF2-40B4-BE49-F238E27FC236}">
                  <a16:creationId xmlns:a16="http://schemas.microsoft.com/office/drawing/2014/main" id="{FEDA844D-1573-FF66-A0EE-B652455ECC44}"/>
                </a:ext>
              </a:extLst>
            </p:cNvPr>
            <p:cNvSpPr/>
            <p:nvPr/>
          </p:nvSpPr>
          <p:spPr>
            <a:xfrm>
              <a:off x="2328548" y="1549100"/>
              <a:ext cx="3440995" cy="548641"/>
            </a:xfrm>
            <a:custGeom>
              <a:avLst/>
              <a:gdLst>
                <a:gd name="connsiteX0" fmla="*/ 0 w 3440995"/>
                <a:gd name="connsiteY0" fmla="*/ 0 h 640628"/>
                <a:gd name="connsiteX1" fmla="*/ 3120681 w 3440995"/>
                <a:gd name="connsiteY1" fmla="*/ 0 h 640628"/>
                <a:gd name="connsiteX2" fmla="*/ 3440995 w 3440995"/>
                <a:gd name="connsiteY2" fmla="*/ 320314 h 640628"/>
                <a:gd name="connsiteX3" fmla="*/ 3120681 w 3440995"/>
                <a:gd name="connsiteY3" fmla="*/ 640628 h 640628"/>
                <a:gd name="connsiteX4" fmla="*/ 0 w 3440995"/>
                <a:gd name="connsiteY4" fmla="*/ 640628 h 640628"/>
                <a:gd name="connsiteX5" fmla="*/ 0 w 3440995"/>
                <a:gd name="connsiteY5" fmla="*/ 0 h 64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0995" h="640628">
                  <a:moveTo>
                    <a:pt x="3440995" y="640627"/>
                  </a:moveTo>
                  <a:lnTo>
                    <a:pt x="320314" y="640627"/>
                  </a:lnTo>
                  <a:lnTo>
                    <a:pt x="0" y="320314"/>
                  </a:lnTo>
                  <a:lnTo>
                    <a:pt x="320314" y="1"/>
                  </a:lnTo>
                  <a:lnTo>
                    <a:pt x="3440995" y="1"/>
                  </a:lnTo>
                  <a:lnTo>
                    <a:pt x="3440995" y="640627"/>
                  </a:lnTo>
                  <a:close/>
                </a:path>
              </a:pathLst>
            </a:custGeom>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spcFirstLastPara="0" vert="horz" wrap="square" lIns="442656" tIns="68581" rIns="128016" bIns="68581" numCol="1" spcCol="1270" anchor="ctr" anchorCtr="0">
              <a:noAutofit/>
            </a:bodyPr>
            <a:lstStyle/>
            <a:p>
              <a:pPr marL="0" lvl="0" indent="0" algn="ctr" defTabSz="800100">
                <a:lnSpc>
                  <a:spcPct val="90000"/>
                </a:lnSpc>
                <a:spcBef>
                  <a:spcPct val="0"/>
                </a:spcBef>
                <a:spcAft>
                  <a:spcPct val="35000"/>
                </a:spcAft>
                <a:buNone/>
              </a:pPr>
              <a:r>
                <a:rPr lang="en-US" b="1" i="0" kern="1200" dirty="0"/>
                <a:t>Company Overview/ Problem statement</a:t>
              </a:r>
              <a:endParaRPr lang="en-US" b="1" kern="1200" dirty="0"/>
            </a:p>
          </p:txBody>
        </p:sp>
        <p:sp>
          <p:nvSpPr>
            <p:cNvPr id="14" name="Oval 13">
              <a:extLst>
                <a:ext uri="{FF2B5EF4-FFF2-40B4-BE49-F238E27FC236}">
                  <a16:creationId xmlns:a16="http://schemas.microsoft.com/office/drawing/2014/main" id="{3CA43C03-3411-A187-5A9C-9B86B33AEC46}"/>
                </a:ext>
              </a:extLst>
            </p:cNvPr>
            <p:cNvSpPr/>
            <p:nvPr/>
          </p:nvSpPr>
          <p:spPr>
            <a:xfrm>
              <a:off x="2126284" y="1549100"/>
              <a:ext cx="526472" cy="548641"/>
            </a:xfrm>
            <a:prstGeom prst="ellipse">
              <a:avLst/>
            </a:prstGeom>
          </p:spPr>
          <p:style>
            <a:lnRef idx="2">
              <a:schemeClr val="lt1">
                <a:hueOff val="0"/>
                <a:satOff val="0"/>
                <a:lumOff val="0"/>
                <a:alphaOff val="0"/>
              </a:schemeClr>
            </a:lnRef>
            <a:fillRef idx="1">
              <a:schemeClr val="accent1">
                <a:tint val="50000"/>
                <a:alpha val="90000"/>
                <a:hueOff val="0"/>
                <a:satOff val="0"/>
                <a:lumOff val="0"/>
                <a:alphaOff val="0"/>
              </a:schemeClr>
            </a:fillRef>
            <a:effectRef idx="0">
              <a:schemeClr val="accent1">
                <a:tint val="50000"/>
                <a:alpha val="90000"/>
                <a:hueOff val="0"/>
                <a:satOff val="0"/>
                <a:lumOff val="0"/>
                <a:alphaOff val="0"/>
              </a:schemeClr>
            </a:effectRef>
            <a:fontRef idx="minor">
              <a:schemeClr val="lt1">
                <a:hueOff val="0"/>
                <a:satOff val="0"/>
                <a:lumOff val="0"/>
                <a:alphaOff val="0"/>
              </a:schemeClr>
            </a:fontRef>
          </p:style>
          <p:txBody>
            <a:bodyPr/>
            <a:lstStyle/>
            <a:p>
              <a:pPr algn="ctr"/>
              <a:r>
                <a:rPr lang="en-US" sz="2000" dirty="0"/>
                <a:t>1</a:t>
              </a:r>
            </a:p>
          </p:txBody>
        </p:sp>
      </p:grpSp>
      <p:grpSp>
        <p:nvGrpSpPr>
          <p:cNvPr id="21" name="Group 20">
            <a:extLst>
              <a:ext uri="{FF2B5EF4-FFF2-40B4-BE49-F238E27FC236}">
                <a16:creationId xmlns:a16="http://schemas.microsoft.com/office/drawing/2014/main" id="{4A0B1F24-BE93-51EE-99D6-B7AC9B3DCAD5}"/>
              </a:ext>
            </a:extLst>
          </p:cNvPr>
          <p:cNvGrpSpPr/>
          <p:nvPr/>
        </p:nvGrpSpPr>
        <p:grpSpPr>
          <a:xfrm>
            <a:off x="2208027" y="3719447"/>
            <a:ext cx="4429441" cy="548640"/>
            <a:chOff x="2126284" y="1549100"/>
            <a:chExt cx="3643259" cy="548641"/>
          </a:xfrm>
        </p:grpSpPr>
        <p:sp>
          <p:nvSpPr>
            <p:cNvPr id="22" name="Freeform: Shape 21">
              <a:extLst>
                <a:ext uri="{FF2B5EF4-FFF2-40B4-BE49-F238E27FC236}">
                  <a16:creationId xmlns:a16="http://schemas.microsoft.com/office/drawing/2014/main" id="{F32587F0-4FAF-10D5-46FE-5DA159E26195}"/>
                </a:ext>
              </a:extLst>
            </p:cNvPr>
            <p:cNvSpPr/>
            <p:nvPr/>
          </p:nvSpPr>
          <p:spPr>
            <a:xfrm>
              <a:off x="2328548" y="1549100"/>
              <a:ext cx="3440995" cy="548641"/>
            </a:xfrm>
            <a:custGeom>
              <a:avLst/>
              <a:gdLst>
                <a:gd name="connsiteX0" fmla="*/ 0 w 3440995"/>
                <a:gd name="connsiteY0" fmla="*/ 0 h 640628"/>
                <a:gd name="connsiteX1" fmla="*/ 3120681 w 3440995"/>
                <a:gd name="connsiteY1" fmla="*/ 0 h 640628"/>
                <a:gd name="connsiteX2" fmla="*/ 3440995 w 3440995"/>
                <a:gd name="connsiteY2" fmla="*/ 320314 h 640628"/>
                <a:gd name="connsiteX3" fmla="*/ 3120681 w 3440995"/>
                <a:gd name="connsiteY3" fmla="*/ 640628 h 640628"/>
                <a:gd name="connsiteX4" fmla="*/ 0 w 3440995"/>
                <a:gd name="connsiteY4" fmla="*/ 640628 h 640628"/>
                <a:gd name="connsiteX5" fmla="*/ 0 w 3440995"/>
                <a:gd name="connsiteY5" fmla="*/ 0 h 64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0995" h="640628">
                  <a:moveTo>
                    <a:pt x="3440995" y="640627"/>
                  </a:moveTo>
                  <a:lnTo>
                    <a:pt x="320314" y="640627"/>
                  </a:lnTo>
                  <a:lnTo>
                    <a:pt x="0" y="320314"/>
                  </a:lnTo>
                  <a:lnTo>
                    <a:pt x="320314" y="1"/>
                  </a:lnTo>
                  <a:lnTo>
                    <a:pt x="3440995" y="1"/>
                  </a:lnTo>
                  <a:lnTo>
                    <a:pt x="3440995" y="640627"/>
                  </a:lnTo>
                  <a:close/>
                </a:path>
              </a:pathLst>
            </a:custGeom>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spcFirstLastPara="0" vert="horz" wrap="square" lIns="442656" tIns="68581" rIns="128016" bIns="68581" numCol="1" spcCol="1270" anchor="ctr" anchorCtr="0">
              <a:noAutofit/>
            </a:bodyPr>
            <a:lstStyle/>
            <a:p>
              <a:pPr algn="ctr" defTabSz="800100">
                <a:lnSpc>
                  <a:spcPct val="90000"/>
                </a:lnSpc>
                <a:spcBef>
                  <a:spcPct val="0"/>
                </a:spcBef>
                <a:spcAft>
                  <a:spcPct val="35000"/>
                </a:spcAft>
              </a:pPr>
              <a:endParaRPr lang="en-US" b="1" kern="1200" dirty="0"/>
            </a:p>
            <a:p>
              <a:pPr algn="ctr" defTabSz="800100">
                <a:lnSpc>
                  <a:spcPct val="90000"/>
                </a:lnSpc>
                <a:spcBef>
                  <a:spcPct val="0"/>
                </a:spcBef>
                <a:spcAft>
                  <a:spcPct val="35000"/>
                </a:spcAft>
              </a:pPr>
              <a:r>
                <a:rPr lang="en-US" b="1" kern="1200" dirty="0"/>
                <a:t>A</a:t>
              </a:r>
              <a:r>
                <a:rPr lang="en-US" b="1" dirty="0"/>
                <a:t>d-hoc request along with the result, visualization and insights</a:t>
              </a:r>
            </a:p>
            <a:p>
              <a:pPr marL="0" lvl="0" indent="0" algn="ctr" defTabSz="800100">
                <a:lnSpc>
                  <a:spcPct val="90000"/>
                </a:lnSpc>
                <a:spcBef>
                  <a:spcPct val="0"/>
                </a:spcBef>
                <a:spcAft>
                  <a:spcPct val="35000"/>
                </a:spcAft>
                <a:buNone/>
              </a:pPr>
              <a:endParaRPr lang="en-US" b="1" kern="1200" dirty="0"/>
            </a:p>
          </p:txBody>
        </p:sp>
        <p:sp>
          <p:nvSpPr>
            <p:cNvPr id="23" name="Oval 22">
              <a:extLst>
                <a:ext uri="{FF2B5EF4-FFF2-40B4-BE49-F238E27FC236}">
                  <a16:creationId xmlns:a16="http://schemas.microsoft.com/office/drawing/2014/main" id="{C6059DC8-3384-39D3-EF5E-8F7F8A76FF33}"/>
                </a:ext>
              </a:extLst>
            </p:cNvPr>
            <p:cNvSpPr/>
            <p:nvPr/>
          </p:nvSpPr>
          <p:spPr>
            <a:xfrm>
              <a:off x="2126284" y="1549100"/>
              <a:ext cx="526472" cy="548641"/>
            </a:xfrm>
            <a:prstGeom prst="ellipse">
              <a:avLst/>
            </a:prstGeom>
          </p:spPr>
          <p:style>
            <a:lnRef idx="2">
              <a:schemeClr val="lt1">
                <a:hueOff val="0"/>
                <a:satOff val="0"/>
                <a:lumOff val="0"/>
                <a:alphaOff val="0"/>
              </a:schemeClr>
            </a:lnRef>
            <a:fillRef idx="1">
              <a:schemeClr val="accent1">
                <a:tint val="50000"/>
                <a:alpha val="90000"/>
                <a:hueOff val="0"/>
                <a:satOff val="0"/>
                <a:lumOff val="0"/>
                <a:alphaOff val="0"/>
              </a:schemeClr>
            </a:fillRef>
            <a:effectRef idx="0">
              <a:schemeClr val="accent1">
                <a:tint val="50000"/>
                <a:alpha val="90000"/>
                <a:hueOff val="0"/>
                <a:satOff val="0"/>
                <a:lumOff val="0"/>
                <a:alphaOff val="0"/>
              </a:schemeClr>
            </a:effectRef>
            <a:fontRef idx="minor">
              <a:schemeClr val="lt1">
                <a:hueOff val="0"/>
                <a:satOff val="0"/>
                <a:lumOff val="0"/>
                <a:alphaOff val="0"/>
              </a:schemeClr>
            </a:fontRef>
          </p:style>
          <p:txBody>
            <a:bodyPr/>
            <a:lstStyle/>
            <a:p>
              <a:pPr algn="ctr"/>
              <a:r>
                <a:rPr lang="en-US" sz="2000" dirty="0"/>
                <a:t>4</a:t>
              </a:r>
            </a:p>
          </p:txBody>
        </p:sp>
      </p:grpSp>
      <p:grpSp>
        <p:nvGrpSpPr>
          <p:cNvPr id="24" name="Group 23">
            <a:extLst>
              <a:ext uri="{FF2B5EF4-FFF2-40B4-BE49-F238E27FC236}">
                <a16:creationId xmlns:a16="http://schemas.microsoft.com/office/drawing/2014/main" id="{34E10FB0-C8E1-B519-E3D6-7A2B2B5B0FDE}"/>
              </a:ext>
            </a:extLst>
          </p:cNvPr>
          <p:cNvGrpSpPr/>
          <p:nvPr/>
        </p:nvGrpSpPr>
        <p:grpSpPr>
          <a:xfrm>
            <a:off x="2208027" y="2997793"/>
            <a:ext cx="4429441" cy="548640"/>
            <a:chOff x="2126284" y="1549100"/>
            <a:chExt cx="3643259" cy="548641"/>
          </a:xfrm>
        </p:grpSpPr>
        <p:sp>
          <p:nvSpPr>
            <p:cNvPr id="25" name="Freeform: Shape 24">
              <a:extLst>
                <a:ext uri="{FF2B5EF4-FFF2-40B4-BE49-F238E27FC236}">
                  <a16:creationId xmlns:a16="http://schemas.microsoft.com/office/drawing/2014/main" id="{4852CAE0-0757-EE8C-2A7A-F8665F2122B9}"/>
                </a:ext>
              </a:extLst>
            </p:cNvPr>
            <p:cNvSpPr/>
            <p:nvPr/>
          </p:nvSpPr>
          <p:spPr>
            <a:xfrm>
              <a:off x="2328548" y="1549100"/>
              <a:ext cx="3440995" cy="548641"/>
            </a:xfrm>
            <a:custGeom>
              <a:avLst/>
              <a:gdLst>
                <a:gd name="connsiteX0" fmla="*/ 0 w 3440995"/>
                <a:gd name="connsiteY0" fmla="*/ 0 h 640628"/>
                <a:gd name="connsiteX1" fmla="*/ 3120681 w 3440995"/>
                <a:gd name="connsiteY1" fmla="*/ 0 h 640628"/>
                <a:gd name="connsiteX2" fmla="*/ 3440995 w 3440995"/>
                <a:gd name="connsiteY2" fmla="*/ 320314 h 640628"/>
                <a:gd name="connsiteX3" fmla="*/ 3120681 w 3440995"/>
                <a:gd name="connsiteY3" fmla="*/ 640628 h 640628"/>
                <a:gd name="connsiteX4" fmla="*/ 0 w 3440995"/>
                <a:gd name="connsiteY4" fmla="*/ 640628 h 640628"/>
                <a:gd name="connsiteX5" fmla="*/ 0 w 3440995"/>
                <a:gd name="connsiteY5" fmla="*/ 0 h 64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0995" h="640628">
                  <a:moveTo>
                    <a:pt x="3440995" y="640627"/>
                  </a:moveTo>
                  <a:lnTo>
                    <a:pt x="320314" y="640627"/>
                  </a:lnTo>
                  <a:lnTo>
                    <a:pt x="0" y="320314"/>
                  </a:lnTo>
                  <a:lnTo>
                    <a:pt x="320314" y="1"/>
                  </a:lnTo>
                  <a:lnTo>
                    <a:pt x="3440995" y="1"/>
                  </a:lnTo>
                  <a:lnTo>
                    <a:pt x="3440995" y="640627"/>
                  </a:lnTo>
                  <a:close/>
                </a:path>
              </a:pathLst>
            </a:custGeom>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spcFirstLastPara="0" vert="horz" wrap="square" lIns="442656" tIns="68581" rIns="128016" bIns="68581" numCol="1" spcCol="1270" anchor="ctr" anchorCtr="0">
              <a:noAutofit/>
            </a:bodyPr>
            <a:lstStyle/>
            <a:p>
              <a:pPr algn="ctr"/>
              <a:r>
                <a:rPr lang="en-US" b="1" dirty="0"/>
                <a:t> Data inputs </a:t>
              </a:r>
            </a:p>
          </p:txBody>
        </p:sp>
        <p:sp>
          <p:nvSpPr>
            <p:cNvPr id="26" name="Oval 25">
              <a:extLst>
                <a:ext uri="{FF2B5EF4-FFF2-40B4-BE49-F238E27FC236}">
                  <a16:creationId xmlns:a16="http://schemas.microsoft.com/office/drawing/2014/main" id="{B92A4E5B-9C69-9ACE-490E-91FA0BCC87F8}"/>
                </a:ext>
              </a:extLst>
            </p:cNvPr>
            <p:cNvSpPr/>
            <p:nvPr/>
          </p:nvSpPr>
          <p:spPr>
            <a:xfrm>
              <a:off x="2126284" y="1549100"/>
              <a:ext cx="526472" cy="548641"/>
            </a:xfrm>
            <a:prstGeom prst="ellipse">
              <a:avLst/>
            </a:prstGeom>
          </p:spPr>
          <p:style>
            <a:lnRef idx="2">
              <a:schemeClr val="lt1">
                <a:hueOff val="0"/>
                <a:satOff val="0"/>
                <a:lumOff val="0"/>
                <a:alphaOff val="0"/>
              </a:schemeClr>
            </a:lnRef>
            <a:fillRef idx="1">
              <a:schemeClr val="accent1">
                <a:tint val="50000"/>
                <a:alpha val="90000"/>
                <a:hueOff val="0"/>
                <a:satOff val="0"/>
                <a:lumOff val="0"/>
                <a:alphaOff val="0"/>
              </a:schemeClr>
            </a:fillRef>
            <a:effectRef idx="0">
              <a:schemeClr val="accent1">
                <a:tint val="50000"/>
                <a:alpha val="90000"/>
                <a:hueOff val="0"/>
                <a:satOff val="0"/>
                <a:lumOff val="0"/>
                <a:alphaOff val="0"/>
              </a:schemeClr>
            </a:effectRef>
            <a:fontRef idx="minor">
              <a:schemeClr val="lt1">
                <a:hueOff val="0"/>
                <a:satOff val="0"/>
                <a:lumOff val="0"/>
                <a:alphaOff val="0"/>
              </a:schemeClr>
            </a:fontRef>
          </p:style>
          <p:txBody>
            <a:bodyPr/>
            <a:lstStyle/>
            <a:p>
              <a:pPr algn="ctr"/>
              <a:r>
                <a:rPr lang="en-US" sz="2000" dirty="0"/>
                <a:t>3</a:t>
              </a:r>
            </a:p>
          </p:txBody>
        </p:sp>
      </p:grpSp>
      <p:grpSp>
        <p:nvGrpSpPr>
          <p:cNvPr id="27" name="Group 26">
            <a:extLst>
              <a:ext uri="{FF2B5EF4-FFF2-40B4-BE49-F238E27FC236}">
                <a16:creationId xmlns:a16="http://schemas.microsoft.com/office/drawing/2014/main" id="{0655E2ED-48AE-437D-8A14-7640B17846E7}"/>
              </a:ext>
            </a:extLst>
          </p:cNvPr>
          <p:cNvGrpSpPr/>
          <p:nvPr/>
        </p:nvGrpSpPr>
        <p:grpSpPr>
          <a:xfrm>
            <a:off x="2208027" y="2250139"/>
            <a:ext cx="4429441" cy="548640"/>
            <a:chOff x="2126284" y="1549100"/>
            <a:chExt cx="3643259" cy="548641"/>
          </a:xfrm>
        </p:grpSpPr>
        <p:sp>
          <p:nvSpPr>
            <p:cNvPr id="28" name="Freeform: Shape 27">
              <a:extLst>
                <a:ext uri="{FF2B5EF4-FFF2-40B4-BE49-F238E27FC236}">
                  <a16:creationId xmlns:a16="http://schemas.microsoft.com/office/drawing/2014/main" id="{14501874-06F0-4901-2D8A-6E37B4B27C90}"/>
                </a:ext>
              </a:extLst>
            </p:cNvPr>
            <p:cNvSpPr/>
            <p:nvPr/>
          </p:nvSpPr>
          <p:spPr>
            <a:xfrm>
              <a:off x="2328548" y="1549100"/>
              <a:ext cx="3440995" cy="548641"/>
            </a:xfrm>
            <a:custGeom>
              <a:avLst/>
              <a:gdLst>
                <a:gd name="connsiteX0" fmla="*/ 0 w 3440995"/>
                <a:gd name="connsiteY0" fmla="*/ 0 h 640628"/>
                <a:gd name="connsiteX1" fmla="*/ 3120681 w 3440995"/>
                <a:gd name="connsiteY1" fmla="*/ 0 h 640628"/>
                <a:gd name="connsiteX2" fmla="*/ 3440995 w 3440995"/>
                <a:gd name="connsiteY2" fmla="*/ 320314 h 640628"/>
                <a:gd name="connsiteX3" fmla="*/ 3120681 w 3440995"/>
                <a:gd name="connsiteY3" fmla="*/ 640628 h 640628"/>
                <a:gd name="connsiteX4" fmla="*/ 0 w 3440995"/>
                <a:gd name="connsiteY4" fmla="*/ 640628 h 640628"/>
                <a:gd name="connsiteX5" fmla="*/ 0 w 3440995"/>
                <a:gd name="connsiteY5" fmla="*/ 0 h 64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0995" h="640628">
                  <a:moveTo>
                    <a:pt x="3440995" y="640627"/>
                  </a:moveTo>
                  <a:lnTo>
                    <a:pt x="320314" y="640627"/>
                  </a:lnTo>
                  <a:lnTo>
                    <a:pt x="0" y="320314"/>
                  </a:lnTo>
                  <a:lnTo>
                    <a:pt x="320314" y="1"/>
                  </a:lnTo>
                  <a:lnTo>
                    <a:pt x="3440995" y="1"/>
                  </a:lnTo>
                  <a:lnTo>
                    <a:pt x="3440995" y="640627"/>
                  </a:lnTo>
                  <a:close/>
                </a:path>
              </a:pathLst>
            </a:custGeom>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spcFirstLastPara="0" vert="horz" wrap="square" lIns="442656" tIns="68581" rIns="128016" bIns="68581" numCol="1" spcCol="1270" anchor="ctr" anchorCtr="0">
              <a:noAutofit/>
            </a:bodyPr>
            <a:lstStyle/>
            <a:p>
              <a:pPr algn="ctr" defTabSz="800100">
                <a:lnSpc>
                  <a:spcPct val="90000"/>
                </a:lnSpc>
                <a:spcBef>
                  <a:spcPct val="0"/>
                </a:spcBef>
                <a:spcAft>
                  <a:spcPct val="35000"/>
                </a:spcAft>
              </a:pPr>
              <a:endParaRPr lang="en-US" b="1" kern="1200" dirty="0"/>
            </a:p>
            <a:p>
              <a:pPr algn="ctr" defTabSz="800100">
                <a:lnSpc>
                  <a:spcPct val="90000"/>
                </a:lnSpc>
                <a:spcBef>
                  <a:spcPct val="0"/>
                </a:spcBef>
                <a:spcAft>
                  <a:spcPct val="35000"/>
                </a:spcAft>
              </a:pPr>
              <a:r>
                <a:rPr lang="en-US" b="1" dirty="0"/>
                <a:t>Atliq’s business their markets and products</a:t>
              </a:r>
            </a:p>
            <a:p>
              <a:pPr marL="0" lvl="0" indent="0" algn="ctr" defTabSz="800100">
                <a:lnSpc>
                  <a:spcPct val="90000"/>
                </a:lnSpc>
                <a:spcBef>
                  <a:spcPct val="0"/>
                </a:spcBef>
                <a:spcAft>
                  <a:spcPct val="35000"/>
                </a:spcAft>
                <a:buNone/>
              </a:pPr>
              <a:endParaRPr lang="en-US" b="1" kern="1200" dirty="0"/>
            </a:p>
          </p:txBody>
        </p:sp>
        <p:sp>
          <p:nvSpPr>
            <p:cNvPr id="29" name="Oval 28">
              <a:extLst>
                <a:ext uri="{FF2B5EF4-FFF2-40B4-BE49-F238E27FC236}">
                  <a16:creationId xmlns:a16="http://schemas.microsoft.com/office/drawing/2014/main" id="{9430AA06-526A-02E1-6E08-5876E58C51A4}"/>
                </a:ext>
              </a:extLst>
            </p:cNvPr>
            <p:cNvSpPr/>
            <p:nvPr/>
          </p:nvSpPr>
          <p:spPr>
            <a:xfrm>
              <a:off x="2126284" y="1549100"/>
              <a:ext cx="526472" cy="548641"/>
            </a:xfrm>
            <a:prstGeom prst="ellipse">
              <a:avLst/>
            </a:prstGeom>
          </p:spPr>
          <p:style>
            <a:lnRef idx="2">
              <a:schemeClr val="lt1">
                <a:hueOff val="0"/>
                <a:satOff val="0"/>
                <a:lumOff val="0"/>
                <a:alphaOff val="0"/>
              </a:schemeClr>
            </a:lnRef>
            <a:fillRef idx="1">
              <a:schemeClr val="accent1">
                <a:tint val="50000"/>
                <a:alpha val="90000"/>
                <a:hueOff val="0"/>
                <a:satOff val="0"/>
                <a:lumOff val="0"/>
                <a:alphaOff val="0"/>
              </a:schemeClr>
            </a:fillRef>
            <a:effectRef idx="0">
              <a:schemeClr val="accent1">
                <a:tint val="50000"/>
                <a:alpha val="90000"/>
                <a:hueOff val="0"/>
                <a:satOff val="0"/>
                <a:lumOff val="0"/>
                <a:alphaOff val="0"/>
              </a:schemeClr>
            </a:effectRef>
            <a:fontRef idx="minor">
              <a:schemeClr val="lt1">
                <a:hueOff val="0"/>
                <a:satOff val="0"/>
                <a:lumOff val="0"/>
                <a:alphaOff val="0"/>
              </a:schemeClr>
            </a:fontRef>
          </p:style>
          <p:txBody>
            <a:bodyPr/>
            <a:lstStyle/>
            <a:p>
              <a:pPr algn="ctr"/>
              <a:r>
                <a:rPr lang="en-US" sz="2000" dirty="0"/>
                <a:t>2</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6" name="TextBox 5">
            <a:extLst>
              <a:ext uri="{FF2B5EF4-FFF2-40B4-BE49-F238E27FC236}">
                <a16:creationId xmlns:a16="http://schemas.microsoft.com/office/drawing/2014/main" id="{F7BD0DC1-E0E6-0795-8102-FCDD50653347}"/>
              </a:ext>
            </a:extLst>
          </p:cNvPr>
          <p:cNvSpPr txBox="1"/>
          <p:nvPr/>
        </p:nvSpPr>
        <p:spPr>
          <a:xfrm>
            <a:off x="460842" y="1175464"/>
            <a:ext cx="4111158" cy="2246769"/>
          </a:xfrm>
          <a:prstGeom prst="rect">
            <a:avLst/>
          </a:prstGeom>
          <a:noFill/>
        </p:spPr>
        <p:txBody>
          <a:bodyPr wrap="square">
            <a:spAutoFit/>
          </a:bodyPr>
          <a:lstStyle/>
          <a:p>
            <a:r>
              <a:rPr lang="en-US" dirty="0">
                <a:solidFill>
                  <a:schemeClr val="tx1"/>
                </a:solidFill>
              </a:rPr>
              <a:t> </a:t>
            </a:r>
          </a:p>
          <a:p>
            <a:r>
              <a:rPr lang="en-US" dirty="0">
                <a:solidFill>
                  <a:schemeClr val="tx1"/>
                </a:solidFill>
              </a:rPr>
              <a:t>Get the complete report of the Gross sales amount for the customer “Atliq Exclusive” for each month. This analysis helps to get an idea of low and high-performing months and take strategic decisions. </a:t>
            </a:r>
          </a:p>
          <a:p>
            <a:r>
              <a:rPr lang="en-US" dirty="0">
                <a:solidFill>
                  <a:schemeClr val="tx1"/>
                </a:solidFill>
              </a:rPr>
              <a:t>The final report contains these columns</a:t>
            </a:r>
          </a:p>
          <a:p>
            <a:pPr marL="285750" indent="-285750">
              <a:buClr>
                <a:schemeClr val="tx1"/>
              </a:buClr>
              <a:buFont typeface="Wingdings" panose="05000000000000000000" pitchFamily="2" charset="2"/>
              <a:buChar char="ü"/>
            </a:pPr>
            <a:r>
              <a:rPr lang="en-US" dirty="0">
                <a:solidFill>
                  <a:schemeClr val="tx1"/>
                </a:solidFill>
              </a:rPr>
              <a:t>Month</a:t>
            </a:r>
          </a:p>
          <a:p>
            <a:pPr marL="285750" indent="-285750">
              <a:buClr>
                <a:schemeClr val="tx1"/>
              </a:buClr>
              <a:buFont typeface="Wingdings" panose="05000000000000000000" pitchFamily="2" charset="2"/>
              <a:buChar char="ü"/>
            </a:pPr>
            <a:r>
              <a:rPr lang="en-US" dirty="0">
                <a:solidFill>
                  <a:schemeClr val="tx1"/>
                </a:solidFill>
              </a:rPr>
              <a:t>Year</a:t>
            </a:r>
          </a:p>
          <a:p>
            <a:pPr marL="285750" indent="-285750">
              <a:buClr>
                <a:schemeClr val="tx1"/>
              </a:buClr>
              <a:buFont typeface="Wingdings" panose="05000000000000000000" pitchFamily="2" charset="2"/>
              <a:buChar char="ü"/>
            </a:pPr>
            <a:r>
              <a:rPr lang="en-US" dirty="0">
                <a:solidFill>
                  <a:schemeClr val="tx1"/>
                </a:solidFill>
              </a:rPr>
              <a:t>Gross sales Amount</a:t>
            </a:r>
          </a:p>
        </p:txBody>
      </p:sp>
      <p:sp>
        <p:nvSpPr>
          <p:cNvPr id="7" name="TextBox 6">
            <a:extLst>
              <a:ext uri="{FF2B5EF4-FFF2-40B4-BE49-F238E27FC236}">
                <a16:creationId xmlns:a16="http://schemas.microsoft.com/office/drawing/2014/main" id="{1ADB9CA7-004F-0BDC-7DB3-797927D80129}"/>
              </a:ext>
            </a:extLst>
          </p:cNvPr>
          <p:cNvSpPr txBox="1"/>
          <p:nvPr/>
        </p:nvSpPr>
        <p:spPr>
          <a:xfrm>
            <a:off x="745066" y="833060"/>
            <a:ext cx="1510292" cy="400110"/>
          </a:xfrm>
          <a:prstGeom prst="rect">
            <a:avLst/>
          </a:prstGeom>
          <a:noFill/>
        </p:spPr>
        <p:txBody>
          <a:bodyPr wrap="square" rtlCol="0">
            <a:spAutoFit/>
          </a:bodyPr>
          <a:lstStyle/>
          <a:p>
            <a:r>
              <a:rPr lang="en-US" sz="2000" b="1" dirty="0">
                <a:ln w="0"/>
                <a:solidFill>
                  <a:schemeClr val="accent1"/>
                </a:solidFill>
                <a:effectLst>
                  <a:outerShdw blurRad="38100" dist="25400" dir="5400000" algn="ctr" rotWithShape="0">
                    <a:srgbClr val="6E747A">
                      <a:alpha val="43000"/>
                    </a:srgbClr>
                  </a:outerShdw>
                </a:effectLst>
              </a:rPr>
              <a:t>Request: 7</a:t>
            </a:r>
          </a:p>
        </p:txBody>
      </p:sp>
      <p:sp>
        <p:nvSpPr>
          <p:cNvPr id="5" name="TextBox 4">
            <a:extLst>
              <a:ext uri="{FF2B5EF4-FFF2-40B4-BE49-F238E27FC236}">
                <a16:creationId xmlns:a16="http://schemas.microsoft.com/office/drawing/2014/main" id="{1857B3C9-2C1C-0A13-BC66-6BF2314B2EF9}"/>
              </a:ext>
            </a:extLst>
          </p:cNvPr>
          <p:cNvSpPr txBox="1"/>
          <p:nvPr/>
        </p:nvSpPr>
        <p:spPr>
          <a:xfrm>
            <a:off x="3969910" y="57147"/>
            <a:ext cx="988141" cy="338554"/>
          </a:xfrm>
          <a:prstGeom prst="rect">
            <a:avLst/>
          </a:prstGeom>
          <a:noFill/>
        </p:spPr>
        <p:txBody>
          <a:bodyPr wrap="square" rtlCol="0">
            <a:spAutoFit/>
          </a:bodyPr>
          <a:lstStyle/>
          <a:p>
            <a:r>
              <a:rPr lang="en-US" sz="1600" b="1" dirty="0">
                <a:solidFill>
                  <a:schemeClr val="tx1"/>
                </a:solidFill>
              </a:rPr>
              <a:t>Output:-</a:t>
            </a:r>
          </a:p>
        </p:txBody>
      </p:sp>
      <p:graphicFrame>
        <p:nvGraphicFramePr>
          <p:cNvPr id="14" name="Table 13">
            <a:extLst>
              <a:ext uri="{FF2B5EF4-FFF2-40B4-BE49-F238E27FC236}">
                <a16:creationId xmlns:a16="http://schemas.microsoft.com/office/drawing/2014/main" id="{2FB71364-9054-8568-C1BF-DF32AB799660}"/>
              </a:ext>
            </a:extLst>
          </p:cNvPr>
          <p:cNvGraphicFramePr>
            <a:graphicFrameLocks noGrp="1"/>
          </p:cNvGraphicFramePr>
          <p:nvPr>
            <p:extLst>
              <p:ext uri="{D42A27DB-BD31-4B8C-83A1-F6EECF244321}">
                <p14:modId xmlns:p14="http://schemas.microsoft.com/office/powerpoint/2010/main" val="1087619632"/>
              </p:ext>
            </p:extLst>
          </p:nvPr>
        </p:nvGraphicFramePr>
        <p:xfrm>
          <a:off x="4958051" y="57147"/>
          <a:ext cx="3970795" cy="5029203"/>
        </p:xfrm>
        <a:graphic>
          <a:graphicData uri="http://schemas.openxmlformats.org/drawingml/2006/table">
            <a:tbl>
              <a:tblPr>
                <a:tableStyleId>{511C7EFF-B079-44CD-85B6-E6D3598932AC}</a:tableStyleId>
              </a:tblPr>
              <a:tblGrid>
                <a:gridCol w="872594">
                  <a:extLst>
                    <a:ext uri="{9D8B030D-6E8A-4147-A177-3AD203B41FA5}">
                      <a16:colId xmlns:a16="http://schemas.microsoft.com/office/drawing/2014/main" val="991237445"/>
                    </a:ext>
                  </a:extLst>
                </a:gridCol>
                <a:gridCol w="1172583">
                  <a:extLst>
                    <a:ext uri="{9D8B030D-6E8A-4147-A177-3AD203B41FA5}">
                      <a16:colId xmlns:a16="http://schemas.microsoft.com/office/drawing/2014/main" val="993890561"/>
                    </a:ext>
                  </a:extLst>
                </a:gridCol>
                <a:gridCol w="1925618">
                  <a:extLst>
                    <a:ext uri="{9D8B030D-6E8A-4147-A177-3AD203B41FA5}">
                      <a16:colId xmlns:a16="http://schemas.microsoft.com/office/drawing/2014/main" val="3044293948"/>
                    </a:ext>
                  </a:extLst>
                </a:gridCol>
              </a:tblGrid>
              <a:tr h="218091">
                <a:tc>
                  <a:txBody>
                    <a:bodyPr/>
                    <a:lstStyle/>
                    <a:p>
                      <a:pPr algn="ctr" fontAlgn="b"/>
                      <a:r>
                        <a:rPr lang="en-US" sz="1200" b="1" i="0" u="none" strike="noStrike" dirty="0">
                          <a:solidFill>
                            <a:schemeClr val="tx1">
                              <a:lumMod val="95000"/>
                            </a:schemeClr>
                          </a:solidFill>
                          <a:effectLst/>
                          <a:latin typeface="Calibri" panose="020F0502020204030204" pitchFamily="34" charset="0"/>
                        </a:rPr>
                        <a:t>YEAR</a:t>
                      </a:r>
                    </a:p>
                  </a:txBody>
                  <a:tcPr marL="5683" marR="5683" marT="568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fontAlgn="b"/>
                      <a:r>
                        <a:rPr lang="en-US" sz="1200" b="1" i="0" u="none" strike="noStrike" dirty="0">
                          <a:solidFill>
                            <a:schemeClr val="tx1">
                              <a:lumMod val="95000"/>
                            </a:schemeClr>
                          </a:solidFill>
                          <a:effectLst/>
                          <a:latin typeface="Calibri" panose="020F0502020204030204" pitchFamily="34" charset="0"/>
                        </a:rPr>
                        <a:t>MONTH</a:t>
                      </a:r>
                    </a:p>
                  </a:txBody>
                  <a:tcPr marL="5683" marR="5683" marT="568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fontAlgn="b"/>
                      <a:r>
                        <a:rPr lang="en-US" sz="1100" u="none" strike="noStrike" dirty="0">
                          <a:solidFill>
                            <a:schemeClr val="tx1">
                              <a:lumMod val="95000"/>
                            </a:schemeClr>
                          </a:solidFill>
                          <a:effectLst/>
                        </a:rPr>
                        <a:t>GROSS SALES AMOUNT</a:t>
                      </a:r>
                      <a:endParaRPr lang="en-US" sz="1100" b="1" i="0" u="none" strike="noStrike" dirty="0">
                        <a:solidFill>
                          <a:schemeClr val="tx1">
                            <a:lumMod val="95000"/>
                          </a:schemeClr>
                        </a:solidFill>
                        <a:effectLst/>
                        <a:latin typeface="Calibri" panose="020F0502020204030204" pitchFamily="34" charset="0"/>
                      </a:endParaRPr>
                    </a:p>
                  </a:txBody>
                  <a:tcPr marL="5683" marR="5683" marT="568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2576838463"/>
                  </a:ext>
                </a:extLst>
              </a:tr>
              <a:tr h="200463">
                <a:tc>
                  <a:txBody>
                    <a:bodyPr/>
                    <a:lstStyle/>
                    <a:p>
                      <a:pPr algn="ctr" fontAlgn="ctr"/>
                      <a:r>
                        <a:rPr lang="en-US" sz="1100" u="none" strike="noStrike">
                          <a:solidFill>
                            <a:schemeClr val="tx1">
                              <a:lumMod val="95000"/>
                            </a:schemeClr>
                          </a:solidFill>
                          <a:effectLst/>
                        </a:rPr>
                        <a:t>2019</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September</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$4.50M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4340584"/>
                  </a:ext>
                </a:extLst>
              </a:tr>
              <a:tr h="200463">
                <a:tc>
                  <a:txBody>
                    <a:bodyPr/>
                    <a:lstStyle/>
                    <a:p>
                      <a:pPr algn="ctr" fontAlgn="ctr"/>
                      <a:r>
                        <a:rPr lang="en-US" sz="1100" u="none" strike="noStrike">
                          <a:solidFill>
                            <a:schemeClr val="tx1">
                              <a:lumMod val="95000"/>
                            </a:schemeClr>
                          </a:solidFill>
                          <a:effectLst/>
                        </a:rPr>
                        <a:t>2019</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October</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$5.14M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9623273"/>
                  </a:ext>
                </a:extLst>
              </a:tr>
              <a:tr h="200463">
                <a:tc>
                  <a:txBody>
                    <a:bodyPr/>
                    <a:lstStyle/>
                    <a:p>
                      <a:pPr algn="ctr" fontAlgn="ctr"/>
                      <a:r>
                        <a:rPr lang="en-US" sz="1100" u="none" strike="noStrike">
                          <a:solidFill>
                            <a:schemeClr val="tx1">
                              <a:lumMod val="95000"/>
                            </a:schemeClr>
                          </a:solidFill>
                          <a:effectLst/>
                        </a:rPr>
                        <a:t>2019</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November</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$7.52M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5988652"/>
                  </a:ext>
                </a:extLst>
              </a:tr>
              <a:tr h="200463">
                <a:tc>
                  <a:txBody>
                    <a:bodyPr/>
                    <a:lstStyle/>
                    <a:p>
                      <a:pPr algn="ctr" fontAlgn="ctr"/>
                      <a:r>
                        <a:rPr lang="en-US" sz="1100" u="none" strike="noStrike">
                          <a:solidFill>
                            <a:schemeClr val="tx1">
                              <a:lumMod val="95000"/>
                            </a:schemeClr>
                          </a:solidFill>
                          <a:effectLst/>
                        </a:rPr>
                        <a:t>2019</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December</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$4.83M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8006441"/>
                  </a:ext>
                </a:extLst>
              </a:tr>
              <a:tr h="200463">
                <a:tc>
                  <a:txBody>
                    <a:bodyPr/>
                    <a:lstStyle/>
                    <a:p>
                      <a:pPr algn="ctr" fontAlgn="ctr"/>
                      <a:r>
                        <a:rPr lang="en-US" sz="1100" u="none" strike="noStrike">
                          <a:solidFill>
                            <a:schemeClr val="tx1">
                              <a:lumMod val="95000"/>
                            </a:schemeClr>
                          </a:solidFill>
                          <a:effectLst/>
                        </a:rPr>
                        <a:t>2020</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January</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$4.74M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3084628"/>
                  </a:ext>
                </a:extLst>
              </a:tr>
              <a:tr h="200463">
                <a:tc>
                  <a:txBody>
                    <a:bodyPr/>
                    <a:lstStyle/>
                    <a:p>
                      <a:pPr algn="ctr" fontAlgn="ctr"/>
                      <a:r>
                        <a:rPr lang="en-US" sz="1100" u="none" strike="noStrike">
                          <a:solidFill>
                            <a:schemeClr val="tx1">
                              <a:lumMod val="95000"/>
                            </a:schemeClr>
                          </a:solidFill>
                          <a:effectLst/>
                        </a:rPr>
                        <a:t>2020</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February</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$4.00M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7003894"/>
                  </a:ext>
                </a:extLst>
              </a:tr>
              <a:tr h="200463">
                <a:tc>
                  <a:txBody>
                    <a:bodyPr/>
                    <a:lstStyle/>
                    <a:p>
                      <a:pPr algn="ctr" fontAlgn="ctr"/>
                      <a:r>
                        <a:rPr lang="en-US" sz="1100" u="none" strike="noStrike" dirty="0">
                          <a:solidFill>
                            <a:schemeClr val="tx1">
                              <a:lumMod val="95000"/>
                            </a:schemeClr>
                          </a:solidFill>
                          <a:effectLst/>
                        </a:rPr>
                        <a:t>2020</a:t>
                      </a:r>
                      <a:endParaRPr lang="en-US" sz="1100" b="0" i="0" u="none" strike="noStrike" dirty="0">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March</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$0.38M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4862284"/>
                  </a:ext>
                </a:extLst>
              </a:tr>
              <a:tr h="200463">
                <a:tc>
                  <a:txBody>
                    <a:bodyPr/>
                    <a:lstStyle/>
                    <a:p>
                      <a:pPr algn="ctr" fontAlgn="ctr"/>
                      <a:r>
                        <a:rPr lang="en-US" sz="1100" u="none" strike="noStrike">
                          <a:solidFill>
                            <a:schemeClr val="tx1">
                              <a:lumMod val="95000"/>
                            </a:schemeClr>
                          </a:solidFill>
                          <a:effectLst/>
                        </a:rPr>
                        <a:t>2020</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April</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$0.40M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7122238"/>
                  </a:ext>
                </a:extLst>
              </a:tr>
              <a:tr h="200463">
                <a:tc>
                  <a:txBody>
                    <a:bodyPr/>
                    <a:lstStyle/>
                    <a:p>
                      <a:pPr algn="ctr" fontAlgn="ctr"/>
                      <a:r>
                        <a:rPr lang="en-US" sz="1100" u="none" strike="noStrike">
                          <a:solidFill>
                            <a:schemeClr val="tx1">
                              <a:lumMod val="95000"/>
                            </a:schemeClr>
                          </a:solidFill>
                          <a:effectLst/>
                        </a:rPr>
                        <a:t>2020</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May</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$0.78M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4881023"/>
                  </a:ext>
                </a:extLst>
              </a:tr>
              <a:tr h="200463">
                <a:tc>
                  <a:txBody>
                    <a:bodyPr/>
                    <a:lstStyle/>
                    <a:p>
                      <a:pPr algn="ctr" fontAlgn="ctr"/>
                      <a:r>
                        <a:rPr lang="en-US" sz="1100" u="none" strike="noStrike">
                          <a:solidFill>
                            <a:schemeClr val="tx1">
                              <a:lumMod val="95000"/>
                            </a:schemeClr>
                          </a:solidFill>
                          <a:effectLst/>
                        </a:rPr>
                        <a:t>2020</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June</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$1.70M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0430141"/>
                  </a:ext>
                </a:extLst>
              </a:tr>
              <a:tr h="200463">
                <a:tc>
                  <a:txBody>
                    <a:bodyPr/>
                    <a:lstStyle/>
                    <a:p>
                      <a:pPr algn="ctr" fontAlgn="ctr"/>
                      <a:r>
                        <a:rPr lang="en-US" sz="1100" u="none" strike="noStrike">
                          <a:solidFill>
                            <a:schemeClr val="tx1">
                              <a:lumMod val="95000"/>
                            </a:schemeClr>
                          </a:solidFill>
                          <a:effectLst/>
                        </a:rPr>
                        <a:t>2020</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July</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$2.55M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8799417"/>
                  </a:ext>
                </a:extLst>
              </a:tr>
              <a:tr h="200463">
                <a:tc>
                  <a:txBody>
                    <a:bodyPr/>
                    <a:lstStyle/>
                    <a:p>
                      <a:pPr algn="ctr" fontAlgn="ctr"/>
                      <a:r>
                        <a:rPr lang="en-US" sz="1100" u="none" strike="noStrike">
                          <a:solidFill>
                            <a:schemeClr val="tx1">
                              <a:lumMod val="95000"/>
                            </a:schemeClr>
                          </a:solidFill>
                          <a:effectLst/>
                        </a:rPr>
                        <a:t>2020</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August</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$2.79M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9638462"/>
                  </a:ext>
                </a:extLst>
              </a:tr>
              <a:tr h="200463">
                <a:tc>
                  <a:txBody>
                    <a:bodyPr/>
                    <a:lstStyle/>
                    <a:p>
                      <a:pPr algn="ctr" fontAlgn="ctr"/>
                      <a:r>
                        <a:rPr lang="en-US" sz="1100" u="none" strike="noStrike">
                          <a:solidFill>
                            <a:schemeClr val="tx1">
                              <a:lumMod val="95000"/>
                            </a:schemeClr>
                          </a:solidFill>
                          <a:effectLst/>
                        </a:rPr>
                        <a:t>2020</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September</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$12.35M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7921194"/>
                  </a:ext>
                </a:extLst>
              </a:tr>
              <a:tr h="200463">
                <a:tc>
                  <a:txBody>
                    <a:bodyPr/>
                    <a:lstStyle/>
                    <a:p>
                      <a:pPr algn="ctr" fontAlgn="ctr"/>
                      <a:r>
                        <a:rPr lang="en-US" sz="1100" u="none" strike="noStrike">
                          <a:solidFill>
                            <a:schemeClr val="tx1">
                              <a:lumMod val="95000"/>
                            </a:schemeClr>
                          </a:solidFill>
                          <a:effectLst/>
                        </a:rPr>
                        <a:t>2020</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October</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$13.22M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1450803"/>
                  </a:ext>
                </a:extLst>
              </a:tr>
              <a:tr h="200463">
                <a:tc>
                  <a:txBody>
                    <a:bodyPr/>
                    <a:lstStyle/>
                    <a:p>
                      <a:pPr algn="ctr" fontAlgn="ctr"/>
                      <a:r>
                        <a:rPr lang="en-US" sz="1100" u="none" strike="noStrike">
                          <a:solidFill>
                            <a:schemeClr val="tx1">
                              <a:lumMod val="95000"/>
                            </a:schemeClr>
                          </a:solidFill>
                          <a:effectLst/>
                        </a:rPr>
                        <a:t>2020</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November</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$20.46M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9817037"/>
                  </a:ext>
                </a:extLst>
              </a:tr>
              <a:tr h="200463">
                <a:tc>
                  <a:txBody>
                    <a:bodyPr/>
                    <a:lstStyle/>
                    <a:p>
                      <a:pPr algn="ctr" fontAlgn="ctr"/>
                      <a:r>
                        <a:rPr lang="en-US" sz="1100" u="none" strike="noStrike">
                          <a:solidFill>
                            <a:schemeClr val="tx1">
                              <a:lumMod val="95000"/>
                            </a:schemeClr>
                          </a:solidFill>
                          <a:effectLst/>
                        </a:rPr>
                        <a:t>2020</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December</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$12.94M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1870533"/>
                  </a:ext>
                </a:extLst>
              </a:tr>
              <a:tr h="200463">
                <a:tc>
                  <a:txBody>
                    <a:bodyPr/>
                    <a:lstStyle/>
                    <a:p>
                      <a:pPr algn="ctr" fontAlgn="ctr"/>
                      <a:r>
                        <a:rPr lang="en-US" sz="1100" u="none" strike="noStrike">
                          <a:solidFill>
                            <a:schemeClr val="tx1">
                              <a:lumMod val="95000"/>
                            </a:schemeClr>
                          </a:solidFill>
                          <a:effectLst/>
                        </a:rPr>
                        <a:t>2021</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January</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$12.40M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0446732"/>
                  </a:ext>
                </a:extLst>
              </a:tr>
              <a:tr h="200463">
                <a:tc>
                  <a:txBody>
                    <a:bodyPr/>
                    <a:lstStyle/>
                    <a:p>
                      <a:pPr algn="ctr" fontAlgn="ctr"/>
                      <a:r>
                        <a:rPr lang="en-US" sz="1100" u="none" strike="noStrike">
                          <a:solidFill>
                            <a:schemeClr val="tx1">
                              <a:lumMod val="95000"/>
                            </a:schemeClr>
                          </a:solidFill>
                          <a:effectLst/>
                        </a:rPr>
                        <a:t>2021</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February</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$10.13M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144517"/>
                  </a:ext>
                </a:extLst>
              </a:tr>
              <a:tr h="200463">
                <a:tc>
                  <a:txBody>
                    <a:bodyPr/>
                    <a:lstStyle/>
                    <a:p>
                      <a:pPr algn="ctr" fontAlgn="ctr"/>
                      <a:r>
                        <a:rPr lang="en-US" sz="1100" u="none" strike="noStrike">
                          <a:solidFill>
                            <a:schemeClr val="tx1">
                              <a:lumMod val="95000"/>
                            </a:schemeClr>
                          </a:solidFill>
                          <a:effectLst/>
                        </a:rPr>
                        <a:t>2021</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March</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$12.14M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1110271"/>
                  </a:ext>
                </a:extLst>
              </a:tr>
              <a:tr h="200463">
                <a:tc>
                  <a:txBody>
                    <a:bodyPr/>
                    <a:lstStyle/>
                    <a:p>
                      <a:pPr algn="ctr" fontAlgn="ctr"/>
                      <a:r>
                        <a:rPr lang="en-US" sz="1100" u="none" strike="noStrike">
                          <a:solidFill>
                            <a:schemeClr val="tx1">
                              <a:lumMod val="95000"/>
                            </a:schemeClr>
                          </a:solidFill>
                          <a:effectLst/>
                        </a:rPr>
                        <a:t>2021</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April</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$7.31M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9086402"/>
                  </a:ext>
                </a:extLst>
              </a:tr>
              <a:tr h="200463">
                <a:tc>
                  <a:txBody>
                    <a:bodyPr/>
                    <a:lstStyle/>
                    <a:p>
                      <a:pPr algn="ctr" fontAlgn="ctr"/>
                      <a:r>
                        <a:rPr lang="en-US" sz="1100" u="none" strike="noStrike">
                          <a:solidFill>
                            <a:schemeClr val="tx1">
                              <a:lumMod val="95000"/>
                            </a:schemeClr>
                          </a:solidFill>
                          <a:effectLst/>
                        </a:rPr>
                        <a:t>2021</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May</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$12.15M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167425"/>
                  </a:ext>
                </a:extLst>
              </a:tr>
              <a:tr h="200463">
                <a:tc>
                  <a:txBody>
                    <a:bodyPr/>
                    <a:lstStyle/>
                    <a:p>
                      <a:pPr algn="ctr" fontAlgn="ctr"/>
                      <a:r>
                        <a:rPr lang="en-US" sz="1100" u="none" strike="noStrike">
                          <a:solidFill>
                            <a:schemeClr val="tx1">
                              <a:lumMod val="95000"/>
                            </a:schemeClr>
                          </a:solidFill>
                          <a:effectLst/>
                        </a:rPr>
                        <a:t>2021</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June</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$9.82M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7884882"/>
                  </a:ext>
                </a:extLst>
              </a:tr>
              <a:tr h="200463">
                <a:tc>
                  <a:txBody>
                    <a:bodyPr/>
                    <a:lstStyle/>
                    <a:p>
                      <a:pPr algn="ctr" fontAlgn="ctr"/>
                      <a:r>
                        <a:rPr lang="en-US" sz="1100" u="none" strike="noStrike">
                          <a:solidFill>
                            <a:schemeClr val="tx1">
                              <a:lumMod val="95000"/>
                            </a:schemeClr>
                          </a:solidFill>
                          <a:effectLst/>
                        </a:rPr>
                        <a:t>2021</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July</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$12.09M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2468214"/>
                  </a:ext>
                </a:extLst>
              </a:tr>
              <a:tr h="200463">
                <a:tc>
                  <a:txBody>
                    <a:bodyPr/>
                    <a:lstStyle/>
                    <a:p>
                      <a:pPr algn="ctr" fontAlgn="ctr"/>
                      <a:r>
                        <a:rPr lang="en-US" sz="1100" u="none" strike="noStrike">
                          <a:solidFill>
                            <a:schemeClr val="tx1">
                              <a:lumMod val="95000"/>
                            </a:schemeClr>
                          </a:solidFill>
                          <a:effectLst/>
                        </a:rPr>
                        <a:t>2021</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August</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solidFill>
                            <a:schemeClr val="tx1">
                              <a:lumMod val="95000"/>
                            </a:schemeClr>
                          </a:solidFill>
                          <a:effectLst/>
                        </a:rPr>
                        <a:t>$7.18M</a:t>
                      </a:r>
                      <a:endParaRPr lang="en-US" sz="1100" b="0" i="0" u="none" strike="noStrike" dirty="0">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3888805"/>
                  </a:ext>
                </a:extLst>
              </a:tr>
            </a:tbl>
          </a:graphicData>
        </a:graphic>
      </p:graphicFrame>
    </p:spTree>
    <p:extLst>
      <p:ext uri="{BB962C8B-B14F-4D97-AF65-F5344CB8AC3E}">
        <p14:creationId xmlns:p14="http://schemas.microsoft.com/office/powerpoint/2010/main" val="584944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3" name="TextBox 2">
            <a:extLst>
              <a:ext uri="{FF2B5EF4-FFF2-40B4-BE49-F238E27FC236}">
                <a16:creationId xmlns:a16="http://schemas.microsoft.com/office/drawing/2014/main" id="{BC3AE0DF-4016-7C2F-1089-8D1A519E818D}"/>
              </a:ext>
            </a:extLst>
          </p:cNvPr>
          <p:cNvSpPr txBox="1"/>
          <p:nvPr/>
        </p:nvSpPr>
        <p:spPr>
          <a:xfrm>
            <a:off x="1355172" y="239944"/>
            <a:ext cx="1452283" cy="461665"/>
          </a:xfrm>
          <a:prstGeom prst="rect">
            <a:avLst/>
          </a:prstGeom>
          <a:noFill/>
        </p:spPr>
        <p:txBody>
          <a:bodyPr wrap="square" rtlCol="0">
            <a:spAutoFit/>
          </a:bodyPr>
          <a:lstStyle/>
          <a:p>
            <a:r>
              <a:rPr lang="en-US" sz="2400" dirty="0">
                <a:ln w="0"/>
                <a:solidFill>
                  <a:schemeClr val="accent1"/>
                </a:solidFill>
                <a:effectLst>
                  <a:outerShdw blurRad="38100" dist="25400" dir="5400000" algn="ctr" rotWithShape="0">
                    <a:srgbClr val="6E747A">
                      <a:alpha val="43000"/>
                    </a:srgbClr>
                  </a:outerShdw>
                </a:effectLst>
              </a:rPr>
              <a:t>Insights:-</a:t>
            </a:r>
          </a:p>
        </p:txBody>
      </p:sp>
      <p:grpSp>
        <p:nvGrpSpPr>
          <p:cNvPr id="18" name="Group 17">
            <a:extLst>
              <a:ext uri="{FF2B5EF4-FFF2-40B4-BE49-F238E27FC236}">
                <a16:creationId xmlns:a16="http://schemas.microsoft.com/office/drawing/2014/main" id="{1AF59928-4112-D6BF-416E-97DEA1C93B30}"/>
              </a:ext>
            </a:extLst>
          </p:cNvPr>
          <p:cNvGrpSpPr/>
          <p:nvPr/>
        </p:nvGrpSpPr>
        <p:grpSpPr>
          <a:xfrm>
            <a:off x="2844800" y="305887"/>
            <a:ext cx="3342640" cy="523220"/>
            <a:chOff x="2936240" y="518160"/>
            <a:chExt cx="3342640" cy="523220"/>
          </a:xfrm>
        </p:grpSpPr>
        <p:sp>
          <p:nvSpPr>
            <p:cNvPr id="17" name="Rectangle: Rounded Corners 16">
              <a:extLst>
                <a:ext uri="{FF2B5EF4-FFF2-40B4-BE49-F238E27FC236}">
                  <a16:creationId xmlns:a16="http://schemas.microsoft.com/office/drawing/2014/main" id="{E0B9C46F-C71D-8D06-65BF-BF8C94CEE4BA}"/>
                </a:ext>
              </a:extLst>
            </p:cNvPr>
            <p:cNvSpPr/>
            <p:nvPr/>
          </p:nvSpPr>
          <p:spPr>
            <a:xfrm>
              <a:off x="2936240" y="518160"/>
              <a:ext cx="3342640" cy="329781"/>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6A14BE9-CFE8-AF92-1534-08C5393088F5}"/>
                </a:ext>
              </a:extLst>
            </p:cNvPr>
            <p:cNvSpPr txBox="1"/>
            <p:nvPr/>
          </p:nvSpPr>
          <p:spPr>
            <a:xfrm>
              <a:off x="3027680" y="518160"/>
              <a:ext cx="3159760" cy="523220"/>
            </a:xfrm>
            <a:prstGeom prst="rect">
              <a:avLst/>
            </a:prstGeom>
            <a:noFill/>
          </p:spPr>
          <p:txBody>
            <a:bodyPr wrap="square" rtlCol="0">
              <a:spAutoFit/>
            </a:bodyPr>
            <a:lstStyle/>
            <a:p>
              <a:r>
                <a:rPr lang="en-US" sz="1400" b="0" i="0" u="none" strike="noStrike" baseline="0" dirty="0">
                  <a:solidFill>
                    <a:schemeClr val="tx1"/>
                  </a:solidFill>
                  <a:effectLst/>
                </a:rPr>
                <a:t>Atliq Exclusive Gross sales in millions </a:t>
              </a:r>
              <a:endParaRPr lang="en-US" dirty="0">
                <a:solidFill>
                  <a:schemeClr val="tx1"/>
                </a:solidFill>
              </a:endParaRPr>
            </a:p>
            <a:p>
              <a:endParaRPr lang="en-US" dirty="0">
                <a:solidFill>
                  <a:schemeClr val="tx1"/>
                </a:solidFill>
              </a:endParaRPr>
            </a:p>
          </p:txBody>
        </p:sp>
      </p:grpSp>
      <p:sp>
        <p:nvSpPr>
          <p:cNvPr id="19" name="TextBox 18">
            <a:extLst>
              <a:ext uri="{FF2B5EF4-FFF2-40B4-BE49-F238E27FC236}">
                <a16:creationId xmlns:a16="http://schemas.microsoft.com/office/drawing/2014/main" id="{F8104E92-74E4-4B39-D821-CCA9A99603A3}"/>
              </a:ext>
            </a:extLst>
          </p:cNvPr>
          <p:cNvSpPr txBox="1"/>
          <p:nvPr/>
        </p:nvSpPr>
        <p:spPr>
          <a:xfrm>
            <a:off x="386080" y="3391960"/>
            <a:ext cx="3474720" cy="1446550"/>
          </a:xfrm>
          <a:prstGeom prst="rect">
            <a:avLst/>
          </a:prstGeom>
          <a:noFill/>
        </p:spPr>
        <p:txBody>
          <a:bodyPr wrap="square" rtlCol="0">
            <a:spAutoFit/>
          </a:bodyPr>
          <a:lstStyle/>
          <a:p>
            <a:pPr marL="171450" indent="-171450" algn="l">
              <a:buClr>
                <a:schemeClr val="tx1"/>
              </a:buClr>
              <a:buFont typeface="Wingdings" panose="05000000000000000000" pitchFamily="2" charset="2"/>
              <a:buChar char="ü"/>
            </a:pPr>
            <a:r>
              <a:rPr lang="en-US" sz="1100" b="0" i="0" dirty="0">
                <a:solidFill>
                  <a:schemeClr val="tx1"/>
                </a:solidFill>
                <a:effectLst/>
                <a:latin typeface="Arial" panose="020B0604020202020204" pitchFamily="34" charset="0"/>
                <a:cs typeface="Arial" panose="020B0604020202020204" pitchFamily="34" charset="0"/>
              </a:rPr>
              <a:t>Atliq Exclusive's best-performing months in terms of gross sales are October, November and December of 2020, with sales of $13.22M $20.46M and $12.94M respectively.</a:t>
            </a:r>
          </a:p>
          <a:p>
            <a:pPr marL="171450" indent="-171450">
              <a:buClr>
                <a:schemeClr val="tx1"/>
              </a:buClr>
              <a:buFont typeface="Wingdings" panose="05000000000000000000" pitchFamily="2" charset="2"/>
              <a:buChar char="ü"/>
            </a:pPr>
            <a:r>
              <a:rPr lang="en-US" sz="1100" b="0" i="0" dirty="0">
                <a:solidFill>
                  <a:schemeClr val="tx1"/>
                </a:solidFill>
                <a:effectLst/>
                <a:latin typeface="Arial" panose="020B0604020202020204" pitchFamily="34" charset="0"/>
                <a:cs typeface="Arial" panose="020B0604020202020204" pitchFamily="34" charset="0"/>
              </a:rPr>
              <a:t>The </a:t>
            </a:r>
            <a:r>
              <a:rPr lang="en-US" sz="1100" dirty="0">
                <a:solidFill>
                  <a:schemeClr val="tx1"/>
                </a:solidFill>
                <a:latin typeface="Arial" panose="020B0604020202020204" pitchFamily="34" charset="0"/>
                <a:cs typeface="Arial" panose="020B0604020202020204" pitchFamily="34" charset="0"/>
              </a:rPr>
              <a:t>lower-</a:t>
            </a:r>
            <a:r>
              <a:rPr lang="en-US" sz="1100" b="0" i="0" dirty="0">
                <a:solidFill>
                  <a:schemeClr val="tx1"/>
                </a:solidFill>
                <a:effectLst/>
                <a:latin typeface="Arial" panose="020B0604020202020204" pitchFamily="34" charset="0"/>
                <a:cs typeface="Arial" panose="020B0604020202020204" pitchFamily="34" charset="0"/>
              </a:rPr>
              <a:t>performing month  is in March, April, May 2020, due to the COVID-19 pandemic</a:t>
            </a:r>
          </a:p>
          <a:p>
            <a:pPr marL="171450" indent="-171450" algn="l">
              <a:buClr>
                <a:schemeClr val="tx1"/>
              </a:buClr>
              <a:buFont typeface="Wingdings" panose="05000000000000000000" pitchFamily="2" charset="2"/>
              <a:buChar char="ü"/>
            </a:pPr>
            <a:endParaRPr lang="en-US" sz="1100" b="0" i="0" dirty="0">
              <a:solidFill>
                <a:schemeClr val="tx1"/>
              </a:solidFill>
              <a:effectLst/>
              <a:latin typeface="Arial" panose="020B0604020202020204" pitchFamily="34" charset="0"/>
              <a:cs typeface="Arial" panose="020B0604020202020204" pitchFamily="34" charset="0"/>
            </a:endParaRPr>
          </a:p>
          <a:p>
            <a:endParaRPr lang="en-US" sz="1100" dirty="0">
              <a:solidFill>
                <a:schemeClr val="tx1"/>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49CB9298-07CE-D891-BEB0-EF49E8C27F75}"/>
              </a:ext>
            </a:extLst>
          </p:cNvPr>
          <p:cNvSpPr txBox="1"/>
          <p:nvPr/>
        </p:nvSpPr>
        <p:spPr>
          <a:xfrm>
            <a:off x="4246880" y="3391960"/>
            <a:ext cx="4602480" cy="1661993"/>
          </a:xfrm>
          <a:prstGeom prst="rect">
            <a:avLst/>
          </a:prstGeom>
          <a:noFill/>
        </p:spPr>
        <p:txBody>
          <a:bodyPr wrap="square" rtlCol="0">
            <a:spAutoFit/>
          </a:bodyPr>
          <a:lstStyle/>
          <a:p>
            <a:pPr marL="171450" indent="-171450" algn="l">
              <a:buClr>
                <a:schemeClr val="tx1"/>
              </a:buClr>
              <a:buFont typeface="Wingdings" panose="05000000000000000000" pitchFamily="2" charset="2"/>
              <a:buChar char="ü"/>
            </a:pPr>
            <a:r>
              <a:rPr lang="en-US" sz="1100" b="0" i="0" dirty="0">
                <a:solidFill>
                  <a:schemeClr val="tx1"/>
                </a:solidFill>
                <a:effectLst/>
                <a:latin typeface="Arial" panose="020B0604020202020204" pitchFamily="34" charset="0"/>
                <a:cs typeface="Arial" panose="020B0604020202020204" pitchFamily="34" charset="0"/>
              </a:rPr>
              <a:t>There seems to be a seasonal trend in Atliq Exclusive's sales, with higher sales during the months of September to December, and lower sales during the months of January to April.</a:t>
            </a:r>
          </a:p>
          <a:p>
            <a:pPr marL="171450" indent="-171450" algn="l">
              <a:buClr>
                <a:schemeClr val="tx1"/>
              </a:buClr>
              <a:buFont typeface="Wingdings" panose="05000000000000000000" pitchFamily="2" charset="2"/>
              <a:buChar char="ü"/>
            </a:pPr>
            <a:r>
              <a:rPr lang="en-US" sz="1100" b="0" i="0" dirty="0">
                <a:solidFill>
                  <a:schemeClr val="tx1"/>
                </a:solidFill>
                <a:effectLst/>
                <a:latin typeface="Arial" panose="020B0604020202020204" pitchFamily="34" charset="0"/>
                <a:cs typeface="Arial" panose="020B0604020202020204" pitchFamily="34" charset="0"/>
              </a:rPr>
              <a:t>These insights can help Atliq Exclusive make strategic decisions, such as focusing on marketing and promotions during the months of September to December, and planning for inventory and staffing needs based on the seasonal trends.</a:t>
            </a:r>
          </a:p>
          <a:p>
            <a:pPr algn="l">
              <a:buClr>
                <a:schemeClr val="tx1"/>
              </a:buClr>
            </a:pPr>
            <a:endParaRPr lang="en-US" sz="1100" b="0" i="0" dirty="0">
              <a:solidFill>
                <a:schemeClr val="tx1"/>
              </a:solidFill>
              <a:effectLst/>
              <a:latin typeface="Arial" panose="020B0604020202020204" pitchFamily="34" charset="0"/>
              <a:cs typeface="Arial" panose="020B0604020202020204" pitchFamily="34" charset="0"/>
            </a:endParaRPr>
          </a:p>
          <a:p>
            <a:endParaRPr lang="en-US" dirty="0">
              <a:solidFill>
                <a:schemeClr val="tx1"/>
              </a:solidFill>
            </a:endParaRPr>
          </a:p>
        </p:txBody>
      </p:sp>
      <p:pic>
        <p:nvPicPr>
          <p:cNvPr id="4" name="Picture 3">
            <a:extLst>
              <a:ext uri="{FF2B5EF4-FFF2-40B4-BE49-F238E27FC236}">
                <a16:creationId xmlns:a16="http://schemas.microsoft.com/office/drawing/2014/main" id="{863949A6-9689-139B-833F-71B9F66C2D5B}"/>
              </a:ext>
            </a:extLst>
          </p:cNvPr>
          <p:cNvPicPr>
            <a:picLocks noChangeAspect="1"/>
          </p:cNvPicPr>
          <p:nvPr/>
        </p:nvPicPr>
        <p:blipFill>
          <a:blip r:embed="rId3"/>
          <a:stretch>
            <a:fillRect/>
          </a:stretch>
        </p:blipFill>
        <p:spPr>
          <a:xfrm>
            <a:off x="766690" y="728986"/>
            <a:ext cx="8082670" cy="2331084"/>
          </a:xfrm>
          <a:prstGeom prst="rect">
            <a:avLst/>
          </a:prstGeom>
        </p:spPr>
      </p:pic>
    </p:spTree>
    <p:extLst>
      <p:ext uri="{BB962C8B-B14F-4D97-AF65-F5344CB8AC3E}">
        <p14:creationId xmlns:p14="http://schemas.microsoft.com/office/powerpoint/2010/main" val="1281171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6" name="TextBox 5">
            <a:extLst>
              <a:ext uri="{FF2B5EF4-FFF2-40B4-BE49-F238E27FC236}">
                <a16:creationId xmlns:a16="http://schemas.microsoft.com/office/drawing/2014/main" id="{F7BD0DC1-E0E6-0795-8102-FCDD50653347}"/>
              </a:ext>
            </a:extLst>
          </p:cNvPr>
          <p:cNvSpPr txBox="1"/>
          <p:nvPr/>
        </p:nvSpPr>
        <p:spPr>
          <a:xfrm>
            <a:off x="1493520" y="1183679"/>
            <a:ext cx="5789407" cy="1600438"/>
          </a:xfrm>
          <a:prstGeom prst="rect">
            <a:avLst/>
          </a:prstGeom>
          <a:noFill/>
        </p:spPr>
        <p:txBody>
          <a:bodyPr wrap="square">
            <a:spAutoFit/>
          </a:bodyPr>
          <a:lstStyle/>
          <a:p>
            <a:r>
              <a:rPr lang="en-US" dirty="0">
                <a:solidFill>
                  <a:schemeClr val="tx1"/>
                </a:solidFill>
              </a:rPr>
              <a:t> </a:t>
            </a:r>
          </a:p>
          <a:p>
            <a:r>
              <a:rPr lang="en-US" sz="1600" dirty="0">
                <a:solidFill>
                  <a:schemeClr val="tx1"/>
                </a:solidFill>
              </a:rPr>
              <a:t>In which quarter of 2020, got the maximum total_sold_quantity? </a:t>
            </a:r>
          </a:p>
          <a:p>
            <a:r>
              <a:rPr lang="en-US" sz="1600" dirty="0">
                <a:solidFill>
                  <a:schemeClr val="tx1"/>
                </a:solidFill>
              </a:rPr>
              <a:t>The final output contains these fields sorted by the total_sold_quantity</a:t>
            </a:r>
          </a:p>
          <a:p>
            <a:pPr marL="285750" indent="-285750">
              <a:buClr>
                <a:schemeClr val="tx1">
                  <a:lumMod val="95000"/>
                </a:schemeClr>
              </a:buClr>
              <a:buFont typeface="Wingdings" panose="05000000000000000000" pitchFamily="2" charset="2"/>
              <a:buChar char="ü"/>
            </a:pPr>
            <a:r>
              <a:rPr lang="en-US" sz="1600" dirty="0">
                <a:solidFill>
                  <a:schemeClr val="tx1"/>
                </a:solidFill>
              </a:rPr>
              <a:t>Quarter</a:t>
            </a:r>
          </a:p>
          <a:p>
            <a:pPr marL="285750" indent="-285750">
              <a:buClr>
                <a:schemeClr val="tx1">
                  <a:lumMod val="95000"/>
                </a:schemeClr>
              </a:buClr>
              <a:buFont typeface="Wingdings" panose="05000000000000000000" pitchFamily="2" charset="2"/>
              <a:buChar char="ü"/>
            </a:pPr>
            <a:r>
              <a:rPr lang="en-US" sz="1600" dirty="0">
                <a:solidFill>
                  <a:schemeClr val="tx1"/>
                </a:solidFill>
              </a:rPr>
              <a:t>total_sold_quantity</a:t>
            </a:r>
          </a:p>
        </p:txBody>
      </p:sp>
      <p:sp>
        <p:nvSpPr>
          <p:cNvPr id="7" name="TextBox 6">
            <a:extLst>
              <a:ext uri="{FF2B5EF4-FFF2-40B4-BE49-F238E27FC236}">
                <a16:creationId xmlns:a16="http://schemas.microsoft.com/office/drawing/2014/main" id="{1ADB9CA7-004F-0BDC-7DB3-797927D80129}"/>
              </a:ext>
            </a:extLst>
          </p:cNvPr>
          <p:cNvSpPr txBox="1"/>
          <p:nvPr/>
        </p:nvSpPr>
        <p:spPr>
          <a:xfrm>
            <a:off x="805860" y="904180"/>
            <a:ext cx="1510292" cy="400110"/>
          </a:xfrm>
          <a:prstGeom prst="rect">
            <a:avLst/>
          </a:prstGeom>
          <a:noFill/>
        </p:spPr>
        <p:txBody>
          <a:bodyPr wrap="square" rtlCol="0">
            <a:spAutoFit/>
          </a:bodyPr>
          <a:lstStyle/>
          <a:p>
            <a:r>
              <a:rPr lang="en-US" sz="2000" b="1" dirty="0">
                <a:ln w="0"/>
                <a:solidFill>
                  <a:schemeClr val="accent1"/>
                </a:solidFill>
                <a:effectLst>
                  <a:outerShdw blurRad="38100" dist="25400" dir="5400000" algn="ctr" rotWithShape="0">
                    <a:srgbClr val="6E747A">
                      <a:alpha val="43000"/>
                    </a:srgbClr>
                  </a:outerShdw>
                </a:effectLst>
              </a:rPr>
              <a:t>Request: 8</a:t>
            </a:r>
          </a:p>
        </p:txBody>
      </p:sp>
      <p:sp>
        <p:nvSpPr>
          <p:cNvPr id="5" name="TextBox 4">
            <a:extLst>
              <a:ext uri="{FF2B5EF4-FFF2-40B4-BE49-F238E27FC236}">
                <a16:creationId xmlns:a16="http://schemas.microsoft.com/office/drawing/2014/main" id="{1857B3C9-2C1C-0A13-BC66-6BF2314B2EF9}"/>
              </a:ext>
            </a:extLst>
          </p:cNvPr>
          <p:cNvSpPr txBox="1"/>
          <p:nvPr/>
        </p:nvSpPr>
        <p:spPr>
          <a:xfrm>
            <a:off x="512070" y="2664766"/>
            <a:ext cx="988141" cy="338554"/>
          </a:xfrm>
          <a:prstGeom prst="rect">
            <a:avLst/>
          </a:prstGeom>
          <a:noFill/>
        </p:spPr>
        <p:txBody>
          <a:bodyPr wrap="square" rtlCol="0">
            <a:spAutoFit/>
          </a:bodyPr>
          <a:lstStyle/>
          <a:p>
            <a:r>
              <a:rPr lang="en-US" sz="1600" b="1" dirty="0">
                <a:solidFill>
                  <a:schemeClr val="tx1"/>
                </a:solidFill>
              </a:rPr>
              <a:t>Output:-</a:t>
            </a:r>
          </a:p>
        </p:txBody>
      </p:sp>
      <p:graphicFrame>
        <p:nvGraphicFramePr>
          <p:cNvPr id="2" name="Table 1">
            <a:extLst>
              <a:ext uri="{FF2B5EF4-FFF2-40B4-BE49-F238E27FC236}">
                <a16:creationId xmlns:a16="http://schemas.microsoft.com/office/drawing/2014/main" id="{4D996B7A-1358-9816-69A8-9D7D622365CF}"/>
              </a:ext>
            </a:extLst>
          </p:cNvPr>
          <p:cNvGraphicFramePr>
            <a:graphicFrameLocks noGrp="1"/>
          </p:cNvGraphicFramePr>
          <p:nvPr>
            <p:extLst>
              <p:ext uri="{D42A27DB-BD31-4B8C-83A1-F6EECF244321}">
                <p14:modId xmlns:p14="http://schemas.microsoft.com/office/powerpoint/2010/main" val="4199249825"/>
              </p:ext>
            </p:extLst>
          </p:nvPr>
        </p:nvGraphicFramePr>
        <p:xfrm>
          <a:off x="1655916" y="3147407"/>
          <a:ext cx="2553311" cy="1319084"/>
        </p:xfrm>
        <a:graphic>
          <a:graphicData uri="http://schemas.openxmlformats.org/drawingml/2006/table">
            <a:tbl>
              <a:tblPr>
                <a:tableStyleId>{511C7EFF-B079-44CD-85B6-E6D3598932AC}</a:tableStyleId>
              </a:tblPr>
              <a:tblGrid>
                <a:gridCol w="1075078">
                  <a:extLst>
                    <a:ext uri="{9D8B030D-6E8A-4147-A177-3AD203B41FA5}">
                      <a16:colId xmlns:a16="http://schemas.microsoft.com/office/drawing/2014/main" val="218061120"/>
                    </a:ext>
                  </a:extLst>
                </a:gridCol>
                <a:gridCol w="1478233">
                  <a:extLst>
                    <a:ext uri="{9D8B030D-6E8A-4147-A177-3AD203B41FA5}">
                      <a16:colId xmlns:a16="http://schemas.microsoft.com/office/drawing/2014/main" val="3432314291"/>
                    </a:ext>
                  </a:extLst>
                </a:gridCol>
              </a:tblGrid>
              <a:tr h="255660">
                <a:tc>
                  <a:txBody>
                    <a:bodyPr/>
                    <a:lstStyle/>
                    <a:p>
                      <a:pPr algn="ctr" fontAlgn="b"/>
                      <a:r>
                        <a:rPr lang="en-US" sz="1200" u="none" strike="noStrike" dirty="0">
                          <a:solidFill>
                            <a:schemeClr val="tx1">
                              <a:lumMod val="95000"/>
                            </a:schemeClr>
                          </a:solidFill>
                          <a:effectLst/>
                        </a:rPr>
                        <a:t>Quarters</a:t>
                      </a:r>
                      <a:endParaRPr lang="en-US" sz="1200" b="0" i="0" u="none" strike="noStrike" dirty="0">
                        <a:solidFill>
                          <a:schemeClr val="tx1">
                            <a:lumMod val="95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fontAlgn="b"/>
                      <a:r>
                        <a:rPr lang="en-US" sz="1200" u="none" strike="noStrike" dirty="0">
                          <a:solidFill>
                            <a:schemeClr val="tx1">
                              <a:lumMod val="95000"/>
                            </a:schemeClr>
                          </a:solidFill>
                          <a:effectLst/>
                        </a:rPr>
                        <a:t>Total_sold_quantity</a:t>
                      </a:r>
                      <a:endParaRPr lang="en-US" sz="1200" b="0" i="0" u="none" strike="noStrike" dirty="0">
                        <a:solidFill>
                          <a:schemeClr val="tx1">
                            <a:lumMod val="95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300114715"/>
                  </a:ext>
                </a:extLst>
              </a:tr>
              <a:tr h="265856">
                <a:tc>
                  <a:txBody>
                    <a:bodyPr/>
                    <a:lstStyle/>
                    <a:p>
                      <a:pPr algn="ctr" fontAlgn="ctr"/>
                      <a:r>
                        <a:rPr lang="en-US" sz="1200" u="none" strike="noStrike" dirty="0">
                          <a:solidFill>
                            <a:schemeClr val="tx1">
                              <a:lumMod val="95000"/>
                            </a:schemeClr>
                          </a:solidFill>
                          <a:effectLst/>
                        </a:rPr>
                        <a:t>Q1</a:t>
                      </a:r>
                      <a:endParaRPr lang="en-US" sz="1200" b="0" i="0" u="none" strike="noStrike" dirty="0">
                        <a:solidFill>
                          <a:schemeClr val="tx1">
                            <a:lumMod val="95000"/>
                          </a:schemeClr>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solidFill>
                            <a:schemeClr val="tx1">
                              <a:lumMod val="95000"/>
                            </a:schemeClr>
                          </a:solidFill>
                          <a:effectLst/>
                        </a:rPr>
                        <a:t>7.01M</a:t>
                      </a:r>
                      <a:endParaRPr lang="en-US" sz="1200" b="0" i="0" u="none" strike="noStrike" dirty="0">
                        <a:solidFill>
                          <a:schemeClr val="tx1">
                            <a:lumMod val="95000"/>
                          </a:schemeClr>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655584"/>
                  </a:ext>
                </a:extLst>
              </a:tr>
              <a:tr h="265856">
                <a:tc>
                  <a:txBody>
                    <a:bodyPr/>
                    <a:lstStyle/>
                    <a:p>
                      <a:pPr algn="ctr" fontAlgn="ctr"/>
                      <a:r>
                        <a:rPr lang="en-US" sz="1200" u="none" strike="noStrike">
                          <a:solidFill>
                            <a:schemeClr val="tx1">
                              <a:lumMod val="95000"/>
                            </a:schemeClr>
                          </a:solidFill>
                          <a:effectLst/>
                        </a:rPr>
                        <a:t>Q2</a:t>
                      </a:r>
                      <a:endParaRPr lang="en-US" sz="1200" b="0" i="0" u="none" strike="noStrike">
                        <a:solidFill>
                          <a:schemeClr val="tx1">
                            <a:lumMod val="95000"/>
                          </a:schemeClr>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solidFill>
                            <a:schemeClr val="tx1">
                              <a:lumMod val="95000"/>
                            </a:schemeClr>
                          </a:solidFill>
                          <a:effectLst/>
                        </a:rPr>
                        <a:t>6.65M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8013102"/>
                  </a:ext>
                </a:extLst>
              </a:tr>
              <a:tr h="265856">
                <a:tc>
                  <a:txBody>
                    <a:bodyPr/>
                    <a:lstStyle/>
                    <a:p>
                      <a:pPr algn="ctr" fontAlgn="ctr"/>
                      <a:r>
                        <a:rPr lang="en-US" sz="1200" u="none" strike="noStrike">
                          <a:solidFill>
                            <a:schemeClr val="tx1">
                              <a:lumMod val="95000"/>
                            </a:schemeClr>
                          </a:solidFill>
                          <a:effectLst/>
                        </a:rPr>
                        <a:t>Q4</a:t>
                      </a:r>
                      <a:endParaRPr lang="en-US" sz="1200" b="0" i="0" u="none" strike="noStrike">
                        <a:solidFill>
                          <a:schemeClr val="tx1">
                            <a:lumMod val="95000"/>
                          </a:schemeClr>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solidFill>
                            <a:schemeClr val="tx1">
                              <a:lumMod val="95000"/>
                            </a:schemeClr>
                          </a:solidFill>
                          <a:effectLst/>
                        </a:rPr>
                        <a:t>5.04M</a:t>
                      </a:r>
                      <a:endParaRPr lang="en-US" sz="1200" b="0" i="0" u="none" strike="noStrike" dirty="0">
                        <a:solidFill>
                          <a:schemeClr val="tx1">
                            <a:lumMod val="95000"/>
                          </a:schemeClr>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7733417"/>
                  </a:ext>
                </a:extLst>
              </a:tr>
              <a:tr h="265856">
                <a:tc>
                  <a:txBody>
                    <a:bodyPr/>
                    <a:lstStyle/>
                    <a:p>
                      <a:pPr algn="ctr" fontAlgn="ctr"/>
                      <a:r>
                        <a:rPr lang="en-US" sz="1200" u="none" strike="noStrike" dirty="0">
                          <a:solidFill>
                            <a:schemeClr val="tx1">
                              <a:lumMod val="95000"/>
                            </a:schemeClr>
                          </a:solidFill>
                          <a:effectLst/>
                        </a:rPr>
                        <a:t>Q3</a:t>
                      </a:r>
                      <a:endParaRPr lang="en-US" sz="1200" b="0" i="0" u="none" strike="noStrike" dirty="0">
                        <a:solidFill>
                          <a:schemeClr val="tx1">
                            <a:lumMod val="95000"/>
                          </a:schemeClr>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solidFill>
                            <a:schemeClr val="tx1">
                              <a:lumMod val="95000"/>
                            </a:schemeClr>
                          </a:solidFill>
                          <a:effectLst/>
                        </a:rPr>
                        <a:t>2.08M</a:t>
                      </a:r>
                      <a:endParaRPr lang="en-US" sz="1200" b="0" i="0" u="none" strike="noStrike" dirty="0">
                        <a:solidFill>
                          <a:schemeClr val="tx1">
                            <a:lumMod val="95000"/>
                          </a:schemeClr>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3937601"/>
                  </a:ext>
                </a:extLst>
              </a:tr>
            </a:tbl>
          </a:graphicData>
        </a:graphic>
      </p:graphicFrame>
    </p:spTree>
    <p:extLst>
      <p:ext uri="{BB962C8B-B14F-4D97-AF65-F5344CB8AC3E}">
        <p14:creationId xmlns:p14="http://schemas.microsoft.com/office/powerpoint/2010/main" val="2314773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3" name="TextBox 2">
            <a:extLst>
              <a:ext uri="{FF2B5EF4-FFF2-40B4-BE49-F238E27FC236}">
                <a16:creationId xmlns:a16="http://schemas.microsoft.com/office/drawing/2014/main" id="{BC3AE0DF-4016-7C2F-1089-8D1A519E818D}"/>
              </a:ext>
            </a:extLst>
          </p:cNvPr>
          <p:cNvSpPr txBox="1"/>
          <p:nvPr/>
        </p:nvSpPr>
        <p:spPr>
          <a:xfrm>
            <a:off x="822071" y="846136"/>
            <a:ext cx="1452283" cy="461665"/>
          </a:xfrm>
          <a:prstGeom prst="rect">
            <a:avLst/>
          </a:prstGeom>
          <a:noFill/>
        </p:spPr>
        <p:txBody>
          <a:bodyPr wrap="square" rtlCol="0">
            <a:spAutoFit/>
          </a:bodyPr>
          <a:lstStyle/>
          <a:p>
            <a:r>
              <a:rPr lang="en-US" sz="2400" dirty="0">
                <a:ln w="0"/>
                <a:solidFill>
                  <a:schemeClr val="accent1"/>
                </a:solidFill>
                <a:effectLst>
                  <a:outerShdw blurRad="38100" dist="25400" dir="5400000" algn="ctr" rotWithShape="0">
                    <a:srgbClr val="6E747A">
                      <a:alpha val="43000"/>
                    </a:srgbClr>
                  </a:outerShdw>
                </a:effectLst>
              </a:rPr>
              <a:t>Insights:-</a:t>
            </a:r>
          </a:p>
        </p:txBody>
      </p:sp>
      <p:sp>
        <p:nvSpPr>
          <p:cNvPr id="4" name="TextBox 3">
            <a:extLst>
              <a:ext uri="{FF2B5EF4-FFF2-40B4-BE49-F238E27FC236}">
                <a16:creationId xmlns:a16="http://schemas.microsoft.com/office/drawing/2014/main" id="{89D25B0F-8B99-374A-2849-571233F5F2A2}"/>
              </a:ext>
            </a:extLst>
          </p:cNvPr>
          <p:cNvSpPr txBox="1"/>
          <p:nvPr/>
        </p:nvSpPr>
        <p:spPr>
          <a:xfrm>
            <a:off x="290457" y="1448365"/>
            <a:ext cx="3875144" cy="2800767"/>
          </a:xfrm>
          <a:prstGeom prst="rect">
            <a:avLst/>
          </a:prstGeom>
          <a:noFill/>
        </p:spPr>
        <p:txBody>
          <a:bodyPr wrap="square" rtlCol="0">
            <a:spAutoFit/>
          </a:bodyPr>
          <a:lstStyle/>
          <a:p>
            <a:r>
              <a:rPr lang="en-US" sz="1600" dirty="0">
                <a:solidFill>
                  <a:schemeClr val="tx1"/>
                </a:solidFill>
              </a:rPr>
              <a:t>Q1 had the highest sales volume of 7.01M, and Q2 had second-highest sales volume of 6.65M, suggesting that the company's sales and marketing strategies were successful during the beginning of the fiscal year.</a:t>
            </a:r>
          </a:p>
          <a:p>
            <a:endParaRPr lang="en-US" sz="1600" dirty="0"/>
          </a:p>
          <a:p>
            <a:r>
              <a:rPr lang="en-US" sz="1600" dirty="0">
                <a:solidFill>
                  <a:schemeClr val="tx1"/>
                </a:solidFill>
              </a:rPr>
              <a:t> The lowest sales volume in Q3 2020 is 2.8M, indicating that is the effect of COVID_19 on our sales. In Q4 there is recovery because of high demand on computer accessories.</a:t>
            </a:r>
          </a:p>
        </p:txBody>
      </p:sp>
      <p:sp>
        <p:nvSpPr>
          <p:cNvPr id="5" name="TextBox 4">
            <a:extLst>
              <a:ext uri="{FF2B5EF4-FFF2-40B4-BE49-F238E27FC236}">
                <a16:creationId xmlns:a16="http://schemas.microsoft.com/office/drawing/2014/main" id="{E192D245-AB8B-2DE0-CD3D-5723E719B276}"/>
              </a:ext>
            </a:extLst>
          </p:cNvPr>
          <p:cNvSpPr txBox="1"/>
          <p:nvPr/>
        </p:nvSpPr>
        <p:spPr>
          <a:xfrm>
            <a:off x="4913835" y="923079"/>
            <a:ext cx="2678654" cy="307777"/>
          </a:xfrm>
          <a:prstGeom prst="rect">
            <a:avLst/>
          </a:prstGeom>
          <a:noFill/>
        </p:spPr>
        <p:txBody>
          <a:bodyPr wrap="square" rtlCol="0">
            <a:spAutoFit/>
          </a:bodyPr>
          <a:lstStyle/>
          <a:p>
            <a:pPr algn="ctr"/>
            <a:r>
              <a:rPr lang="en-US" dirty="0">
                <a:solidFill>
                  <a:schemeClr val="tx1"/>
                </a:solidFill>
              </a:rPr>
              <a:t>Quarters wise sales volume </a:t>
            </a:r>
          </a:p>
        </p:txBody>
      </p:sp>
      <p:pic>
        <p:nvPicPr>
          <p:cNvPr id="7" name="Picture 6">
            <a:extLst>
              <a:ext uri="{FF2B5EF4-FFF2-40B4-BE49-F238E27FC236}">
                <a16:creationId xmlns:a16="http://schemas.microsoft.com/office/drawing/2014/main" id="{12F0D96E-B307-FBCB-0341-B91BDB733789}"/>
              </a:ext>
            </a:extLst>
          </p:cNvPr>
          <p:cNvPicPr>
            <a:picLocks noChangeAspect="1"/>
          </p:cNvPicPr>
          <p:nvPr/>
        </p:nvPicPr>
        <p:blipFill>
          <a:blip r:embed="rId3"/>
          <a:stretch>
            <a:fillRect/>
          </a:stretch>
        </p:blipFill>
        <p:spPr>
          <a:xfrm>
            <a:off x="4088531" y="1307801"/>
            <a:ext cx="4765012" cy="3307666"/>
          </a:xfrm>
          <a:prstGeom prst="rect">
            <a:avLst/>
          </a:prstGeom>
        </p:spPr>
      </p:pic>
    </p:spTree>
    <p:extLst>
      <p:ext uri="{BB962C8B-B14F-4D97-AF65-F5344CB8AC3E}">
        <p14:creationId xmlns:p14="http://schemas.microsoft.com/office/powerpoint/2010/main" val="2299715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6" name="TextBox 5">
            <a:extLst>
              <a:ext uri="{FF2B5EF4-FFF2-40B4-BE49-F238E27FC236}">
                <a16:creationId xmlns:a16="http://schemas.microsoft.com/office/drawing/2014/main" id="{F7BD0DC1-E0E6-0795-8102-FCDD50653347}"/>
              </a:ext>
            </a:extLst>
          </p:cNvPr>
          <p:cNvSpPr txBox="1"/>
          <p:nvPr/>
        </p:nvSpPr>
        <p:spPr>
          <a:xfrm>
            <a:off x="1987044" y="1077565"/>
            <a:ext cx="6047536" cy="1846659"/>
          </a:xfrm>
          <a:prstGeom prst="rect">
            <a:avLst/>
          </a:prstGeom>
          <a:noFill/>
        </p:spPr>
        <p:txBody>
          <a:bodyPr wrap="square">
            <a:spAutoFit/>
          </a:bodyPr>
          <a:lstStyle/>
          <a:p>
            <a:r>
              <a:rPr lang="en-US" dirty="0">
                <a:solidFill>
                  <a:schemeClr val="tx1"/>
                </a:solidFill>
              </a:rPr>
              <a:t> </a:t>
            </a:r>
          </a:p>
          <a:p>
            <a:r>
              <a:rPr lang="en-US" sz="1600" dirty="0">
                <a:solidFill>
                  <a:schemeClr val="tx1"/>
                </a:solidFill>
              </a:rPr>
              <a:t>Which channel helped to bring more gross sales in the fiscal year 2021 and the percentage of contribution? </a:t>
            </a:r>
          </a:p>
          <a:p>
            <a:r>
              <a:rPr lang="en-US" sz="1600" dirty="0">
                <a:solidFill>
                  <a:schemeClr val="tx1"/>
                </a:solidFill>
              </a:rPr>
              <a:t>The final output contains these fields</a:t>
            </a:r>
          </a:p>
          <a:p>
            <a:pPr marL="285750" indent="-285750">
              <a:buClr>
                <a:schemeClr val="tx1"/>
              </a:buClr>
              <a:buFont typeface="Wingdings" panose="05000000000000000000" pitchFamily="2" charset="2"/>
              <a:buChar char="ü"/>
            </a:pPr>
            <a:r>
              <a:rPr lang="en-US" sz="1600" dirty="0">
                <a:solidFill>
                  <a:schemeClr val="tx1"/>
                </a:solidFill>
              </a:rPr>
              <a:t>Channel</a:t>
            </a:r>
          </a:p>
          <a:p>
            <a:pPr marL="285750" indent="-285750">
              <a:buClr>
                <a:schemeClr val="tx1"/>
              </a:buClr>
              <a:buFont typeface="Wingdings" panose="05000000000000000000" pitchFamily="2" charset="2"/>
              <a:buChar char="ü"/>
            </a:pPr>
            <a:r>
              <a:rPr lang="en-US" sz="1600" dirty="0">
                <a:solidFill>
                  <a:schemeClr val="tx1"/>
                </a:solidFill>
              </a:rPr>
              <a:t>Gross sales millions </a:t>
            </a:r>
          </a:p>
          <a:p>
            <a:pPr marL="285750" indent="-285750">
              <a:buClr>
                <a:schemeClr val="tx1"/>
              </a:buClr>
              <a:buFont typeface="Wingdings" panose="05000000000000000000" pitchFamily="2" charset="2"/>
              <a:buChar char="ü"/>
            </a:pPr>
            <a:r>
              <a:rPr lang="en-US" sz="1600" dirty="0">
                <a:solidFill>
                  <a:schemeClr val="tx1"/>
                </a:solidFill>
              </a:rPr>
              <a:t>Percentage</a:t>
            </a:r>
          </a:p>
        </p:txBody>
      </p:sp>
      <p:sp>
        <p:nvSpPr>
          <p:cNvPr id="7" name="TextBox 6">
            <a:extLst>
              <a:ext uri="{FF2B5EF4-FFF2-40B4-BE49-F238E27FC236}">
                <a16:creationId xmlns:a16="http://schemas.microsoft.com/office/drawing/2014/main" id="{1ADB9CA7-004F-0BDC-7DB3-797927D80129}"/>
              </a:ext>
            </a:extLst>
          </p:cNvPr>
          <p:cNvSpPr txBox="1"/>
          <p:nvPr/>
        </p:nvSpPr>
        <p:spPr>
          <a:xfrm>
            <a:off x="745066" y="877510"/>
            <a:ext cx="1510292" cy="400110"/>
          </a:xfrm>
          <a:prstGeom prst="rect">
            <a:avLst/>
          </a:prstGeom>
          <a:noFill/>
        </p:spPr>
        <p:txBody>
          <a:bodyPr wrap="square" rtlCol="0">
            <a:spAutoFit/>
          </a:bodyPr>
          <a:lstStyle/>
          <a:p>
            <a:r>
              <a:rPr lang="en-US" sz="2000" b="1" dirty="0">
                <a:ln w="0"/>
                <a:solidFill>
                  <a:schemeClr val="accent1"/>
                </a:solidFill>
                <a:effectLst>
                  <a:outerShdw blurRad="38100" dist="25400" dir="5400000" algn="ctr" rotWithShape="0">
                    <a:srgbClr val="6E747A">
                      <a:alpha val="43000"/>
                    </a:srgbClr>
                  </a:outerShdw>
                </a:effectLst>
              </a:rPr>
              <a:t>Request: 9</a:t>
            </a:r>
          </a:p>
        </p:txBody>
      </p:sp>
      <p:sp>
        <p:nvSpPr>
          <p:cNvPr id="5" name="TextBox 4">
            <a:extLst>
              <a:ext uri="{FF2B5EF4-FFF2-40B4-BE49-F238E27FC236}">
                <a16:creationId xmlns:a16="http://schemas.microsoft.com/office/drawing/2014/main" id="{1857B3C9-2C1C-0A13-BC66-6BF2314B2EF9}"/>
              </a:ext>
            </a:extLst>
          </p:cNvPr>
          <p:cNvSpPr txBox="1"/>
          <p:nvPr/>
        </p:nvSpPr>
        <p:spPr>
          <a:xfrm>
            <a:off x="1006141" y="3015500"/>
            <a:ext cx="988141" cy="338554"/>
          </a:xfrm>
          <a:prstGeom prst="rect">
            <a:avLst/>
          </a:prstGeom>
          <a:noFill/>
        </p:spPr>
        <p:txBody>
          <a:bodyPr wrap="square" rtlCol="0">
            <a:spAutoFit/>
          </a:bodyPr>
          <a:lstStyle/>
          <a:p>
            <a:r>
              <a:rPr lang="en-US" sz="1600" b="1" dirty="0">
                <a:solidFill>
                  <a:schemeClr val="tx1"/>
                </a:solidFill>
              </a:rPr>
              <a:t>Output:-</a:t>
            </a:r>
          </a:p>
        </p:txBody>
      </p:sp>
      <p:graphicFrame>
        <p:nvGraphicFramePr>
          <p:cNvPr id="3" name="Table 2">
            <a:extLst>
              <a:ext uri="{FF2B5EF4-FFF2-40B4-BE49-F238E27FC236}">
                <a16:creationId xmlns:a16="http://schemas.microsoft.com/office/drawing/2014/main" id="{7819787E-0263-5C97-2BE4-5F8ED8577E8A}"/>
              </a:ext>
            </a:extLst>
          </p:cNvPr>
          <p:cNvGraphicFramePr>
            <a:graphicFrameLocks noGrp="1"/>
          </p:cNvGraphicFramePr>
          <p:nvPr>
            <p:extLst>
              <p:ext uri="{D42A27DB-BD31-4B8C-83A1-F6EECF244321}">
                <p14:modId xmlns:p14="http://schemas.microsoft.com/office/powerpoint/2010/main" val="4114020414"/>
              </p:ext>
            </p:extLst>
          </p:nvPr>
        </p:nvGraphicFramePr>
        <p:xfrm>
          <a:off x="2072478" y="3015500"/>
          <a:ext cx="4177714" cy="1774899"/>
        </p:xfrm>
        <a:graphic>
          <a:graphicData uri="http://schemas.openxmlformats.org/drawingml/2006/table">
            <a:tbl>
              <a:tblPr>
                <a:tableStyleId>{511C7EFF-B079-44CD-85B6-E6D3598932AC}</a:tableStyleId>
              </a:tblPr>
              <a:tblGrid>
                <a:gridCol w="1197847">
                  <a:extLst>
                    <a:ext uri="{9D8B030D-6E8A-4147-A177-3AD203B41FA5}">
                      <a16:colId xmlns:a16="http://schemas.microsoft.com/office/drawing/2014/main" val="1335541898"/>
                    </a:ext>
                  </a:extLst>
                </a:gridCol>
                <a:gridCol w="1527586">
                  <a:extLst>
                    <a:ext uri="{9D8B030D-6E8A-4147-A177-3AD203B41FA5}">
                      <a16:colId xmlns:a16="http://schemas.microsoft.com/office/drawing/2014/main" val="3691121195"/>
                    </a:ext>
                  </a:extLst>
                </a:gridCol>
                <a:gridCol w="1452281">
                  <a:extLst>
                    <a:ext uri="{9D8B030D-6E8A-4147-A177-3AD203B41FA5}">
                      <a16:colId xmlns:a16="http://schemas.microsoft.com/office/drawing/2014/main" val="3234205115"/>
                    </a:ext>
                  </a:extLst>
                </a:gridCol>
              </a:tblGrid>
              <a:tr h="333486">
                <a:tc>
                  <a:txBody>
                    <a:bodyPr/>
                    <a:lstStyle/>
                    <a:p>
                      <a:pPr marR="0" algn="ctr" rtl="0" fontAlgn="b">
                        <a:lnSpc>
                          <a:spcPct val="100000"/>
                        </a:lnSpc>
                        <a:spcBef>
                          <a:spcPts val="0"/>
                        </a:spcBef>
                        <a:spcAft>
                          <a:spcPts val="0"/>
                        </a:spcAft>
                        <a:buClr>
                          <a:srgbClr val="000000"/>
                        </a:buClr>
                        <a:buFont typeface="Arial"/>
                      </a:pPr>
                      <a:endParaRPr lang="en-US" sz="1400" b="0" i="0" u="none" strike="noStrike" cap="none" dirty="0">
                        <a:solidFill>
                          <a:schemeClr val="tx1">
                            <a:lumMod val="95000"/>
                          </a:schemeClr>
                        </a:solidFill>
                        <a:effectLst/>
                        <a:latin typeface="Arial"/>
                        <a:cs typeface="Arial"/>
                        <a:sym typeface="Arial"/>
                      </a:endParaRPr>
                    </a:p>
                    <a:p>
                      <a:pPr marR="0" algn="ctr" rtl="0" fontAlgn="b">
                        <a:lnSpc>
                          <a:spcPct val="100000"/>
                        </a:lnSpc>
                        <a:spcBef>
                          <a:spcPts val="0"/>
                        </a:spcBef>
                        <a:spcAft>
                          <a:spcPts val="0"/>
                        </a:spcAft>
                        <a:buClr>
                          <a:srgbClr val="000000"/>
                        </a:buClr>
                        <a:buFont typeface="Arial"/>
                      </a:pPr>
                      <a:r>
                        <a:rPr lang="en-US" sz="1400" b="0" i="0" u="none" strike="noStrike" cap="none" dirty="0">
                          <a:solidFill>
                            <a:schemeClr val="tx1">
                              <a:lumMod val="95000"/>
                            </a:schemeClr>
                          </a:solidFill>
                          <a:effectLst/>
                          <a:latin typeface="Arial"/>
                          <a:cs typeface="Arial"/>
                          <a:sym typeface="Arial"/>
                        </a:rPr>
                        <a:t>Channel</a:t>
                      </a:r>
                    </a:p>
                    <a:p>
                      <a:pPr marR="0" algn="ctr" rtl="0" fontAlgn="b">
                        <a:lnSpc>
                          <a:spcPct val="100000"/>
                        </a:lnSpc>
                        <a:spcBef>
                          <a:spcPts val="0"/>
                        </a:spcBef>
                        <a:spcAft>
                          <a:spcPts val="0"/>
                        </a:spcAft>
                        <a:buClr>
                          <a:srgbClr val="000000"/>
                        </a:buClr>
                        <a:buFont typeface="Arial"/>
                      </a:pPr>
                      <a:endParaRPr lang="en-US" sz="1400" b="0" i="0" u="none" strike="noStrike" cap="none" dirty="0">
                        <a:solidFill>
                          <a:schemeClr val="tx1">
                            <a:lumMod val="95000"/>
                          </a:schemeClr>
                        </a:solidFill>
                        <a:effectLst/>
                        <a:latin typeface="Arial"/>
                        <a:cs typeface="Arial"/>
                        <a:sym typeface="Arial"/>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dirty="0" err="1">
                          <a:solidFill>
                            <a:schemeClr val="tx1">
                              <a:lumMod val="95000"/>
                            </a:schemeClr>
                          </a:solidFill>
                          <a:effectLst/>
                          <a:latin typeface="Arial"/>
                          <a:cs typeface="Arial"/>
                          <a:sym typeface="Arial"/>
                        </a:rPr>
                        <a:t>Gross_sales_mln</a:t>
                      </a:r>
                      <a:endParaRPr lang="en-US" sz="1400" b="0" i="0" u="none" strike="noStrike" cap="none" dirty="0">
                        <a:solidFill>
                          <a:schemeClr val="tx1">
                            <a:lumMod val="95000"/>
                          </a:schemeClr>
                        </a:solidFill>
                        <a:effectLst/>
                        <a:latin typeface="Arial"/>
                        <a:cs typeface="Arial"/>
                        <a:sym typeface="Arial"/>
                      </a:endParaRPr>
                    </a:p>
                    <a:p>
                      <a:pPr marR="0" algn="ctr" rtl="0" fontAlgn="b">
                        <a:lnSpc>
                          <a:spcPct val="100000"/>
                        </a:lnSpc>
                        <a:spcBef>
                          <a:spcPts val="0"/>
                        </a:spcBef>
                        <a:spcAft>
                          <a:spcPts val="0"/>
                        </a:spcAft>
                        <a:buClr>
                          <a:srgbClr val="000000"/>
                        </a:buClr>
                        <a:buFont typeface="Arial"/>
                      </a:pPr>
                      <a:endParaRPr lang="en-US" sz="1400" b="0" i="0" u="none" strike="noStrike" cap="none" dirty="0">
                        <a:solidFill>
                          <a:schemeClr val="tx1">
                            <a:lumMod val="95000"/>
                          </a:schemeClr>
                        </a:solidFill>
                        <a:effectLst/>
                        <a:latin typeface="Arial"/>
                        <a:cs typeface="Arial"/>
                        <a:sym typeface="Arial"/>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dirty="0">
                          <a:solidFill>
                            <a:schemeClr val="tx1">
                              <a:lumMod val="95000"/>
                            </a:schemeClr>
                          </a:solidFill>
                          <a:effectLst/>
                          <a:latin typeface="Arial"/>
                          <a:cs typeface="Arial"/>
                          <a:sym typeface="Arial"/>
                        </a:rPr>
                        <a:t>Percentage%</a:t>
                      </a:r>
                    </a:p>
                    <a:p>
                      <a:pPr marR="0" algn="ctr" rtl="0" fontAlgn="b">
                        <a:lnSpc>
                          <a:spcPct val="100000"/>
                        </a:lnSpc>
                        <a:spcBef>
                          <a:spcPts val="0"/>
                        </a:spcBef>
                        <a:spcAft>
                          <a:spcPts val="0"/>
                        </a:spcAft>
                        <a:buClr>
                          <a:srgbClr val="000000"/>
                        </a:buClr>
                        <a:buFont typeface="Arial"/>
                      </a:pPr>
                      <a:endParaRPr lang="en-US" sz="1400" b="0" i="0" u="none" strike="noStrike" cap="none" dirty="0">
                        <a:solidFill>
                          <a:schemeClr val="tx1">
                            <a:lumMod val="95000"/>
                          </a:schemeClr>
                        </a:solidFill>
                        <a:effectLst/>
                        <a:latin typeface="Arial"/>
                        <a:cs typeface="Arial"/>
                        <a:sym typeface="Arial"/>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119330046"/>
                  </a:ext>
                </a:extLst>
              </a:tr>
              <a:tr h="378273">
                <a:tc>
                  <a:txBody>
                    <a:bodyPr/>
                    <a:lstStyle/>
                    <a:p>
                      <a:pPr marR="0" algn="ctr" rtl="0" fontAlgn="b">
                        <a:lnSpc>
                          <a:spcPct val="100000"/>
                        </a:lnSpc>
                        <a:spcBef>
                          <a:spcPts val="0"/>
                        </a:spcBef>
                        <a:spcAft>
                          <a:spcPts val="0"/>
                        </a:spcAft>
                        <a:buClr>
                          <a:srgbClr val="000000"/>
                        </a:buClr>
                        <a:buFont typeface="Arial"/>
                      </a:pPr>
                      <a:r>
                        <a:rPr lang="en-US" sz="1200" b="0" i="0" u="none" strike="noStrike" cap="none" dirty="0">
                          <a:solidFill>
                            <a:schemeClr val="tx1">
                              <a:lumMod val="95000"/>
                            </a:schemeClr>
                          </a:solidFill>
                          <a:effectLst/>
                          <a:latin typeface="Arial"/>
                          <a:cs typeface="Arial"/>
                          <a:sym typeface="Arial"/>
                        </a:rPr>
                        <a:t>Retailer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US" sz="1200" b="0" i="0" u="none" strike="noStrike" cap="none">
                          <a:solidFill>
                            <a:schemeClr val="tx1">
                              <a:lumMod val="95000"/>
                            </a:schemeClr>
                          </a:solidFill>
                          <a:effectLst/>
                          <a:latin typeface="Arial"/>
                          <a:cs typeface="Arial"/>
                          <a:sym typeface="Arial"/>
                        </a:rPr>
                        <a:t>1219.08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US" sz="1200" b="0" i="0" u="none" strike="noStrike" cap="none" dirty="0">
                          <a:solidFill>
                            <a:schemeClr val="tx1">
                              <a:lumMod val="95000"/>
                            </a:schemeClr>
                          </a:solidFill>
                          <a:effectLst/>
                          <a:latin typeface="Arial"/>
                          <a:cs typeface="Arial"/>
                          <a:sym typeface="Arial"/>
                        </a:rPr>
                        <a:t>73.23%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290195"/>
                  </a:ext>
                </a:extLst>
              </a:tr>
              <a:tr h="378273">
                <a:tc>
                  <a:txBody>
                    <a:bodyPr/>
                    <a:lstStyle/>
                    <a:p>
                      <a:pPr marR="0" algn="ctr" rtl="0" fontAlgn="b">
                        <a:lnSpc>
                          <a:spcPct val="100000"/>
                        </a:lnSpc>
                        <a:spcBef>
                          <a:spcPts val="0"/>
                        </a:spcBef>
                        <a:spcAft>
                          <a:spcPts val="0"/>
                        </a:spcAft>
                        <a:buClr>
                          <a:srgbClr val="000000"/>
                        </a:buClr>
                        <a:buFont typeface="Arial"/>
                      </a:pPr>
                      <a:r>
                        <a:rPr lang="en-US" sz="1200" b="0" i="0" u="none" strike="noStrike" cap="none">
                          <a:solidFill>
                            <a:schemeClr val="tx1">
                              <a:lumMod val="95000"/>
                            </a:schemeClr>
                          </a:solidFill>
                          <a:effectLst/>
                          <a:latin typeface="Arial"/>
                          <a:cs typeface="Arial"/>
                          <a:sym typeface="Arial"/>
                        </a:rPr>
                        <a:t>Direct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US" sz="1200" b="0" i="0" u="none" strike="noStrike" cap="none">
                          <a:solidFill>
                            <a:schemeClr val="tx1">
                              <a:lumMod val="95000"/>
                            </a:schemeClr>
                          </a:solidFill>
                          <a:effectLst/>
                          <a:latin typeface="Arial"/>
                          <a:cs typeface="Arial"/>
                          <a:sym typeface="Arial"/>
                        </a:rPr>
                        <a:t>257.53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US" sz="1200" b="0" i="0" u="none" strike="noStrike" cap="none" dirty="0">
                          <a:solidFill>
                            <a:schemeClr val="tx1">
                              <a:lumMod val="95000"/>
                            </a:schemeClr>
                          </a:solidFill>
                          <a:effectLst/>
                          <a:latin typeface="Arial"/>
                          <a:cs typeface="Arial"/>
                          <a:sym typeface="Arial"/>
                        </a:rPr>
                        <a:t>15.47%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4127358"/>
                  </a:ext>
                </a:extLst>
              </a:tr>
              <a:tr h="378273">
                <a:tc>
                  <a:txBody>
                    <a:bodyPr/>
                    <a:lstStyle/>
                    <a:p>
                      <a:pPr marR="0" algn="ctr" rtl="0" fontAlgn="b">
                        <a:lnSpc>
                          <a:spcPct val="100000"/>
                        </a:lnSpc>
                        <a:spcBef>
                          <a:spcPts val="0"/>
                        </a:spcBef>
                        <a:spcAft>
                          <a:spcPts val="0"/>
                        </a:spcAft>
                        <a:buClr>
                          <a:srgbClr val="000000"/>
                        </a:buClr>
                        <a:buFont typeface="Arial"/>
                      </a:pPr>
                      <a:r>
                        <a:rPr lang="en-US" sz="1200" b="0" i="0" u="none" strike="noStrike" cap="none" dirty="0">
                          <a:solidFill>
                            <a:schemeClr val="tx1">
                              <a:lumMod val="95000"/>
                            </a:schemeClr>
                          </a:solidFill>
                          <a:effectLst/>
                          <a:latin typeface="Arial"/>
                          <a:cs typeface="Arial"/>
                          <a:sym typeface="Arial"/>
                        </a:rPr>
                        <a:t>Distributor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US" sz="1200" b="0" i="0" u="none" strike="noStrike" cap="none" dirty="0">
                          <a:solidFill>
                            <a:schemeClr val="tx1">
                              <a:lumMod val="95000"/>
                            </a:schemeClr>
                          </a:solidFill>
                          <a:effectLst/>
                          <a:latin typeface="Arial"/>
                          <a:cs typeface="Arial"/>
                          <a:sym typeface="Arial"/>
                        </a:rPr>
                        <a:t>188.03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US" sz="1200" b="0" i="0" u="none" strike="noStrike" cap="none" dirty="0">
                          <a:solidFill>
                            <a:schemeClr val="tx1">
                              <a:lumMod val="95000"/>
                            </a:schemeClr>
                          </a:solidFill>
                          <a:effectLst/>
                          <a:latin typeface="Arial"/>
                          <a:cs typeface="Arial"/>
                          <a:sym typeface="Arial"/>
                        </a:rPr>
                        <a:t>11.30%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1776187"/>
                  </a:ext>
                </a:extLst>
              </a:tr>
            </a:tbl>
          </a:graphicData>
        </a:graphic>
      </p:graphicFrame>
    </p:spTree>
    <p:extLst>
      <p:ext uri="{BB962C8B-B14F-4D97-AF65-F5344CB8AC3E}">
        <p14:creationId xmlns:p14="http://schemas.microsoft.com/office/powerpoint/2010/main" val="3467958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3" name="TextBox 2">
            <a:extLst>
              <a:ext uri="{FF2B5EF4-FFF2-40B4-BE49-F238E27FC236}">
                <a16:creationId xmlns:a16="http://schemas.microsoft.com/office/drawing/2014/main" id="{BC3AE0DF-4016-7C2F-1089-8D1A519E818D}"/>
              </a:ext>
            </a:extLst>
          </p:cNvPr>
          <p:cNvSpPr txBox="1"/>
          <p:nvPr/>
        </p:nvSpPr>
        <p:spPr>
          <a:xfrm>
            <a:off x="822071" y="846136"/>
            <a:ext cx="1452283" cy="461665"/>
          </a:xfrm>
          <a:prstGeom prst="rect">
            <a:avLst/>
          </a:prstGeom>
          <a:noFill/>
        </p:spPr>
        <p:txBody>
          <a:bodyPr wrap="square" rtlCol="0">
            <a:spAutoFit/>
          </a:bodyPr>
          <a:lstStyle/>
          <a:p>
            <a:r>
              <a:rPr lang="en-US" sz="2400" dirty="0">
                <a:ln w="0"/>
                <a:solidFill>
                  <a:schemeClr val="accent1"/>
                </a:solidFill>
                <a:effectLst>
                  <a:outerShdw blurRad="38100" dist="25400" dir="5400000" algn="ctr" rotWithShape="0">
                    <a:srgbClr val="6E747A">
                      <a:alpha val="43000"/>
                    </a:srgbClr>
                  </a:outerShdw>
                </a:effectLst>
              </a:rPr>
              <a:t>Insights:-</a:t>
            </a:r>
          </a:p>
        </p:txBody>
      </p:sp>
      <p:sp>
        <p:nvSpPr>
          <p:cNvPr id="6" name="TextBox 5">
            <a:extLst>
              <a:ext uri="{FF2B5EF4-FFF2-40B4-BE49-F238E27FC236}">
                <a16:creationId xmlns:a16="http://schemas.microsoft.com/office/drawing/2014/main" id="{71FF79D0-E367-D2A3-9D4B-6B8C3E93C5F3}"/>
              </a:ext>
            </a:extLst>
          </p:cNvPr>
          <p:cNvSpPr txBox="1"/>
          <p:nvPr/>
        </p:nvSpPr>
        <p:spPr>
          <a:xfrm>
            <a:off x="796078" y="1585657"/>
            <a:ext cx="2956551" cy="1384995"/>
          </a:xfrm>
          <a:prstGeom prst="rect">
            <a:avLst/>
          </a:prstGeom>
          <a:noFill/>
        </p:spPr>
        <p:txBody>
          <a:bodyPr wrap="square" rtlCol="0">
            <a:spAutoFit/>
          </a:bodyPr>
          <a:lstStyle/>
          <a:p>
            <a:r>
              <a:rPr lang="en-US" b="0" i="0" dirty="0">
                <a:solidFill>
                  <a:schemeClr val="tx1"/>
                </a:solidFill>
                <a:effectLst/>
                <a:latin typeface="Söhne"/>
              </a:rPr>
              <a:t>The Retailer channel was the top-performing sales channel for the company in fiscal year 2021. this channel performed so well compared to the Direct and Distributor channels.  </a:t>
            </a:r>
            <a:endParaRPr lang="en-US" dirty="0">
              <a:solidFill>
                <a:schemeClr val="tx1"/>
              </a:solidFill>
            </a:endParaRPr>
          </a:p>
        </p:txBody>
      </p:sp>
      <p:pic>
        <p:nvPicPr>
          <p:cNvPr id="5" name="Picture 4">
            <a:extLst>
              <a:ext uri="{FF2B5EF4-FFF2-40B4-BE49-F238E27FC236}">
                <a16:creationId xmlns:a16="http://schemas.microsoft.com/office/drawing/2014/main" id="{672FE874-C393-6CAA-3B8D-447923557179}"/>
              </a:ext>
            </a:extLst>
          </p:cNvPr>
          <p:cNvPicPr>
            <a:picLocks noChangeAspect="1"/>
          </p:cNvPicPr>
          <p:nvPr/>
        </p:nvPicPr>
        <p:blipFill>
          <a:blip r:embed="rId3"/>
          <a:stretch>
            <a:fillRect/>
          </a:stretch>
        </p:blipFill>
        <p:spPr>
          <a:xfrm>
            <a:off x="4297680" y="645810"/>
            <a:ext cx="4233431" cy="3774605"/>
          </a:xfrm>
          <a:prstGeom prst="rect">
            <a:avLst/>
          </a:prstGeom>
        </p:spPr>
      </p:pic>
    </p:spTree>
    <p:extLst>
      <p:ext uri="{BB962C8B-B14F-4D97-AF65-F5344CB8AC3E}">
        <p14:creationId xmlns:p14="http://schemas.microsoft.com/office/powerpoint/2010/main" val="693228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6" name="TextBox 5">
            <a:extLst>
              <a:ext uri="{FF2B5EF4-FFF2-40B4-BE49-F238E27FC236}">
                <a16:creationId xmlns:a16="http://schemas.microsoft.com/office/drawing/2014/main" id="{F7BD0DC1-E0E6-0795-8102-FCDD50653347}"/>
              </a:ext>
            </a:extLst>
          </p:cNvPr>
          <p:cNvSpPr txBox="1"/>
          <p:nvPr/>
        </p:nvSpPr>
        <p:spPr>
          <a:xfrm>
            <a:off x="420598" y="1346766"/>
            <a:ext cx="3301548" cy="2246769"/>
          </a:xfrm>
          <a:prstGeom prst="rect">
            <a:avLst/>
          </a:prstGeom>
          <a:noFill/>
        </p:spPr>
        <p:txBody>
          <a:bodyPr wrap="square">
            <a:spAutoFit/>
          </a:bodyPr>
          <a:lstStyle/>
          <a:p>
            <a:r>
              <a:rPr lang="en-US" dirty="0">
                <a:solidFill>
                  <a:schemeClr val="tx1"/>
                </a:solidFill>
              </a:rPr>
              <a:t> </a:t>
            </a:r>
          </a:p>
          <a:p>
            <a:r>
              <a:rPr lang="en-US" dirty="0">
                <a:solidFill>
                  <a:schemeClr val="tx1"/>
                </a:solidFill>
              </a:rPr>
              <a:t>Get the Top 3 products in each division that have a high total_sold_quantity in the fiscal_year 2021? </a:t>
            </a:r>
          </a:p>
          <a:p>
            <a:r>
              <a:rPr lang="en-US" dirty="0">
                <a:solidFill>
                  <a:schemeClr val="tx1"/>
                </a:solidFill>
              </a:rPr>
              <a:t>The final output contains these fields</a:t>
            </a:r>
          </a:p>
          <a:p>
            <a:pPr marL="285750" indent="-285750">
              <a:buClr>
                <a:schemeClr val="tx1"/>
              </a:buClr>
              <a:buFont typeface="Wingdings" panose="05000000000000000000" pitchFamily="2" charset="2"/>
              <a:buChar char="ü"/>
            </a:pPr>
            <a:r>
              <a:rPr lang="en-US" dirty="0">
                <a:solidFill>
                  <a:schemeClr val="tx1"/>
                </a:solidFill>
              </a:rPr>
              <a:t>Division</a:t>
            </a:r>
          </a:p>
          <a:p>
            <a:pPr marL="285750" indent="-285750">
              <a:buClr>
                <a:schemeClr val="tx1"/>
              </a:buClr>
              <a:buFont typeface="Wingdings" panose="05000000000000000000" pitchFamily="2" charset="2"/>
              <a:buChar char="ü"/>
            </a:pPr>
            <a:r>
              <a:rPr lang="en-US" dirty="0">
                <a:solidFill>
                  <a:schemeClr val="tx1"/>
                </a:solidFill>
              </a:rPr>
              <a:t>product_code</a:t>
            </a:r>
          </a:p>
          <a:p>
            <a:pPr marL="285750" indent="-285750">
              <a:buClr>
                <a:schemeClr val="tx1"/>
              </a:buClr>
              <a:buFont typeface="Wingdings" panose="05000000000000000000" pitchFamily="2" charset="2"/>
              <a:buChar char="ü"/>
            </a:pPr>
            <a:r>
              <a:rPr lang="en-US" dirty="0">
                <a:solidFill>
                  <a:schemeClr val="tx1"/>
                </a:solidFill>
              </a:rPr>
              <a:t>Product</a:t>
            </a:r>
          </a:p>
          <a:p>
            <a:pPr marL="285750" indent="-285750">
              <a:buClr>
                <a:schemeClr val="tx1"/>
              </a:buClr>
              <a:buFont typeface="Wingdings" panose="05000000000000000000" pitchFamily="2" charset="2"/>
              <a:buChar char="ü"/>
            </a:pPr>
            <a:r>
              <a:rPr lang="en-US" dirty="0">
                <a:solidFill>
                  <a:schemeClr val="tx1"/>
                </a:solidFill>
              </a:rPr>
              <a:t>total_sold_quantity</a:t>
            </a:r>
          </a:p>
          <a:p>
            <a:pPr marL="285750" indent="-285750">
              <a:buClr>
                <a:schemeClr val="tx1"/>
              </a:buClr>
              <a:buFont typeface="Wingdings" panose="05000000000000000000" pitchFamily="2" charset="2"/>
              <a:buChar char="ü"/>
            </a:pPr>
            <a:r>
              <a:rPr lang="en-US" dirty="0">
                <a:solidFill>
                  <a:schemeClr val="tx1"/>
                </a:solidFill>
              </a:rPr>
              <a:t>rank_order</a:t>
            </a:r>
          </a:p>
        </p:txBody>
      </p:sp>
      <p:sp>
        <p:nvSpPr>
          <p:cNvPr id="7" name="TextBox 6">
            <a:extLst>
              <a:ext uri="{FF2B5EF4-FFF2-40B4-BE49-F238E27FC236}">
                <a16:creationId xmlns:a16="http://schemas.microsoft.com/office/drawing/2014/main" id="{1ADB9CA7-004F-0BDC-7DB3-797927D80129}"/>
              </a:ext>
            </a:extLst>
          </p:cNvPr>
          <p:cNvSpPr txBox="1"/>
          <p:nvPr/>
        </p:nvSpPr>
        <p:spPr>
          <a:xfrm>
            <a:off x="874158" y="887495"/>
            <a:ext cx="1761466" cy="400110"/>
          </a:xfrm>
          <a:prstGeom prst="rect">
            <a:avLst/>
          </a:prstGeom>
          <a:noFill/>
        </p:spPr>
        <p:txBody>
          <a:bodyPr wrap="square" rtlCol="0">
            <a:spAutoFit/>
          </a:bodyPr>
          <a:lstStyle/>
          <a:p>
            <a:r>
              <a:rPr lang="en-US" sz="2000" b="1" dirty="0">
                <a:ln w="0"/>
                <a:solidFill>
                  <a:schemeClr val="accent1"/>
                </a:solidFill>
                <a:effectLst>
                  <a:outerShdw blurRad="38100" dist="25400" dir="5400000" algn="ctr" rotWithShape="0">
                    <a:srgbClr val="6E747A">
                      <a:alpha val="43000"/>
                    </a:srgbClr>
                  </a:outerShdw>
                </a:effectLst>
              </a:rPr>
              <a:t>Request: 10</a:t>
            </a:r>
          </a:p>
        </p:txBody>
      </p:sp>
      <p:sp>
        <p:nvSpPr>
          <p:cNvPr id="5" name="TextBox 4">
            <a:extLst>
              <a:ext uri="{FF2B5EF4-FFF2-40B4-BE49-F238E27FC236}">
                <a16:creationId xmlns:a16="http://schemas.microsoft.com/office/drawing/2014/main" id="{1857B3C9-2C1C-0A13-BC66-6BF2314B2EF9}"/>
              </a:ext>
            </a:extLst>
          </p:cNvPr>
          <p:cNvSpPr txBox="1"/>
          <p:nvPr/>
        </p:nvSpPr>
        <p:spPr>
          <a:xfrm>
            <a:off x="3583859" y="450002"/>
            <a:ext cx="988141" cy="338554"/>
          </a:xfrm>
          <a:prstGeom prst="rect">
            <a:avLst/>
          </a:prstGeom>
          <a:noFill/>
        </p:spPr>
        <p:txBody>
          <a:bodyPr wrap="square" rtlCol="0">
            <a:spAutoFit/>
          </a:bodyPr>
          <a:lstStyle/>
          <a:p>
            <a:r>
              <a:rPr lang="en-US" sz="1600" b="1" dirty="0">
                <a:solidFill>
                  <a:schemeClr val="tx1"/>
                </a:solidFill>
              </a:rPr>
              <a:t>Output:-</a:t>
            </a:r>
          </a:p>
        </p:txBody>
      </p:sp>
      <p:graphicFrame>
        <p:nvGraphicFramePr>
          <p:cNvPr id="8" name="Table 7">
            <a:extLst>
              <a:ext uri="{FF2B5EF4-FFF2-40B4-BE49-F238E27FC236}">
                <a16:creationId xmlns:a16="http://schemas.microsoft.com/office/drawing/2014/main" id="{825C8BB5-8BE4-73E2-84C5-206FD283C9EE}"/>
              </a:ext>
            </a:extLst>
          </p:cNvPr>
          <p:cNvGraphicFramePr>
            <a:graphicFrameLocks noGrp="1"/>
          </p:cNvGraphicFramePr>
          <p:nvPr>
            <p:extLst>
              <p:ext uri="{D42A27DB-BD31-4B8C-83A1-F6EECF244321}">
                <p14:modId xmlns:p14="http://schemas.microsoft.com/office/powerpoint/2010/main" val="74799743"/>
              </p:ext>
            </p:extLst>
          </p:nvPr>
        </p:nvGraphicFramePr>
        <p:xfrm>
          <a:off x="3722146" y="887495"/>
          <a:ext cx="5202792" cy="3941114"/>
        </p:xfrm>
        <a:graphic>
          <a:graphicData uri="http://schemas.openxmlformats.org/drawingml/2006/table">
            <a:tbl>
              <a:tblPr>
                <a:tableStyleId>{511C7EFF-B079-44CD-85B6-E6D3598932AC}</a:tableStyleId>
              </a:tblPr>
              <a:tblGrid>
                <a:gridCol w="686502">
                  <a:extLst>
                    <a:ext uri="{9D8B030D-6E8A-4147-A177-3AD203B41FA5}">
                      <a16:colId xmlns:a16="http://schemas.microsoft.com/office/drawing/2014/main" val="1339860655"/>
                    </a:ext>
                  </a:extLst>
                </a:gridCol>
                <a:gridCol w="1020217">
                  <a:extLst>
                    <a:ext uri="{9D8B030D-6E8A-4147-A177-3AD203B41FA5}">
                      <a16:colId xmlns:a16="http://schemas.microsoft.com/office/drawing/2014/main" val="803463864"/>
                    </a:ext>
                  </a:extLst>
                </a:gridCol>
                <a:gridCol w="1220447">
                  <a:extLst>
                    <a:ext uri="{9D8B030D-6E8A-4147-A177-3AD203B41FA5}">
                      <a16:colId xmlns:a16="http://schemas.microsoft.com/office/drawing/2014/main" val="4132445843"/>
                    </a:ext>
                  </a:extLst>
                </a:gridCol>
                <a:gridCol w="1385716">
                  <a:extLst>
                    <a:ext uri="{9D8B030D-6E8A-4147-A177-3AD203B41FA5}">
                      <a16:colId xmlns:a16="http://schemas.microsoft.com/office/drawing/2014/main" val="3423856831"/>
                    </a:ext>
                  </a:extLst>
                </a:gridCol>
                <a:gridCol w="889910">
                  <a:extLst>
                    <a:ext uri="{9D8B030D-6E8A-4147-A177-3AD203B41FA5}">
                      <a16:colId xmlns:a16="http://schemas.microsoft.com/office/drawing/2014/main" val="1112308773"/>
                    </a:ext>
                  </a:extLst>
                </a:gridCol>
              </a:tblGrid>
              <a:tr h="382505">
                <a:tc>
                  <a:txBody>
                    <a:bodyPr/>
                    <a:lstStyle/>
                    <a:p>
                      <a:pPr algn="ctr" fontAlgn="b"/>
                      <a:r>
                        <a:rPr lang="en-US" sz="1200" u="none" strike="noStrike" dirty="0">
                          <a:solidFill>
                            <a:schemeClr val="tx1"/>
                          </a:solidFill>
                          <a:effectLst/>
                        </a:rPr>
                        <a:t>Division</a:t>
                      </a:r>
                    </a:p>
                    <a:p>
                      <a:pPr algn="ctr" fontAlgn="b"/>
                      <a:endParaRPr lang="en-US" sz="1200" b="1"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fontAlgn="b"/>
                      <a:r>
                        <a:rPr lang="en-US" sz="1200" u="none" strike="noStrike" dirty="0">
                          <a:solidFill>
                            <a:schemeClr val="tx1"/>
                          </a:solidFill>
                          <a:effectLst/>
                        </a:rPr>
                        <a:t>Product_code</a:t>
                      </a:r>
                    </a:p>
                    <a:p>
                      <a:pPr algn="ctr" fontAlgn="b"/>
                      <a:endParaRPr lang="en-US" sz="1200" b="1"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fontAlgn="b"/>
                      <a:r>
                        <a:rPr lang="en-US" sz="1200" u="none" strike="noStrike" dirty="0">
                          <a:solidFill>
                            <a:schemeClr val="tx1"/>
                          </a:solidFill>
                          <a:effectLst/>
                        </a:rPr>
                        <a:t>Product</a:t>
                      </a:r>
                    </a:p>
                    <a:p>
                      <a:pPr algn="ctr" fontAlgn="b"/>
                      <a:endParaRPr lang="en-US" sz="1200" b="1"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fontAlgn="b"/>
                      <a:r>
                        <a:rPr lang="en-US" sz="1200" u="none" strike="noStrike" dirty="0">
                          <a:solidFill>
                            <a:schemeClr val="tx1"/>
                          </a:solidFill>
                          <a:effectLst/>
                        </a:rPr>
                        <a:t>Total_sold_quantity</a:t>
                      </a:r>
                    </a:p>
                    <a:p>
                      <a:pPr algn="ctr" fontAlgn="b"/>
                      <a:endParaRPr lang="en-US" sz="1200" b="1"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fontAlgn="b"/>
                      <a:r>
                        <a:rPr lang="en-US" sz="1200" u="none" strike="noStrike" dirty="0">
                          <a:solidFill>
                            <a:schemeClr val="tx1"/>
                          </a:solidFill>
                          <a:effectLst/>
                        </a:rPr>
                        <a:t>Rank_order</a:t>
                      </a:r>
                    </a:p>
                    <a:p>
                      <a:pPr algn="ctr" fontAlgn="b"/>
                      <a:endParaRPr lang="en-US" sz="1200" b="1"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55758256"/>
                  </a:ext>
                </a:extLst>
              </a:tr>
              <a:tr h="395401">
                <a:tc>
                  <a:txBody>
                    <a:bodyPr/>
                    <a:lstStyle/>
                    <a:p>
                      <a:pPr algn="ctr" fontAlgn="b"/>
                      <a:r>
                        <a:rPr lang="en-US" sz="1200" u="none" strike="noStrike" dirty="0">
                          <a:solidFill>
                            <a:schemeClr val="tx1"/>
                          </a:solidFill>
                          <a:effectLst/>
                        </a:rPr>
                        <a:t>N &amp; S</a:t>
                      </a:r>
                      <a:endParaRPr lang="en-US" sz="1200" b="0"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solidFill>
                            <a:schemeClr val="tx1"/>
                          </a:solidFill>
                          <a:effectLst/>
                        </a:rPr>
                        <a:t>A6720160103</a:t>
                      </a:r>
                      <a:endParaRPr lang="en-US" sz="1200" b="0"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solidFill>
                            <a:schemeClr val="tx1"/>
                          </a:solidFill>
                          <a:effectLst/>
                        </a:rPr>
                        <a:t>AQ Pen Drive 2 IN 1</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Arial" panose="020B0604020202020204" pitchFamily="34" charset="0"/>
                          <a:cs typeface="Arial" panose="020B0604020202020204" pitchFamily="34" charset="0"/>
                        </a:rPr>
                        <a:t>                              701,373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solidFill>
                            <a:schemeClr val="tx1"/>
                          </a:solidFill>
                          <a:effectLst/>
                        </a:rPr>
                        <a:t>1</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9338403"/>
                  </a:ext>
                </a:extLst>
              </a:tr>
              <a:tr h="395401">
                <a:tc>
                  <a:txBody>
                    <a:bodyPr/>
                    <a:lstStyle/>
                    <a:p>
                      <a:pPr algn="ctr" fontAlgn="b"/>
                      <a:r>
                        <a:rPr lang="en-US" sz="1200" u="none" strike="noStrike">
                          <a:solidFill>
                            <a:schemeClr val="tx1"/>
                          </a:solidFill>
                          <a:effectLst/>
                        </a:rPr>
                        <a:t>N &amp; S</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solidFill>
                            <a:schemeClr val="tx1"/>
                          </a:solidFill>
                          <a:effectLst/>
                        </a:rPr>
                        <a:t>A6818160202</a:t>
                      </a:r>
                      <a:endParaRPr lang="en-US" sz="1200" b="0"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solidFill>
                            <a:schemeClr val="tx1"/>
                          </a:solidFill>
                          <a:effectLst/>
                        </a:rPr>
                        <a:t>AQ Pen Drive DRC</a:t>
                      </a:r>
                      <a:endParaRPr lang="en-US" sz="1200" b="0"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Arial" panose="020B0604020202020204" pitchFamily="34" charset="0"/>
                          <a:cs typeface="Arial" panose="020B0604020202020204" pitchFamily="34" charset="0"/>
                        </a:rPr>
                        <a:t>                              688,003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solidFill>
                            <a:schemeClr val="tx1"/>
                          </a:solidFill>
                          <a:effectLst/>
                        </a:rPr>
                        <a:t>2</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499519"/>
                  </a:ext>
                </a:extLst>
              </a:tr>
              <a:tr h="395401">
                <a:tc>
                  <a:txBody>
                    <a:bodyPr/>
                    <a:lstStyle/>
                    <a:p>
                      <a:pPr algn="ctr" fontAlgn="b"/>
                      <a:r>
                        <a:rPr lang="en-US" sz="1200" u="none" strike="noStrike">
                          <a:solidFill>
                            <a:schemeClr val="tx1"/>
                          </a:solidFill>
                          <a:effectLst/>
                        </a:rPr>
                        <a:t>N &amp; S</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solidFill>
                            <a:schemeClr val="tx1"/>
                          </a:solidFill>
                          <a:effectLst/>
                        </a:rPr>
                        <a:t>A6819160203</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solidFill>
                            <a:schemeClr val="tx1"/>
                          </a:solidFill>
                          <a:effectLst/>
                        </a:rPr>
                        <a:t>AQ Pen Drive DRC</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Arial" panose="020B0604020202020204" pitchFamily="34" charset="0"/>
                          <a:cs typeface="Arial" panose="020B0604020202020204" pitchFamily="34" charset="0"/>
                        </a:rPr>
                        <a:t>                              676,245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solidFill>
                            <a:schemeClr val="tx1"/>
                          </a:solidFill>
                          <a:effectLst/>
                        </a:rPr>
                        <a:t>3</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4276452"/>
                  </a:ext>
                </a:extLst>
              </a:tr>
              <a:tr h="395401">
                <a:tc>
                  <a:txBody>
                    <a:bodyPr/>
                    <a:lstStyle/>
                    <a:p>
                      <a:pPr algn="ctr" fontAlgn="b"/>
                      <a:r>
                        <a:rPr lang="en-US" sz="1200" u="none" strike="noStrike">
                          <a:solidFill>
                            <a:schemeClr val="tx1"/>
                          </a:solidFill>
                          <a:effectLst/>
                        </a:rPr>
                        <a:t>P &amp; A</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solidFill>
                            <a:schemeClr val="tx1"/>
                          </a:solidFill>
                          <a:effectLst/>
                        </a:rPr>
                        <a:t>A2319150302</a:t>
                      </a:r>
                      <a:endParaRPr lang="en-US" sz="1200" b="0"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solidFill>
                            <a:schemeClr val="tx1"/>
                          </a:solidFill>
                          <a:effectLst/>
                        </a:rPr>
                        <a:t>AQ Gamers </a:t>
                      </a:r>
                      <a:r>
                        <a:rPr lang="en-US" sz="1200" u="none" strike="noStrike" dirty="0" err="1">
                          <a:solidFill>
                            <a:schemeClr val="tx1"/>
                          </a:solidFill>
                          <a:effectLst/>
                        </a:rPr>
                        <a:t>Ms</a:t>
                      </a:r>
                      <a:endParaRPr lang="en-US" sz="1200" b="0"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Arial" panose="020B0604020202020204" pitchFamily="34" charset="0"/>
                          <a:cs typeface="Arial" panose="020B0604020202020204" pitchFamily="34" charset="0"/>
                        </a:rPr>
                        <a:t>                              428,498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solidFill>
                            <a:schemeClr val="tx1"/>
                          </a:solidFill>
                          <a:effectLst/>
                        </a:rPr>
                        <a:t>1</a:t>
                      </a:r>
                      <a:endParaRPr lang="en-US" sz="1200" b="0"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6752865"/>
                  </a:ext>
                </a:extLst>
              </a:tr>
              <a:tr h="395401">
                <a:tc>
                  <a:txBody>
                    <a:bodyPr/>
                    <a:lstStyle/>
                    <a:p>
                      <a:pPr algn="ctr" fontAlgn="b"/>
                      <a:r>
                        <a:rPr lang="en-US" sz="1200" u="none" strike="noStrike">
                          <a:solidFill>
                            <a:schemeClr val="tx1"/>
                          </a:solidFill>
                          <a:effectLst/>
                        </a:rPr>
                        <a:t>P &amp; A</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solidFill>
                            <a:schemeClr val="tx1"/>
                          </a:solidFill>
                          <a:effectLst/>
                        </a:rPr>
                        <a:t>A2520150501</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solidFill>
                            <a:schemeClr val="tx1"/>
                          </a:solidFill>
                          <a:effectLst/>
                        </a:rPr>
                        <a:t>AQ Maxima </a:t>
                      </a:r>
                      <a:r>
                        <a:rPr lang="en-US" sz="1200" u="none" strike="noStrike" dirty="0" err="1">
                          <a:solidFill>
                            <a:schemeClr val="tx1"/>
                          </a:solidFill>
                          <a:effectLst/>
                        </a:rPr>
                        <a:t>Ms</a:t>
                      </a:r>
                      <a:endParaRPr lang="en-US" sz="1200" b="0"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Arial" panose="020B0604020202020204" pitchFamily="34" charset="0"/>
                          <a:cs typeface="Arial" panose="020B0604020202020204" pitchFamily="34" charset="0"/>
                        </a:rPr>
                        <a:t>                              419,865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solidFill>
                            <a:schemeClr val="tx1"/>
                          </a:solidFill>
                          <a:effectLst/>
                        </a:rPr>
                        <a:t>2</a:t>
                      </a:r>
                      <a:endParaRPr lang="en-US" sz="1200" b="0"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571820"/>
                  </a:ext>
                </a:extLst>
              </a:tr>
              <a:tr h="395401">
                <a:tc>
                  <a:txBody>
                    <a:bodyPr/>
                    <a:lstStyle/>
                    <a:p>
                      <a:pPr algn="ctr" fontAlgn="b"/>
                      <a:r>
                        <a:rPr lang="en-US" sz="1200" u="none" strike="noStrike">
                          <a:solidFill>
                            <a:schemeClr val="tx1"/>
                          </a:solidFill>
                          <a:effectLst/>
                        </a:rPr>
                        <a:t>P &amp; A</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solidFill>
                            <a:schemeClr val="tx1"/>
                          </a:solidFill>
                          <a:effectLst/>
                        </a:rPr>
                        <a:t>A2520150504</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solidFill>
                            <a:schemeClr val="tx1"/>
                          </a:solidFill>
                          <a:effectLst/>
                        </a:rPr>
                        <a:t>AQ Maxima Ms</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Arial" panose="020B0604020202020204" pitchFamily="34" charset="0"/>
                          <a:cs typeface="Arial" panose="020B0604020202020204" pitchFamily="34" charset="0"/>
                        </a:rPr>
                        <a:t>                              419,471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solidFill>
                            <a:schemeClr val="tx1"/>
                          </a:solidFill>
                          <a:effectLst/>
                        </a:rPr>
                        <a:t>3</a:t>
                      </a:r>
                      <a:endParaRPr lang="en-US" sz="1200" b="0"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3689142"/>
                  </a:ext>
                </a:extLst>
              </a:tr>
              <a:tr h="395401">
                <a:tc>
                  <a:txBody>
                    <a:bodyPr/>
                    <a:lstStyle/>
                    <a:p>
                      <a:pPr algn="ctr" fontAlgn="b"/>
                      <a:r>
                        <a:rPr lang="en-US" sz="1200" u="none" strike="noStrike">
                          <a:solidFill>
                            <a:schemeClr val="tx1"/>
                          </a:solidFill>
                          <a:effectLst/>
                        </a:rPr>
                        <a:t>PC</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solidFill>
                            <a:schemeClr val="tx1"/>
                          </a:solidFill>
                          <a:effectLst/>
                        </a:rPr>
                        <a:t>A4218110202</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solidFill>
                            <a:schemeClr val="tx1"/>
                          </a:solidFill>
                          <a:effectLst/>
                        </a:rPr>
                        <a:t>AQ Digit</a:t>
                      </a:r>
                      <a:endParaRPr lang="en-US" sz="1200" b="0"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Arial" panose="020B0604020202020204" pitchFamily="34" charset="0"/>
                          <a:cs typeface="Arial" panose="020B0604020202020204" pitchFamily="34" charset="0"/>
                        </a:rPr>
                        <a:t>                                17,434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solidFill>
                            <a:schemeClr val="tx1"/>
                          </a:solidFill>
                          <a:effectLst/>
                        </a:rPr>
                        <a:t>1</a:t>
                      </a:r>
                      <a:endParaRPr lang="en-US" sz="1200" b="0"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2500257"/>
                  </a:ext>
                </a:extLst>
              </a:tr>
              <a:tr h="395401">
                <a:tc>
                  <a:txBody>
                    <a:bodyPr/>
                    <a:lstStyle/>
                    <a:p>
                      <a:pPr algn="ctr" fontAlgn="b"/>
                      <a:r>
                        <a:rPr lang="en-US" sz="1200" u="none" strike="noStrike">
                          <a:solidFill>
                            <a:schemeClr val="tx1"/>
                          </a:solidFill>
                          <a:effectLst/>
                        </a:rPr>
                        <a:t>PC</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solidFill>
                            <a:schemeClr val="tx1"/>
                          </a:solidFill>
                          <a:effectLst/>
                        </a:rPr>
                        <a:t>A4319110306</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solidFill>
                            <a:schemeClr val="tx1"/>
                          </a:solidFill>
                          <a:effectLst/>
                        </a:rPr>
                        <a:t>AQ Velocity</a:t>
                      </a:r>
                      <a:endParaRPr lang="en-US" sz="1200" b="0"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Arial" panose="020B0604020202020204" pitchFamily="34" charset="0"/>
                          <a:cs typeface="Arial" panose="020B0604020202020204" pitchFamily="34" charset="0"/>
                        </a:rPr>
                        <a:t>                                17,280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solidFill>
                            <a:schemeClr val="tx1"/>
                          </a:solidFill>
                          <a:effectLst/>
                        </a:rPr>
                        <a:t>2</a:t>
                      </a:r>
                      <a:endParaRPr lang="en-US" sz="1200" b="0"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4130125"/>
                  </a:ext>
                </a:extLst>
              </a:tr>
              <a:tr h="395401">
                <a:tc>
                  <a:txBody>
                    <a:bodyPr/>
                    <a:lstStyle/>
                    <a:p>
                      <a:pPr algn="ctr" fontAlgn="b"/>
                      <a:r>
                        <a:rPr lang="en-US" sz="1200" u="none" strike="noStrike">
                          <a:solidFill>
                            <a:schemeClr val="tx1"/>
                          </a:solidFill>
                          <a:effectLst/>
                        </a:rPr>
                        <a:t>PC</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solidFill>
                            <a:schemeClr val="tx1"/>
                          </a:solidFill>
                          <a:effectLst/>
                        </a:rPr>
                        <a:t>A4218110208</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solidFill>
                            <a:schemeClr val="tx1"/>
                          </a:solidFill>
                          <a:effectLst/>
                        </a:rPr>
                        <a:t>AQ Digit</a:t>
                      </a:r>
                      <a:endParaRPr lang="en-US" sz="1200" b="0"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Arial" panose="020B0604020202020204" pitchFamily="34" charset="0"/>
                          <a:cs typeface="Arial" panose="020B0604020202020204" pitchFamily="34" charset="0"/>
                        </a:rPr>
                        <a:t>                                17,275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solidFill>
                            <a:schemeClr val="tx1"/>
                          </a:solidFill>
                          <a:effectLst/>
                        </a:rPr>
                        <a:t>3</a:t>
                      </a:r>
                      <a:endParaRPr lang="en-US" sz="1200" b="0"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5581746"/>
                  </a:ext>
                </a:extLst>
              </a:tr>
            </a:tbl>
          </a:graphicData>
        </a:graphic>
      </p:graphicFrame>
    </p:spTree>
    <p:extLst>
      <p:ext uri="{BB962C8B-B14F-4D97-AF65-F5344CB8AC3E}">
        <p14:creationId xmlns:p14="http://schemas.microsoft.com/office/powerpoint/2010/main" val="768910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33" name="Oval 32">
            <a:extLst>
              <a:ext uri="{FF2B5EF4-FFF2-40B4-BE49-F238E27FC236}">
                <a16:creationId xmlns:a16="http://schemas.microsoft.com/office/drawing/2014/main" id="{8A620A5A-8982-F1A5-8EDD-1DE37DFDB6F1}"/>
              </a:ext>
            </a:extLst>
          </p:cNvPr>
          <p:cNvSpPr/>
          <p:nvPr/>
        </p:nvSpPr>
        <p:spPr>
          <a:xfrm>
            <a:off x="7252030" y="640812"/>
            <a:ext cx="698013" cy="627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C3AE0DF-4016-7C2F-1089-8D1A519E818D}"/>
              </a:ext>
            </a:extLst>
          </p:cNvPr>
          <p:cNvSpPr txBox="1"/>
          <p:nvPr/>
        </p:nvSpPr>
        <p:spPr>
          <a:xfrm>
            <a:off x="3653782" y="130327"/>
            <a:ext cx="1452283" cy="461665"/>
          </a:xfrm>
          <a:prstGeom prst="rect">
            <a:avLst/>
          </a:prstGeom>
          <a:noFill/>
        </p:spPr>
        <p:txBody>
          <a:bodyPr wrap="square" rtlCol="0">
            <a:spAutoFit/>
          </a:bodyPr>
          <a:lstStyle/>
          <a:p>
            <a:r>
              <a:rPr lang="en-US" sz="2400" dirty="0">
                <a:ln w="0"/>
                <a:solidFill>
                  <a:schemeClr val="accent1"/>
                </a:solidFill>
                <a:effectLst>
                  <a:outerShdw blurRad="38100" dist="25400" dir="5400000" algn="ctr" rotWithShape="0">
                    <a:srgbClr val="6E747A">
                      <a:alpha val="43000"/>
                    </a:srgbClr>
                  </a:outerShdw>
                </a:effectLst>
              </a:rPr>
              <a:t>Insights</a:t>
            </a:r>
          </a:p>
        </p:txBody>
      </p:sp>
      <p:sp>
        <p:nvSpPr>
          <p:cNvPr id="9" name="TextBox 8">
            <a:extLst>
              <a:ext uri="{FF2B5EF4-FFF2-40B4-BE49-F238E27FC236}">
                <a16:creationId xmlns:a16="http://schemas.microsoft.com/office/drawing/2014/main" id="{BA94BBB6-1706-4FDD-C620-6CBF76F22F5A}"/>
              </a:ext>
            </a:extLst>
          </p:cNvPr>
          <p:cNvSpPr txBox="1"/>
          <p:nvPr/>
        </p:nvSpPr>
        <p:spPr>
          <a:xfrm>
            <a:off x="192464" y="3679922"/>
            <a:ext cx="2945723" cy="1384995"/>
          </a:xfrm>
          <a:prstGeom prst="rect">
            <a:avLst/>
          </a:prstGeom>
          <a:noFill/>
        </p:spPr>
        <p:txBody>
          <a:bodyPr wrap="square" rtlCol="0">
            <a:spAutoFit/>
          </a:bodyPr>
          <a:lstStyle/>
          <a:p>
            <a:r>
              <a:rPr lang="en-US" sz="1200" b="0" i="0" dirty="0">
                <a:solidFill>
                  <a:schemeClr val="tx1"/>
                </a:solidFill>
                <a:effectLst/>
                <a:latin typeface="Söhne"/>
              </a:rPr>
              <a:t>The top-selling product in the N &amp; S division is the AQ Pen Drive 2 IN 1, with a total quantity sold of 701,373 units. This is significantly higher than the second and third top-selling products in the same division.</a:t>
            </a:r>
          </a:p>
          <a:p>
            <a:endParaRPr lang="en-US" sz="1200" dirty="0"/>
          </a:p>
        </p:txBody>
      </p:sp>
      <p:sp>
        <p:nvSpPr>
          <p:cNvPr id="29" name="TextBox 28">
            <a:extLst>
              <a:ext uri="{FF2B5EF4-FFF2-40B4-BE49-F238E27FC236}">
                <a16:creationId xmlns:a16="http://schemas.microsoft.com/office/drawing/2014/main" id="{8D8A42A7-2056-56D7-4085-6B6F91F6669F}"/>
              </a:ext>
            </a:extLst>
          </p:cNvPr>
          <p:cNvSpPr txBox="1"/>
          <p:nvPr/>
        </p:nvSpPr>
        <p:spPr>
          <a:xfrm>
            <a:off x="3254829" y="3692868"/>
            <a:ext cx="2862942" cy="1384995"/>
          </a:xfrm>
          <a:prstGeom prst="rect">
            <a:avLst/>
          </a:prstGeom>
          <a:noFill/>
        </p:spPr>
        <p:txBody>
          <a:bodyPr wrap="square" rtlCol="0">
            <a:spAutoFit/>
          </a:bodyPr>
          <a:lstStyle/>
          <a:p>
            <a:r>
              <a:rPr lang="en-US" sz="1200" b="0" i="0" dirty="0">
                <a:solidFill>
                  <a:schemeClr val="tx1"/>
                </a:solidFill>
                <a:effectLst/>
                <a:latin typeface="Söhne"/>
              </a:rPr>
              <a:t>In the P &amp; A division, the difference in the quantity sold between the top-selling product (AQ Gamers MS) and the second and third top-selling products (AQ Maxima MS) is relatively small, with a difference of only a few hundred units sold.</a:t>
            </a:r>
          </a:p>
          <a:p>
            <a:endParaRPr lang="en-US" sz="1200" dirty="0"/>
          </a:p>
        </p:txBody>
      </p:sp>
      <p:sp>
        <p:nvSpPr>
          <p:cNvPr id="31" name="TextBox 30">
            <a:extLst>
              <a:ext uri="{FF2B5EF4-FFF2-40B4-BE49-F238E27FC236}">
                <a16:creationId xmlns:a16="http://schemas.microsoft.com/office/drawing/2014/main" id="{C4C79C0C-E55A-476F-4716-98E23A80769A}"/>
              </a:ext>
            </a:extLst>
          </p:cNvPr>
          <p:cNvSpPr txBox="1"/>
          <p:nvPr/>
        </p:nvSpPr>
        <p:spPr>
          <a:xfrm>
            <a:off x="6327136" y="3596271"/>
            <a:ext cx="2670287" cy="1569660"/>
          </a:xfrm>
          <a:prstGeom prst="rect">
            <a:avLst/>
          </a:prstGeom>
          <a:noFill/>
        </p:spPr>
        <p:txBody>
          <a:bodyPr wrap="square" rtlCol="0">
            <a:spAutoFit/>
          </a:bodyPr>
          <a:lstStyle/>
          <a:p>
            <a:r>
              <a:rPr lang="en-US" sz="1200" b="0" i="0" dirty="0">
                <a:solidFill>
                  <a:schemeClr val="tx1"/>
                </a:solidFill>
                <a:effectLst/>
                <a:latin typeface="Söhne"/>
              </a:rPr>
              <a:t>The AQ Digit is the top-selling product in the PC division, with a total quantity sold of 17,434 units. However, the difference in quantity sold between the top-selling and second and third top-selling products in this division is relatively small.</a:t>
            </a:r>
          </a:p>
          <a:p>
            <a:endParaRPr lang="en-US" sz="1200" dirty="0"/>
          </a:p>
        </p:txBody>
      </p:sp>
      <p:sp>
        <p:nvSpPr>
          <p:cNvPr id="32" name="TextBox 31">
            <a:extLst>
              <a:ext uri="{FF2B5EF4-FFF2-40B4-BE49-F238E27FC236}">
                <a16:creationId xmlns:a16="http://schemas.microsoft.com/office/drawing/2014/main" id="{F887773F-2441-B3AC-7B47-34EE879BB8F9}"/>
              </a:ext>
            </a:extLst>
          </p:cNvPr>
          <p:cNvSpPr txBox="1"/>
          <p:nvPr/>
        </p:nvSpPr>
        <p:spPr>
          <a:xfrm>
            <a:off x="7306389" y="742016"/>
            <a:ext cx="584527" cy="369332"/>
          </a:xfrm>
          <a:prstGeom prst="rect">
            <a:avLst/>
          </a:prstGeom>
          <a:noFill/>
        </p:spPr>
        <p:txBody>
          <a:bodyPr wrap="square" rtlCol="0">
            <a:spAutoFit/>
          </a:bodyPr>
          <a:lstStyle/>
          <a:p>
            <a:r>
              <a:rPr lang="en-US" sz="1800" b="0" i="0" dirty="0">
                <a:solidFill>
                  <a:schemeClr val="tx1"/>
                </a:solidFill>
                <a:effectLst/>
                <a:latin typeface="Söhne"/>
              </a:rPr>
              <a:t>P&amp;C</a:t>
            </a:r>
            <a:endParaRPr lang="en-US" sz="1800" dirty="0"/>
          </a:p>
        </p:txBody>
      </p:sp>
      <p:sp>
        <p:nvSpPr>
          <p:cNvPr id="34" name="Oval 33">
            <a:extLst>
              <a:ext uri="{FF2B5EF4-FFF2-40B4-BE49-F238E27FC236}">
                <a16:creationId xmlns:a16="http://schemas.microsoft.com/office/drawing/2014/main" id="{C5BFA9BC-6E9B-D8D3-7596-D838512ED683}"/>
              </a:ext>
            </a:extLst>
          </p:cNvPr>
          <p:cNvSpPr/>
          <p:nvPr/>
        </p:nvSpPr>
        <p:spPr>
          <a:xfrm>
            <a:off x="1665326" y="715832"/>
            <a:ext cx="698013" cy="627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CB0B0E57-68A3-F336-6C4B-125883A2F174}"/>
              </a:ext>
            </a:extLst>
          </p:cNvPr>
          <p:cNvSpPr txBox="1"/>
          <p:nvPr/>
        </p:nvSpPr>
        <p:spPr>
          <a:xfrm>
            <a:off x="1700392" y="832301"/>
            <a:ext cx="670247" cy="369332"/>
          </a:xfrm>
          <a:prstGeom prst="rect">
            <a:avLst/>
          </a:prstGeom>
          <a:noFill/>
        </p:spPr>
        <p:txBody>
          <a:bodyPr wrap="square" rtlCol="0">
            <a:spAutoFit/>
          </a:bodyPr>
          <a:lstStyle/>
          <a:p>
            <a:r>
              <a:rPr lang="en-US" sz="1800" dirty="0">
                <a:solidFill>
                  <a:schemeClr val="tx1"/>
                </a:solidFill>
                <a:latin typeface="Söhne"/>
              </a:rPr>
              <a:t>N&amp;S</a:t>
            </a:r>
            <a:endParaRPr lang="en-US" sz="1800" dirty="0"/>
          </a:p>
        </p:txBody>
      </p:sp>
      <p:sp>
        <p:nvSpPr>
          <p:cNvPr id="36" name="Oval 35">
            <a:extLst>
              <a:ext uri="{FF2B5EF4-FFF2-40B4-BE49-F238E27FC236}">
                <a16:creationId xmlns:a16="http://schemas.microsoft.com/office/drawing/2014/main" id="{5AE90DEB-E8E9-34C6-72C7-82D431EA35BB}"/>
              </a:ext>
            </a:extLst>
          </p:cNvPr>
          <p:cNvSpPr/>
          <p:nvPr/>
        </p:nvSpPr>
        <p:spPr>
          <a:xfrm>
            <a:off x="4367432" y="709165"/>
            <a:ext cx="698013" cy="627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D6FA7E80-5B60-A93A-3CC1-F1808F6B8B53}"/>
              </a:ext>
            </a:extLst>
          </p:cNvPr>
          <p:cNvSpPr txBox="1"/>
          <p:nvPr/>
        </p:nvSpPr>
        <p:spPr>
          <a:xfrm>
            <a:off x="4408050" y="813458"/>
            <a:ext cx="636532" cy="369332"/>
          </a:xfrm>
          <a:prstGeom prst="rect">
            <a:avLst/>
          </a:prstGeom>
          <a:noFill/>
        </p:spPr>
        <p:txBody>
          <a:bodyPr wrap="square" rtlCol="0">
            <a:spAutoFit/>
          </a:bodyPr>
          <a:lstStyle/>
          <a:p>
            <a:r>
              <a:rPr lang="en-US" sz="1800" b="0" i="0" dirty="0">
                <a:solidFill>
                  <a:schemeClr val="tx1"/>
                </a:solidFill>
                <a:effectLst/>
                <a:latin typeface="Söhne"/>
              </a:rPr>
              <a:t>P&amp;A</a:t>
            </a:r>
            <a:endParaRPr lang="en-US" sz="1800" dirty="0"/>
          </a:p>
        </p:txBody>
      </p:sp>
      <p:cxnSp>
        <p:nvCxnSpPr>
          <p:cNvPr id="39" name="Straight Connector 38">
            <a:extLst>
              <a:ext uri="{FF2B5EF4-FFF2-40B4-BE49-F238E27FC236}">
                <a16:creationId xmlns:a16="http://schemas.microsoft.com/office/drawing/2014/main" id="{FF768D22-0C63-7FC0-DD4C-83631E95325E}"/>
              </a:ext>
            </a:extLst>
          </p:cNvPr>
          <p:cNvCxnSpPr>
            <a:cxnSpLocks/>
          </p:cNvCxnSpPr>
          <p:nvPr/>
        </p:nvCxnSpPr>
        <p:spPr>
          <a:xfrm>
            <a:off x="3121496" y="1549637"/>
            <a:ext cx="0" cy="2979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DD3A039-FC21-9E3B-D219-39EA8A7791DB}"/>
              </a:ext>
            </a:extLst>
          </p:cNvPr>
          <p:cNvCxnSpPr>
            <a:cxnSpLocks/>
          </p:cNvCxnSpPr>
          <p:nvPr/>
        </p:nvCxnSpPr>
        <p:spPr>
          <a:xfrm>
            <a:off x="6130307" y="1491181"/>
            <a:ext cx="0" cy="2979709"/>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223E053-97D1-92D8-182C-7B5503FA44AE}"/>
              </a:ext>
            </a:extLst>
          </p:cNvPr>
          <p:cNvPicPr>
            <a:picLocks noChangeAspect="1"/>
          </p:cNvPicPr>
          <p:nvPr/>
        </p:nvPicPr>
        <p:blipFill>
          <a:blip r:embed="rId3"/>
          <a:stretch>
            <a:fillRect/>
          </a:stretch>
        </p:blipFill>
        <p:spPr>
          <a:xfrm>
            <a:off x="126284" y="1398022"/>
            <a:ext cx="2908328" cy="2140453"/>
          </a:xfrm>
          <a:prstGeom prst="rect">
            <a:avLst/>
          </a:prstGeom>
        </p:spPr>
      </p:pic>
      <p:pic>
        <p:nvPicPr>
          <p:cNvPr id="10" name="Picture 9">
            <a:extLst>
              <a:ext uri="{FF2B5EF4-FFF2-40B4-BE49-F238E27FC236}">
                <a16:creationId xmlns:a16="http://schemas.microsoft.com/office/drawing/2014/main" id="{D3F3F661-548C-79AD-41FC-17CAD0FA47B0}"/>
              </a:ext>
            </a:extLst>
          </p:cNvPr>
          <p:cNvPicPr>
            <a:picLocks noChangeAspect="1"/>
          </p:cNvPicPr>
          <p:nvPr/>
        </p:nvPicPr>
        <p:blipFill>
          <a:blip r:embed="rId4"/>
          <a:stretch>
            <a:fillRect/>
          </a:stretch>
        </p:blipFill>
        <p:spPr>
          <a:xfrm>
            <a:off x="3254829" y="1398022"/>
            <a:ext cx="2767675" cy="2198249"/>
          </a:xfrm>
          <a:prstGeom prst="rect">
            <a:avLst/>
          </a:prstGeom>
        </p:spPr>
      </p:pic>
      <p:pic>
        <p:nvPicPr>
          <p:cNvPr id="12" name="Picture 11">
            <a:extLst>
              <a:ext uri="{FF2B5EF4-FFF2-40B4-BE49-F238E27FC236}">
                <a16:creationId xmlns:a16="http://schemas.microsoft.com/office/drawing/2014/main" id="{A208C76B-C2F8-09F7-489D-D65D72377AAA}"/>
              </a:ext>
            </a:extLst>
          </p:cNvPr>
          <p:cNvPicPr>
            <a:picLocks noChangeAspect="1"/>
          </p:cNvPicPr>
          <p:nvPr/>
        </p:nvPicPr>
        <p:blipFill>
          <a:blip r:embed="rId5"/>
          <a:stretch>
            <a:fillRect/>
          </a:stretch>
        </p:blipFill>
        <p:spPr>
          <a:xfrm>
            <a:off x="6250041" y="1398022"/>
            <a:ext cx="2767675" cy="2198249"/>
          </a:xfrm>
          <a:prstGeom prst="rect">
            <a:avLst/>
          </a:prstGeom>
        </p:spPr>
      </p:pic>
    </p:spTree>
    <p:extLst>
      <p:ext uri="{BB962C8B-B14F-4D97-AF65-F5344CB8AC3E}">
        <p14:creationId xmlns:p14="http://schemas.microsoft.com/office/powerpoint/2010/main" val="3684764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2" name="TextBox 1">
            <a:extLst>
              <a:ext uri="{FF2B5EF4-FFF2-40B4-BE49-F238E27FC236}">
                <a16:creationId xmlns:a16="http://schemas.microsoft.com/office/drawing/2014/main" id="{33CF8A2E-0D21-F250-5193-385793B8F324}"/>
              </a:ext>
            </a:extLst>
          </p:cNvPr>
          <p:cNvSpPr txBox="1"/>
          <p:nvPr/>
        </p:nvSpPr>
        <p:spPr>
          <a:xfrm>
            <a:off x="782320" y="2123440"/>
            <a:ext cx="3342640" cy="707886"/>
          </a:xfrm>
          <a:prstGeom prst="rect">
            <a:avLst/>
          </a:prstGeom>
          <a:noFill/>
        </p:spPr>
        <p:txBody>
          <a:bodyPr wrap="square" rtlCol="0">
            <a:spAutoFit/>
          </a:bodyPr>
          <a:lstStyle/>
          <a:p>
            <a:r>
              <a:rPr lang="en-US" sz="4000" b="1" dirty="0">
                <a:solidFill>
                  <a:schemeClr val="accent1">
                    <a:lumMod val="75000"/>
                  </a:schemeClr>
                </a:solidFill>
              </a:rPr>
              <a:t>THANK YOU</a:t>
            </a:r>
          </a:p>
        </p:txBody>
      </p:sp>
      <p:sp>
        <p:nvSpPr>
          <p:cNvPr id="4" name="TextBox 3">
            <a:extLst>
              <a:ext uri="{FF2B5EF4-FFF2-40B4-BE49-F238E27FC236}">
                <a16:creationId xmlns:a16="http://schemas.microsoft.com/office/drawing/2014/main" id="{4AD3A767-D03D-B2CF-CB0E-3D41D43CF71E}"/>
              </a:ext>
            </a:extLst>
          </p:cNvPr>
          <p:cNvSpPr txBox="1"/>
          <p:nvPr/>
        </p:nvSpPr>
        <p:spPr>
          <a:xfrm>
            <a:off x="4663440" y="3422262"/>
            <a:ext cx="2138680" cy="400110"/>
          </a:xfrm>
          <a:prstGeom prst="rect">
            <a:avLst/>
          </a:prstGeom>
          <a:noFill/>
        </p:spPr>
        <p:txBody>
          <a:bodyPr wrap="square" rtlCol="0">
            <a:spAutoFit/>
          </a:bodyPr>
          <a:lstStyle/>
          <a:p>
            <a:r>
              <a:rPr lang="en-US" sz="2000" dirty="0">
                <a:solidFill>
                  <a:schemeClr val="accent1">
                    <a:lumMod val="75000"/>
                  </a:schemeClr>
                </a:solidFill>
              </a:rPr>
              <a:t>            </a:t>
            </a:r>
          </a:p>
        </p:txBody>
      </p:sp>
    </p:spTree>
    <p:extLst>
      <p:ext uri="{BB962C8B-B14F-4D97-AF65-F5344CB8AC3E}">
        <p14:creationId xmlns:p14="http://schemas.microsoft.com/office/powerpoint/2010/main" val="3328236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grpSp>
        <p:nvGrpSpPr>
          <p:cNvPr id="12" name="Group 11">
            <a:extLst>
              <a:ext uri="{FF2B5EF4-FFF2-40B4-BE49-F238E27FC236}">
                <a16:creationId xmlns:a16="http://schemas.microsoft.com/office/drawing/2014/main" id="{DE8592FA-6D82-44A9-976E-A40D1901F997}"/>
              </a:ext>
            </a:extLst>
          </p:cNvPr>
          <p:cNvGrpSpPr/>
          <p:nvPr/>
        </p:nvGrpSpPr>
        <p:grpSpPr>
          <a:xfrm>
            <a:off x="755745" y="843138"/>
            <a:ext cx="2729733" cy="447780"/>
            <a:chOff x="2126284" y="1549100"/>
            <a:chExt cx="3643259" cy="548641"/>
          </a:xfrm>
        </p:grpSpPr>
        <p:sp>
          <p:nvSpPr>
            <p:cNvPr id="13" name="Freeform: Shape 12">
              <a:extLst>
                <a:ext uri="{FF2B5EF4-FFF2-40B4-BE49-F238E27FC236}">
                  <a16:creationId xmlns:a16="http://schemas.microsoft.com/office/drawing/2014/main" id="{FEDA844D-1573-FF66-A0EE-B652455ECC44}"/>
                </a:ext>
              </a:extLst>
            </p:cNvPr>
            <p:cNvSpPr/>
            <p:nvPr/>
          </p:nvSpPr>
          <p:spPr>
            <a:xfrm>
              <a:off x="2328548" y="1549100"/>
              <a:ext cx="3440995" cy="548641"/>
            </a:xfrm>
            <a:custGeom>
              <a:avLst/>
              <a:gdLst>
                <a:gd name="connsiteX0" fmla="*/ 0 w 3440995"/>
                <a:gd name="connsiteY0" fmla="*/ 0 h 640628"/>
                <a:gd name="connsiteX1" fmla="*/ 3120681 w 3440995"/>
                <a:gd name="connsiteY1" fmla="*/ 0 h 640628"/>
                <a:gd name="connsiteX2" fmla="*/ 3440995 w 3440995"/>
                <a:gd name="connsiteY2" fmla="*/ 320314 h 640628"/>
                <a:gd name="connsiteX3" fmla="*/ 3120681 w 3440995"/>
                <a:gd name="connsiteY3" fmla="*/ 640628 h 640628"/>
                <a:gd name="connsiteX4" fmla="*/ 0 w 3440995"/>
                <a:gd name="connsiteY4" fmla="*/ 640628 h 640628"/>
                <a:gd name="connsiteX5" fmla="*/ 0 w 3440995"/>
                <a:gd name="connsiteY5" fmla="*/ 0 h 64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0995" h="640628">
                  <a:moveTo>
                    <a:pt x="3440995" y="640627"/>
                  </a:moveTo>
                  <a:lnTo>
                    <a:pt x="320314" y="640627"/>
                  </a:lnTo>
                  <a:lnTo>
                    <a:pt x="0" y="320314"/>
                  </a:lnTo>
                  <a:lnTo>
                    <a:pt x="320314" y="1"/>
                  </a:lnTo>
                  <a:lnTo>
                    <a:pt x="3440995" y="1"/>
                  </a:lnTo>
                  <a:lnTo>
                    <a:pt x="3440995" y="640627"/>
                  </a:lnTo>
                  <a:close/>
                </a:path>
              </a:pathLst>
            </a:custGeom>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spcFirstLastPara="0" vert="horz" wrap="square" lIns="442656" tIns="68581" rIns="128016" bIns="68581" numCol="1" spcCol="1270" anchor="ctr" anchorCtr="0">
              <a:noAutofit/>
            </a:bodyPr>
            <a:lstStyle/>
            <a:p>
              <a:pPr marL="0" lvl="0" indent="0" algn="ctr" defTabSz="800100">
                <a:lnSpc>
                  <a:spcPct val="90000"/>
                </a:lnSpc>
                <a:spcBef>
                  <a:spcPct val="0"/>
                </a:spcBef>
                <a:spcAft>
                  <a:spcPct val="35000"/>
                </a:spcAft>
                <a:buNone/>
              </a:pPr>
              <a:r>
                <a:rPr lang="en-US" b="1" i="0" kern="1200" dirty="0"/>
                <a:t>Company Overview/ Problem statement</a:t>
              </a:r>
              <a:endParaRPr lang="en-US" b="1" kern="1200" dirty="0"/>
            </a:p>
          </p:txBody>
        </p:sp>
        <p:sp>
          <p:nvSpPr>
            <p:cNvPr id="14" name="Oval 13">
              <a:extLst>
                <a:ext uri="{FF2B5EF4-FFF2-40B4-BE49-F238E27FC236}">
                  <a16:creationId xmlns:a16="http://schemas.microsoft.com/office/drawing/2014/main" id="{3CA43C03-3411-A187-5A9C-9B86B33AEC46}"/>
                </a:ext>
              </a:extLst>
            </p:cNvPr>
            <p:cNvSpPr/>
            <p:nvPr/>
          </p:nvSpPr>
          <p:spPr>
            <a:xfrm>
              <a:off x="2126284" y="1549100"/>
              <a:ext cx="526472" cy="548641"/>
            </a:xfrm>
            <a:prstGeom prst="ellipse">
              <a:avLst/>
            </a:prstGeom>
          </p:spPr>
          <p:style>
            <a:lnRef idx="2">
              <a:schemeClr val="lt1">
                <a:hueOff val="0"/>
                <a:satOff val="0"/>
                <a:lumOff val="0"/>
                <a:alphaOff val="0"/>
              </a:schemeClr>
            </a:lnRef>
            <a:fillRef idx="1">
              <a:schemeClr val="accent1">
                <a:tint val="50000"/>
                <a:alpha val="90000"/>
                <a:hueOff val="0"/>
                <a:satOff val="0"/>
                <a:lumOff val="0"/>
                <a:alphaOff val="0"/>
              </a:schemeClr>
            </a:fillRef>
            <a:effectRef idx="0">
              <a:schemeClr val="accent1">
                <a:tint val="50000"/>
                <a:alpha val="90000"/>
                <a:hueOff val="0"/>
                <a:satOff val="0"/>
                <a:lumOff val="0"/>
                <a:alphaOff val="0"/>
              </a:schemeClr>
            </a:effectRef>
            <a:fontRef idx="minor">
              <a:schemeClr val="lt1">
                <a:hueOff val="0"/>
                <a:satOff val="0"/>
                <a:lumOff val="0"/>
                <a:alphaOff val="0"/>
              </a:schemeClr>
            </a:fontRef>
          </p:style>
          <p:txBody>
            <a:bodyPr/>
            <a:lstStyle/>
            <a:p>
              <a:pPr algn="ctr"/>
              <a:r>
                <a:rPr lang="en-US" b="1" dirty="0"/>
                <a:t>1</a:t>
              </a:r>
            </a:p>
          </p:txBody>
        </p:sp>
      </p:grpSp>
      <p:sp>
        <p:nvSpPr>
          <p:cNvPr id="4" name="TextBox 3">
            <a:extLst>
              <a:ext uri="{FF2B5EF4-FFF2-40B4-BE49-F238E27FC236}">
                <a16:creationId xmlns:a16="http://schemas.microsoft.com/office/drawing/2014/main" id="{0FD89CC9-C172-1BD2-EAF3-15B7B8E890C0}"/>
              </a:ext>
            </a:extLst>
          </p:cNvPr>
          <p:cNvSpPr txBox="1"/>
          <p:nvPr/>
        </p:nvSpPr>
        <p:spPr>
          <a:xfrm>
            <a:off x="3939593" y="649962"/>
            <a:ext cx="4800621" cy="4955203"/>
          </a:xfrm>
          <a:prstGeom prst="rect">
            <a:avLst/>
          </a:prstGeom>
          <a:noFill/>
        </p:spPr>
        <p:txBody>
          <a:bodyPr wrap="square" rtlCol="0">
            <a:spAutoFit/>
          </a:bodyPr>
          <a:lstStyle/>
          <a:p>
            <a:pPr>
              <a:buClr>
                <a:schemeClr val="accent1"/>
              </a:buClr>
            </a:pPr>
            <a:r>
              <a:rPr lang="en-US" sz="1600" b="1" dirty="0">
                <a:ln w="0"/>
                <a:solidFill>
                  <a:schemeClr val="accent1"/>
                </a:solidFill>
                <a:effectLst>
                  <a:outerShdw blurRad="38100" dist="25400" dir="5400000" algn="ctr" rotWithShape="0">
                    <a:srgbClr val="6E747A">
                      <a:alpha val="43000"/>
                    </a:srgbClr>
                  </a:outerShdw>
                </a:effectLst>
              </a:rPr>
              <a:t>About company</a:t>
            </a:r>
          </a:p>
          <a:p>
            <a:pPr marL="285750" indent="-285750">
              <a:buClr>
                <a:schemeClr val="accent1"/>
              </a:buClr>
              <a:buFont typeface="Wingdings" panose="05000000000000000000" pitchFamily="2" charset="2"/>
              <a:buChar char="ü"/>
            </a:pPr>
            <a:r>
              <a:rPr lang="en-US" sz="1200" dirty="0"/>
              <a:t>Atliq Hardware (imaginary company) is one of the leading computer hardware producers in India and well expanded in other countries too</a:t>
            </a:r>
            <a:r>
              <a:rPr lang="en-US" dirty="0"/>
              <a:t>.</a:t>
            </a:r>
          </a:p>
          <a:p>
            <a:endParaRPr lang="en-US" dirty="0">
              <a:solidFill>
                <a:schemeClr val="bg1">
                  <a:lumMod val="10000"/>
                  <a:lumOff val="90000"/>
                </a:schemeClr>
              </a:solidFill>
            </a:endParaRPr>
          </a:p>
          <a:p>
            <a:pPr>
              <a:buClr>
                <a:schemeClr val="accent1"/>
              </a:buClr>
            </a:pPr>
            <a:r>
              <a:rPr lang="en-US" b="1" dirty="0">
                <a:solidFill>
                  <a:schemeClr val="accent1"/>
                </a:solidFill>
              </a:rPr>
              <a:t>Problem Statement</a:t>
            </a:r>
          </a:p>
          <a:p>
            <a:pPr marL="285750" lvl="1" indent="-285750">
              <a:buClr>
                <a:schemeClr val="accent1"/>
              </a:buClr>
              <a:buFont typeface="Wingdings" panose="05000000000000000000" pitchFamily="2" charset="2"/>
              <a:buChar char="ü"/>
            </a:pPr>
            <a:r>
              <a:rPr lang="en-US" sz="1200" dirty="0"/>
              <a:t>The management noticed that they do not get enough insights to make quick and smart data-informed decisions. They want to expand their data analytics team by adding several junior data analysts. </a:t>
            </a:r>
          </a:p>
          <a:p>
            <a:pPr marL="285750" lvl="1" indent="-285750">
              <a:buClr>
                <a:schemeClr val="accent1"/>
              </a:buClr>
              <a:buFont typeface="Wingdings" panose="05000000000000000000" pitchFamily="2" charset="2"/>
              <a:buChar char="ü"/>
            </a:pPr>
            <a:r>
              <a:rPr lang="en-US" sz="1200" dirty="0"/>
              <a:t>Tony Sharma, their data analytics director wanted to hire someone who is good at both tech and soft skills.</a:t>
            </a:r>
          </a:p>
          <a:p>
            <a:pPr marL="0" lvl="1">
              <a:buClr>
                <a:schemeClr val="accent1"/>
              </a:buClr>
            </a:pPr>
            <a:endParaRPr lang="en-US" sz="1200" dirty="0"/>
          </a:p>
          <a:p>
            <a:pPr lvl="1">
              <a:buClr>
                <a:schemeClr val="accent1"/>
              </a:buClr>
            </a:pPr>
            <a:endParaRPr lang="en-US" sz="1200" dirty="0"/>
          </a:p>
          <a:p>
            <a:pPr lvl="1">
              <a:buClr>
                <a:schemeClr val="accent1"/>
              </a:buClr>
            </a:pPr>
            <a:r>
              <a:rPr lang="en-US" b="1" dirty="0">
                <a:solidFill>
                  <a:schemeClr val="accent1"/>
                </a:solidFill>
              </a:rPr>
              <a:t>Task</a:t>
            </a:r>
          </a:p>
          <a:p>
            <a:pPr marL="171450" lvl="1" indent="-171450">
              <a:buClr>
                <a:schemeClr val="accent1"/>
              </a:buClr>
              <a:buFont typeface="Wingdings" panose="05000000000000000000" pitchFamily="2" charset="2"/>
              <a:buChar char="ü"/>
            </a:pPr>
            <a:r>
              <a:rPr lang="en-US" sz="1200" dirty="0"/>
              <a:t>There are 10 ad hoc requests to run a SQL query to answer these requests. </a:t>
            </a:r>
          </a:p>
          <a:p>
            <a:pPr marL="171450" lvl="1" indent="-171450">
              <a:buClr>
                <a:schemeClr val="accent1"/>
              </a:buClr>
              <a:buFont typeface="Wingdings" panose="05000000000000000000" pitchFamily="2" charset="2"/>
              <a:buChar char="ü"/>
            </a:pPr>
            <a:r>
              <a:rPr lang="en-US" sz="1200" dirty="0"/>
              <a:t>The target audience of this Project is top-level management – and  create a presentation to show the insights.</a:t>
            </a:r>
          </a:p>
          <a:p>
            <a:pPr lvl="1">
              <a:buClr>
                <a:schemeClr val="accent1"/>
              </a:buClr>
            </a:pPr>
            <a:endParaRPr lang="en-US" dirty="0">
              <a:solidFill>
                <a:schemeClr val="bg2"/>
              </a:solidFill>
            </a:endParaRPr>
          </a:p>
          <a:p>
            <a:pPr lvl="1">
              <a:buClr>
                <a:schemeClr val="accent1"/>
              </a:buClr>
            </a:pPr>
            <a:endParaRPr lang="en-US" b="1" dirty="0">
              <a:solidFill>
                <a:schemeClr val="accent1"/>
              </a:solidFill>
            </a:endParaRPr>
          </a:p>
          <a:p>
            <a:endParaRPr lang="en-US" dirty="0">
              <a:solidFill>
                <a:schemeClr val="bg1">
                  <a:lumMod val="10000"/>
                  <a:lumOff val="90000"/>
                </a:schemeClr>
              </a:solidFill>
            </a:endParaRPr>
          </a:p>
          <a:p>
            <a:endParaRPr lang="en-US" dirty="0"/>
          </a:p>
        </p:txBody>
      </p:sp>
    </p:spTree>
    <p:extLst>
      <p:ext uri="{BB962C8B-B14F-4D97-AF65-F5344CB8AC3E}">
        <p14:creationId xmlns:p14="http://schemas.microsoft.com/office/powerpoint/2010/main" val="715076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grpSp>
        <p:nvGrpSpPr>
          <p:cNvPr id="2" name="Group 1">
            <a:extLst>
              <a:ext uri="{FF2B5EF4-FFF2-40B4-BE49-F238E27FC236}">
                <a16:creationId xmlns:a16="http://schemas.microsoft.com/office/drawing/2014/main" id="{64A2911A-3E8D-FC58-FFE6-C51FEE94E006}"/>
              </a:ext>
            </a:extLst>
          </p:cNvPr>
          <p:cNvGrpSpPr/>
          <p:nvPr/>
        </p:nvGrpSpPr>
        <p:grpSpPr>
          <a:xfrm>
            <a:off x="2156525" y="159355"/>
            <a:ext cx="4196773" cy="462665"/>
            <a:chOff x="2239848" y="1549100"/>
            <a:chExt cx="3529695" cy="548641"/>
          </a:xfrm>
        </p:grpSpPr>
        <p:sp>
          <p:nvSpPr>
            <p:cNvPr id="3" name="Freeform: Shape 2">
              <a:extLst>
                <a:ext uri="{FF2B5EF4-FFF2-40B4-BE49-F238E27FC236}">
                  <a16:creationId xmlns:a16="http://schemas.microsoft.com/office/drawing/2014/main" id="{28097D6D-FD45-5196-610E-8AD1658795E9}"/>
                </a:ext>
              </a:extLst>
            </p:cNvPr>
            <p:cNvSpPr/>
            <p:nvPr/>
          </p:nvSpPr>
          <p:spPr>
            <a:xfrm>
              <a:off x="2328548" y="1549100"/>
              <a:ext cx="3440995" cy="548641"/>
            </a:xfrm>
            <a:custGeom>
              <a:avLst/>
              <a:gdLst>
                <a:gd name="connsiteX0" fmla="*/ 0 w 3440995"/>
                <a:gd name="connsiteY0" fmla="*/ 0 h 640628"/>
                <a:gd name="connsiteX1" fmla="*/ 3120681 w 3440995"/>
                <a:gd name="connsiteY1" fmla="*/ 0 h 640628"/>
                <a:gd name="connsiteX2" fmla="*/ 3440995 w 3440995"/>
                <a:gd name="connsiteY2" fmla="*/ 320314 h 640628"/>
                <a:gd name="connsiteX3" fmla="*/ 3120681 w 3440995"/>
                <a:gd name="connsiteY3" fmla="*/ 640628 h 640628"/>
                <a:gd name="connsiteX4" fmla="*/ 0 w 3440995"/>
                <a:gd name="connsiteY4" fmla="*/ 640628 h 640628"/>
                <a:gd name="connsiteX5" fmla="*/ 0 w 3440995"/>
                <a:gd name="connsiteY5" fmla="*/ 0 h 64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0995" h="640628">
                  <a:moveTo>
                    <a:pt x="3440995" y="640627"/>
                  </a:moveTo>
                  <a:lnTo>
                    <a:pt x="320314" y="640627"/>
                  </a:lnTo>
                  <a:lnTo>
                    <a:pt x="0" y="320314"/>
                  </a:lnTo>
                  <a:lnTo>
                    <a:pt x="320314" y="1"/>
                  </a:lnTo>
                  <a:lnTo>
                    <a:pt x="3440995" y="1"/>
                  </a:lnTo>
                  <a:lnTo>
                    <a:pt x="3440995" y="640627"/>
                  </a:lnTo>
                  <a:close/>
                </a:path>
              </a:pathLst>
            </a:custGeom>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spcFirstLastPara="0" vert="horz" wrap="square" lIns="442656" tIns="68581" rIns="128016" bIns="68581" numCol="1" spcCol="1270" anchor="ctr" anchorCtr="0">
              <a:noAutofit/>
            </a:bodyPr>
            <a:lstStyle/>
            <a:p>
              <a:pPr algn="ctr" defTabSz="800100">
                <a:lnSpc>
                  <a:spcPct val="90000"/>
                </a:lnSpc>
                <a:spcBef>
                  <a:spcPct val="0"/>
                </a:spcBef>
                <a:spcAft>
                  <a:spcPct val="35000"/>
                </a:spcAft>
              </a:pPr>
              <a:endParaRPr lang="en-US" sz="1200" b="1" kern="1200" dirty="0"/>
            </a:p>
            <a:p>
              <a:pPr algn="ctr" defTabSz="800100">
                <a:lnSpc>
                  <a:spcPct val="90000"/>
                </a:lnSpc>
                <a:spcBef>
                  <a:spcPct val="0"/>
                </a:spcBef>
                <a:spcAft>
                  <a:spcPct val="35000"/>
                </a:spcAft>
              </a:pPr>
              <a:r>
                <a:rPr lang="en-US" sz="1200" b="1" dirty="0"/>
                <a:t>Atliq’s business their markets and product lines</a:t>
              </a:r>
            </a:p>
            <a:p>
              <a:pPr marL="0" lvl="0" indent="0" algn="ctr" defTabSz="800100">
                <a:lnSpc>
                  <a:spcPct val="90000"/>
                </a:lnSpc>
                <a:spcBef>
                  <a:spcPct val="0"/>
                </a:spcBef>
                <a:spcAft>
                  <a:spcPct val="35000"/>
                </a:spcAft>
                <a:buNone/>
              </a:pPr>
              <a:endParaRPr lang="en-US" sz="1200" b="1" kern="1200" dirty="0"/>
            </a:p>
          </p:txBody>
        </p:sp>
        <p:sp>
          <p:nvSpPr>
            <p:cNvPr id="4" name="Oval 3">
              <a:extLst>
                <a:ext uri="{FF2B5EF4-FFF2-40B4-BE49-F238E27FC236}">
                  <a16:creationId xmlns:a16="http://schemas.microsoft.com/office/drawing/2014/main" id="{81D3423B-4D34-F956-D046-C56CBC060162}"/>
                </a:ext>
              </a:extLst>
            </p:cNvPr>
            <p:cNvSpPr/>
            <p:nvPr/>
          </p:nvSpPr>
          <p:spPr>
            <a:xfrm>
              <a:off x="2239848" y="1549100"/>
              <a:ext cx="412908" cy="548641"/>
            </a:xfrm>
            <a:prstGeom prst="ellipse">
              <a:avLst/>
            </a:prstGeom>
          </p:spPr>
          <p:style>
            <a:lnRef idx="2">
              <a:schemeClr val="lt1">
                <a:hueOff val="0"/>
                <a:satOff val="0"/>
                <a:lumOff val="0"/>
                <a:alphaOff val="0"/>
              </a:schemeClr>
            </a:lnRef>
            <a:fillRef idx="1">
              <a:schemeClr val="accent1">
                <a:tint val="50000"/>
                <a:alpha val="90000"/>
                <a:hueOff val="0"/>
                <a:satOff val="0"/>
                <a:lumOff val="0"/>
                <a:alphaOff val="0"/>
              </a:schemeClr>
            </a:fillRef>
            <a:effectRef idx="0">
              <a:schemeClr val="accent1">
                <a:tint val="50000"/>
                <a:alpha val="90000"/>
                <a:hueOff val="0"/>
                <a:satOff val="0"/>
                <a:lumOff val="0"/>
                <a:alphaOff val="0"/>
              </a:schemeClr>
            </a:effectRef>
            <a:fontRef idx="minor">
              <a:schemeClr val="lt1">
                <a:hueOff val="0"/>
                <a:satOff val="0"/>
                <a:lumOff val="0"/>
                <a:alphaOff val="0"/>
              </a:schemeClr>
            </a:fontRef>
          </p:style>
          <p:txBody>
            <a:bodyPr/>
            <a:lstStyle/>
            <a:p>
              <a:pPr algn="ctr"/>
              <a:r>
                <a:rPr lang="en-US" sz="1200" b="1" dirty="0"/>
                <a:t>2</a:t>
              </a:r>
            </a:p>
          </p:txBody>
        </p:sp>
      </p:grpSp>
      <p:sp>
        <p:nvSpPr>
          <p:cNvPr id="374" name="TextBox 373">
            <a:extLst>
              <a:ext uri="{FF2B5EF4-FFF2-40B4-BE49-F238E27FC236}">
                <a16:creationId xmlns:a16="http://schemas.microsoft.com/office/drawing/2014/main" id="{873FBE98-5C30-8E46-C6E4-0E6A1F729865}"/>
              </a:ext>
            </a:extLst>
          </p:cNvPr>
          <p:cNvSpPr txBox="1"/>
          <p:nvPr/>
        </p:nvSpPr>
        <p:spPr>
          <a:xfrm>
            <a:off x="145759" y="2656960"/>
            <a:ext cx="917410"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Atilq Markets</a:t>
            </a:r>
          </a:p>
        </p:txBody>
      </p:sp>
      <p:pic>
        <p:nvPicPr>
          <p:cNvPr id="35" name="Picture 34">
            <a:extLst>
              <a:ext uri="{FF2B5EF4-FFF2-40B4-BE49-F238E27FC236}">
                <a16:creationId xmlns:a16="http://schemas.microsoft.com/office/drawing/2014/main" id="{97C7AA5D-006A-A04A-F9E6-08CF8850F395}"/>
              </a:ext>
            </a:extLst>
          </p:cNvPr>
          <p:cNvPicPr>
            <a:picLocks noChangeAspect="1"/>
          </p:cNvPicPr>
          <p:nvPr/>
        </p:nvPicPr>
        <p:blipFill>
          <a:blip r:embed="rId3"/>
          <a:stretch>
            <a:fillRect/>
          </a:stretch>
        </p:blipFill>
        <p:spPr>
          <a:xfrm>
            <a:off x="1209821" y="864026"/>
            <a:ext cx="7596553" cy="4120119"/>
          </a:xfrm>
          <a:prstGeom prst="rect">
            <a:avLst/>
          </a:prstGeom>
        </p:spPr>
      </p:pic>
    </p:spTree>
    <p:extLst>
      <p:ext uri="{BB962C8B-B14F-4D97-AF65-F5344CB8AC3E}">
        <p14:creationId xmlns:p14="http://schemas.microsoft.com/office/powerpoint/2010/main" val="283496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EE36608C-0D15-4E7E-D973-805EB8A7B99A}"/>
              </a:ext>
            </a:extLst>
          </p:cNvPr>
          <p:cNvSpPr/>
          <p:nvPr/>
        </p:nvSpPr>
        <p:spPr>
          <a:xfrm>
            <a:off x="2791418" y="213154"/>
            <a:ext cx="3227359" cy="365760"/>
          </a:xfrm>
          <a:prstGeom prst="roundRect">
            <a:avLst>
              <a:gd name="adj" fmla="val 430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kern="1200"/>
          </a:p>
          <a:p>
            <a:pPr algn="ctr"/>
            <a:r>
              <a:rPr lang="en-US" b="1" kern="1200"/>
              <a:t>Atliq’s  P</a:t>
            </a:r>
            <a:r>
              <a:rPr lang="en-US" sz="1400" b="1"/>
              <a:t>roducts</a:t>
            </a:r>
          </a:p>
          <a:p>
            <a:pPr algn="ctr"/>
            <a:endParaRPr lang="en-US" dirty="0"/>
          </a:p>
        </p:txBody>
      </p:sp>
      <p:sp>
        <p:nvSpPr>
          <p:cNvPr id="2" name="Oval 1">
            <a:extLst>
              <a:ext uri="{FF2B5EF4-FFF2-40B4-BE49-F238E27FC236}">
                <a16:creationId xmlns:a16="http://schemas.microsoft.com/office/drawing/2014/main" id="{4B14E29F-F45A-E7DD-7570-30C86536D203}"/>
              </a:ext>
            </a:extLst>
          </p:cNvPr>
          <p:cNvSpPr/>
          <p:nvPr/>
        </p:nvSpPr>
        <p:spPr>
          <a:xfrm>
            <a:off x="1227964" y="833943"/>
            <a:ext cx="922824" cy="634701"/>
          </a:xfrm>
          <a:prstGeom prst="ellipse">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P&amp;A</a:t>
            </a:r>
          </a:p>
        </p:txBody>
      </p:sp>
      <p:sp>
        <p:nvSpPr>
          <p:cNvPr id="4" name="Oval 3">
            <a:extLst>
              <a:ext uri="{FF2B5EF4-FFF2-40B4-BE49-F238E27FC236}">
                <a16:creationId xmlns:a16="http://schemas.microsoft.com/office/drawing/2014/main" id="{8E6F4879-6929-9179-C04A-269D383151CF}"/>
              </a:ext>
            </a:extLst>
          </p:cNvPr>
          <p:cNvSpPr/>
          <p:nvPr/>
        </p:nvSpPr>
        <p:spPr>
          <a:xfrm>
            <a:off x="7245308" y="833942"/>
            <a:ext cx="871750" cy="634701"/>
          </a:xfrm>
          <a:prstGeom prst="ellipse">
            <a:avLst/>
          </a:prstGeom>
          <a:solidFill>
            <a:schemeClr val="tx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N&amp;S</a:t>
            </a:r>
          </a:p>
        </p:txBody>
      </p:sp>
      <p:sp>
        <p:nvSpPr>
          <p:cNvPr id="5" name="Oval 4">
            <a:extLst>
              <a:ext uri="{FF2B5EF4-FFF2-40B4-BE49-F238E27FC236}">
                <a16:creationId xmlns:a16="http://schemas.microsoft.com/office/drawing/2014/main" id="{B9910102-1929-A4B8-8D2F-FE8956F80C95}"/>
              </a:ext>
            </a:extLst>
          </p:cNvPr>
          <p:cNvSpPr/>
          <p:nvPr/>
        </p:nvSpPr>
        <p:spPr>
          <a:xfrm>
            <a:off x="4723432" y="834620"/>
            <a:ext cx="922824" cy="634701"/>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P&amp;C</a:t>
            </a:r>
          </a:p>
        </p:txBody>
      </p:sp>
      <p:sp>
        <p:nvSpPr>
          <p:cNvPr id="6" name="Rectangle: Rounded Corners 5">
            <a:extLst>
              <a:ext uri="{FF2B5EF4-FFF2-40B4-BE49-F238E27FC236}">
                <a16:creationId xmlns:a16="http://schemas.microsoft.com/office/drawing/2014/main" id="{9D39E35A-2544-149D-15CF-C6930BE10628}"/>
              </a:ext>
            </a:extLst>
          </p:cNvPr>
          <p:cNvSpPr/>
          <p:nvPr/>
        </p:nvSpPr>
        <p:spPr>
          <a:xfrm>
            <a:off x="181021" y="1629027"/>
            <a:ext cx="1350757" cy="457200"/>
          </a:xfrm>
          <a:prstGeom prst="roundRect">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Peripherals</a:t>
            </a:r>
            <a:endParaRPr lang="en-US" dirty="0"/>
          </a:p>
        </p:txBody>
      </p:sp>
      <p:sp>
        <p:nvSpPr>
          <p:cNvPr id="7" name="Rectangle: Rounded Corners 6">
            <a:extLst>
              <a:ext uri="{FF2B5EF4-FFF2-40B4-BE49-F238E27FC236}">
                <a16:creationId xmlns:a16="http://schemas.microsoft.com/office/drawing/2014/main" id="{0C36690F-EAE1-AD50-6F5C-04D7DC6986E4}"/>
              </a:ext>
            </a:extLst>
          </p:cNvPr>
          <p:cNvSpPr/>
          <p:nvPr/>
        </p:nvSpPr>
        <p:spPr>
          <a:xfrm>
            <a:off x="1964067" y="1592489"/>
            <a:ext cx="1331006" cy="473337"/>
          </a:xfrm>
          <a:prstGeom prst="roundRect">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Accessories </a:t>
            </a:r>
          </a:p>
        </p:txBody>
      </p:sp>
      <p:sp>
        <p:nvSpPr>
          <p:cNvPr id="8" name="Rectangle: Rounded Corners 7">
            <a:extLst>
              <a:ext uri="{FF2B5EF4-FFF2-40B4-BE49-F238E27FC236}">
                <a16:creationId xmlns:a16="http://schemas.microsoft.com/office/drawing/2014/main" id="{503E4D5F-175C-9103-4F5C-F037198B4108}"/>
              </a:ext>
            </a:extLst>
          </p:cNvPr>
          <p:cNvSpPr/>
          <p:nvPr/>
        </p:nvSpPr>
        <p:spPr>
          <a:xfrm>
            <a:off x="344917" y="2448903"/>
            <a:ext cx="1097280" cy="365760"/>
          </a:xfrm>
          <a:prstGeom prst="roundRect">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a:t>Internal HDD</a:t>
            </a:r>
            <a:endParaRPr lang="en-US" sz="1200" dirty="0"/>
          </a:p>
        </p:txBody>
      </p:sp>
      <p:sp>
        <p:nvSpPr>
          <p:cNvPr id="9" name="Rectangle: Rounded Corners 8">
            <a:extLst>
              <a:ext uri="{FF2B5EF4-FFF2-40B4-BE49-F238E27FC236}">
                <a16:creationId xmlns:a16="http://schemas.microsoft.com/office/drawing/2014/main" id="{A2956E4D-7AFA-01BF-2820-0C74E3D1D633}"/>
              </a:ext>
            </a:extLst>
          </p:cNvPr>
          <p:cNvSpPr/>
          <p:nvPr/>
        </p:nvSpPr>
        <p:spPr>
          <a:xfrm>
            <a:off x="344917" y="3049100"/>
            <a:ext cx="1097280" cy="365760"/>
          </a:xfrm>
          <a:prstGeom prst="roundRect">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a:t>Graphic card</a:t>
            </a:r>
            <a:endParaRPr lang="en-US" sz="1200" dirty="0"/>
          </a:p>
        </p:txBody>
      </p:sp>
      <p:sp>
        <p:nvSpPr>
          <p:cNvPr id="10" name="Rectangle: Rounded Corners 9">
            <a:extLst>
              <a:ext uri="{FF2B5EF4-FFF2-40B4-BE49-F238E27FC236}">
                <a16:creationId xmlns:a16="http://schemas.microsoft.com/office/drawing/2014/main" id="{29321CE6-D09E-4CBD-650D-1D23D0AB6AF3}"/>
              </a:ext>
            </a:extLst>
          </p:cNvPr>
          <p:cNvSpPr/>
          <p:nvPr/>
        </p:nvSpPr>
        <p:spPr>
          <a:xfrm>
            <a:off x="352055" y="3649297"/>
            <a:ext cx="1097281" cy="365760"/>
          </a:xfrm>
          <a:prstGeom prst="roundRect">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a:t>Processors</a:t>
            </a:r>
            <a:endParaRPr lang="en-US" sz="1200" dirty="0"/>
          </a:p>
        </p:txBody>
      </p:sp>
      <p:sp>
        <p:nvSpPr>
          <p:cNvPr id="12" name="Rectangle: Rounded Corners 11">
            <a:extLst>
              <a:ext uri="{FF2B5EF4-FFF2-40B4-BE49-F238E27FC236}">
                <a16:creationId xmlns:a16="http://schemas.microsoft.com/office/drawing/2014/main" id="{FB2F184F-8518-7026-25C1-CF9199AE762D}"/>
              </a:ext>
            </a:extLst>
          </p:cNvPr>
          <p:cNvSpPr/>
          <p:nvPr/>
        </p:nvSpPr>
        <p:spPr>
          <a:xfrm>
            <a:off x="2150788" y="2382817"/>
            <a:ext cx="1005840" cy="365760"/>
          </a:xfrm>
          <a:prstGeom prst="roundRect">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a:t>Mouse</a:t>
            </a:r>
            <a:endParaRPr lang="en-US" sz="1200" dirty="0"/>
          </a:p>
        </p:txBody>
      </p:sp>
      <p:sp>
        <p:nvSpPr>
          <p:cNvPr id="13" name="Rectangle: Rounded Corners 12">
            <a:extLst>
              <a:ext uri="{FF2B5EF4-FFF2-40B4-BE49-F238E27FC236}">
                <a16:creationId xmlns:a16="http://schemas.microsoft.com/office/drawing/2014/main" id="{3D7256D0-1DF6-03A0-F102-51892F6B37DD}"/>
              </a:ext>
            </a:extLst>
          </p:cNvPr>
          <p:cNvSpPr/>
          <p:nvPr/>
        </p:nvSpPr>
        <p:spPr>
          <a:xfrm>
            <a:off x="2150788" y="3217204"/>
            <a:ext cx="1005840" cy="365760"/>
          </a:xfrm>
          <a:prstGeom prst="roundRect">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a:t>Keyboard</a:t>
            </a:r>
            <a:endParaRPr lang="en-US" sz="1200" dirty="0"/>
          </a:p>
        </p:txBody>
      </p:sp>
      <p:sp>
        <p:nvSpPr>
          <p:cNvPr id="14" name="Rectangle: Rounded Corners 13">
            <a:extLst>
              <a:ext uri="{FF2B5EF4-FFF2-40B4-BE49-F238E27FC236}">
                <a16:creationId xmlns:a16="http://schemas.microsoft.com/office/drawing/2014/main" id="{D447945F-7BBC-CCE2-8D82-066D967D7FA0}"/>
              </a:ext>
            </a:extLst>
          </p:cNvPr>
          <p:cNvSpPr/>
          <p:nvPr/>
        </p:nvSpPr>
        <p:spPr>
          <a:xfrm>
            <a:off x="2150788" y="3969120"/>
            <a:ext cx="1005840" cy="365760"/>
          </a:xfrm>
          <a:prstGeom prst="roundRect">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a:t>Batteries</a:t>
            </a:r>
            <a:endParaRPr lang="en-US" sz="1200" dirty="0"/>
          </a:p>
        </p:txBody>
      </p:sp>
      <p:sp>
        <p:nvSpPr>
          <p:cNvPr id="16" name="Rectangle: Rounded Corners 15">
            <a:extLst>
              <a:ext uri="{FF2B5EF4-FFF2-40B4-BE49-F238E27FC236}">
                <a16:creationId xmlns:a16="http://schemas.microsoft.com/office/drawing/2014/main" id="{C728C33B-D245-7B01-B1E2-E8820241004E}"/>
              </a:ext>
            </a:extLst>
          </p:cNvPr>
          <p:cNvSpPr/>
          <p:nvPr/>
        </p:nvSpPr>
        <p:spPr>
          <a:xfrm>
            <a:off x="352055" y="4249493"/>
            <a:ext cx="1179723" cy="365760"/>
          </a:xfrm>
          <a:prstGeom prst="roundRect">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a:t>Mother Board</a:t>
            </a:r>
            <a:endParaRPr lang="en-US" sz="1200" dirty="0"/>
          </a:p>
        </p:txBody>
      </p:sp>
      <p:sp>
        <p:nvSpPr>
          <p:cNvPr id="17" name="Rectangle: Rounded Corners 16">
            <a:extLst>
              <a:ext uri="{FF2B5EF4-FFF2-40B4-BE49-F238E27FC236}">
                <a16:creationId xmlns:a16="http://schemas.microsoft.com/office/drawing/2014/main" id="{59A1AEB5-E3C9-6288-C769-3089E994E25B}"/>
              </a:ext>
            </a:extLst>
          </p:cNvPr>
          <p:cNvSpPr/>
          <p:nvPr/>
        </p:nvSpPr>
        <p:spPr>
          <a:xfrm>
            <a:off x="3640858" y="1609161"/>
            <a:ext cx="1288399" cy="473337"/>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t>Notebook</a:t>
            </a:r>
            <a:endParaRPr lang="en-US" dirty="0"/>
          </a:p>
        </p:txBody>
      </p:sp>
      <p:sp>
        <p:nvSpPr>
          <p:cNvPr id="18" name="Rectangle: Rounded Corners 17">
            <a:extLst>
              <a:ext uri="{FF2B5EF4-FFF2-40B4-BE49-F238E27FC236}">
                <a16:creationId xmlns:a16="http://schemas.microsoft.com/office/drawing/2014/main" id="{C7E7086F-F228-7CA3-99D9-F9DA45DE3AFA}"/>
              </a:ext>
            </a:extLst>
          </p:cNvPr>
          <p:cNvSpPr/>
          <p:nvPr/>
        </p:nvSpPr>
        <p:spPr>
          <a:xfrm>
            <a:off x="5292762" y="1612890"/>
            <a:ext cx="1089498" cy="473337"/>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t>Desktop</a:t>
            </a:r>
            <a:endParaRPr lang="en-US" dirty="0"/>
          </a:p>
        </p:txBody>
      </p:sp>
      <p:sp>
        <p:nvSpPr>
          <p:cNvPr id="19" name="Rectangle: Rounded Corners 18">
            <a:extLst>
              <a:ext uri="{FF2B5EF4-FFF2-40B4-BE49-F238E27FC236}">
                <a16:creationId xmlns:a16="http://schemas.microsoft.com/office/drawing/2014/main" id="{257072FC-79C6-F6E9-AD8E-9E6DA9E1F663}"/>
              </a:ext>
            </a:extLst>
          </p:cNvPr>
          <p:cNvSpPr/>
          <p:nvPr/>
        </p:nvSpPr>
        <p:spPr>
          <a:xfrm>
            <a:off x="7754505" y="1676974"/>
            <a:ext cx="1389495" cy="473337"/>
          </a:xfrm>
          <a:prstGeom prst="roundRect">
            <a:avLst/>
          </a:prstGeom>
          <a:solidFill>
            <a:schemeClr val="tx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Networking</a:t>
            </a:r>
          </a:p>
        </p:txBody>
      </p:sp>
      <p:sp>
        <p:nvSpPr>
          <p:cNvPr id="20" name="Rectangle: Rounded Corners 19">
            <a:extLst>
              <a:ext uri="{FF2B5EF4-FFF2-40B4-BE49-F238E27FC236}">
                <a16:creationId xmlns:a16="http://schemas.microsoft.com/office/drawing/2014/main" id="{CA6BD366-78D4-FC2A-68CE-04B2DD1F7CEC}"/>
              </a:ext>
            </a:extLst>
          </p:cNvPr>
          <p:cNvSpPr/>
          <p:nvPr/>
        </p:nvSpPr>
        <p:spPr>
          <a:xfrm>
            <a:off x="5449442" y="3155113"/>
            <a:ext cx="903642" cy="473337"/>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200"/>
              <a:t>Personal Laptop</a:t>
            </a:r>
            <a:endParaRPr lang="en-US" sz="1200" dirty="0"/>
          </a:p>
        </p:txBody>
      </p:sp>
      <p:sp>
        <p:nvSpPr>
          <p:cNvPr id="21" name="Rectangle: Rounded Corners 20">
            <a:extLst>
              <a:ext uri="{FF2B5EF4-FFF2-40B4-BE49-F238E27FC236}">
                <a16:creationId xmlns:a16="http://schemas.microsoft.com/office/drawing/2014/main" id="{BF96A8B0-1454-F505-8E1C-33D60A5BF273}"/>
              </a:ext>
            </a:extLst>
          </p:cNvPr>
          <p:cNvSpPr/>
          <p:nvPr/>
        </p:nvSpPr>
        <p:spPr>
          <a:xfrm>
            <a:off x="5409141" y="2359224"/>
            <a:ext cx="984245" cy="473337"/>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200"/>
          </a:p>
          <a:p>
            <a:pPr algn="ctr"/>
            <a:r>
              <a:rPr lang="en-US" sz="1200"/>
              <a:t>Business Laptop</a:t>
            </a:r>
          </a:p>
          <a:p>
            <a:pPr algn="ctr"/>
            <a:r>
              <a:rPr lang="en-US" sz="1200"/>
              <a:t> </a:t>
            </a:r>
            <a:endParaRPr lang="en-US" sz="1200" dirty="0"/>
          </a:p>
        </p:txBody>
      </p:sp>
      <p:sp>
        <p:nvSpPr>
          <p:cNvPr id="23" name="Rectangle: Rounded Corners 22">
            <a:extLst>
              <a:ext uri="{FF2B5EF4-FFF2-40B4-BE49-F238E27FC236}">
                <a16:creationId xmlns:a16="http://schemas.microsoft.com/office/drawing/2014/main" id="{4315294A-6951-ECA9-F88F-C7889E1C74F8}"/>
              </a:ext>
            </a:extLst>
          </p:cNvPr>
          <p:cNvSpPr/>
          <p:nvPr/>
        </p:nvSpPr>
        <p:spPr>
          <a:xfrm>
            <a:off x="7933895" y="2536520"/>
            <a:ext cx="1141767" cy="654326"/>
          </a:xfrm>
          <a:prstGeom prst="roundRect">
            <a:avLst>
              <a:gd name="adj" fmla="val 26532"/>
            </a:avLst>
          </a:prstGeom>
          <a:solidFill>
            <a:schemeClr val="tx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WIFI Extender</a:t>
            </a:r>
          </a:p>
        </p:txBody>
      </p:sp>
      <p:sp>
        <p:nvSpPr>
          <p:cNvPr id="24" name="Rectangle: Rounded Corners 23">
            <a:extLst>
              <a:ext uri="{FF2B5EF4-FFF2-40B4-BE49-F238E27FC236}">
                <a16:creationId xmlns:a16="http://schemas.microsoft.com/office/drawing/2014/main" id="{26395676-55AB-ECBC-D5A8-2EAB066B5F84}"/>
              </a:ext>
            </a:extLst>
          </p:cNvPr>
          <p:cNvSpPr/>
          <p:nvPr/>
        </p:nvSpPr>
        <p:spPr>
          <a:xfrm>
            <a:off x="3768079" y="2334416"/>
            <a:ext cx="978694" cy="473337"/>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200"/>
              <a:t>Personal Laptop</a:t>
            </a:r>
            <a:endParaRPr lang="en-US" sz="1200" dirty="0"/>
          </a:p>
        </p:txBody>
      </p:sp>
      <p:sp>
        <p:nvSpPr>
          <p:cNvPr id="25" name="Rectangle: Rounded Corners 24">
            <a:extLst>
              <a:ext uri="{FF2B5EF4-FFF2-40B4-BE49-F238E27FC236}">
                <a16:creationId xmlns:a16="http://schemas.microsoft.com/office/drawing/2014/main" id="{D05D0187-03F6-3AFA-CE4C-BCF6038C82E8}"/>
              </a:ext>
            </a:extLst>
          </p:cNvPr>
          <p:cNvSpPr/>
          <p:nvPr/>
        </p:nvSpPr>
        <p:spPr>
          <a:xfrm>
            <a:off x="3807301" y="3135384"/>
            <a:ext cx="978694" cy="473337"/>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200"/>
              <a:t>Business Laptop</a:t>
            </a:r>
            <a:endParaRPr lang="en-US" sz="1200" dirty="0"/>
          </a:p>
        </p:txBody>
      </p:sp>
      <p:sp>
        <p:nvSpPr>
          <p:cNvPr id="26" name="Rectangle: Rounded Corners 25">
            <a:extLst>
              <a:ext uri="{FF2B5EF4-FFF2-40B4-BE49-F238E27FC236}">
                <a16:creationId xmlns:a16="http://schemas.microsoft.com/office/drawing/2014/main" id="{49AF6434-CBBC-9866-D9F3-B4F06E4B5D90}"/>
              </a:ext>
            </a:extLst>
          </p:cNvPr>
          <p:cNvSpPr/>
          <p:nvPr/>
        </p:nvSpPr>
        <p:spPr>
          <a:xfrm>
            <a:off x="3807301" y="3959036"/>
            <a:ext cx="1005840" cy="473337"/>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200"/>
              <a:t>Gaming Laptop</a:t>
            </a:r>
            <a:endParaRPr lang="en-US" sz="1200" dirty="0"/>
          </a:p>
        </p:txBody>
      </p:sp>
      <p:sp>
        <p:nvSpPr>
          <p:cNvPr id="27" name="Rectangle: Rounded Corners 26">
            <a:extLst>
              <a:ext uri="{FF2B5EF4-FFF2-40B4-BE49-F238E27FC236}">
                <a16:creationId xmlns:a16="http://schemas.microsoft.com/office/drawing/2014/main" id="{AE4A6439-7198-1A34-8D18-AE924AFCB286}"/>
              </a:ext>
            </a:extLst>
          </p:cNvPr>
          <p:cNvSpPr/>
          <p:nvPr/>
        </p:nvSpPr>
        <p:spPr>
          <a:xfrm>
            <a:off x="6693638" y="3378553"/>
            <a:ext cx="954387" cy="726159"/>
          </a:xfrm>
          <a:prstGeom prst="roundRect">
            <a:avLst/>
          </a:prstGeom>
          <a:solidFill>
            <a:schemeClr val="tx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USB Flash Drives</a:t>
            </a:r>
            <a:endParaRPr lang="en-US" dirty="0"/>
          </a:p>
        </p:txBody>
      </p:sp>
      <p:sp>
        <p:nvSpPr>
          <p:cNvPr id="28" name="Rectangle: Rounded Corners 27">
            <a:extLst>
              <a:ext uri="{FF2B5EF4-FFF2-40B4-BE49-F238E27FC236}">
                <a16:creationId xmlns:a16="http://schemas.microsoft.com/office/drawing/2014/main" id="{C26729F3-3D83-B5F7-EA0B-10E0DFFD0136}"/>
              </a:ext>
            </a:extLst>
          </p:cNvPr>
          <p:cNvSpPr/>
          <p:nvPr/>
        </p:nvSpPr>
        <p:spPr>
          <a:xfrm>
            <a:off x="6664463" y="2514332"/>
            <a:ext cx="1010150" cy="666284"/>
          </a:xfrm>
          <a:prstGeom prst="roundRect">
            <a:avLst/>
          </a:prstGeom>
          <a:solidFill>
            <a:schemeClr val="tx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External Solid state Drives</a:t>
            </a:r>
          </a:p>
        </p:txBody>
      </p:sp>
      <p:sp>
        <p:nvSpPr>
          <p:cNvPr id="29" name="Rectangle: Rounded Corners 28">
            <a:extLst>
              <a:ext uri="{FF2B5EF4-FFF2-40B4-BE49-F238E27FC236}">
                <a16:creationId xmlns:a16="http://schemas.microsoft.com/office/drawing/2014/main" id="{FAAC12F7-5A91-D0E4-DB84-DF25F2E033EF}"/>
              </a:ext>
            </a:extLst>
          </p:cNvPr>
          <p:cNvSpPr/>
          <p:nvPr/>
        </p:nvSpPr>
        <p:spPr>
          <a:xfrm>
            <a:off x="6643135" y="1689061"/>
            <a:ext cx="1004890" cy="473337"/>
          </a:xfrm>
          <a:prstGeom prst="roundRect">
            <a:avLst/>
          </a:prstGeom>
          <a:solidFill>
            <a:schemeClr val="tx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Storage</a:t>
            </a:r>
          </a:p>
        </p:txBody>
      </p:sp>
      <p:cxnSp>
        <p:nvCxnSpPr>
          <p:cNvPr id="33" name="Straight Connector 32">
            <a:extLst>
              <a:ext uri="{FF2B5EF4-FFF2-40B4-BE49-F238E27FC236}">
                <a16:creationId xmlns:a16="http://schemas.microsoft.com/office/drawing/2014/main" id="{E19C11D1-27C0-05CA-F217-69CD9C23D389}"/>
              </a:ext>
            </a:extLst>
          </p:cNvPr>
          <p:cNvCxnSpPr>
            <a:cxnSpLocks/>
          </p:cNvCxnSpPr>
          <p:nvPr/>
        </p:nvCxnSpPr>
        <p:spPr>
          <a:xfrm>
            <a:off x="3480888" y="1597094"/>
            <a:ext cx="26587" cy="26090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88B8EB-2AE9-EF85-43B0-AB3ED7F53193}"/>
              </a:ext>
            </a:extLst>
          </p:cNvPr>
          <p:cNvCxnSpPr>
            <a:cxnSpLocks/>
          </p:cNvCxnSpPr>
          <p:nvPr/>
        </p:nvCxnSpPr>
        <p:spPr>
          <a:xfrm>
            <a:off x="6510068" y="1542949"/>
            <a:ext cx="26587" cy="260905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6121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grpSp>
        <p:nvGrpSpPr>
          <p:cNvPr id="2" name="Group 1">
            <a:extLst>
              <a:ext uri="{FF2B5EF4-FFF2-40B4-BE49-F238E27FC236}">
                <a16:creationId xmlns:a16="http://schemas.microsoft.com/office/drawing/2014/main" id="{00C0DBB7-741C-E9C8-B16A-7462C4000F63}"/>
              </a:ext>
            </a:extLst>
          </p:cNvPr>
          <p:cNvGrpSpPr/>
          <p:nvPr/>
        </p:nvGrpSpPr>
        <p:grpSpPr>
          <a:xfrm>
            <a:off x="311972" y="467125"/>
            <a:ext cx="3238053" cy="548640"/>
            <a:chOff x="2126284" y="1549100"/>
            <a:chExt cx="3643259" cy="548641"/>
          </a:xfrm>
        </p:grpSpPr>
        <p:sp>
          <p:nvSpPr>
            <p:cNvPr id="3" name="Freeform: Shape 2">
              <a:extLst>
                <a:ext uri="{FF2B5EF4-FFF2-40B4-BE49-F238E27FC236}">
                  <a16:creationId xmlns:a16="http://schemas.microsoft.com/office/drawing/2014/main" id="{8EC672CE-4D83-0C9F-A8D2-8C78DA63730A}"/>
                </a:ext>
              </a:extLst>
            </p:cNvPr>
            <p:cNvSpPr/>
            <p:nvPr/>
          </p:nvSpPr>
          <p:spPr>
            <a:xfrm>
              <a:off x="2328548" y="1549100"/>
              <a:ext cx="3440995" cy="548641"/>
            </a:xfrm>
            <a:custGeom>
              <a:avLst/>
              <a:gdLst>
                <a:gd name="connsiteX0" fmla="*/ 0 w 3440995"/>
                <a:gd name="connsiteY0" fmla="*/ 0 h 640628"/>
                <a:gd name="connsiteX1" fmla="*/ 3120681 w 3440995"/>
                <a:gd name="connsiteY1" fmla="*/ 0 h 640628"/>
                <a:gd name="connsiteX2" fmla="*/ 3440995 w 3440995"/>
                <a:gd name="connsiteY2" fmla="*/ 320314 h 640628"/>
                <a:gd name="connsiteX3" fmla="*/ 3120681 w 3440995"/>
                <a:gd name="connsiteY3" fmla="*/ 640628 h 640628"/>
                <a:gd name="connsiteX4" fmla="*/ 0 w 3440995"/>
                <a:gd name="connsiteY4" fmla="*/ 640628 h 640628"/>
                <a:gd name="connsiteX5" fmla="*/ 0 w 3440995"/>
                <a:gd name="connsiteY5" fmla="*/ 0 h 64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0995" h="640628">
                  <a:moveTo>
                    <a:pt x="3440995" y="640627"/>
                  </a:moveTo>
                  <a:lnTo>
                    <a:pt x="320314" y="640627"/>
                  </a:lnTo>
                  <a:lnTo>
                    <a:pt x="0" y="320314"/>
                  </a:lnTo>
                  <a:lnTo>
                    <a:pt x="320314" y="1"/>
                  </a:lnTo>
                  <a:lnTo>
                    <a:pt x="3440995" y="1"/>
                  </a:lnTo>
                  <a:lnTo>
                    <a:pt x="3440995" y="640627"/>
                  </a:lnTo>
                  <a:close/>
                </a:path>
              </a:pathLst>
            </a:custGeom>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spcFirstLastPara="0" vert="horz" wrap="square" lIns="442656" tIns="68581" rIns="128016" bIns="68581" numCol="1" spcCol="1270" anchor="ctr" anchorCtr="0">
              <a:noAutofit/>
            </a:bodyPr>
            <a:lstStyle/>
            <a:p>
              <a:pPr algn="ctr"/>
              <a:r>
                <a:rPr lang="en-US" b="1" dirty="0"/>
                <a:t> Data inputs </a:t>
              </a:r>
            </a:p>
          </p:txBody>
        </p:sp>
        <p:sp>
          <p:nvSpPr>
            <p:cNvPr id="5" name="Oval 4">
              <a:extLst>
                <a:ext uri="{FF2B5EF4-FFF2-40B4-BE49-F238E27FC236}">
                  <a16:creationId xmlns:a16="http://schemas.microsoft.com/office/drawing/2014/main" id="{1A81EFA6-0A81-81EF-5177-51C3D78116B8}"/>
                </a:ext>
              </a:extLst>
            </p:cNvPr>
            <p:cNvSpPr/>
            <p:nvPr/>
          </p:nvSpPr>
          <p:spPr>
            <a:xfrm>
              <a:off x="2126284" y="1549100"/>
              <a:ext cx="526472" cy="548641"/>
            </a:xfrm>
            <a:prstGeom prst="ellipse">
              <a:avLst/>
            </a:prstGeom>
          </p:spPr>
          <p:style>
            <a:lnRef idx="2">
              <a:schemeClr val="lt1">
                <a:hueOff val="0"/>
                <a:satOff val="0"/>
                <a:lumOff val="0"/>
                <a:alphaOff val="0"/>
              </a:schemeClr>
            </a:lnRef>
            <a:fillRef idx="1">
              <a:schemeClr val="accent1">
                <a:tint val="50000"/>
                <a:alpha val="90000"/>
                <a:hueOff val="0"/>
                <a:satOff val="0"/>
                <a:lumOff val="0"/>
                <a:alphaOff val="0"/>
              </a:schemeClr>
            </a:fillRef>
            <a:effectRef idx="0">
              <a:schemeClr val="accent1">
                <a:tint val="50000"/>
                <a:alpha val="90000"/>
                <a:hueOff val="0"/>
                <a:satOff val="0"/>
                <a:lumOff val="0"/>
                <a:alphaOff val="0"/>
              </a:schemeClr>
            </a:effectRef>
            <a:fontRef idx="minor">
              <a:schemeClr val="lt1">
                <a:hueOff val="0"/>
                <a:satOff val="0"/>
                <a:lumOff val="0"/>
                <a:alphaOff val="0"/>
              </a:schemeClr>
            </a:fontRef>
          </p:style>
          <p:txBody>
            <a:bodyPr/>
            <a:lstStyle/>
            <a:p>
              <a:pPr algn="ctr"/>
              <a:r>
                <a:rPr lang="en-US" sz="2000" dirty="0"/>
                <a:t>3</a:t>
              </a:r>
            </a:p>
          </p:txBody>
        </p:sp>
      </p:grpSp>
      <p:pic>
        <p:nvPicPr>
          <p:cNvPr id="9" name="Picture 8">
            <a:extLst>
              <a:ext uri="{FF2B5EF4-FFF2-40B4-BE49-F238E27FC236}">
                <a16:creationId xmlns:a16="http://schemas.microsoft.com/office/drawing/2014/main" id="{A87A61C3-B154-C9E7-716C-3175ED726609}"/>
              </a:ext>
            </a:extLst>
          </p:cNvPr>
          <p:cNvPicPr>
            <a:picLocks noChangeAspect="1"/>
          </p:cNvPicPr>
          <p:nvPr/>
        </p:nvPicPr>
        <p:blipFill>
          <a:blip r:embed="rId3"/>
          <a:stretch>
            <a:fillRect/>
          </a:stretch>
        </p:blipFill>
        <p:spPr>
          <a:xfrm>
            <a:off x="3654492" y="467125"/>
            <a:ext cx="5225104" cy="4178086"/>
          </a:xfrm>
          <a:prstGeom prst="rect">
            <a:avLst/>
          </a:prstGeom>
        </p:spPr>
      </p:pic>
      <p:sp>
        <p:nvSpPr>
          <p:cNvPr id="10" name="TextBox 9">
            <a:extLst>
              <a:ext uri="{FF2B5EF4-FFF2-40B4-BE49-F238E27FC236}">
                <a16:creationId xmlns:a16="http://schemas.microsoft.com/office/drawing/2014/main" id="{FBFA0A30-E36E-5C33-A531-EE7D4D16160E}"/>
              </a:ext>
            </a:extLst>
          </p:cNvPr>
          <p:cNvSpPr txBox="1"/>
          <p:nvPr/>
        </p:nvSpPr>
        <p:spPr>
          <a:xfrm>
            <a:off x="311972" y="1731981"/>
            <a:ext cx="2804633" cy="2462213"/>
          </a:xfrm>
          <a:prstGeom prst="rect">
            <a:avLst/>
          </a:prstGeom>
          <a:noFill/>
        </p:spPr>
        <p:txBody>
          <a:bodyPr wrap="square" rtlCol="0">
            <a:spAutoFit/>
          </a:bodyPr>
          <a:lstStyle/>
          <a:p>
            <a:endParaRPr lang="en-US" dirty="0"/>
          </a:p>
          <a:p>
            <a:r>
              <a:rPr lang="en-US" dirty="0">
                <a:solidFill>
                  <a:schemeClr val="tx1"/>
                </a:solidFill>
              </a:rPr>
              <a:t>It’s Contains 2020 – 2021 Fiscal year data available  </a:t>
            </a:r>
          </a:p>
          <a:p>
            <a:pPr marL="285750" indent="-285750">
              <a:buClr>
                <a:schemeClr val="tx1"/>
              </a:buClr>
              <a:buFont typeface="Arial" panose="020B0604020202020204" pitchFamily="34" charset="0"/>
              <a:buChar char="•"/>
            </a:pPr>
            <a:r>
              <a:rPr lang="en-US" dirty="0">
                <a:solidFill>
                  <a:schemeClr val="tx1"/>
                </a:solidFill>
              </a:rPr>
              <a:t>dim_customer</a:t>
            </a:r>
          </a:p>
          <a:p>
            <a:pPr marL="285750" indent="-285750">
              <a:buClr>
                <a:schemeClr val="tx1"/>
              </a:buClr>
              <a:buFont typeface="Arial" panose="020B0604020202020204" pitchFamily="34" charset="0"/>
              <a:buChar char="•"/>
            </a:pPr>
            <a:r>
              <a:rPr lang="en-US" dirty="0">
                <a:solidFill>
                  <a:schemeClr val="tx1"/>
                </a:solidFill>
              </a:rPr>
              <a:t>dim_product</a:t>
            </a:r>
          </a:p>
          <a:p>
            <a:pPr marL="285750" indent="-285750">
              <a:buClr>
                <a:schemeClr val="tx1"/>
              </a:buClr>
              <a:buFont typeface="Arial" panose="020B0604020202020204" pitchFamily="34" charset="0"/>
              <a:buChar char="•"/>
            </a:pPr>
            <a:r>
              <a:rPr lang="en-US" dirty="0">
                <a:solidFill>
                  <a:schemeClr val="tx1"/>
                </a:solidFill>
              </a:rPr>
              <a:t>fact_gross_price</a:t>
            </a:r>
          </a:p>
          <a:p>
            <a:pPr marL="285750" indent="-285750">
              <a:buClr>
                <a:schemeClr val="tx1"/>
              </a:buClr>
              <a:buFont typeface="Arial" panose="020B0604020202020204" pitchFamily="34" charset="0"/>
              <a:buChar char="•"/>
            </a:pPr>
            <a:r>
              <a:rPr lang="en-US" dirty="0">
                <a:solidFill>
                  <a:schemeClr val="tx1"/>
                </a:solidFill>
              </a:rPr>
              <a:t>fact_manufacturing_cost</a:t>
            </a:r>
          </a:p>
          <a:p>
            <a:pPr marL="285750" indent="-285750">
              <a:buClr>
                <a:schemeClr val="tx1"/>
              </a:buClr>
              <a:buFont typeface="Arial" panose="020B0604020202020204" pitchFamily="34" charset="0"/>
              <a:buChar char="•"/>
            </a:pPr>
            <a:r>
              <a:rPr lang="en-US" dirty="0">
                <a:solidFill>
                  <a:schemeClr val="tx1"/>
                </a:solidFill>
              </a:rPr>
              <a:t>fact_pre_invoice_deductions</a:t>
            </a:r>
          </a:p>
          <a:p>
            <a:pPr marL="285750" indent="-285750">
              <a:buClr>
                <a:schemeClr val="tx1"/>
              </a:buClr>
              <a:buFont typeface="Arial" panose="020B0604020202020204" pitchFamily="34" charset="0"/>
              <a:buChar char="•"/>
            </a:pPr>
            <a:r>
              <a:rPr lang="en-US" dirty="0">
                <a:solidFill>
                  <a:schemeClr val="tx1"/>
                </a:solidFill>
              </a:rPr>
              <a:t>fact_sales_monthly</a:t>
            </a:r>
          </a:p>
          <a:p>
            <a:endParaRPr lang="en-US" dirty="0"/>
          </a:p>
          <a:p>
            <a:endParaRPr lang="en-US" dirty="0"/>
          </a:p>
        </p:txBody>
      </p:sp>
    </p:spTree>
    <p:extLst>
      <p:ext uri="{BB962C8B-B14F-4D97-AF65-F5344CB8AC3E}">
        <p14:creationId xmlns:p14="http://schemas.microsoft.com/office/powerpoint/2010/main" val="879340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grpSp>
        <p:nvGrpSpPr>
          <p:cNvPr id="6" name="Grupo 8">
            <a:extLst>
              <a:ext uri="{FF2B5EF4-FFF2-40B4-BE49-F238E27FC236}">
                <a16:creationId xmlns:a16="http://schemas.microsoft.com/office/drawing/2014/main" id="{B53287E5-C5B9-5615-09EB-D25887A6E6AF}"/>
              </a:ext>
            </a:extLst>
          </p:cNvPr>
          <p:cNvGrpSpPr/>
          <p:nvPr/>
        </p:nvGrpSpPr>
        <p:grpSpPr>
          <a:xfrm>
            <a:off x="4572000" y="419548"/>
            <a:ext cx="4216998" cy="4173967"/>
            <a:chOff x="3996195" y="2421505"/>
            <a:chExt cx="533131" cy="683680"/>
          </a:xfrm>
        </p:grpSpPr>
        <p:sp>
          <p:nvSpPr>
            <p:cNvPr id="7" name="Google Shape;958;p46">
              <a:extLst>
                <a:ext uri="{FF2B5EF4-FFF2-40B4-BE49-F238E27FC236}">
                  <a16:creationId xmlns:a16="http://schemas.microsoft.com/office/drawing/2014/main" id="{01ED34B4-7E16-B89A-22EE-35B7637CD73B}"/>
                </a:ext>
              </a:extLst>
            </p:cNvPr>
            <p:cNvSpPr/>
            <p:nvPr/>
          </p:nvSpPr>
          <p:spPr>
            <a:xfrm>
              <a:off x="4283196" y="2421505"/>
              <a:ext cx="226545" cy="402450"/>
            </a:xfrm>
            <a:custGeom>
              <a:avLst/>
              <a:gdLst/>
              <a:ahLst/>
              <a:cxnLst/>
              <a:rect l="l" t="t" r="r" b="b"/>
              <a:pathLst>
                <a:path w="2265453" h="4024501" extrusionOk="0">
                  <a:moveTo>
                    <a:pt x="1947130" y="3268254"/>
                  </a:moveTo>
                  <a:cubicBezTo>
                    <a:pt x="2144187" y="3099079"/>
                    <a:pt x="2265453" y="2784249"/>
                    <a:pt x="2265453" y="2359417"/>
                  </a:cubicBezTo>
                  <a:cubicBezTo>
                    <a:pt x="2265453" y="1486994"/>
                    <a:pt x="1754620" y="484087"/>
                    <a:pt x="1125554" y="127532"/>
                  </a:cubicBezTo>
                  <a:cubicBezTo>
                    <a:pt x="495729" y="-229782"/>
                    <a:pt x="-6009" y="188981"/>
                    <a:pt x="54" y="1068231"/>
                  </a:cubicBezTo>
                  <a:cubicBezTo>
                    <a:pt x="3086" y="1486236"/>
                    <a:pt x="122836" y="1934585"/>
                    <a:pt x="316104" y="2324520"/>
                  </a:cubicBezTo>
                  <a:cubicBezTo>
                    <a:pt x="465412" y="2624937"/>
                    <a:pt x="563183" y="2960250"/>
                    <a:pt x="595773" y="3272047"/>
                  </a:cubicBezTo>
                  <a:cubicBezTo>
                    <a:pt x="608658" y="3405565"/>
                    <a:pt x="688239" y="3543636"/>
                    <a:pt x="779946" y="3596740"/>
                  </a:cubicBezTo>
                  <a:lnTo>
                    <a:pt x="1483288" y="4002606"/>
                  </a:lnTo>
                  <a:cubicBezTo>
                    <a:pt x="1575753" y="4056468"/>
                    <a:pt x="1654576" y="4007916"/>
                    <a:pt x="1668977" y="3890329"/>
                  </a:cubicBezTo>
                  <a:cubicBezTo>
                    <a:pt x="1700809" y="3616464"/>
                    <a:pt x="1797064" y="3397979"/>
                    <a:pt x="1947130" y="3268254"/>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959;p46">
              <a:extLst>
                <a:ext uri="{FF2B5EF4-FFF2-40B4-BE49-F238E27FC236}">
                  <a16:creationId xmlns:a16="http://schemas.microsoft.com/office/drawing/2014/main" id="{B78E3AC0-2737-7E99-A41C-1F3CAA1D3A2F}"/>
                </a:ext>
              </a:extLst>
            </p:cNvPr>
            <p:cNvSpPr/>
            <p:nvPr/>
          </p:nvSpPr>
          <p:spPr>
            <a:xfrm>
              <a:off x="4343656" y="2799918"/>
              <a:ext cx="104895" cy="111291"/>
            </a:xfrm>
            <a:custGeom>
              <a:avLst/>
              <a:gdLst/>
              <a:ahLst/>
              <a:cxnLst/>
              <a:rect l="l" t="t" r="r" b="b"/>
              <a:pathLst>
                <a:path w="1048950" h="1112913" extrusionOk="0">
                  <a:moveTo>
                    <a:pt x="1048950" y="914943"/>
                  </a:moveTo>
                  <a:lnTo>
                    <a:pt x="1048950" y="728320"/>
                  </a:lnTo>
                  <a:cubicBezTo>
                    <a:pt x="1048950" y="628182"/>
                    <a:pt x="991349" y="515146"/>
                    <a:pt x="919347" y="471904"/>
                  </a:cubicBezTo>
                  <a:lnTo>
                    <a:pt x="129603" y="15210"/>
                  </a:lnTo>
                  <a:cubicBezTo>
                    <a:pt x="57601" y="-26515"/>
                    <a:pt x="0" y="20520"/>
                    <a:pt x="0" y="120659"/>
                  </a:cubicBezTo>
                  <a:lnTo>
                    <a:pt x="0" y="307282"/>
                  </a:lnTo>
                  <a:cubicBezTo>
                    <a:pt x="0" y="457490"/>
                    <a:pt x="78823" y="624389"/>
                    <a:pt x="181899" y="706320"/>
                  </a:cubicBezTo>
                  <a:lnTo>
                    <a:pt x="868567" y="1103083"/>
                  </a:lnTo>
                  <a:cubicBezTo>
                    <a:pt x="970127" y="1141773"/>
                    <a:pt x="1048950" y="1063634"/>
                    <a:pt x="1048950" y="914943"/>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960;p46">
              <a:extLst>
                <a:ext uri="{FF2B5EF4-FFF2-40B4-BE49-F238E27FC236}">
                  <a16:creationId xmlns:a16="http://schemas.microsoft.com/office/drawing/2014/main" id="{D24929A7-6317-EAF2-11D9-3AE5B7A27812}"/>
                </a:ext>
              </a:extLst>
            </p:cNvPr>
            <p:cNvSpPr/>
            <p:nvPr/>
          </p:nvSpPr>
          <p:spPr>
            <a:xfrm>
              <a:off x="4245337" y="2451614"/>
              <a:ext cx="226545" cy="402450"/>
            </a:xfrm>
            <a:custGeom>
              <a:avLst/>
              <a:gdLst/>
              <a:ahLst/>
              <a:cxnLst/>
              <a:rect l="l" t="t" r="r" b="b"/>
              <a:pathLst>
                <a:path w="2265452" h="4024501" extrusionOk="0">
                  <a:moveTo>
                    <a:pt x="1947130" y="3268254"/>
                  </a:moveTo>
                  <a:cubicBezTo>
                    <a:pt x="2144187" y="3099080"/>
                    <a:pt x="2265453" y="2784249"/>
                    <a:pt x="2265453" y="2359417"/>
                  </a:cubicBezTo>
                  <a:cubicBezTo>
                    <a:pt x="2265453" y="1486994"/>
                    <a:pt x="1754621" y="484087"/>
                    <a:pt x="1125554" y="127532"/>
                  </a:cubicBezTo>
                  <a:cubicBezTo>
                    <a:pt x="494971" y="-229782"/>
                    <a:pt x="-6009" y="188981"/>
                    <a:pt x="54" y="1068231"/>
                  </a:cubicBezTo>
                  <a:cubicBezTo>
                    <a:pt x="3086" y="1486236"/>
                    <a:pt x="122836" y="1934585"/>
                    <a:pt x="316104" y="2324520"/>
                  </a:cubicBezTo>
                  <a:cubicBezTo>
                    <a:pt x="465412" y="2624937"/>
                    <a:pt x="563183" y="2960250"/>
                    <a:pt x="595773" y="3272047"/>
                  </a:cubicBezTo>
                  <a:cubicBezTo>
                    <a:pt x="608658" y="3405565"/>
                    <a:pt x="688238" y="3543636"/>
                    <a:pt x="779946" y="3596739"/>
                  </a:cubicBezTo>
                  <a:lnTo>
                    <a:pt x="1483288" y="4002606"/>
                  </a:lnTo>
                  <a:cubicBezTo>
                    <a:pt x="1575753" y="4056469"/>
                    <a:pt x="1654576" y="4007916"/>
                    <a:pt x="1668977" y="3890329"/>
                  </a:cubicBezTo>
                  <a:cubicBezTo>
                    <a:pt x="1701567" y="3616464"/>
                    <a:pt x="1797822" y="3397220"/>
                    <a:pt x="1947130" y="3268254"/>
                  </a:cubicBezTo>
                  <a:close/>
                </a:path>
              </a:pathLst>
            </a:custGeom>
            <a:gradFill>
              <a:gsLst>
                <a:gs pos="0">
                  <a:srgbClr val="FFFFFF">
                    <a:alpha val="40000"/>
                  </a:srgbClr>
                </a:gs>
                <a:gs pos="100000">
                  <a:srgbClr val="FFFFFF">
                    <a:alpha val="1000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961;p46">
              <a:extLst>
                <a:ext uri="{FF2B5EF4-FFF2-40B4-BE49-F238E27FC236}">
                  <a16:creationId xmlns:a16="http://schemas.microsoft.com/office/drawing/2014/main" id="{A9C082DE-6CF7-FCC0-B21C-F167639830C5}"/>
                </a:ext>
              </a:extLst>
            </p:cNvPr>
            <p:cNvSpPr/>
            <p:nvPr/>
          </p:nvSpPr>
          <p:spPr>
            <a:xfrm>
              <a:off x="4305872" y="2830027"/>
              <a:ext cx="104895" cy="111291"/>
            </a:xfrm>
            <a:custGeom>
              <a:avLst/>
              <a:gdLst/>
              <a:ahLst/>
              <a:cxnLst/>
              <a:rect l="l" t="t" r="r" b="b"/>
              <a:pathLst>
                <a:path w="1048950" h="1112913" extrusionOk="0">
                  <a:moveTo>
                    <a:pt x="1048950" y="914943"/>
                  </a:moveTo>
                  <a:lnTo>
                    <a:pt x="1048950" y="728321"/>
                  </a:lnTo>
                  <a:cubicBezTo>
                    <a:pt x="1048950" y="628182"/>
                    <a:pt x="991349" y="515146"/>
                    <a:pt x="919347" y="471904"/>
                  </a:cubicBezTo>
                  <a:lnTo>
                    <a:pt x="129603" y="15210"/>
                  </a:lnTo>
                  <a:cubicBezTo>
                    <a:pt x="57601" y="-26515"/>
                    <a:pt x="0" y="20520"/>
                    <a:pt x="0" y="120659"/>
                  </a:cubicBezTo>
                  <a:lnTo>
                    <a:pt x="0" y="307282"/>
                  </a:lnTo>
                  <a:cubicBezTo>
                    <a:pt x="0" y="457490"/>
                    <a:pt x="78823" y="624388"/>
                    <a:pt x="181899" y="706320"/>
                  </a:cubicBezTo>
                  <a:lnTo>
                    <a:pt x="868567" y="1103083"/>
                  </a:lnTo>
                  <a:cubicBezTo>
                    <a:pt x="970127" y="1141773"/>
                    <a:pt x="1048950" y="1063634"/>
                    <a:pt x="1048950" y="914943"/>
                  </a:cubicBezTo>
                  <a:close/>
                </a:path>
              </a:pathLst>
            </a:custGeom>
            <a:gradFill>
              <a:gsLst>
                <a:gs pos="0">
                  <a:srgbClr val="FFFFFF">
                    <a:alpha val="29803"/>
                    <a:alpha val="29800"/>
                  </a:srgbClr>
                </a:gs>
                <a:gs pos="100000">
                  <a:srgbClr val="FFFFFF">
                    <a:alpha val="0"/>
                  </a:srgbClr>
                </a:gs>
              </a:gsLst>
              <a:lin ang="5400012"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962;p46">
              <a:extLst>
                <a:ext uri="{FF2B5EF4-FFF2-40B4-BE49-F238E27FC236}">
                  <a16:creationId xmlns:a16="http://schemas.microsoft.com/office/drawing/2014/main" id="{D4D7E59C-1181-1D0C-2370-2B84734F9806}"/>
                </a:ext>
              </a:extLst>
            </p:cNvPr>
            <p:cNvSpPr/>
            <p:nvPr/>
          </p:nvSpPr>
          <p:spPr>
            <a:xfrm>
              <a:off x="4020150" y="2797803"/>
              <a:ext cx="225630" cy="265975"/>
            </a:xfrm>
            <a:custGeom>
              <a:avLst/>
              <a:gdLst/>
              <a:ahLst/>
              <a:cxnLst/>
              <a:rect l="l" t="t" r="r" b="b"/>
              <a:pathLst>
                <a:path w="2256303" h="2659751" extrusionOk="0">
                  <a:moveTo>
                    <a:pt x="2255546" y="1303323"/>
                  </a:moveTo>
                  <a:lnTo>
                    <a:pt x="0" y="0"/>
                  </a:lnTo>
                  <a:lnTo>
                    <a:pt x="758" y="1176633"/>
                  </a:lnTo>
                  <a:lnTo>
                    <a:pt x="2056973" y="2364645"/>
                  </a:lnTo>
                  <a:lnTo>
                    <a:pt x="2256304" y="2659751"/>
                  </a:lnTo>
                  <a:lnTo>
                    <a:pt x="2255546" y="1303323"/>
                  </a:lnTo>
                  <a:close/>
                </a:path>
              </a:pathLst>
            </a:custGeom>
            <a:gradFill>
              <a:gsLst>
                <a:gs pos="0">
                  <a:srgbClr val="FFFFFF">
                    <a:alpha val="29803"/>
                    <a:alpha val="29800"/>
                  </a:srgbClr>
                </a:gs>
                <a:gs pos="100000">
                  <a:srgbClr val="FFFFFF">
                    <a:alpha val="0"/>
                  </a:srgbClr>
                </a:gs>
              </a:gsLst>
              <a:lin ang="10800025"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963;p46">
              <a:extLst>
                <a:ext uri="{FF2B5EF4-FFF2-40B4-BE49-F238E27FC236}">
                  <a16:creationId xmlns:a16="http://schemas.microsoft.com/office/drawing/2014/main" id="{4B4332B4-5440-882F-EB4E-E170C38959D2}"/>
                </a:ext>
              </a:extLst>
            </p:cNvPr>
            <p:cNvSpPr/>
            <p:nvPr/>
          </p:nvSpPr>
          <p:spPr>
            <a:xfrm>
              <a:off x="3996195" y="2811723"/>
              <a:ext cx="85189" cy="81097"/>
            </a:xfrm>
            <a:custGeom>
              <a:avLst/>
              <a:gdLst/>
              <a:ahLst/>
              <a:cxnLst/>
              <a:rect l="l" t="t" r="r" b="b"/>
              <a:pathLst>
                <a:path w="851892" h="810973" extrusionOk="0">
                  <a:moveTo>
                    <a:pt x="0" y="319382"/>
                  </a:moveTo>
                  <a:lnTo>
                    <a:pt x="0" y="0"/>
                  </a:lnTo>
                  <a:lnTo>
                    <a:pt x="851893" y="491591"/>
                  </a:lnTo>
                  <a:lnTo>
                    <a:pt x="851893" y="810973"/>
                  </a:lnTo>
                  <a:lnTo>
                    <a:pt x="0" y="319382"/>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964;p46">
              <a:extLst>
                <a:ext uri="{FF2B5EF4-FFF2-40B4-BE49-F238E27FC236}">
                  <a16:creationId xmlns:a16="http://schemas.microsoft.com/office/drawing/2014/main" id="{55211589-184D-E7A9-DC39-854420EC69AB}"/>
                </a:ext>
              </a:extLst>
            </p:cNvPr>
            <p:cNvSpPr/>
            <p:nvPr/>
          </p:nvSpPr>
          <p:spPr>
            <a:xfrm>
              <a:off x="4137960" y="2894486"/>
              <a:ext cx="49416" cy="38842"/>
            </a:xfrm>
            <a:custGeom>
              <a:avLst/>
              <a:gdLst/>
              <a:ahLst/>
              <a:cxnLst/>
              <a:rect l="l" t="t" r="r" b="b"/>
              <a:pathLst>
                <a:path w="494158" h="388417" extrusionOk="0">
                  <a:moveTo>
                    <a:pt x="494159" y="285245"/>
                  </a:moveTo>
                  <a:lnTo>
                    <a:pt x="0" y="0"/>
                  </a:lnTo>
                  <a:lnTo>
                    <a:pt x="0" y="103174"/>
                  </a:lnTo>
                  <a:lnTo>
                    <a:pt x="494159" y="388418"/>
                  </a:lnTo>
                  <a:lnTo>
                    <a:pt x="494159" y="28524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965;p46">
              <a:extLst>
                <a:ext uri="{FF2B5EF4-FFF2-40B4-BE49-F238E27FC236}">
                  <a16:creationId xmlns:a16="http://schemas.microsoft.com/office/drawing/2014/main" id="{0107DC50-F7F9-C2E9-428F-F3DAAFC316D9}"/>
                </a:ext>
              </a:extLst>
            </p:cNvPr>
            <p:cNvSpPr/>
            <p:nvPr/>
          </p:nvSpPr>
          <p:spPr>
            <a:xfrm>
              <a:off x="4092242" y="2888736"/>
              <a:ext cx="95269" cy="65318"/>
            </a:xfrm>
            <a:custGeom>
              <a:avLst/>
              <a:gdLst/>
              <a:ahLst/>
              <a:cxnLst/>
              <a:rect l="l" t="t" r="r" b="b"/>
              <a:pathLst>
                <a:path w="952695" h="653178" extrusionOk="0">
                  <a:moveTo>
                    <a:pt x="952695" y="550006"/>
                  </a:moveTo>
                  <a:lnTo>
                    <a:pt x="0" y="0"/>
                  </a:lnTo>
                  <a:lnTo>
                    <a:pt x="0" y="103173"/>
                  </a:lnTo>
                  <a:lnTo>
                    <a:pt x="952695" y="653179"/>
                  </a:lnTo>
                  <a:lnTo>
                    <a:pt x="952695" y="55000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966;p46">
              <a:extLst>
                <a:ext uri="{FF2B5EF4-FFF2-40B4-BE49-F238E27FC236}">
                  <a16:creationId xmlns:a16="http://schemas.microsoft.com/office/drawing/2014/main" id="{DCB2ACF9-2226-906E-B8F6-7BD296A92B81}"/>
                </a:ext>
              </a:extLst>
            </p:cNvPr>
            <p:cNvSpPr/>
            <p:nvPr/>
          </p:nvSpPr>
          <p:spPr>
            <a:xfrm>
              <a:off x="4072140" y="2897663"/>
              <a:ext cx="115430" cy="77001"/>
            </a:xfrm>
            <a:custGeom>
              <a:avLst/>
              <a:gdLst/>
              <a:ahLst/>
              <a:cxnLst/>
              <a:rect l="l" t="t" r="r" b="b"/>
              <a:pathLst>
                <a:path w="1154299" h="770007" extrusionOk="0">
                  <a:moveTo>
                    <a:pt x="1154300" y="666835"/>
                  </a:moveTo>
                  <a:lnTo>
                    <a:pt x="0" y="0"/>
                  </a:lnTo>
                  <a:lnTo>
                    <a:pt x="0" y="103174"/>
                  </a:lnTo>
                  <a:lnTo>
                    <a:pt x="1154300" y="770008"/>
                  </a:lnTo>
                  <a:lnTo>
                    <a:pt x="1154300" y="66683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967;p46">
              <a:extLst>
                <a:ext uri="{FF2B5EF4-FFF2-40B4-BE49-F238E27FC236}">
                  <a16:creationId xmlns:a16="http://schemas.microsoft.com/office/drawing/2014/main" id="{07B914A3-AEA0-0A59-B0B0-CEC5D85832FA}"/>
                </a:ext>
              </a:extLst>
            </p:cNvPr>
            <p:cNvSpPr/>
            <p:nvPr/>
          </p:nvSpPr>
          <p:spPr>
            <a:xfrm>
              <a:off x="4199397" y="2929070"/>
              <a:ext cx="25617" cy="38135"/>
            </a:xfrm>
            <a:custGeom>
              <a:avLst/>
              <a:gdLst/>
              <a:ahLst/>
              <a:cxnLst/>
              <a:rect l="l" t="t" r="r" b="b"/>
              <a:pathLst>
                <a:path w="256174" h="381353" extrusionOk="0">
                  <a:moveTo>
                    <a:pt x="0" y="116710"/>
                  </a:moveTo>
                  <a:cubicBezTo>
                    <a:pt x="0" y="213815"/>
                    <a:pt x="57601" y="325333"/>
                    <a:pt x="128087" y="366299"/>
                  </a:cubicBezTo>
                  <a:cubicBezTo>
                    <a:pt x="198573" y="407265"/>
                    <a:pt x="256174" y="361747"/>
                    <a:pt x="256174" y="264643"/>
                  </a:cubicBezTo>
                  <a:cubicBezTo>
                    <a:pt x="256174" y="167539"/>
                    <a:pt x="198573" y="56020"/>
                    <a:pt x="128087" y="15054"/>
                  </a:cubicBezTo>
                  <a:cubicBezTo>
                    <a:pt x="56843" y="-25912"/>
                    <a:pt x="0" y="19606"/>
                    <a:pt x="0" y="11671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968;p46">
              <a:extLst>
                <a:ext uri="{FF2B5EF4-FFF2-40B4-BE49-F238E27FC236}">
                  <a16:creationId xmlns:a16="http://schemas.microsoft.com/office/drawing/2014/main" id="{C074DF5C-7145-2DD9-1D72-FBE80ACB4240}"/>
                </a:ext>
              </a:extLst>
            </p:cNvPr>
            <p:cNvSpPr/>
            <p:nvPr/>
          </p:nvSpPr>
          <p:spPr>
            <a:xfrm>
              <a:off x="4262572" y="2857189"/>
              <a:ext cx="225554" cy="247996"/>
            </a:xfrm>
            <a:custGeom>
              <a:avLst/>
              <a:gdLst/>
              <a:ahLst/>
              <a:cxnLst/>
              <a:rect l="l" t="t" r="r" b="b"/>
              <a:pathLst>
                <a:path w="2255545" h="2479956" extrusionOk="0">
                  <a:moveTo>
                    <a:pt x="0" y="0"/>
                  </a:moveTo>
                  <a:lnTo>
                    <a:pt x="2254788" y="1303323"/>
                  </a:lnTo>
                  <a:lnTo>
                    <a:pt x="2255546" y="2479956"/>
                  </a:lnTo>
                  <a:lnTo>
                    <a:pt x="199331" y="1291944"/>
                  </a:lnTo>
                  <a:lnTo>
                    <a:pt x="758" y="1357186"/>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969;p46">
              <a:extLst>
                <a:ext uri="{FF2B5EF4-FFF2-40B4-BE49-F238E27FC236}">
                  <a16:creationId xmlns:a16="http://schemas.microsoft.com/office/drawing/2014/main" id="{8189EBB9-5303-C625-9889-827E77935FB2}"/>
                </a:ext>
              </a:extLst>
            </p:cNvPr>
            <p:cNvSpPr/>
            <p:nvPr/>
          </p:nvSpPr>
          <p:spPr>
            <a:xfrm>
              <a:off x="4422020" y="2975962"/>
              <a:ext cx="85113" cy="81097"/>
            </a:xfrm>
            <a:custGeom>
              <a:avLst/>
              <a:gdLst/>
              <a:ahLst/>
              <a:cxnLst/>
              <a:rect l="l" t="t" r="r" b="b"/>
              <a:pathLst>
                <a:path w="851134" h="810973" extrusionOk="0">
                  <a:moveTo>
                    <a:pt x="0" y="319383"/>
                  </a:moveTo>
                  <a:lnTo>
                    <a:pt x="0" y="0"/>
                  </a:lnTo>
                  <a:lnTo>
                    <a:pt x="851135" y="491591"/>
                  </a:lnTo>
                  <a:lnTo>
                    <a:pt x="851135" y="810974"/>
                  </a:lnTo>
                  <a:lnTo>
                    <a:pt x="0" y="31938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970;p46">
              <a:extLst>
                <a:ext uri="{FF2B5EF4-FFF2-40B4-BE49-F238E27FC236}">
                  <a16:creationId xmlns:a16="http://schemas.microsoft.com/office/drawing/2014/main" id="{CE8E0865-FFBD-B19F-E896-0B6C812CDF92}"/>
                </a:ext>
              </a:extLst>
            </p:cNvPr>
            <p:cNvSpPr/>
            <p:nvPr/>
          </p:nvSpPr>
          <p:spPr>
            <a:xfrm>
              <a:off x="4320381" y="2919224"/>
              <a:ext cx="49416" cy="38842"/>
            </a:xfrm>
            <a:custGeom>
              <a:avLst/>
              <a:gdLst/>
              <a:ahLst/>
              <a:cxnLst/>
              <a:rect l="l" t="t" r="r" b="b"/>
              <a:pathLst>
                <a:path w="494158" h="388417" extrusionOk="0">
                  <a:moveTo>
                    <a:pt x="0" y="0"/>
                  </a:moveTo>
                  <a:lnTo>
                    <a:pt x="494159" y="285245"/>
                  </a:lnTo>
                  <a:lnTo>
                    <a:pt x="494159" y="388418"/>
                  </a:lnTo>
                  <a:lnTo>
                    <a:pt x="0" y="10317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971;p46">
              <a:extLst>
                <a:ext uri="{FF2B5EF4-FFF2-40B4-BE49-F238E27FC236}">
                  <a16:creationId xmlns:a16="http://schemas.microsoft.com/office/drawing/2014/main" id="{516B3BE9-DAC7-E8C0-21A6-D99EF78641FA}"/>
                </a:ext>
              </a:extLst>
            </p:cNvPr>
            <p:cNvSpPr/>
            <p:nvPr/>
          </p:nvSpPr>
          <p:spPr>
            <a:xfrm>
              <a:off x="4320381" y="2939801"/>
              <a:ext cx="89206" cy="61828"/>
            </a:xfrm>
            <a:custGeom>
              <a:avLst/>
              <a:gdLst/>
              <a:ahLst/>
              <a:cxnLst/>
              <a:rect l="l" t="t" r="r" b="b"/>
              <a:pathLst>
                <a:path w="892062" h="618282" extrusionOk="0">
                  <a:moveTo>
                    <a:pt x="0" y="0"/>
                  </a:moveTo>
                  <a:lnTo>
                    <a:pt x="892062" y="515109"/>
                  </a:lnTo>
                  <a:lnTo>
                    <a:pt x="892062" y="618282"/>
                  </a:lnTo>
                  <a:lnTo>
                    <a:pt x="0" y="1039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972;p46">
              <a:extLst>
                <a:ext uri="{FF2B5EF4-FFF2-40B4-BE49-F238E27FC236}">
                  <a16:creationId xmlns:a16="http://schemas.microsoft.com/office/drawing/2014/main" id="{6D4D848D-3506-3FA4-29D7-BDB74B9387E4}"/>
                </a:ext>
              </a:extLst>
            </p:cNvPr>
            <p:cNvSpPr/>
            <p:nvPr/>
          </p:nvSpPr>
          <p:spPr>
            <a:xfrm>
              <a:off x="4320381" y="2960454"/>
              <a:ext cx="115430" cy="77001"/>
            </a:xfrm>
            <a:custGeom>
              <a:avLst/>
              <a:gdLst/>
              <a:ahLst/>
              <a:cxnLst/>
              <a:rect l="l" t="t" r="r" b="b"/>
              <a:pathLst>
                <a:path w="1154299" h="770007" extrusionOk="0">
                  <a:moveTo>
                    <a:pt x="0" y="0"/>
                  </a:moveTo>
                  <a:lnTo>
                    <a:pt x="1154300" y="666835"/>
                  </a:lnTo>
                  <a:lnTo>
                    <a:pt x="1154300" y="770008"/>
                  </a:lnTo>
                  <a:lnTo>
                    <a:pt x="0" y="10317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973;p46">
              <a:extLst>
                <a:ext uri="{FF2B5EF4-FFF2-40B4-BE49-F238E27FC236}">
                  <a16:creationId xmlns:a16="http://schemas.microsoft.com/office/drawing/2014/main" id="{891BEB5C-695E-8550-B0FD-5242B7B9957D}"/>
                </a:ext>
              </a:extLst>
            </p:cNvPr>
            <p:cNvSpPr/>
            <p:nvPr/>
          </p:nvSpPr>
          <p:spPr>
            <a:xfrm>
              <a:off x="4282673" y="2896540"/>
              <a:ext cx="25617" cy="38135"/>
            </a:xfrm>
            <a:custGeom>
              <a:avLst/>
              <a:gdLst/>
              <a:ahLst/>
              <a:cxnLst/>
              <a:rect l="l" t="t" r="r" b="b"/>
              <a:pathLst>
                <a:path w="256174" h="381353" extrusionOk="0">
                  <a:moveTo>
                    <a:pt x="256174" y="264643"/>
                  </a:moveTo>
                  <a:cubicBezTo>
                    <a:pt x="256174" y="361747"/>
                    <a:pt x="198573" y="407265"/>
                    <a:pt x="128087" y="366299"/>
                  </a:cubicBezTo>
                  <a:cubicBezTo>
                    <a:pt x="57601" y="325333"/>
                    <a:pt x="0" y="213815"/>
                    <a:pt x="0" y="116710"/>
                  </a:cubicBezTo>
                  <a:cubicBezTo>
                    <a:pt x="0" y="19606"/>
                    <a:pt x="57601" y="-25912"/>
                    <a:pt x="128087" y="15054"/>
                  </a:cubicBezTo>
                  <a:cubicBezTo>
                    <a:pt x="199331" y="56020"/>
                    <a:pt x="256174" y="167539"/>
                    <a:pt x="256174" y="26464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974;p46">
              <a:extLst>
                <a:ext uri="{FF2B5EF4-FFF2-40B4-BE49-F238E27FC236}">
                  <a16:creationId xmlns:a16="http://schemas.microsoft.com/office/drawing/2014/main" id="{DFC5BD29-3CB3-5780-A980-8E59B7212FBF}"/>
                </a:ext>
              </a:extLst>
            </p:cNvPr>
            <p:cNvSpPr/>
            <p:nvPr/>
          </p:nvSpPr>
          <p:spPr>
            <a:xfrm>
              <a:off x="4454363" y="2847355"/>
              <a:ext cx="66848" cy="99153"/>
            </a:xfrm>
            <a:custGeom>
              <a:avLst/>
              <a:gdLst/>
              <a:ahLst/>
              <a:cxnLst/>
              <a:rect l="l" t="t" r="r" b="b"/>
              <a:pathLst>
                <a:path w="668478" h="991527" extrusionOk="0">
                  <a:moveTo>
                    <a:pt x="592687" y="0"/>
                  </a:moveTo>
                  <a:lnTo>
                    <a:pt x="649531" y="125933"/>
                  </a:lnTo>
                  <a:lnTo>
                    <a:pt x="170530" y="237451"/>
                  </a:lnTo>
                  <a:lnTo>
                    <a:pt x="668478" y="931596"/>
                  </a:lnTo>
                  <a:lnTo>
                    <a:pt x="611635" y="991527"/>
                  </a:lnTo>
                  <a:lnTo>
                    <a:pt x="0" y="138070"/>
                  </a:lnTo>
                  <a:lnTo>
                    <a:pt x="592687"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975;p46">
              <a:extLst>
                <a:ext uri="{FF2B5EF4-FFF2-40B4-BE49-F238E27FC236}">
                  <a16:creationId xmlns:a16="http://schemas.microsoft.com/office/drawing/2014/main" id="{35379816-066D-B12A-A408-0E5C71097C2B}"/>
                </a:ext>
              </a:extLst>
            </p:cNvPr>
            <p:cNvSpPr/>
            <p:nvPr/>
          </p:nvSpPr>
          <p:spPr>
            <a:xfrm>
              <a:off x="4503709" y="2834865"/>
              <a:ext cx="25617" cy="38478"/>
            </a:xfrm>
            <a:custGeom>
              <a:avLst/>
              <a:gdLst/>
              <a:ahLst/>
              <a:cxnLst/>
              <a:rect l="l" t="t" r="r" b="b"/>
              <a:pathLst>
                <a:path w="256174" h="384780" extrusionOk="0">
                  <a:moveTo>
                    <a:pt x="256175" y="266357"/>
                  </a:moveTo>
                  <a:cubicBezTo>
                    <a:pt x="256175" y="364220"/>
                    <a:pt x="198573" y="410496"/>
                    <a:pt x="128087" y="370288"/>
                  </a:cubicBezTo>
                  <a:cubicBezTo>
                    <a:pt x="57602" y="329323"/>
                    <a:pt x="0" y="217046"/>
                    <a:pt x="0" y="118424"/>
                  </a:cubicBezTo>
                  <a:cubicBezTo>
                    <a:pt x="0" y="20561"/>
                    <a:pt x="57602" y="-25715"/>
                    <a:pt x="128087" y="14492"/>
                  </a:cubicBezTo>
                  <a:cubicBezTo>
                    <a:pt x="198573" y="55458"/>
                    <a:pt x="256175" y="168494"/>
                    <a:pt x="256175" y="26635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976;p46">
              <a:extLst>
                <a:ext uri="{FF2B5EF4-FFF2-40B4-BE49-F238E27FC236}">
                  <a16:creationId xmlns:a16="http://schemas.microsoft.com/office/drawing/2014/main" id="{7CFBAFF9-5227-C1B9-777F-28EF9C1153A3}"/>
                </a:ext>
              </a:extLst>
            </p:cNvPr>
            <p:cNvSpPr/>
            <p:nvPr/>
          </p:nvSpPr>
          <p:spPr>
            <a:xfrm>
              <a:off x="4503709" y="2921561"/>
              <a:ext cx="25617" cy="38478"/>
            </a:xfrm>
            <a:custGeom>
              <a:avLst/>
              <a:gdLst/>
              <a:ahLst/>
              <a:cxnLst/>
              <a:rect l="l" t="t" r="r" b="b"/>
              <a:pathLst>
                <a:path w="256174" h="384780" extrusionOk="0">
                  <a:moveTo>
                    <a:pt x="256175" y="266357"/>
                  </a:moveTo>
                  <a:cubicBezTo>
                    <a:pt x="256175" y="364220"/>
                    <a:pt x="198573" y="410496"/>
                    <a:pt x="128087" y="370289"/>
                  </a:cubicBezTo>
                  <a:cubicBezTo>
                    <a:pt x="57602" y="329323"/>
                    <a:pt x="0" y="217046"/>
                    <a:pt x="0" y="118424"/>
                  </a:cubicBezTo>
                  <a:cubicBezTo>
                    <a:pt x="0" y="20561"/>
                    <a:pt x="57602" y="-25715"/>
                    <a:pt x="128087" y="14492"/>
                  </a:cubicBezTo>
                  <a:cubicBezTo>
                    <a:pt x="198573" y="56217"/>
                    <a:pt x="256175" y="168494"/>
                    <a:pt x="256175" y="26635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977;p46">
              <a:extLst>
                <a:ext uri="{FF2B5EF4-FFF2-40B4-BE49-F238E27FC236}">
                  <a16:creationId xmlns:a16="http://schemas.microsoft.com/office/drawing/2014/main" id="{C8411EB6-F80E-958C-B0D6-7CDBB2E6A273}"/>
                </a:ext>
              </a:extLst>
            </p:cNvPr>
            <p:cNvSpPr/>
            <p:nvPr/>
          </p:nvSpPr>
          <p:spPr>
            <a:xfrm>
              <a:off x="4449224" y="2845607"/>
              <a:ext cx="25617" cy="38478"/>
            </a:xfrm>
            <a:custGeom>
              <a:avLst/>
              <a:gdLst/>
              <a:ahLst/>
              <a:cxnLst/>
              <a:rect l="l" t="t" r="r" b="b"/>
              <a:pathLst>
                <a:path w="256174" h="384780" extrusionOk="0">
                  <a:moveTo>
                    <a:pt x="256174" y="266356"/>
                  </a:moveTo>
                  <a:cubicBezTo>
                    <a:pt x="256174" y="364220"/>
                    <a:pt x="198573" y="410496"/>
                    <a:pt x="128087" y="370289"/>
                  </a:cubicBezTo>
                  <a:cubicBezTo>
                    <a:pt x="57601" y="329323"/>
                    <a:pt x="0" y="217046"/>
                    <a:pt x="0" y="118424"/>
                  </a:cubicBezTo>
                  <a:cubicBezTo>
                    <a:pt x="0" y="20561"/>
                    <a:pt x="57601" y="-25715"/>
                    <a:pt x="128087" y="14492"/>
                  </a:cubicBezTo>
                  <a:cubicBezTo>
                    <a:pt x="198573" y="55458"/>
                    <a:pt x="256174" y="168494"/>
                    <a:pt x="256174" y="26635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978;p46">
              <a:extLst>
                <a:ext uri="{FF2B5EF4-FFF2-40B4-BE49-F238E27FC236}">
                  <a16:creationId xmlns:a16="http://schemas.microsoft.com/office/drawing/2014/main" id="{17F505EC-7126-B39A-238C-406C9A07836E}"/>
                </a:ext>
              </a:extLst>
            </p:cNvPr>
            <p:cNvSpPr/>
            <p:nvPr/>
          </p:nvSpPr>
          <p:spPr>
            <a:xfrm>
              <a:off x="4118464" y="2613062"/>
              <a:ext cx="127026" cy="308913"/>
            </a:xfrm>
            <a:custGeom>
              <a:avLst/>
              <a:gdLst/>
              <a:ahLst/>
              <a:cxnLst/>
              <a:rect l="l" t="t" r="r" b="b"/>
              <a:pathLst>
                <a:path w="1270260" h="3089134" extrusionOk="0">
                  <a:moveTo>
                    <a:pt x="0" y="0"/>
                  </a:moveTo>
                  <a:lnTo>
                    <a:pt x="1270260" y="733593"/>
                  </a:lnTo>
                  <a:lnTo>
                    <a:pt x="1270260" y="3089134"/>
                  </a:lnTo>
                  <a:lnTo>
                    <a:pt x="0" y="2355541"/>
                  </a:lnTo>
                  <a:lnTo>
                    <a:pt x="0" y="0"/>
                  </a:lnTo>
                  <a:close/>
                </a:path>
              </a:pathLst>
            </a:custGeom>
            <a:gradFill>
              <a:gsLst>
                <a:gs pos="0">
                  <a:srgbClr val="FFFFFF">
                    <a:alpha val="29803"/>
                    <a:alpha val="29800"/>
                  </a:srgbClr>
                </a:gs>
                <a:gs pos="100000">
                  <a:srgbClr val="FFFFFF">
                    <a:alpha val="0"/>
                  </a:srgbClr>
                </a:gs>
              </a:gsLst>
              <a:lin ang="5400012"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979;p46">
              <a:extLst>
                <a:ext uri="{FF2B5EF4-FFF2-40B4-BE49-F238E27FC236}">
                  <a16:creationId xmlns:a16="http://schemas.microsoft.com/office/drawing/2014/main" id="{63B4A6F0-230E-CA56-E4BE-06E7457C4DFD}"/>
                </a:ext>
              </a:extLst>
            </p:cNvPr>
            <p:cNvSpPr/>
            <p:nvPr/>
          </p:nvSpPr>
          <p:spPr>
            <a:xfrm>
              <a:off x="4130932" y="2752488"/>
              <a:ext cx="102015" cy="69263"/>
            </a:xfrm>
            <a:custGeom>
              <a:avLst/>
              <a:gdLst/>
              <a:ahLst/>
              <a:cxnLst/>
              <a:rect l="l" t="t" r="r" b="b"/>
              <a:pathLst>
                <a:path w="1020149" h="692627" extrusionOk="0">
                  <a:moveTo>
                    <a:pt x="0" y="0"/>
                  </a:moveTo>
                  <a:lnTo>
                    <a:pt x="1020149" y="589454"/>
                  </a:lnTo>
                  <a:lnTo>
                    <a:pt x="1020149" y="692628"/>
                  </a:lnTo>
                  <a:lnTo>
                    <a:pt x="0" y="10317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980;p46">
              <a:extLst>
                <a:ext uri="{FF2B5EF4-FFF2-40B4-BE49-F238E27FC236}">
                  <a16:creationId xmlns:a16="http://schemas.microsoft.com/office/drawing/2014/main" id="{8F293454-411A-8461-7E41-7AE2B935DABE}"/>
                </a:ext>
              </a:extLst>
            </p:cNvPr>
            <p:cNvSpPr/>
            <p:nvPr/>
          </p:nvSpPr>
          <p:spPr>
            <a:xfrm>
              <a:off x="4138036" y="2776696"/>
              <a:ext cx="87690" cy="60994"/>
            </a:xfrm>
            <a:custGeom>
              <a:avLst/>
              <a:gdLst/>
              <a:ahLst/>
              <a:cxnLst/>
              <a:rect l="l" t="t" r="r" b="b"/>
              <a:pathLst>
                <a:path w="876904" h="609937" extrusionOk="0">
                  <a:moveTo>
                    <a:pt x="0" y="0"/>
                  </a:moveTo>
                  <a:lnTo>
                    <a:pt x="876904" y="506764"/>
                  </a:lnTo>
                  <a:lnTo>
                    <a:pt x="876904" y="609937"/>
                  </a:lnTo>
                  <a:lnTo>
                    <a:pt x="0" y="10317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981;p46">
              <a:extLst>
                <a:ext uri="{FF2B5EF4-FFF2-40B4-BE49-F238E27FC236}">
                  <a16:creationId xmlns:a16="http://schemas.microsoft.com/office/drawing/2014/main" id="{741E088F-199A-36D2-3F9B-D07D6EA12F4C}"/>
                </a:ext>
              </a:extLst>
            </p:cNvPr>
            <p:cNvSpPr/>
            <p:nvPr/>
          </p:nvSpPr>
          <p:spPr>
            <a:xfrm>
              <a:off x="4086876" y="2767770"/>
              <a:ext cx="88372" cy="77380"/>
            </a:xfrm>
            <a:custGeom>
              <a:avLst/>
              <a:gdLst/>
              <a:ahLst/>
              <a:cxnLst/>
              <a:rect l="l" t="t" r="r" b="b"/>
              <a:pathLst>
                <a:path w="883725" h="773800" extrusionOk="0">
                  <a:moveTo>
                    <a:pt x="883725" y="510557"/>
                  </a:moveTo>
                  <a:lnTo>
                    <a:pt x="0" y="0"/>
                  </a:lnTo>
                  <a:lnTo>
                    <a:pt x="0" y="263244"/>
                  </a:lnTo>
                  <a:lnTo>
                    <a:pt x="883725" y="773801"/>
                  </a:lnTo>
                  <a:lnTo>
                    <a:pt x="883725" y="510557"/>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982;p46">
              <a:extLst>
                <a:ext uri="{FF2B5EF4-FFF2-40B4-BE49-F238E27FC236}">
                  <a16:creationId xmlns:a16="http://schemas.microsoft.com/office/drawing/2014/main" id="{BF08801F-24CE-D656-EB3C-7A11C8466EA9}"/>
                </a:ext>
              </a:extLst>
            </p:cNvPr>
            <p:cNvSpPr/>
            <p:nvPr/>
          </p:nvSpPr>
          <p:spPr>
            <a:xfrm>
              <a:off x="4166903" y="2674536"/>
              <a:ext cx="29407" cy="44746"/>
            </a:xfrm>
            <a:custGeom>
              <a:avLst/>
              <a:gdLst/>
              <a:ahLst/>
              <a:cxnLst/>
              <a:rect l="l" t="t" r="r" b="b"/>
              <a:pathLst>
                <a:path w="294069" h="447460" extrusionOk="0">
                  <a:moveTo>
                    <a:pt x="294070" y="309835"/>
                  </a:moveTo>
                  <a:cubicBezTo>
                    <a:pt x="294070" y="423629"/>
                    <a:pt x="228132" y="477491"/>
                    <a:pt x="147035" y="430457"/>
                  </a:cubicBezTo>
                  <a:cubicBezTo>
                    <a:pt x="65938" y="382663"/>
                    <a:pt x="0" y="252179"/>
                    <a:pt x="0" y="137626"/>
                  </a:cubicBezTo>
                  <a:cubicBezTo>
                    <a:pt x="0" y="23832"/>
                    <a:pt x="65938" y="-30031"/>
                    <a:pt x="147035" y="17004"/>
                  </a:cubicBezTo>
                  <a:cubicBezTo>
                    <a:pt x="228132" y="64798"/>
                    <a:pt x="294070" y="196040"/>
                    <a:pt x="294070" y="309835"/>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 name="Google Shape;983;p46">
              <a:extLst>
                <a:ext uri="{FF2B5EF4-FFF2-40B4-BE49-F238E27FC236}">
                  <a16:creationId xmlns:a16="http://schemas.microsoft.com/office/drawing/2014/main" id="{28B72E0D-690B-35DB-D411-D20F40ADF182}"/>
                </a:ext>
              </a:extLst>
            </p:cNvPr>
            <p:cNvSpPr/>
            <p:nvPr/>
          </p:nvSpPr>
          <p:spPr>
            <a:xfrm>
              <a:off x="4155690" y="2723559"/>
              <a:ext cx="51747" cy="52948"/>
            </a:xfrm>
            <a:custGeom>
              <a:avLst/>
              <a:gdLst/>
              <a:ahLst/>
              <a:cxnLst/>
              <a:rect l="l" t="t" r="r" b="b"/>
              <a:pathLst>
                <a:path w="517473" h="529476" extrusionOk="0">
                  <a:moveTo>
                    <a:pt x="258737" y="30651"/>
                  </a:moveTo>
                  <a:cubicBezTo>
                    <a:pt x="127618" y="-45971"/>
                    <a:pt x="19237" y="26099"/>
                    <a:pt x="289" y="190721"/>
                  </a:cubicBezTo>
                  <a:cubicBezTo>
                    <a:pt x="-2743" y="219549"/>
                    <a:pt x="18479" y="257480"/>
                    <a:pt x="45006" y="272653"/>
                  </a:cubicBezTo>
                  <a:lnTo>
                    <a:pt x="472468" y="523000"/>
                  </a:lnTo>
                  <a:cubicBezTo>
                    <a:pt x="498995" y="538173"/>
                    <a:pt x="520217" y="526035"/>
                    <a:pt x="517185" y="493414"/>
                  </a:cubicBezTo>
                  <a:cubicBezTo>
                    <a:pt x="498995" y="305274"/>
                    <a:pt x="389856" y="107272"/>
                    <a:pt x="258737" y="3065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 name="Google Shape;984;p46">
              <a:extLst>
                <a:ext uri="{FF2B5EF4-FFF2-40B4-BE49-F238E27FC236}">
                  <a16:creationId xmlns:a16="http://schemas.microsoft.com/office/drawing/2014/main" id="{815AC5B9-7188-E87A-57EE-3BD6EBCDA2DC}"/>
                </a:ext>
              </a:extLst>
            </p:cNvPr>
            <p:cNvSpPr/>
            <p:nvPr/>
          </p:nvSpPr>
          <p:spPr>
            <a:xfrm>
              <a:off x="4281087" y="3028157"/>
              <a:ext cx="46988" cy="62439"/>
            </a:xfrm>
            <a:custGeom>
              <a:avLst/>
              <a:gdLst/>
              <a:ahLst/>
              <a:cxnLst/>
              <a:rect l="l" t="t" r="r" b="b"/>
              <a:pathLst>
                <a:path w="469875" h="624394" extrusionOk="0">
                  <a:moveTo>
                    <a:pt x="234938" y="624395"/>
                  </a:moveTo>
                  <a:cubicBezTo>
                    <a:pt x="-223599" y="34182"/>
                    <a:pt x="108366" y="-179751"/>
                    <a:pt x="234938" y="166183"/>
                  </a:cubicBezTo>
                  <a:cubicBezTo>
                    <a:pt x="361509" y="-32577"/>
                    <a:pt x="693474" y="563704"/>
                    <a:pt x="234938" y="624395"/>
                  </a:cubicBezTo>
                  <a:close/>
                </a:path>
              </a:pathLst>
            </a:custGeom>
            <a:gradFill>
              <a:gsLst>
                <a:gs pos="0">
                  <a:srgbClr val="FFFFFF">
                    <a:alpha val="29803"/>
                    <a:alpha val="29800"/>
                  </a:srgbClr>
                </a:gs>
                <a:gs pos="100000">
                  <a:srgbClr val="FFFFFF">
                    <a:alpha val="0"/>
                  </a:srgbClr>
                </a:gs>
              </a:gsLst>
              <a:lin ang="5400012"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98" name="Group 97">
            <a:extLst>
              <a:ext uri="{FF2B5EF4-FFF2-40B4-BE49-F238E27FC236}">
                <a16:creationId xmlns:a16="http://schemas.microsoft.com/office/drawing/2014/main" id="{6CEA10F4-9B0B-BC58-3B14-BE385F0866AD}"/>
              </a:ext>
            </a:extLst>
          </p:cNvPr>
          <p:cNvGrpSpPr/>
          <p:nvPr/>
        </p:nvGrpSpPr>
        <p:grpSpPr>
          <a:xfrm>
            <a:off x="725102" y="1890193"/>
            <a:ext cx="4300276" cy="681557"/>
            <a:chOff x="2126284" y="1549100"/>
            <a:chExt cx="3643259" cy="548641"/>
          </a:xfrm>
        </p:grpSpPr>
        <p:sp>
          <p:nvSpPr>
            <p:cNvPr id="99" name="Freeform: Shape 98">
              <a:extLst>
                <a:ext uri="{FF2B5EF4-FFF2-40B4-BE49-F238E27FC236}">
                  <a16:creationId xmlns:a16="http://schemas.microsoft.com/office/drawing/2014/main" id="{D9BC6935-6702-ABB6-C326-5DD04E898B95}"/>
                </a:ext>
              </a:extLst>
            </p:cNvPr>
            <p:cNvSpPr/>
            <p:nvPr/>
          </p:nvSpPr>
          <p:spPr>
            <a:xfrm>
              <a:off x="2328548" y="1549100"/>
              <a:ext cx="3440995" cy="548641"/>
            </a:xfrm>
            <a:custGeom>
              <a:avLst/>
              <a:gdLst>
                <a:gd name="connsiteX0" fmla="*/ 0 w 3440995"/>
                <a:gd name="connsiteY0" fmla="*/ 0 h 640628"/>
                <a:gd name="connsiteX1" fmla="*/ 3120681 w 3440995"/>
                <a:gd name="connsiteY1" fmla="*/ 0 h 640628"/>
                <a:gd name="connsiteX2" fmla="*/ 3440995 w 3440995"/>
                <a:gd name="connsiteY2" fmla="*/ 320314 h 640628"/>
                <a:gd name="connsiteX3" fmla="*/ 3120681 w 3440995"/>
                <a:gd name="connsiteY3" fmla="*/ 640628 h 640628"/>
                <a:gd name="connsiteX4" fmla="*/ 0 w 3440995"/>
                <a:gd name="connsiteY4" fmla="*/ 640628 h 640628"/>
                <a:gd name="connsiteX5" fmla="*/ 0 w 3440995"/>
                <a:gd name="connsiteY5" fmla="*/ 0 h 64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0995" h="640628">
                  <a:moveTo>
                    <a:pt x="3440995" y="640627"/>
                  </a:moveTo>
                  <a:lnTo>
                    <a:pt x="320314" y="640627"/>
                  </a:lnTo>
                  <a:lnTo>
                    <a:pt x="0" y="320314"/>
                  </a:lnTo>
                  <a:lnTo>
                    <a:pt x="320314" y="1"/>
                  </a:lnTo>
                  <a:lnTo>
                    <a:pt x="3440995" y="1"/>
                  </a:lnTo>
                  <a:lnTo>
                    <a:pt x="3440995" y="640627"/>
                  </a:lnTo>
                  <a:close/>
                </a:path>
              </a:pathLst>
            </a:custGeom>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spcFirstLastPara="0" vert="horz" wrap="square" lIns="442656" tIns="68581" rIns="128016" bIns="68581" numCol="1" spcCol="1270" anchor="ctr" anchorCtr="0">
              <a:noAutofit/>
            </a:bodyPr>
            <a:lstStyle/>
            <a:p>
              <a:pPr algn="ctr" defTabSz="800100">
                <a:lnSpc>
                  <a:spcPct val="90000"/>
                </a:lnSpc>
                <a:spcBef>
                  <a:spcPct val="0"/>
                </a:spcBef>
                <a:spcAft>
                  <a:spcPct val="35000"/>
                </a:spcAft>
              </a:pPr>
              <a:endParaRPr lang="en-US" b="1" kern="1200" dirty="0"/>
            </a:p>
            <a:p>
              <a:pPr algn="ctr" defTabSz="800100">
                <a:lnSpc>
                  <a:spcPct val="90000"/>
                </a:lnSpc>
                <a:spcBef>
                  <a:spcPct val="0"/>
                </a:spcBef>
                <a:spcAft>
                  <a:spcPct val="35000"/>
                </a:spcAft>
              </a:pPr>
              <a:r>
                <a:rPr lang="en-US" b="1" kern="1200" dirty="0"/>
                <a:t>A</a:t>
              </a:r>
              <a:r>
                <a:rPr lang="en-US" b="1" dirty="0"/>
                <a:t>d-hoc request along with the result, visualization and insights</a:t>
              </a:r>
            </a:p>
            <a:p>
              <a:pPr marL="0" lvl="0" indent="0" algn="ctr" defTabSz="800100">
                <a:lnSpc>
                  <a:spcPct val="90000"/>
                </a:lnSpc>
                <a:spcBef>
                  <a:spcPct val="0"/>
                </a:spcBef>
                <a:spcAft>
                  <a:spcPct val="35000"/>
                </a:spcAft>
                <a:buNone/>
              </a:pPr>
              <a:endParaRPr lang="en-US" b="1" kern="1200" dirty="0"/>
            </a:p>
          </p:txBody>
        </p:sp>
        <p:sp>
          <p:nvSpPr>
            <p:cNvPr id="100" name="Oval 99">
              <a:extLst>
                <a:ext uri="{FF2B5EF4-FFF2-40B4-BE49-F238E27FC236}">
                  <a16:creationId xmlns:a16="http://schemas.microsoft.com/office/drawing/2014/main" id="{887685A1-D666-D59F-12E9-F65A7C175BAE}"/>
                </a:ext>
              </a:extLst>
            </p:cNvPr>
            <p:cNvSpPr/>
            <p:nvPr/>
          </p:nvSpPr>
          <p:spPr>
            <a:xfrm>
              <a:off x="2126284" y="1549100"/>
              <a:ext cx="526472" cy="548641"/>
            </a:xfrm>
            <a:prstGeom prst="ellipse">
              <a:avLst/>
            </a:prstGeom>
          </p:spPr>
          <p:style>
            <a:lnRef idx="2">
              <a:schemeClr val="lt1">
                <a:hueOff val="0"/>
                <a:satOff val="0"/>
                <a:lumOff val="0"/>
                <a:alphaOff val="0"/>
              </a:schemeClr>
            </a:lnRef>
            <a:fillRef idx="1">
              <a:schemeClr val="accent1">
                <a:tint val="50000"/>
                <a:alpha val="90000"/>
                <a:hueOff val="0"/>
                <a:satOff val="0"/>
                <a:lumOff val="0"/>
                <a:alphaOff val="0"/>
              </a:schemeClr>
            </a:fillRef>
            <a:effectRef idx="0">
              <a:schemeClr val="accent1">
                <a:tint val="50000"/>
                <a:alpha val="90000"/>
                <a:hueOff val="0"/>
                <a:satOff val="0"/>
                <a:lumOff val="0"/>
                <a:alphaOff val="0"/>
              </a:schemeClr>
            </a:effectRef>
            <a:fontRef idx="minor">
              <a:schemeClr val="lt1">
                <a:hueOff val="0"/>
                <a:satOff val="0"/>
                <a:lumOff val="0"/>
                <a:alphaOff val="0"/>
              </a:schemeClr>
            </a:fontRef>
          </p:style>
          <p:txBody>
            <a:bodyPr/>
            <a:lstStyle/>
            <a:p>
              <a:pPr algn="ctr"/>
              <a:r>
                <a:rPr lang="en-US" sz="2000" dirty="0"/>
                <a:t>4</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6" name="TextBox 5">
            <a:extLst>
              <a:ext uri="{FF2B5EF4-FFF2-40B4-BE49-F238E27FC236}">
                <a16:creationId xmlns:a16="http://schemas.microsoft.com/office/drawing/2014/main" id="{3AABE477-E750-7D7D-EC04-6DEB2CAFB974}"/>
              </a:ext>
            </a:extLst>
          </p:cNvPr>
          <p:cNvSpPr txBox="1"/>
          <p:nvPr/>
        </p:nvSpPr>
        <p:spPr>
          <a:xfrm>
            <a:off x="2495750" y="739782"/>
            <a:ext cx="4130133" cy="1200329"/>
          </a:xfrm>
          <a:prstGeom prst="rect">
            <a:avLst/>
          </a:prstGeom>
          <a:noFill/>
        </p:spPr>
        <p:txBody>
          <a:bodyPr wrap="square">
            <a:spAutoFit/>
          </a:bodyPr>
          <a:lstStyle/>
          <a:p>
            <a:r>
              <a:rPr lang="en-US" dirty="0">
                <a:solidFill>
                  <a:schemeClr val="tx1"/>
                </a:solidFill>
              </a:rPr>
              <a:t> </a:t>
            </a:r>
          </a:p>
          <a:p>
            <a:r>
              <a:rPr lang="en-US" dirty="0">
                <a:solidFill>
                  <a:schemeClr val="tx1"/>
                </a:solidFill>
              </a:rPr>
              <a:t>Provide the list of markets in which customer "Atliq Exclusive" operates its business in the APAC region.</a:t>
            </a:r>
          </a:p>
        </p:txBody>
      </p:sp>
      <p:sp>
        <p:nvSpPr>
          <p:cNvPr id="7" name="TextBox 6">
            <a:extLst>
              <a:ext uri="{FF2B5EF4-FFF2-40B4-BE49-F238E27FC236}">
                <a16:creationId xmlns:a16="http://schemas.microsoft.com/office/drawing/2014/main" id="{D5DCF037-EB12-6918-2AF3-DD1BF9614491}"/>
              </a:ext>
            </a:extLst>
          </p:cNvPr>
          <p:cNvSpPr txBox="1"/>
          <p:nvPr/>
        </p:nvSpPr>
        <p:spPr>
          <a:xfrm>
            <a:off x="763913" y="921201"/>
            <a:ext cx="1510292" cy="400110"/>
          </a:xfrm>
          <a:prstGeom prst="rect">
            <a:avLst/>
          </a:prstGeom>
          <a:noFill/>
        </p:spPr>
        <p:txBody>
          <a:bodyPr wrap="square" rtlCol="0">
            <a:spAutoFit/>
          </a:bodyPr>
          <a:lstStyle/>
          <a:p>
            <a:r>
              <a:rPr lang="en-US" sz="2000" b="1" dirty="0">
                <a:ln w="0"/>
                <a:solidFill>
                  <a:schemeClr val="accent1"/>
                </a:solidFill>
                <a:effectLst>
                  <a:outerShdw blurRad="38100" dist="25400" dir="5400000" algn="ctr" rotWithShape="0">
                    <a:srgbClr val="6E747A">
                      <a:alpha val="43000"/>
                    </a:srgbClr>
                  </a:outerShdw>
                </a:effectLst>
              </a:rPr>
              <a:t>Request: 1</a:t>
            </a:r>
          </a:p>
        </p:txBody>
      </p:sp>
      <p:sp>
        <p:nvSpPr>
          <p:cNvPr id="12" name="TextBox 11">
            <a:extLst>
              <a:ext uri="{FF2B5EF4-FFF2-40B4-BE49-F238E27FC236}">
                <a16:creationId xmlns:a16="http://schemas.microsoft.com/office/drawing/2014/main" id="{3E9DD3D1-BF95-096C-683E-26A7CB59D820}"/>
              </a:ext>
            </a:extLst>
          </p:cNvPr>
          <p:cNvSpPr txBox="1"/>
          <p:nvPr/>
        </p:nvSpPr>
        <p:spPr>
          <a:xfrm>
            <a:off x="1407730" y="2008653"/>
            <a:ext cx="1351280" cy="338554"/>
          </a:xfrm>
          <a:prstGeom prst="rect">
            <a:avLst/>
          </a:prstGeom>
          <a:noFill/>
        </p:spPr>
        <p:txBody>
          <a:bodyPr wrap="square" rtlCol="0">
            <a:spAutoFit/>
          </a:bodyPr>
          <a:lstStyle/>
          <a:p>
            <a:r>
              <a:rPr lang="en-US" sz="1600" b="1" dirty="0">
                <a:solidFill>
                  <a:schemeClr val="tx1"/>
                </a:solidFill>
              </a:rPr>
              <a:t>Output:-</a:t>
            </a:r>
          </a:p>
        </p:txBody>
      </p:sp>
      <p:graphicFrame>
        <p:nvGraphicFramePr>
          <p:cNvPr id="5" name="Table 8">
            <a:extLst>
              <a:ext uri="{FF2B5EF4-FFF2-40B4-BE49-F238E27FC236}">
                <a16:creationId xmlns:a16="http://schemas.microsoft.com/office/drawing/2014/main" id="{2C05C019-7AED-11FD-BDBA-CD808712A279}"/>
              </a:ext>
            </a:extLst>
          </p:cNvPr>
          <p:cNvGraphicFramePr>
            <a:graphicFrameLocks noGrp="1"/>
          </p:cNvGraphicFramePr>
          <p:nvPr>
            <p:extLst>
              <p:ext uri="{D42A27DB-BD31-4B8C-83A1-F6EECF244321}">
                <p14:modId xmlns:p14="http://schemas.microsoft.com/office/powerpoint/2010/main" val="1789430815"/>
              </p:ext>
            </p:extLst>
          </p:nvPr>
        </p:nvGraphicFramePr>
        <p:xfrm>
          <a:off x="2495750" y="2136111"/>
          <a:ext cx="2434222" cy="2674620"/>
        </p:xfrm>
        <a:graphic>
          <a:graphicData uri="http://schemas.openxmlformats.org/drawingml/2006/table">
            <a:tbl>
              <a:tblPr firstRow="1" bandRow="1">
                <a:tableStyleId>{511C7EFF-B079-44CD-85B6-E6D3598932AC}</a:tableStyleId>
              </a:tblPr>
              <a:tblGrid>
                <a:gridCol w="2434222">
                  <a:extLst>
                    <a:ext uri="{9D8B030D-6E8A-4147-A177-3AD203B41FA5}">
                      <a16:colId xmlns:a16="http://schemas.microsoft.com/office/drawing/2014/main" val="731471566"/>
                    </a:ext>
                  </a:extLst>
                </a:gridCol>
              </a:tblGrid>
              <a:tr h="258984">
                <a:tc>
                  <a:txBody>
                    <a:bodyPr/>
                    <a:lstStyle/>
                    <a:p>
                      <a:pPr algn="ctr"/>
                      <a:r>
                        <a:rPr lang="en-US" dirty="0">
                          <a:solidFill>
                            <a:schemeClr val="tx1"/>
                          </a:solidFill>
                        </a:rPr>
                        <a:t>Markets</a:t>
                      </a: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accent1"/>
                    </a:solidFill>
                  </a:tcPr>
                </a:tc>
                <a:extLst>
                  <a:ext uri="{0D108BD9-81ED-4DB2-BD59-A6C34878D82A}">
                    <a16:rowId xmlns:a16="http://schemas.microsoft.com/office/drawing/2014/main" val="3466111008"/>
                  </a:ext>
                </a:extLst>
              </a:tr>
              <a:tr h="258984">
                <a:tc>
                  <a:txBody>
                    <a:bodyPr/>
                    <a:lstStyle/>
                    <a:p>
                      <a:pPr algn="ctr"/>
                      <a:r>
                        <a:rPr lang="en-US" dirty="0">
                          <a:solidFill>
                            <a:schemeClr val="tx1"/>
                          </a:solidFill>
                        </a:rPr>
                        <a:t>India</a:t>
                      </a: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extLst>
                  <a:ext uri="{0D108BD9-81ED-4DB2-BD59-A6C34878D82A}">
                    <a16:rowId xmlns:a16="http://schemas.microsoft.com/office/drawing/2014/main" val="550467470"/>
                  </a:ext>
                </a:extLst>
              </a:tr>
              <a:tr h="258984">
                <a:tc>
                  <a:txBody>
                    <a:bodyPr/>
                    <a:lstStyle/>
                    <a:p>
                      <a:pPr algn="ctr"/>
                      <a:r>
                        <a:rPr lang="en-US">
                          <a:solidFill>
                            <a:schemeClr val="tx1"/>
                          </a:solidFill>
                        </a:rPr>
                        <a:t>Indonesia</a:t>
                      </a: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extLst>
                  <a:ext uri="{0D108BD9-81ED-4DB2-BD59-A6C34878D82A}">
                    <a16:rowId xmlns:a16="http://schemas.microsoft.com/office/drawing/2014/main" val="3137002218"/>
                  </a:ext>
                </a:extLst>
              </a:tr>
              <a:tr h="258984">
                <a:tc>
                  <a:txBody>
                    <a:bodyPr/>
                    <a:lstStyle/>
                    <a:p>
                      <a:pPr algn="ctr"/>
                      <a:r>
                        <a:rPr lang="en-US">
                          <a:solidFill>
                            <a:schemeClr val="tx1"/>
                          </a:solidFill>
                        </a:rPr>
                        <a:t>Japan</a:t>
                      </a: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extLst>
                  <a:ext uri="{0D108BD9-81ED-4DB2-BD59-A6C34878D82A}">
                    <a16:rowId xmlns:a16="http://schemas.microsoft.com/office/drawing/2014/main" val="1178741833"/>
                  </a:ext>
                </a:extLst>
              </a:tr>
              <a:tr h="258984">
                <a:tc>
                  <a:txBody>
                    <a:bodyPr/>
                    <a:lstStyle/>
                    <a:p>
                      <a:pPr algn="ctr"/>
                      <a:r>
                        <a:rPr lang="en-US">
                          <a:solidFill>
                            <a:schemeClr val="tx1"/>
                          </a:solidFill>
                        </a:rPr>
                        <a:t>Philiphines</a:t>
                      </a: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extLst>
                  <a:ext uri="{0D108BD9-81ED-4DB2-BD59-A6C34878D82A}">
                    <a16:rowId xmlns:a16="http://schemas.microsoft.com/office/drawing/2014/main" val="459825692"/>
                  </a:ext>
                </a:extLst>
              </a:tr>
              <a:tr h="258984">
                <a:tc>
                  <a:txBody>
                    <a:bodyPr/>
                    <a:lstStyle/>
                    <a:p>
                      <a:pPr algn="ctr"/>
                      <a:r>
                        <a:rPr lang="en-US">
                          <a:solidFill>
                            <a:schemeClr val="tx1"/>
                          </a:solidFill>
                        </a:rPr>
                        <a:t>South Korea</a:t>
                      </a: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extLst>
                  <a:ext uri="{0D108BD9-81ED-4DB2-BD59-A6C34878D82A}">
                    <a16:rowId xmlns:a16="http://schemas.microsoft.com/office/drawing/2014/main" val="4004494936"/>
                  </a:ext>
                </a:extLst>
              </a:tr>
              <a:tr h="258984">
                <a:tc>
                  <a:txBody>
                    <a:bodyPr/>
                    <a:lstStyle/>
                    <a:p>
                      <a:pPr algn="ctr"/>
                      <a:r>
                        <a:rPr lang="en-US">
                          <a:solidFill>
                            <a:schemeClr val="tx1"/>
                          </a:solidFill>
                        </a:rPr>
                        <a:t>Australia</a:t>
                      </a: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extLst>
                  <a:ext uri="{0D108BD9-81ED-4DB2-BD59-A6C34878D82A}">
                    <a16:rowId xmlns:a16="http://schemas.microsoft.com/office/drawing/2014/main" val="1041228397"/>
                  </a:ext>
                </a:extLst>
              </a:tr>
              <a:tr h="258984">
                <a:tc>
                  <a:txBody>
                    <a:bodyPr/>
                    <a:lstStyle/>
                    <a:p>
                      <a:pPr algn="ctr"/>
                      <a:r>
                        <a:rPr lang="en-US" dirty="0">
                          <a:solidFill>
                            <a:schemeClr val="tx1"/>
                          </a:solidFill>
                        </a:rPr>
                        <a:t>New Zealand</a:t>
                      </a: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extLst>
                  <a:ext uri="{0D108BD9-81ED-4DB2-BD59-A6C34878D82A}">
                    <a16:rowId xmlns:a16="http://schemas.microsoft.com/office/drawing/2014/main" val="2614308355"/>
                  </a:ext>
                </a:extLst>
              </a:tr>
              <a:tr h="258984">
                <a:tc>
                  <a:txBody>
                    <a:bodyPr/>
                    <a:lstStyle/>
                    <a:p>
                      <a:pPr algn="ctr"/>
                      <a:r>
                        <a:rPr lang="en-US" dirty="0">
                          <a:solidFill>
                            <a:schemeClr val="tx1"/>
                          </a:solidFill>
                        </a:rPr>
                        <a:t>Bangladesh </a:t>
                      </a: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extLst>
                  <a:ext uri="{0D108BD9-81ED-4DB2-BD59-A6C34878D82A}">
                    <a16:rowId xmlns:a16="http://schemas.microsoft.com/office/drawing/2014/main" val="802039406"/>
                  </a:ext>
                </a:extLst>
              </a:tr>
            </a:tbl>
          </a:graphicData>
        </a:graphic>
      </p:graphicFrame>
    </p:spTree>
    <p:extLst>
      <p:ext uri="{BB962C8B-B14F-4D97-AF65-F5344CB8AC3E}">
        <p14:creationId xmlns:p14="http://schemas.microsoft.com/office/powerpoint/2010/main" val="744092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298" name="TextBox 297">
            <a:extLst>
              <a:ext uri="{FF2B5EF4-FFF2-40B4-BE49-F238E27FC236}">
                <a16:creationId xmlns:a16="http://schemas.microsoft.com/office/drawing/2014/main" id="{57E6D295-0ACD-90A2-3FB8-12C1FFDBEB0F}"/>
              </a:ext>
            </a:extLst>
          </p:cNvPr>
          <p:cNvSpPr txBox="1"/>
          <p:nvPr/>
        </p:nvSpPr>
        <p:spPr>
          <a:xfrm>
            <a:off x="1520775" y="335924"/>
            <a:ext cx="7049305" cy="338554"/>
          </a:xfrm>
          <a:prstGeom prst="rect">
            <a:avLst/>
          </a:prstGeom>
          <a:noFill/>
        </p:spPr>
        <p:txBody>
          <a:bodyPr wrap="square" rtlCol="0">
            <a:spAutoFit/>
          </a:bodyPr>
          <a:lstStyle/>
          <a:p>
            <a:r>
              <a:rPr lang="en-US" sz="1600" dirty="0">
                <a:solidFill>
                  <a:schemeClr val="tx1"/>
                </a:solidFill>
                <a:latin typeface="Calibri" panose="020F0502020204030204" pitchFamily="34" charset="0"/>
                <a:ea typeface="Calibri" panose="020F0502020204030204" pitchFamily="34" charset="0"/>
                <a:cs typeface="Times New Roman" panose="02020603050405020304" pitchFamily="18" charset="0"/>
              </a:rPr>
              <a:t>I</a:t>
            </a:r>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 appears that "Atliq Exclusive" operates in 8 markets in the APAC region</a:t>
            </a:r>
            <a:endParaRPr lang="en-US" sz="1600" dirty="0">
              <a:solidFill>
                <a:schemeClr val="tx1"/>
              </a:solidFill>
            </a:endParaRPr>
          </a:p>
        </p:txBody>
      </p:sp>
      <p:sp>
        <p:nvSpPr>
          <p:cNvPr id="299" name="TextBox 298">
            <a:extLst>
              <a:ext uri="{FF2B5EF4-FFF2-40B4-BE49-F238E27FC236}">
                <a16:creationId xmlns:a16="http://schemas.microsoft.com/office/drawing/2014/main" id="{DFCA6324-77A4-C675-14B1-B46AA84CADFD}"/>
              </a:ext>
            </a:extLst>
          </p:cNvPr>
          <p:cNvSpPr txBox="1"/>
          <p:nvPr/>
        </p:nvSpPr>
        <p:spPr>
          <a:xfrm>
            <a:off x="219099" y="239109"/>
            <a:ext cx="1452283" cy="461665"/>
          </a:xfrm>
          <a:prstGeom prst="rect">
            <a:avLst/>
          </a:prstGeom>
          <a:noFill/>
        </p:spPr>
        <p:txBody>
          <a:bodyPr wrap="square" rtlCol="0">
            <a:spAutoFit/>
          </a:bodyPr>
          <a:lstStyle/>
          <a:p>
            <a:r>
              <a:rPr lang="en-US" sz="2400" dirty="0">
                <a:ln w="0"/>
                <a:solidFill>
                  <a:schemeClr val="accent1"/>
                </a:solidFill>
                <a:effectLst>
                  <a:outerShdw blurRad="38100" dist="25400" dir="5400000" algn="ctr" rotWithShape="0">
                    <a:srgbClr val="6E747A">
                      <a:alpha val="43000"/>
                    </a:srgbClr>
                  </a:outerShdw>
                </a:effectLst>
              </a:rPr>
              <a:t>Insights:-</a:t>
            </a:r>
          </a:p>
        </p:txBody>
      </p:sp>
      <p:pic>
        <p:nvPicPr>
          <p:cNvPr id="6" name="Picture 5">
            <a:extLst>
              <a:ext uri="{FF2B5EF4-FFF2-40B4-BE49-F238E27FC236}">
                <a16:creationId xmlns:a16="http://schemas.microsoft.com/office/drawing/2014/main" id="{2F784223-8C26-8D62-ED84-A9DEF603FD2F}"/>
              </a:ext>
            </a:extLst>
          </p:cNvPr>
          <p:cNvPicPr>
            <a:picLocks noChangeAspect="1"/>
          </p:cNvPicPr>
          <p:nvPr/>
        </p:nvPicPr>
        <p:blipFill>
          <a:blip r:embed="rId3"/>
          <a:stretch>
            <a:fillRect/>
          </a:stretch>
        </p:blipFill>
        <p:spPr>
          <a:xfrm>
            <a:off x="999352" y="797589"/>
            <a:ext cx="7757785" cy="3943224"/>
          </a:xfrm>
          <a:prstGeom prst="rect">
            <a:avLst/>
          </a:prstGeom>
        </p:spPr>
      </p:pic>
    </p:spTree>
    <p:extLst>
      <p:ext uri="{BB962C8B-B14F-4D97-AF65-F5344CB8AC3E}">
        <p14:creationId xmlns:p14="http://schemas.microsoft.com/office/powerpoint/2010/main" val="1229254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5598</TotalTime>
  <Words>1742</Words>
  <Application>Microsoft Office PowerPoint</Application>
  <PresentationFormat>On-screen Show (16:9)</PresentationFormat>
  <Paragraphs>431</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Calibri</vt:lpstr>
      <vt:lpstr>Söhne</vt:lpstr>
      <vt:lpstr>Arial</vt:lpstr>
      <vt:lpstr>Wingdings</vt:lpstr>
      <vt:lpstr>Calibri Light</vt:lpstr>
      <vt:lpstr>Office Theme</vt:lpstr>
      <vt:lpstr>Atliq Hardware Consumer Goods Ad-hoc Insights Presented by Supin Hooda </vt:lpstr>
      <vt:lpstr> AGENDA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sahithya</dc:creator>
  <cp:lastModifiedBy>Anshika Dahiya</cp:lastModifiedBy>
  <cp:revision>17</cp:revision>
  <dcterms:modified xsi:type="dcterms:W3CDTF">2023-12-27T23:36:44Z</dcterms:modified>
</cp:coreProperties>
</file>