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Proxima Nova"/>
      <p:regular r:id="rId18"/>
      <p:bold r:id="rId19"/>
      <p:italic r:id="rId20"/>
      <p:boldItalic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
          <p15:clr>
            <a:srgbClr val="A4A3A4"/>
          </p15:clr>
        </p15:guide>
        <p15:guide id="2" pos="480">
          <p15:clr>
            <a:srgbClr val="A4A3A4"/>
          </p15:clr>
        </p15:guide>
      </p15:sldGuideLst>
    </p:ext>
    <p:ext uri="GoogleSlidesCustomDataVersion2">
      <go:slidesCustomData xmlns:go="http://customooxmlschemas.google.com/" r:id="rId26" roundtripDataSignature="AMtx7miDB3ZXo5EVSq56M0SeumyXf2Dp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4" orient="horz"/>
        <p:guide pos="4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22" Type="http://schemas.openxmlformats.org/officeDocument/2006/relationships/font" Target="fonts/Roboto-regular.fntdata"/><Relationship Id="rId21" Type="http://schemas.openxmlformats.org/officeDocument/2006/relationships/font" Target="fonts/ProximaNova-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roximaNova-bold.fntdata"/><Relationship Id="rId18" Type="http://schemas.openxmlformats.org/officeDocument/2006/relationships/font" Target="fonts/ProximaNo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c8fddd2b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4c8fddd2be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c1dcd374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4c1dcd374a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c1dcd374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24c1dcd374a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c1dcd374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24c1dcd374a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c1dcd374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24c1dcd374a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c1dcd374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24c1dcd374a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c1dcd374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24c1dcd374a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c1dcd374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4c1dcd374a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c1dcd374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24c1dcd374a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5183188" y="987425"/>
            <a:ext cx="6172200" cy="4873625"/>
          </a:xfrm>
          <a:prstGeom prst="rect">
            <a:avLst/>
          </a:prstGeom>
          <a:noFill/>
          <a:ln>
            <a:noFill/>
          </a:ln>
        </p:spPr>
      </p:sp>
      <p:sp>
        <p:nvSpPr>
          <p:cNvPr id="64" name="Google Shape;64;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canvas.instructure.com/courses/7690527"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kaggle.com/datasets/saurabh00007/iriscs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
          <p:cNvSpPr txBox="1"/>
          <p:nvPr/>
        </p:nvSpPr>
        <p:spPr>
          <a:xfrm>
            <a:off x="870850" y="2380350"/>
            <a:ext cx="11004300" cy="3140100"/>
          </a:xfrm>
          <a:prstGeom prst="rect">
            <a:avLst/>
          </a:prstGeom>
          <a:solidFill>
            <a:srgbClr val="3A3838"/>
          </a:solidFill>
          <a:ln>
            <a:noFill/>
          </a:ln>
        </p:spPr>
        <p:txBody>
          <a:bodyPr anchorCtr="0" anchor="t" bIns="45700" lIns="91425" spcFirstLastPara="1" rIns="91425" wrap="square" tIns="45700">
            <a:spAutoFit/>
          </a:bodyPr>
          <a:lstStyle/>
          <a:p>
            <a:pPr indent="0" lvl="0" marL="0" rtl="0" algn="l">
              <a:lnSpc>
                <a:spcPct val="120000"/>
              </a:lnSpc>
              <a:spcBef>
                <a:spcPts val="1600"/>
              </a:spcBef>
              <a:spcAft>
                <a:spcPts val="0"/>
              </a:spcAft>
              <a:buClr>
                <a:schemeClr val="dk1"/>
              </a:buClr>
              <a:buSzPts val="1100"/>
              <a:buFont typeface="Arial"/>
              <a:buNone/>
            </a:pPr>
            <a:r>
              <a:rPr b="1" lang="en-US" sz="4200">
                <a:solidFill>
                  <a:schemeClr val="accent2"/>
                </a:solidFill>
                <a:latin typeface="Proxima Nova"/>
                <a:ea typeface="Proxima Nova"/>
                <a:cs typeface="Proxima Nova"/>
                <a:sym typeface="Proxima Nova"/>
              </a:rPr>
              <a:t>Week 4</a:t>
            </a:r>
            <a:r>
              <a:rPr b="1" lang="en-US" sz="4200">
                <a:solidFill>
                  <a:schemeClr val="accent2"/>
                </a:solidFill>
                <a:latin typeface="Proxima Nova"/>
                <a:ea typeface="Proxima Nova"/>
                <a:cs typeface="Proxima Nova"/>
                <a:sym typeface="Proxima Nova"/>
              </a:rPr>
              <a:t>: </a:t>
            </a:r>
            <a:r>
              <a:rPr lang="en-US" sz="4200">
                <a:solidFill>
                  <a:schemeClr val="accent2"/>
                </a:solidFill>
              </a:rPr>
              <a:t>Cloud and API deployment</a:t>
            </a:r>
            <a:endParaRPr b="1" sz="4200">
              <a:solidFill>
                <a:schemeClr val="accent2"/>
              </a:solidFill>
              <a:latin typeface="Proxima Nova"/>
              <a:ea typeface="Proxima Nova"/>
              <a:cs typeface="Proxima Nova"/>
              <a:sym typeface="Proxima Nova"/>
            </a:endParaRPr>
          </a:p>
          <a:p>
            <a:pPr indent="0" lvl="0" marL="0" rtl="0" algn="l">
              <a:lnSpc>
                <a:spcPct val="115000"/>
              </a:lnSpc>
              <a:spcBef>
                <a:spcPts val="0"/>
              </a:spcBef>
              <a:spcAft>
                <a:spcPts val="0"/>
              </a:spcAft>
              <a:buSzPts val="1100"/>
              <a:buNone/>
            </a:pPr>
            <a:r>
              <a:rPr lang="en-US" sz="2200">
                <a:solidFill>
                  <a:schemeClr val="accent2"/>
                </a:solidFill>
                <a:latin typeface="Roboto"/>
                <a:ea typeface="Roboto"/>
                <a:cs typeface="Roboto"/>
                <a:sym typeface="Roboto"/>
              </a:rPr>
              <a:t>Iris Flower Species Prediction Deployment</a:t>
            </a:r>
            <a:endParaRPr sz="2200">
              <a:solidFill>
                <a:schemeClr val="accent2"/>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2200">
              <a:solidFill>
                <a:schemeClr val="accent2"/>
              </a:solidFill>
              <a:latin typeface="Roboto"/>
              <a:ea typeface="Roboto"/>
              <a:cs typeface="Roboto"/>
              <a:sym typeface="Roboto"/>
            </a:endParaRPr>
          </a:p>
          <a:p>
            <a:pPr indent="0" lvl="0" marL="0" marR="0" rtl="0" algn="l">
              <a:spcBef>
                <a:spcPts val="0"/>
              </a:spcBef>
              <a:spcAft>
                <a:spcPts val="0"/>
              </a:spcAft>
              <a:buNone/>
            </a:pPr>
            <a:r>
              <a:rPr lang="en-US" sz="2400">
                <a:solidFill>
                  <a:schemeClr val="accent2"/>
                </a:solidFill>
                <a:latin typeface="Calibri"/>
                <a:ea typeface="Calibri"/>
                <a:cs typeface="Calibri"/>
                <a:sym typeface="Calibri"/>
              </a:rPr>
              <a:t>Virtual Internship</a:t>
            </a:r>
            <a:endParaRPr sz="2400">
              <a:solidFill>
                <a:schemeClr val="accent2"/>
              </a:solidFill>
              <a:latin typeface="Calibri"/>
              <a:ea typeface="Calibri"/>
              <a:cs typeface="Calibri"/>
              <a:sym typeface="Calibri"/>
            </a:endParaRPr>
          </a:p>
          <a:p>
            <a:pPr indent="0" lvl="0" marL="0" marR="0" rtl="0" algn="l">
              <a:spcBef>
                <a:spcPts val="0"/>
              </a:spcBef>
              <a:spcAft>
                <a:spcPts val="0"/>
              </a:spcAft>
              <a:buNone/>
            </a:pPr>
            <a:r>
              <a:rPr lang="en-US" sz="2400">
                <a:solidFill>
                  <a:schemeClr val="accent2"/>
                </a:solidFill>
                <a:latin typeface="Calibri"/>
                <a:ea typeface="Calibri"/>
                <a:cs typeface="Calibri"/>
                <a:sym typeface="Calibri"/>
              </a:rPr>
              <a:t>Batch: </a:t>
            </a:r>
            <a:r>
              <a:rPr lang="en-US" sz="2400" u="sng">
                <a:solidFill>
                  <a:schemeClr val="accent2"/>
                </a:solidFill>
                <a:latin typeface="Proxima Nova"/>
                <a:ea typeface="Proxima Nova"/>
                <a:cs typeface="Proxima Nova"/>
                <a:sym typeface="Proxima Nova"/>
                <a:hlinkClick r:id="rId4">
                  <a:extLst>
                    <a:ext uri="{A12FA001-AC4F-418D-AE19-62706E023703}">
                      <ahyp:hlinkClr val="tx"/>
                    </a:ext>
                  </a:extLst>
                </a:hlinkClick>
              </a:rPr>
              <a:t>LISUM25</a:t>
            </a:r>
            <a:endParaRPr sz="2400">
              <a:solidFill>
                <a:schemeClr val="accent2"/>
              </a:solidFill>
            </a:endParaRPr>
          </a:p>
          <a:p>
            <a:pPr indent="0" lvl="0" marL="0" marR="0" rtl="0" algn="l">
              <a:spcBef>
                <a:spcPts val="0"/>
              </a:spcBef>
              <a:spcAft>
                <a:spcPts val="0"/>
              </a:spcAft>
              <a:buNone/>
            </a:pPr>
            <a:r>
              <a:rPr lang="en-US" sz="2400">
                <a:solidFill>
                  <a:schemeClr val="accent2"/>
                </a:solidFill>
              </a:rPr>
              <a:t>Supin Hooda</a:t>
            </a:r>
            <a:endParaRPr sz="4000">
              <a:solidFill>
                <a:schemeClr val="accent2"/>
              </a:solidFill>
              <a:latin typeface="Calibri"/>
              <a:ea typeface="Calibri"/>
              <a:cs typeface="Calibri"/>
              <a:sym typeface="Calibri"/>
            </a:endParaRPr>
          </a:p>
          <a:p>
            <a:pPr indent="0" lvl="0" marL="0" marR="0" rtl="0" algn="l">
              <a:spcBef>
                <a:spcPts val="0"/>
              </a:spcBef>
              <a:spcAft>
                <a:spcPts val="0"/>
              </a:spcAft>
              <a:buNone/>
            </a:pPr>
            <a:r>
              <a:rPr lang="en-US" sz="2500">
                <a:solidFill>
                  <a:schemeClr val="accent2"/>
                </a:solidFill>
                <a:latin typeface="Calibri"/>
                <a:ea typeface="Calibri"/>
                <a:cs typeface="Calibri"/>
                <a:sym typeface="Calibri"/>
              </a:rPr>
              <a:t>27-Sep-2023</a:t>
            </a:r>
            <a:endParaRPr>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4c8fddd2be_0_1"/>
          <p:cNvSpPr txBox="1"/>
          <p:nvPr/>
        </p:nvSpPr>
        <p:spPr>
          <a:xfrm>
            <a:off x="802907" y="1371600"/>
            <a:ext cx="7841400" cy="1762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1100"/>
              <a:buNone/>
            </a:pPr>
            <a:r>
              <a:rPr lang="en-US">
                <a:solidFill>
                  <a:srgbClr val="374151"/>
                </a:solidFill>
                <a:latin typeface="Roboto"/>
                <a:ea typeface="Roboto"/>
                <a:cs typeface="Roboto"/>
                <a:sym typeface="Roboto"/>
              </a:rPr>
              <a:t>Running the App:</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rPr lang="en-US">
                <a:solidFill>
                  <a:srgbClr val="374151"/>
                </a:solidFill>
                <a:latin typeface="Roboto"/>
                <a:ea typeface="Roboto"/>
                <a:cs typeface="Roboto"/>
                <a:sym typeface="Roboto"/>
              </a:rPr>
              <a:t>https://deployment-12.onrender.com</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rPr lang="en-US">
                <a:solidFill>
                  <a:srgbClr val="374151"/>
                </a:solidFill>
                <a:latin typeface="Roboto"/>
                <a:ea typeface="Roboto"/>
                <a:cs typeface="Roboto"/>
                <a:sym typeface="Roboto"/>
              </a:rPr>
              <a:t> </a:t>
            </a:r>
            <a:r>
              <a:rPr lang="en-US">
                <a:solidFill>
                  <a:srgbClr val="374151"/>
                </a:solidFill>
                <a:latin typeface="Roboto"/>
                <a:ea typeface="Roboto"/>
                <a:cs typeface="Roboto"/>
                <a:sym typeface="Roboto"/>
              </a:rPr>
              <a:t>gunicorn model_deployment:app</a:t>
            </a:r>
            <a:endParaRPr>
              <a:solidFill>
                <a:srgbClr val="374151"/>
              </a:solidFill>
              <a:latin typeface="Roboto"/>
              <a:ea typeface="Roboto"/>
              <a:cs typeface="Roboto"/>
              <a:sym typeface="Roboto"/>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47" name="Google Shape;147;g24c8fddd2be_0_1"/>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g24c8fddd2be_0_1"/>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2200">
                <a:solidFill>
                  <a:schemeClr val="accent2"/>
                </a:solidFill>
                <a:latin typeface="Roboto"/>
                <a:ea typeface="Roboto"/>
                <a:cs typeface="Roboto"/>
                <a:sym typeface="Roboto"/>
              </a:rPr>
              <a:t>Cloud deployment- Render</a:t>
            </a:r>
            <a:endParaRPr sz="5300">
              <a:solidFill>
                <a:schemeClr val="accent2"/>
              </a:solidFill>
            </a:endParaRPr>
          </a:p>
        </p:txBody>
      </p:sp>
      <p:pic>
        <p:nvPicPr>
          <p:cNvPr id="149" name="Google Shape;149;g24c8fddd2be_0_1"/>
          <p:cNvPicPr preferRelativeResize="0"/>
          <p:nvPr/>
        </p:nvPicPr>
        <p:blipFill>
          <a:blip r:embed="rId3">
            <a:alphaModFix/>
          </a:blip>
          <a:stretch>
            <a:fillRect/>
          </a:stretch>
        </p:blipFill>
        <p:spPr>
          <a:xfrm>
            <a:off x="838200" y="3435100"/>
            <a:ext cx="8765675" cy="2762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4c1dcd374a_0_17"/>
          <p:cNvSpPr txBox="1"/>
          <p:nvPr/>
        </p:nvSpPr>
        <p:spPr>
          <a:xfrm>
            <a:off x="802907" y="1371600"/>
            <a:ext cx="7841400" cy="3597900"/>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Arial"/>
              <a:buNone/>
            </a:pPr>
            <a:r>
              <a:t/>
            </a:r>
            <a:endParaRPr sz="20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None/>
            </a:pPr>
            <a:r>
              <a:rPr lang="en-US">
                <a:solidFill>
                  <a:srgbClr val="374151"/>
                </a:solidFill>
                <a:latin typeface="Roboto"/>
                <a:ea typeface="Roboto"/>
                <a:cs typeface="Roboto"/>
                <a:sym typeface="Roboto"/>
              </a:rPr>
              <a:t>In conclusion, we successfully deployed a machine learning model for Iris flower species prediction using Render.</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None/>
            </a:pPr>
            <a:r>
              <a:rPr lang="en-US">
                <a:solidFill>
                  <a:srgbClr val="374151"/>
                </a:solidFill>
                <a:latin typeface="Roboto"/>
                <a:ea typeface="Roboto"/>
                <a:cs typeface="Roboto"/>
                <a:sym typeface="Roboto"/>
              </a:rPr>
              <a:t>The process involved feature scaling, model creation, training, and saving the model for future use.</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a:solidFill>
                  <a:srgbClr val="374151"/>
                </a:solidFill>
                <a:latin typeface="Roboto"/>
                <a:ea typeface="Roboto"/>
                <a:cs typeface="Roboto"/>
                <a:sym typeface="Roboto"/>
              </a:rPr>
              <a:t>Our project showcases the successful integration of a machine learning model into a user-friendly web application, making predictions accessible to a broader audience.</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None/>
            </a:pPr>
            <a:r>
              <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g24c1dcd374a_0_17"/>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g24c1dcd374a_0_17"/>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2400">
                <a:solidFill>
                  <a:schemeClr val="accent2"/>
                </a:solidFill>
                <a:latin typeface="Roboto"/>
                <a:ea typeface="Roboto"/>
                <a:cs typeface="Roboto"/>
                <a:sym typeface="Roboto"/>
              </a:rPr>
              <a:t>Conclusion</a:t>
            </a:r>
            <a:endParaRPr sz="4200">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idx="1" type="subTitle"/>
          </p:nvPr>
        </p:nvSpPr>
        <p:spPr>
          <a:xfrm>
            <a:off x="5872480" y="2601119"/>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
        <p:nvSpPr>
          <p:cNvPr id="162" name="Google Shape;162;p21"/>
          <p:cNvSpPr/>
          <p:nvPr/>
        </p:nvSpPr>
        <p:spPr>
          <a:xfrm>
            <a:off x="0" y="0"/>
            <a:ext cx="587248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3" name="Google Shape;163;p21"/>
          <p:cNvPicPr preferRelativeResize="0"/>
          <p:nvPr/>
        </p:nvPicPr>
        <p:blipFill rotWithShape="1">
          <a:blip r:embed="rId3">
            <a:alphaModFix/>
          </a:blip>
          <a:srcRect b="0" l="0" r="0" t="0"/>
          <a:stretch/>
        </p:blipFill>
        <p:spPr>
          <a:xfrm>
            <a:off x="169818" y="6109624"/>
            <a:ext cx="1654627" cy="9942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24c1dcd374a_0_10"/>
          <p:cNvSpPr txBox="1"/>
          <p:nvPr>
            <p:ph idx="1" type="body"/>
          </p:nvPr>
        </p:nvSpPr>
        <p:spPr>
          <a:xfrm>
            <a:off x="621425" y="1672008"/>
            <a:ext cx="105156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t/>
            </a:r>
            <a:endParaRPr sz="1800"/>
          </a:p>
          <a:p>
            <a:pPr indent="-228600" lvl="0" marL="228600" rtl="0" algn="l">
              <a:lnSpc>
                <a:spcPct val="90000"/>
              </a:lnSpc>
              <a:spcBef>
                <a:spcPts val="1000"/>
              </a:spcBef>
              <a:spcAft>
                <a:spcPts val="0"/>
              </a:spcAft>
              <a:buSzPts val="1800"/>
              <a:buChar char="•"/>
            </a:pPr>
            <a:r>
              <a:rPr lang="en-US" sz="1800"/>
              <a:t>Project Purpose: The primary goal of this project is to demonstrate how a machine learning model, trained on the Iris dataset from Kaggle, can be deployed using Flask for real-time predictions.</a:t>
            </a:r>
            <a:endParaRPr sz="1800"/>
          </a:p>
          <a:p>
            <a:pPr indent="0" lvl="0" marL="228600" rtl="0" algn="l">
              <a:lnSpc>
                <a:spcPct val="90000"/>
              </a:lnSpc>
              <a:spcBef>
                <a:spcPts val="1000"/>
              </a:spcBef>
              <a:spcAft>
                <a:spcPts val="0"/>
              </a:spcAft>
              <a:buNone/>
            </a:pPr>
            <a:r>
              <a:t/>
            </a:r>
            <a:endParaRPr sz="1800"/>
          </a:p>
          <a:p>
            <a:pPr indent="-228600" lvl="0" marL="228600" rtl="0" algn="l">
              <a:lnSpc>
                <a:spcPct val="90000"/>
              </a:lnSpc>
              <a:spcBef>
                <a:spcPts val="1000"/>
              </a:spcBef>
              <a:spcAft>
                <a:spcPts val="0"/>
              </a:spcAft>
              <a:buSzPts val="1800"/>
              <a:buChar char="•"/>
            </a:pPr>
            <a:r>
              <a:rPr lang="en-US" sz="1800"/>
              <a:t>Dataset Source: The dataset used in this project is the well-known Iris dataset, sourced from Kaggle. It comprises various measurements of Iris flowers, along with their species labels.</a:t>
            </a:r>
            <a:endParaRPr sz="1800"/>
          </a:p>
          <a:p>
            <a:pPr indent="0" lvl="0" marL="228600" rtl="0" algn="l">
              <a:lnSpc>
                <a:spcPct val="90000"/>
              </a:lnSpc>
              <a:spcBef>
                <a:spcPts val="1000"/>
              </a:spcBef>
              <a:spcAft>
                <a:spcPts val="0"/>
              </a:spcAft>
              <a:buNone/>
            </a:pPr>
            <a:r>
              <a:t/>
            </a:r>
            <a:endParaRPr sz="1800"/>
          </a:p>
          <a:p>
            <a:pPr indent="-228600" lvl="0" marL="228600" rtl="0" algn="l">
              <a:lnSpc>
                <a:spcPct val="90000"/>
              </a:lnSpc>
              <a:spcBef>
                <a:spcPts val="1000"/>
              </a:spcBef>
              <a:spcAft>
                <a:spcPts val="0"/>
              </a:spcAft>
              <a:buSzPts val="1800"/>
              <a:buChar char="•"/>
            </a:pPr>
            <a:r>
              <a:rPr lang="en-US" sz="1800"/>
              <a:t>Machine Learning Model: We have employed a Random Forest Classifier, a robust ensemble learning technique, to build the predictive model. Random Forest is known for its accuracy and versatility in classification tasks.</a:t>
            </a:r>
            <a:endParaRPr sz="1800"/>
          </a:p>
          <a:p>
            <a:pPr indent="0" lvl="0" marL="228600" rtl="0" algn="l">
              <a:lnSpc>
                <a:spcPct val="90000"/>
              </a:lnSpc>
              <a:spcBef>
                <a:spcPts val="1000"/>
              </a:spcBef>
              <a:spcAft>
                <a:spcPts val="0"/>
              </a:spcAft>
              <a:buNone/>
            </a:pPr>
            <a:r>
              <a:t/>
            </a:r>
            <a:endParaRPr sz="1800"/>
          </a:p>
        </p:txBody>
      </p:sp>
      <p:sp>
        <p:nvSpPr>
          <p:cNvPr id="91" name="Google Shape;91;g24c1dcd374a_0_10"/>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g24c1dcd374a_0_10"/>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nvSpPr>
        <p:spPr>
          <a:xfrm>
            <a:off x="802907" y="1371600"/>
            <a:ext cx="7841400" cy="3319200"/>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11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The dataset contains four features (sepal length, sepal width, petal length, and petal width) and a target variable (variety).</a:t>
            </a:r>
            <a:endParaRPr sz="2000">
              <a:solidFill>
                <a:schemeClr val="dk1"/>
              </a:solidFill>
            </a:endParaRPr>
          </a:p>
          <a:p>
            <a:pPr indent="0" lvl="0" marL="457200" rtl="0" algn="l">
              <a:lnSpc>
                <a:spcPct val="115000"/>
              </a:lnSpc>
              <a:spcBef>
                <a:spcPts val="0"/>
              </a:spcBef>
              <a:spcAft>
                <a:spcPts val="0"/>
              </a:spcAft>
              <a:buNone/>
            </a:pPr>
            <a:r>
              <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Kaggle link for dataset </a:t>
            </a:r>
            <a:r>
              <a:rPr lang="en-US" sz="2000" u="sng">
                <a:solidFill>
                  <a:schemeClr val="hlink"/>
                </a:solidFill>
                <a:hlinkClick r:id="rId3"/>
              </a:rPr>
              <a:t>https://www.kaggle.com/datasets/saurabh00007/iriscsv/</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3"/>
          <p:cNvSpPr/>
          <p:nvPr/>
        </p:nvSpPr>
        <p:spPr>
          <a:xfrm>
            <a:off x="0" y="0"/>
            <a:ext cx="12192000" cy="1364465"/>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3"/>
          <p:cNvSpPr txBox="1"/>
          <p:nvPr>
            <p:ph type="title"/>
          </p:nvPr>
        </p:nvSpPr>
        <p:spPr>
          <a:xfrm>
            <a:off x="838200" y="599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3000">
                <a:solidFill>
                  <a:schemeClr val="accent2"/>
                </a:solidFill>
                <a:latin typeface="Arial"/>
                <a:ea typeface="Arial"/>
                <a:cs typeface="Arial"/>
                <a:sym typeface="Arial"/>
              </a:rPr>
              <a:t> Data Selection</a:t>
            </a:r>
            <a:endParaRPr sz="300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4c1dcd374a_0_35"/>
          <p:cNvSpPr txBox="1"/>
          <p:nvPr/>
        </p:nvSpPr>
        <p:spPr>
          <a:xfrm>
            <a:off x="802907" y="1371600"/>
            <a:ext cx="7841400" cy="4735500"/>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US" sz="1200">
                <a:solidFill>
                  <a:srgbClr val="374151"/>
                </a:solidFill>
                <a:latin typeface="Roboto"/>
                <a:ea typeface="Roboto"/>
                <a:cs typeface="Roboto"/>
                <a:sym typeface="Roboto"/>
              </a:rPr>
              <a:t>Importance of Feature Scaling:</a:t>
            </a:r>
            <a:endParaRPr sz="12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  Feature scaling is crucial in machine learning to ensure that all input features have the same scale. In our project, we have used the StandardScaler from scikit-learn to scale the features.</a:t>
            </a:r>
            <a:endParaRPr sz="1200">
              <a:solidFill>
                <a:srgbClr val="374151"/>
              </a:solidFill>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  Scaling is important because it helps the machine learning model converge faster during training, especially when gradient descent-based algorithms are involved.</a:t>
            </a:r>
            <a:endParaRPr sz="1200">
              <a:solidFill>
                <a:srgbClr val="374151"/>
              </a:solidFill>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  StandardScaler scales features to have a mean of 0 and a standard deviation of 1, making them more comparable and avoiding the dominance of certain features.</a:t>
            </a:r>
            <a:endParaRPr sz="1200">
              <a:solidFill>
                <a:srgbClr val="374151"/>
              </a:solidFill>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374151"/>
              </a:solidFill>
              <a:latin typeface="Roboto"/>
              <a:ea typeface="Roboto"/>
              <a:cs typeface="Roboto"/>
              <a:sym typeface="Roboto"/>
            </a:endParaRPr>
          </a:p>
          <a:p>
            <a:pPr indent="0" lvl="0" marL="0" rtl="0" algn="l">
              <a:lnSpc>
                <a:spcPct val="115000"/>
              </a:lnSpc>
              <a:spcBef>
                <a:spcPts val="0"/>
              </a:spcBef>
              <a:spcAft>
                <a:spcPts val="0"/>
              </a:spcAft>
              <a:buNone/>
            </a:pPr>
            <a:r>
              <a:rPr lang="en-US" sz="1200">
                <a:solidFill>
                  <a:srgbClr val="374151"/>
                </a:solidFill>
                <a:latin typeface="Roboto"/>
                <a:ea typeface="Roboto"/>
                <a:cs typeface="Roboto"/>
                <a:sym typeface="Roboto"/>
              </a:rPr>
              <a:t>Scaling Techniques Applied:</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  In our project, we applied the StandardScaler, which standardizes features by removing the mean and scaling them to unit variance. This technique is suitable for our dataset and model.</a:t>
            </a:r>
            <a:endParaRPr sz="12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74151"/>
              </a:solidFill>
              <a:latin typeface="Roboto"/>
              <a:ea typeface="Roboto"/>
              <a:cs typeface="Roboto"/>
              <a:sym typeface="Roboto"/>
            </a:endParaRPr>
          </a:p>
          <a:p>
            <a:pPr indent="0" lvl="0" marL="0" rtl="0" algn="l">
              <a:lnSpc>
                <a:spcPct val="115000"/>
              </a:lnSpc>
              <a:spcBef>
                <a:spcPts val="0"/>
              </a:spcBef>
              <a:spcAft>
                <a:spcPts val="0"/>
              </a:spcAft>
              <a:buNone/>
            </a:pPr>
            <a:r>
              <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g24c1dcd374a_0_35"/>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g24c1dcd374a_0_35"/>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2600">
                <a:solidFill>
                  <a:schemeClr val="accent2"/>
                </a:solidFill>
                <a:latin typeface="Roboto"/>
                <a:ea typeface="Roboto"/>
                <a:cs typeface="Roboto"/>
                <a:sym typeface="Roboto"/>
              </a:rPr>
              <a:t> Feature Scaling</a:t>
            </a:r>
            <a:endParaRPr>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4c1dcd374a_0_29"/>
          <p:cNvSpPr txBox="1"/>
          <p:nvPr/>
        </p:nvSpPr>
        <p:spPr>
          <a:xfrm>
            <a:off x="802907" y="1371600"/>
            <a:ext cx="7841400" cy="37680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1100"/>
              <a:buNone/>
            </a:pPr>
            <a:r>
              <a:rPr lang="en-US" sz="1600">
                <a:solidFill>
                  <a:srgbClr val="374151"/>
                </a:solidFill>
                <a:latin typeface="Roboto"/>
                <a:ea typeface="Roboto"/>
                <a:cs typeface="Roboto"/>
                <a:sym typeface="Roboto"/>
              </a:rPr>
              <a:t>Choice of Model:</a:t>
            </a:r>
            <a:endParaRPr sz="16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600">
              <a:solidFill>
                <a:srgbClr val="374151"/>
              </a:solidFill>
              <a:latin typeface="Roboto"/>
              <a:ea typeface="Roboto"/>
              <a:cs typeface="Roboto"/>
              <a:sym typeface="Roboto"/>
            </a:endParaRPr>
          </a:p>
          <a:p>
            <a:pPr indent="-330200" lvl="0" marL="457200" rtl="0" algn="l">
              <a:lnSpc>
                <a:spcPct val="115000"/>
              </a:lnSpc>
              <a:spcBef>
                <a:spcPts val="0"/>
              </a:spcBef>
              <a:spcAft>
                <a:spcPts val="0"/>
              </a:spcAft>
              <a:buClr>
                <a:srgbClr val="374151"/>
              </a:buClr>
              <a:buSzPts val="1600"/>
              <a:buFont typeface="Roboto"/>
              <a:buChar char="●"/>
            </a:pPr>
            <a:r>
              <a:rPr lang="en-US" sz="1600">
                <a:solidFill>
                  <a:srgbClr val="374151"/>
                </a:solidFill>
                <a:latin typeface="Roboto"/>
                <a:ea typeface="Roboto"/>
                <a:cs typeface="Roboto"/>
                <a:sym typeface="Roboto"/>
              </a:rPr>
              <a:t>We chose the Random Forest Classifier for this task because of its ability to handle both classification tasks and feature importance ranking.</a:t>
            </a:r>
            <a:endParaRPr sz="1600">
              <a:solidFill>
                <a:srgbClr val="374151"/>
              </a:solidFill>
              <a:latin typeface="Roboto"/>
              <a:ea typeface="Roboto"/>
              <a:cs typeface="Roboto"/>
              <a:sym typeface="Roboto"/>
            </a:endParaRPr>
          </a:p>
          <a:p>
            <a:pPr indent="-330200" lvl="0" marL="457200" rtl="0" algn="l">
              <a:lnSpc>
                <a:spcPct val="115000"/>
              </a:lnSpc>
              <a:spcBef>
                <a:spcPts val="0"/>
              </a:spcBef>
              <a:spcAft>
                <a:spcPts val="0"/>
              </a:spcAft>
              <a:buClr>
                <a:srgbClr val="374151"/>
              </a:buClr>
              <a:buSzPts val="1600"/>
              <a:buFont typeface="Roboto"/>
              <a:buChar char="●"/>
            </a:pPr>
            <a:r>
              <a:rPr lang="en-US" sz="1600">
                <a:solidFill>
                  <a:srgbClr val="374151"/>
                </a:solidFill>
                <a:latin typeface="Roboto"/>
                <a:ea typeface="Roboto"/>
                <a:cs typeface="Roboto"/>
                <a:sym typeface="Roboto"/>
              </a:rPr>
              <a:t>Random Forest is an ensemble learning technique known for its accuracy, robustness, and resistance to overfitting.</a:t>
            </a:r>
            <a:endParaRPr sz="1600">
              <a:solidFill>
                <a:srgbClr val="374151"/>
              </a:solidFill>
              <a:latin typeface="Roboto"/>
              <a:ea typeface="Roboto"/>
              <a:cs typeface="Roboto"/>
              <a:sym typeface="Roboto"/>
            </a:endParaRPr>
          </a:p>
          <a:p>
            <a:pPr indent="0" lvl="0" marL="457200" rtl="0" algn="l">
              <a:lnSpc>
                <a:spcPct val="115000"/>
              </a:lnSpc>
              <a:spcBef>
                <a:spcPts val="0"/>
              </a:spcBef>
              <a:spcAft>
                <a:spcPts val="0"/>
              </a:spcAft>
              <a:buNone/>
            </a:pPr>
            <a:r>
              <a:t/>
            </a:r>
            <a:endParaRPr sz="1600">
              <a:solidFill>
                <a:srgbClr val="374151"/>
              </a:solidFill>
              <a:latin typeface="Roboto"/>
              <a:ea typeface="Roboto"/>
              <a:cs typeface="Roboto"/>
              <a:sym typeface="Roboto"/>
            </a:endParaRPr>
          </a:p>
          <a:p>
            <a:pPr indent="0" lvl="0" marL="457200" rtl="0" algn="l">
              <a:lnSpc>
                <a:spcPct val="115000"/>
              </a:lnSpc>
              <a:spcBef>
                <a:spcPts val="0"/>
              </a:spcBef>
              <a:spcAft>
                <a:spcPts val="0"/>
              </a:spcAft>
              <a:buNone/>
            </a:pPr>
            <a:r>
              <a:rPr lang="en-US" sz="1600">
                <a:solidFill>
                  <a:srgbClr val="374151"/>
                </a:solidFill>
                <a:latin typeface="Roboto"/>
                <a:ea typeface="Roboto"/>
                <a:cs typeface="Roboto"/>
                <a:sym typeface="Roboto"/>
              </a:rPr>
              <a:t>Hyperparameters and Settin</a:t>
            </a:r>
            <a:r>
              <a:rPr lang="en-US" sz="1600">
                <a:solidFill>
                  <a:srgbClr val="374151"/>
                </a:solidFill>
                <a:latin typeface="Roboto"/>
                <a:ea typeface="Roboto"/>
                <a:cs typeface="Roboto"/>
                <a:sym typeface="Roboto"/>
              </a:rPr>
              <a:t>gs</a:t>
            </a:r>
            <a:endParaRPr sz="1600">
              <a:solidFill>
                <a:srgbClr val="374151"/>
              </a:solidFill>
              <a:latin typeface="Roboto"/>
              <a:ea typeface="Roboto"/>
              <a:cs typeface="Roboto"/>
              <a:sym typeface="Roboto"/>
            </a:endParaRPr>
          </a:p>
          <a:p>
            <a:pPr indent="0" lvl="0" marL="457200" rtl="0" algn="l">
              <a:lnSpc>
                <a:spcPct val="115000"/>
              </a:lnSpc>
              <a:spcBef>
                <a:spcPts val="0"/>
              </a:spcBef>
              <a:spcAft>
                <a:spcPts val="0"/>
              </a:spcAft>
              <a:buNone/>
            </a:pPr>
            <a:r>
              <a:t/>
            </a:r>
            <a:endParaRPr sz="1600">
              <a:solidFill>
                <a:srgbClr val="374151"/>
              </a:solidFill>
              <a:latin typeface="Roboto"/>
              <a:ea typeface="Roboto"/>
              <a:cs typeface="Roboto"/>
              <a:sym typeface="Roboto"/>
            </a:endParaRPr>
          </a:p>
          <a:p>
            <a:pPr indent="-330200" lvl="0" marL="457200" rtl="0" algn="l">
              <a:lnSpc>
                <a:spcPct val="115000"/>
              </a:lnSpc>
              <a:spcBef>
                <a:spcPts val="0"/>
              </a:spcBef>
              <a:spcAft>
                <a:spcPts val="0"/>
              </a:spcAft>
              <a:buClr>
                <a:srgbClr val="374151"/>
              </a:buClr>
              <a:buSzPts val="1600"/>
              <a:buFont typeface="Roboto"/>
              <a:buChar char="●"/>
            </a:pPr>
            <a:r>
              <a:rPr lang="en-US" sz="1600">
                <a:solidFill>
                  <a:srgbClr val="374151"/>
                </a:solidFill>
                <a:latin typeface="Roboto"/>
                <a:ea typeface="Roboto"/>
                <a:cs typeface="Roboto"/>
                <a:sym typeface="Roboto"/>
              </a:rPr>
              <a:t>We used default hyperparameters for simplicity in this project. However, Random Forest allows tuning hyperparameters for better performance, if needed.</a:t>
            </a:r>
            <a:endParaRPr sz="1600">
              <a:solidFill>
                <a:srgbClr val="374151"/>
              </a:solidFill>
              <a:latin typeface="Roboto"/>
              <a:ea typeface="Roboto"/>
              <a:cs typeface="Roboto"/>
              <a:sym typeface="Roboto"/>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g24c1dcd374a_0_29"/>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g24c1dcd374a_0_29"/>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2600">
                <a:solidFill>
                  <a:schemeClr val="accent2"/>
                </a:solidFill>
                <a:latin typeface="Roboto"/>
                <a:ea typeface="Roboto"/>
                <a:cs typeface="Roboto"/>
                <a:sym typeface="Roboto"/>
              </a:rPr>
              <a:t>Model Creation</a:t>
            </a:r>
            <a:endParaRPr>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4c1dcd374a_0_49"/>
          <p:cNvSpPr txBox="1"/>
          <p:nvPr/>
        </p:nvSpPr>
        <p:spPr>
          <a:xfrm>
            <a:off x="802907" y="1371600"/>
            <a:ext cx="7841400" cy="4511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1100"/>
              <a:buNone/>
            </a:pPr>
            <a:r>
              <a:rPr lang="en-US" sz="1800">
                <a:solidFill>
                  <a:srgbClr val="374151"/>
                </a:solidFill>
                <a:latin typeface="Roboto"/>
                <a:ea typeface="Roboto"/>
                <a:cs typeface="Roboto"/>
                <a:sym typeface="Roboto"/>
              </a:rPr>
              <a:t>Importance of Model Training:</a:t>
            </a:r>
            <a:endParaRPr sz="1800">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t/>
            </a:r>
            <a:endParaRPr sz="1800">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rPr lang="en-US" sz="1800">
                <a:solidFill>
                  <a:srgbClr val="374151"/>
                </a:solidFill>
                <a:latin typeface="Roboto"/>
                <a:ea typeface="Roboto"/>
                <a:cs typeface="Roboto"/>
                <a:sym typeface="Roboto"/>
              </a:rPr>
              <a:t>  - Model training is a critical step in machine learning. It involves fitting the model to the training data, allowing it to learn patterns and make predictions.</a:t>
            </a:r>
            <a:endParaRPr sz="1800">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rPr lang="en-US" sz="1800">
                <a:solidFill>
                  <a:srgbClr val="374151"/>
                </a:solidFill>
                <a:latin typeface="Roboto"/>
                <a:ea typeface="Roboto"/>
                <a:cs typeface="Roboto"/>
                <a:sym typeface="Roboto"/>
              </a:rPr>
              <a:t>  - During training, the model adjusts its internal parameters to minimize prediction errors and improve its ability to generalize to unseen data.</a:t>
            </a:r>
            <a:endParaRPr sz="1800">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t/>
            </a:r>
            <a:endParaRPr sz="1800">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rPr lang="en-US" sz="1800">
                <a:solidFill>
                  <a:srgbClr val="374151"/>
                </a:solidFill>
                <a:latin typeface="Roboto"/>
                <a:ea typeface="Roboto"/>
                <a:cs typeface="Roboto"/>
                <a:sym typeface="Roboto"/>
              </a:rPr>
              <a:t>-Role of Training Data:</a:t>
            </a:r>
            <a:endParaRPr sz="1800">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t/>
            </a:r>
            <a:endParaRPr sz="1800">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rPr lang="en-US" sz="1800">
                <a:solidFill>
                  <a:srgbClr val="374151"/>
                </a:solidFill>
                <a:latin typeface="Roboto"/>
                <a:ea typeface="Roboto"/>
                <a:cs typeface="Roboto"/>
                <a:sym typeface="Roboto"/>
              </a:rPr>
              <a:t>  - The training data serves as the foundation for building a predictive model. It contains labeled examples that the model learns from, enabling it to make accurate predictions on new, unseen data.</a:t>
            </a:r>
            <a:endParaRPr sz="18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74151"/>
              </a:solidFill>
              <a:latin typeface="Roboto"/>
              <a:ea typeface="Roboto"/>
              <a:cs typeface="Roboto"/>
              <a:sym typeface="Roboto"/>
            </a:endParaRPr>
          </a:p>
        </p:txBody>
      </p:sp>
      <p:sp>
        <p:nvSpPr>
          <p:cNvPr id="119" name="Google Shape;119;g24c1dcd374a_0_49"/>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 name="Google Shape;120;g24c1dcd374a_0_49"/>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2600">
                <a:solidFill>
                  <a:schemeClr val="accent2"/>
                </a:solidFill>
                <a:latin typeface="Roboto"/>
                <a:ea typeface="Roboto"/>
                <a:cs typeface="Roboto"/>
                <a:sym typeface="Roboto"/>
              </a:rPr>
              <a:t>Model Training</a:t>
            </a:r>
            <a:endParaRPr>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4c1dcd374a_0_23"/>
          <p:cNvSpPr txBox="1"/>
          <p:nvPr/>
        </p:nvSpPr>
        <p:spPr>
          <a:xfrm>
            <a:off x="802907" y="1371600"/>
            <a:ext cx="7841400" cy="4386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1100"/>
              <a:buNone/>
            </a:pPr>
            <a:r>
              <a:rPr lang="en-US" sz="2000">
                <a:solidFill>
                  <a:srgbClr val="374151"/>
                </a:solidFill>
                <a:latin typeface="Roboto"/>
                <a:ea typeface="Roboto"/>
                <a:cs typeface="Roboto"/>
                <a:sym typeface="Roboto"/>
              </a:rPr>
              <a:t>Reason for Model Saving:</a:t>
            </a:r>
            <a:endParaRPr sz="20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20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sz="2000">
                <a:solidFill>
                  <a:srgbClr val="374151"/>
                </a:solidFill>
                <a:latin typeface="Roboto"/>
                <a:ea typeface="Roboto"/>
                <a:cs typeface="Roboto"/>
                <a:sym typeface="Roboto"/>
              </a:rPr>
              <a:t>  - We save the trained model using pickle to preserve its state for future use without the need to retrain it.</a:t>
            </a:r>
            <a:endParaRPr sz="20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sz="2000">
                <a:solidFill>
                  <a:srgbClr val="374151"/>
                </a:solidFill>
                <a:latin typeface="Roboto"/>
                <a:ea typeface="Roboto"/>
                <a:cs typeface="Roboto"/>
                <a:sym typeface="Roboto"/>
              </a:rPr>
              <a:t>  - This allows us to deploy the model in a web application, making real-time predictions without the training overhead.</a:t>
            </a:r>
            <a:endParaRPr sz="20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2000">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rPr lang="en-US" sz="2000">
                <a:solidFill>
                  <a:srgbClr val="374151"/>
                </a:solidFill>
                <a:latin typeface="Roboto"/>
                <a:ea typeface="Roboto"/>
                <a:cs typeface="Roboto"/>
                <a:sym typeface="Roboto"/>
              </a:rPr>
              <a:t>Filename Used:</a:t>
            </a:r>
            <a:endParaRPr sz="20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20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sz="2000">
                <a:solidFill>
                  <a:srgbClr val="374151"/>
                </a:solidFill>
                <a:latin typeface="Roboto"/>
                <a:ea typeface="Roboto"/>
                <a:cs typeface="Roboto"/>
                <a:sym typeface="Roboto"/>
              </a:rPr>
              <a:t>  - The saved model is stored as "iris_model.pkl," which can be loaded and used in the Flask web application.</a:t>
            </a:r>
            <a:endParaRPr sz="2000">
              <a:solidFill>
                <a:srgbClr val="374151"/>
              </a:solidFill>
              <a:latin typeface="Roboto"/>
              <a:ea typeface="Roboto"/>
              <a:cs typeface="Roboto"/>
              <a:sym typeface="Roboto"/>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p:txBody>
      </p:sp>
      <p:sp>
        <p:nvSpPr>
          <p:cNvPr id="126" name="Google Shape;126;g24c1dcd374a_0_23"/>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g24c1dcd374a_0_23"/>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2500">
                <a:solidFill>
                  <a:schemeClr val="accent2"/>
                </a:solidFill>
                <a:latin typeface="Roboto"/>
                <a:ea typeface="Roboto"/>
                <a:cs typeface="Roboto"/>
                <a:sym typeface="Roboto"/>
              </a:rPr>
              <a:t>Model Saving</a:t>
            </a:r>
            <a:endParaRPr sz="4300">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4c1dcd374a_0_55"/>
          <p:cNvSpPr txBox="1"/>
          <p:nvPr/>
        </p:nvSpPr>
        <p:spPr>
          <a:xfrm>
            <a:off x="802907" y="1371600"/>
            <a:ext cx="7841400" cy="3710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1100"/>
              <a:buNone/>
            </a:pPr>
            <a:r>
              <a:rPr lang="en-US" sz="1700">
                <a:solidFill>
                  <a:srgbClr val="374151"/>
                </a:solidFill>
                <a:latin typeface="Roboto"/>
                <a:ea typeface="Roboto"/>
                <a:cs typeface="Roboto"/>
                <a:sym typeface="Roboto"/>
              </a:rPr>
              <a:t>Purpose of the Web App</a:t>
            </a:r>
            <a:r>
              <a:rPr lang="en-US" sz="1700">
                <a:solidFill>
                  <a:srgbClr val="374151"/>
                </a:solidFill>
                <a:latin typeface="Roboto"/>
                <a:ea typeface="Roboto"/>
                <a:cs typeface="Roboto"/>
                <a:sym typeface="Roboto"/>
              </a:rPr>
              <a:t>:</a:t>
            </a:r>
            <a:endParaRPr sz="17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7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sz="1700">
                <a:solidFill>
                  <a:srgbClr val="374151"/>
                </a:solidFill>
                <a:latin typeface="Roboto"/>
                <a:ea typeface="Roboto"/>
                <a:cs typeface="Roboto"/>
                <a:sym typeface="Roboto"/>
              </a:rPr>
              <a:t>  - The web app serves as an interface for users to interact with our trained model. Users can input feature values, and the app will provide predictions for the Iris flower species.</a:t>
            </a:r>
            <a:endParaRPr sz="17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sz="1700">
                <a:solidFill>
                  <a:srgbClr val="374151"/>
                </a:solidFill>
                <a:latin typeface="Roboto"/>
                <a:ea typeface="Roboto"/>
                <a:cs typeface="Roboto"/>
                <a:sym typeface="Roboto"/>
              </a:rPr>
              <a:t>  - Flask enables us to deploy machine learning models in a user-friendly way.</a:t>
            </a:r>
            <a:endParaRPr sz="17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700">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rPr lang="en-US" sz="1700">
                <a:solidFill>
                  <a:srgbClr val="374151"/>
                </a:solidFill>
                <a:latin typeface="Roboto"/>
                <a:ea typeface="Roboto"/>
                <a:cs typeface="Roboto"/>
                <a:sym typeface="Roboto"/>
              </a:rPr>
              <a:t>Route Definitions:</a:t>
            </a:r>
            <a:endParaRPr sz="17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7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sz="1700">
                <a:solidFill>
                  <a:srgbClr val="374151"/>
                </a:solidFill>
                <a:latin typeface="Roboto"/>
                <a:ea typeface="Roboto"/>
                <a:cs typeface="Roboto"/>
                <a:sym typeface="Roboto"/>
              </a:rPr>
              <a:t>  - Our Flask app defines two routes: "/" for the home page and "/predict" for receiving input data and returning predictions.</a:t>
            </a:r>
            <a:endParaRPr sz="1700">
              <a:solidFill>
                <a:srgbClr val="374151"/>
              </a:solidFill>
              <a:latin typeface="Roboto"/>
              <a:ea typeface="Roboto"/>
              <a:cs typeface="Roboto"/>
              <a:sym typeface="Roboto"/>
            </a:endParaRPr>
          </a:p>
          <a:p>
            <a:pPr indent="0" lvl="0" marL="0" marR="0" rtl="0" algn="l">
              <a:spcBef>
                <a:spcPts val="0"/>
              </a:spcBef>
              <a:spcAft>
                <a:spcPts val="0"/>
              </a:spcAft>
              <a:buNone/>
            </a:pPr>
            <a:r>
              <a:t/>
            </a:r>
            <a:endParaRPr sz="2000">
              <a:solidFill>
                <a:srgbClr val="374151"/>
              </a:solidFill>
              <a:latin typeface="Roboto"/>
              <a:ea typeface="Roboto"/>
              <a:cs typeface="Roboto"/>
              <a:sym typeface="Roboto"/>
            </a:endParaRPr>
          </a:p>
        </p:txBody>
      </p:sp>
      <p:sp>
        <p:nvSpPr>
          <p:cNvPr id="133" name="Google Shape;133;g24c1dcd374a_0_55"/>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g24c1dcd374a_0_55"/>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2500">
                <a:solidFill>
                  <a:schemeClr val="accent2"/>
                </a:solidFill>
                <a:latin typeface="Roboto"/>
                <a:ea typeface="Roboto"/>
                <a:cs typeface="Roboto"/>
                <a:sym typeface="Roboto"/>
              </a:rPr>
              <a:t>Flask Web App Development</a:t>
            </a:r>
            <a:endParaRPr sz="4300">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4c1dcd374a_0_61"/>
          <p:cNvSpPr txBox="1"/>
          <p:nvPr/>
        </p:nvSpPr>
        <p:spPr>
          <a:xfrm>
            <a:off x="802907" y="1371600"/>
            <a:ext cx="7841400" cy="3886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1100"/>
              <a:buNone/>
            </a:pPr>
            <a:r>
              <a:rPr lang="en-US">
                <a:solidFill>
                  <a:srgbClr val="374151"/>
                </a:solidFill>
                <a:latin typeface="Roboto"/>
                <a:ea typeface="Roboto"/>
                <a:cs typeface="Roboto"/>
                <a:sym typeface="Roboto"/>
              </a:rPr>
              <a:t>Importance of Running the App</a:t>
            </a:r>
            <a:r>
              <a:rPr lang="en-US">
                <a:solidFill>
                  <a:srgbClr val="374151"/>
                </a:solidFill>
                <a:latin typeface="Roboto"/>
                <a:ea typeface="Roboto"/>
                <a:cs typeface="Roboto"/>
                <a:sym typeface="Roboto"/>
              </a:rPr>
              <a:t>:</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rPr lang="en-US">
                <a:solidFill>
                  <a:srgbClr val="374151"/>
                </a:solidFill>
                <a:latin typeface="Roboto"/>
                <a:ea typeface="Roboto"/>
                <a:cs typeface="Roboto"/>
                <a:sym typeface="Roboto"/>
              </a:rPr>
              <a:t>  - Running the Flask app is crucial to make the model predictions accessible to users.</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rPr lang="en-US">
                <a:solidFill>
                  <a:srgbClr val="374151"/>
                </a:solidFill>
                <a:latin typeface="Roboto"/>
                <a:ea typeface="Roboto"/>
                <a:cs typeface="Roboto"/>
                <a:sym typeface="Roboto"/>
              </a:rPr>
              <a:t>  - It allows the app to listen on a specific port and handle incoming requests. In our case, we run it in debug mode for development and testing.</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rPr lang="en-US">
                <a:solidFill>
                  <a:srgbClr val="374151"/>
                </a:solidFill>
                <a:latin typeface="Roboto"/>
                <a:ea typeface="Roboto"/>
                <a:cs typeface="Roboto"/>
                <a:sym typeface="Roboto"/>
              </a:rPr>
              <a:t>Web App Testing</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rPr lang="en-US">
                <a:solidFill>
                  <a:srgbClr val="374151"/>
                </a:solidFill>
                <a:latin typeface="Roboto"/>
                <a:ea typeface="Roboto"/>
                <a:cs typeface="Roboto"/>
                <a:sym typeface="Roboto"/>
              </a:rPr>
              <a:t>- Predict Route:</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rPr lang="en-US">
                <a:solidFill>
                  <a:srgbClr val="374151"/>
                </a:solidFill>
                <a:latin typeface="Roboto"/>
                <a:ea typeface="Roboto"/>
                <a:cs typeface="Roboto"/>
                <a:sym typeface="Roboto"/>
              </a:rPr>
              <a:t>  - The "/predict" route of the web app connects to the trained model, making real-time predictions based on user input.</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rPr lang="en-US">
                <a:solidFill>
                  <a:srgbClr val="374151"/>
                </a:solidFill>
                <a:latin typeface="Roboto"/>
                <a:ea typeface="Roboto"/>
                <a:cs typeface="Roboto"/>
                <a:sym typeface="Roboto"/>
              </a:rPr>
              <a:t>  - Users can interact with the app to obtain predictions for Iris flower species.</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t/>
            </a:r>
            <a:endParaRPr sz="2200">
              <a:solidFill>
                <a:srgbClr val="374151"/>
              </a:solidFill>
              <a:latin typeface="Roboto"/>
              <a:ea typeface="Roboto"/>
              <a:cs typeface="Roboto"/>
              <a:sym typeface="Roboto"/>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40" name="Google Shape;140;g24c1dcd374a_0_61"/>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g24c1dcd374a_0_61"/>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2200">
                <a:solidFill>
                  <a:schemeClr val="accent2"/>
                </a:solidFill>
                <a:latin typeface="Roboto"/>
                <a:ea typeface="Roboto"/>
                <a:cs typeface="Roboto"/>
                <a:sym typeface="Roboto"/>
              </a:rPr>
              <a:t>Running the Flask App</a:t>
            </a:r>
            <a:endParaRPr sz="5300">
              <a:solidFill>
                <a:schemeClr val="accen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2019-08-19T15:39:24Z</dcterms:created>
  <dc:creator>surya prakash tripathi</dc:creator>
</cp:coreProperties>
</file>