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Mono"/>
      <p:regular r:id="rId30"/>
      <p:bold r:id="rId31"/>
      <p:italic r:id="rId32"/>
      <p:boldItalic r:id="rId33"/>
    </p:embeddedFon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wUPO74l7RQIi2QKxRslJMoxdI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B9747D-73A4-49C3-9929-CDDC48370735}">
  <a:tblStyle styleId="{D3B9747D-73A4-49C3-9929-CDDC483707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35" Type="http://schemas.openxmlformats.org/officeDocument/2006/relationships/font" Target="fonts/GillSans-bold.fntdata"/><Relationship Id="rId12" Type="http://schemas.openxmlformats.org/officeDocument/2006/relationships/slide" Target="slides/slide7.xml"/><Relationship Id="rId34" Type="http://schemas.openxmlformats.org/officeDocument/2006/relationships/font" Target="fonts/GillSans-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Good morning everyone, and thank you for giving me the opportunity to present today</a:t>
            </a:r>
            <a:endParaRPr/>
          </a:p>
          <a:p>
            <a:pPr indent="0" lvl="0" marL="0" rtl="0" algn="l">
              <a:spcBef>
                <a:spcPts val="0"/>
              </a:spcBef>
              <a:spcAft>
                <a:spcPts val="0"/>
              </a:spcAft>
              <a:buClr>
                <a:schemeClr val="dk1"/>
              </a:buClr>
              <a:buSzPts val="1100"/>
              <a:buFont typeface="Arial"/>
              <a:buNone/>
            </a:pPr>
            <a:r>
              <a:rPr lang="en-US"/>
              <a:t>first of all i</a:t>
            </a:r>
            <a:r>
              <a:rPr lang="en-US"/>
              <a:t> would like to extend sincere gratitude to Professor Shyam Pandey and Professor Wagatsuma for providing me with the opportunity to join this internship.</a:t>
            </a:r>
            <a:endParaRPr/>
          </a:p>
          <a:p>
            <a:pPr indent="0" lvl="0" marL="0" rtl="0" algn="l">
              <a:spcBef>
                <a:spcPts val="0"/>
              </a:spcBef>
              <a:spcAft>
                <a:spcPts val="0"/>
              </a:spcAft>
              <a:buClr>
                <a:schemeClr val="dk1"/>
              </a:buClr>
              <a:buSzPts val="1100"/>
              <a:buFont typeface="Arial"/>
              <a:buNone/>
            </a:pPr>
            <a:r>
              <a:rPr lang="en-US"/>
              <a:t>i am is also deeply thankful to my mentors, Ahmed-san and Lee-san, for their constant motivation and all the help they have given during the three-month internship. Their support has been incredibly valuable.</a:t>
            </a:r>
            <a:endParaRPr/>
          </a:p>
          <a:p>
            <a:pPr indent="0" lvl="0" marL="0" rtl="0" algn="l">
              <a:lnSpc>
                <a:spcPct val="100000"/>
              </a:lnSpc>
              <a:spcBef>
                <a:spcPts val="0"/>
              </a:spcBef>
              <a:spcAft>
                <a:spcPts val="0"/>
              </a:spcAft>
              <a:buSzPts val="1100"/>
              <a:buNone/>
            </a:pPr>
            <a:r>
              <a:t/>
            </a:r>
            <a:endParaRPr/>
          </a:p>
        </p:txBody>
      </p:sp>
      <p:sp>
        <p:nvSpPr>
          <p:cNvPr id="156" name="Google Shape;1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11bf8de6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11bf8de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11bf8de65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11bf8de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f8121c722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f8121c72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4f890d03c7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4f890d03c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11bf8de65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511bf8de6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1216b9f99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1216b9f9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1216b9f99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1216b9f9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1216b9f99_3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1216b9f99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4f890d03c7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4f890d03c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f890d03c7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4f890d03c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bata 3 jupyter notebooks mili thi</a:t>
            </a:r>
            <a:endParaRPr/>
          </a:p>
          <a:p>
            <a:pPr indent="0" lvl="0" marL="0" rtl="0" algn="l">
              <a:lnSpc>
                <a:spcPct val="100000"/>
              </a:lnSpc>
              <a:spcBef>
                <a:spcPts val="0"/>
              </a:spcBef>
              <a:spcAft>
                <a:spcPts val="0"/>
              </a:spcAft>
              <a:buSzPts val="1100"/>
              <a:buNone/>
            </a:pPr>
            <a:r>
              <a:t/>
            </a:r>
            <a:endParaRPr/>
          </a:p>
        </p:txBody>
      </p:sp>
      <p:sp>
        <p:nvSpPr>
          <p:cNvPr id="169" name="Google Shape;1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f8121c722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f8121c7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hum ne samgha kya us notebook main+ </a:t>
            </a:r>
            <a:r>
              <a:rPr b="1" lang="en-US"/>
              <a:t>parse</a:t>
            </a:r>
            <a:r>
              <a:rPr lang="en-US"/>
              <a:t> kari pehle phir</a:t>
            </a:r>
            <a:r>
              <a:rPr b="1" lang="en-US"/>
              <a:t> </a:t>
            </a:r>
            <a:r>
              <a:rPr b="1" lang="en-US"/>
              <a:t>transform</a:t>
            </a:r>
            <a:r>
              <a:rPr lang="en-US"/>
              <a:t> kare cordinates and uske baad </a:t>
            </a:r>
            <a:r>
              <a:rPr b="1" lang="en-US"/>
              <a:t>vehicle movement</a:t>
            </a:r>
            <a:r>
              <a:rPr lang="en-US"/>
              <a:t> hui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bata kya </a:t>
            </a:r>
            <a:r>
              <a:rPr b="1" lang="en-US"/>
              <a:t>problem</a:t>
            </a:r>
            <a:r>
              <a:rPr lang="en-US"/>
              <a:t> thi</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f890d03c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f890d0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hum add karna pada </a:t>
            </a:r>
            <a:r>
              <a:rPr b="1" lang="en-US"/>
              <a:t>collision detection and avoidance, Openstreet Map website or own data , osm website data was incomplete</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f8121c72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f8121c72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josm + lanelet2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f890d03c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f890d03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kar nahi paye hum dynamic vehicle movement within lanelet2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f8121c722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4f8121c7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gif"/><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24" name="Shape 24"/>
        <p:cNvGrpSpPr/>
        <p:nvPr/>
      </p:nvGrpSpPr>
      <p:grpSpPr>
        <a:xfrm>
          <a:off x="0" y="0"/>
          <a:ext cx="0" cy="0"/>
          <a:chOff x="0" y="0"/>
          <a:chExt cx="0" cy="0"/>
        </a:xfrm>
      </p:grpSpPr>
      <p:sp>
        <p:nvSpPr>
          <p:cNvPr id="25" name="Google Shape;25;p1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2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6" name="Google Shape;26;p1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dk1"/>
              </a:buClr>
              <a:buSzPts val="5400"/>
              <a:buFont typeface="Arial"/>
              <a:buNone/>
              <a:defRPr sz="5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10000"/>
              </a:lnSpc>
              <a:spcBef>
                <a:spcPts val="1000"/>
              </a:spcBef>
              <a:spcAft>
                <a:spcPts val="0"/>
              </a:spcAft>
              <a:buSzPts val="192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28" name="Google Shape;28;p15"/>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grpSp>
        <p:nvGrpSpPr>
          <p:cNvPr id="31" name="Google Shape;31;p15"/>
          <p:cNvGrpSpPr/>
          <p:nvPr/>
        </p:nvGrpSpPr>
        <p:grpSpPr>
          <a:xfrm>
            <a:off x="298938" y="0"/>
            <a:ext cx="12192000" cy="6866467"/>
            <a:chOff x="0" y="-8467"/>
            <a:chExt cx="12192000" cy="6866467"/>
          </a:xfrm>
        </p:grpSpPr>
        <p:cxnSp>
          <p:nvCxnSpPr>
            <p:cNvPr id="32" name="Google Shape;32;p15"/>
            <p:cNvCxnSpPr/>
            <p:nvPr/>
          </p:nvCxnSpPr>
          <p:spPr>
            <a:xfrm>
              <a:off x="9371012" y="0"/>
              <a:ext cx="1219200" cy="6858000"/>
            </a:xfrm>
            <a:prstGeom prst="straightConnector1">
              <a:avLst/>
            </a:prstGeom>
            <a:noFill/>
            <a:ln>
              <a:noFill/>
            </a:ln>
          </p:spPr>
        </p:cxnSp>
        <p:cxnSp>
          <p:nvCxnSpPr>
            <p:cNvPr id="33" name="Google Shape;33;p15"/>
            <p:cNvCxnSpPr/>
            <p:nvPr/>
          </p:nvCxnSpPr>
          <p:spPr>
            <a:xfrm flipH="1">
              <a:off x="7425267" y="3681413"/>
              <a:ext cx="4763558" cy="3176587"/>
            </a:xfrm>
            <a:prstGeom prst="straightConnector1">
              <a:avLst/>
            </a:prstGeom>
            <a:noFill/>
            <a:ln>
              <a:noFill/>
            </a:ln>
          </p:spPr>
        </p:cxnSp>
        <p:sp>
          <p:nvSpPr>
            <p:cNvPr id="34" name="Google Shape;34;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9411"/>
              </a:schemeClr>
            </a:solidFill>
            <a:ln>
              <a:noFill/>
            </a:ln>
          </p:spPr>
        </p:sp>
        <p:sp>
          <p:nvSpPr>
            <p:cNvPr id="35" name="Google Shape;35;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9411"/>
              </a:schemeClr>
            </a:solidFill>
            <a:ln>
              <a:noFill/>
            </a:ln>
          </p:spPr>
        </p:sp>
        <p:sp>
          <p:nvSpPr>
            <p:cNvPr id="36" name="Google Shape;36;p15"/>
            <p:cNvSpPr/>
            <p:nvPr/>
          </p:nvSpPr>
          <p:spPr>
            <a:xfrm>
              <a:off x="8932333" y="3048000"/>
              <a:ext cx="3259667" cy="3810000"/>
            </a:xfrm>
            <a:prstGeom prst="triangle">
              <a:avLst>
                <a:gd fmla="val 100000" name="adj"/>
              </a:avLst>
            </a:prstGeom>
            <a:solidFill>
              <a:srgbClr val="16B0E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31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8" name="Google Shape;38;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20000"/>
              </a:schemeClr>
            </a:solidFill>
            <a:ln>
              <a:noFill/>
            </a:ln>
          </p:spPr>
        </p:sp>
        <p:sp>
          <p:nvSpPr>
            <p:cNvPr id="39" name="Google Shape;39;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2431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15"/>
            <p:cNvSpPr/>
            <p:nvPr/>
          </p:nvSpPr>
          <p:spPr>
            <a:xfrm>
              <a:off x="10371666" y="3589867"/>
              <a:ext cx="1817159" cy="3268133"/>
            </a:xfrm>
            <a:prstGeom prst="triangle">
              <a:avLst>
                <a:gd fmla="val 100000" name="adj"/>
              </a:avLst>
            </a:prstGeom>
            <a:solidFill>
              <a:srgbClr val="16B0E3">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a:off x="0" y="4013200"/>
              <a:ext cx="448733" cy="2844800"/>
            </a:xfrm>
            <a:prstGeom prst="triangle">
              <a:avLst>
                <a:gd fmla="val 0" name="adj"/>
              </a:avLst>
            </a:prstGeom>
            <a:solidFill>
              <a:schemeClr val="accent1">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grpSp>
      <p:pic>
        <p:nvPicPr>
          <p:cNvPr id="42" name="Google Shape;42;p15"/>
          <p:cNvPicPr preferRelativeResize="0"/>
          <p:nvPr/>
        </p:nvPicPr>
        <p:blipFill rotWithShape="1">
          <a:blip r:embed="rId2">
            <a:alphaModFix/>
          </a:blip>
          <a:srcRect b="0" l="0" r="0" t="0"/>
          <a:stretch/>
        </p:blipFill>
        <p:spPr>
          <a:xfrm>
            <a:off x="102556" y="113295"/>
            <a:ext cx="1069562" cy="955548"/>
          </a:xfrm>
          <a:prstGeom prst="rect">
            <a:avLst/>
          </a:prstGeom>
          <a:noFill/>
          <a:ln>
            <a:noFill/>
          </a:ln>
        </p:spPr>
      </p:pic>
      <p:pic>
        <p:nvPicPr>
          <p:cNvPr id="43" name="Google Shape;43;p15"/>
          <p:cNvPicPr preferRelativeResize="0"/>
          <p:nvPr/>
        </p:nvPicPr>
        <p:blipFill rotWithShape="1">
          <a:blip r:embed="rId3">
            <a:alphaModFix/>
          </a:blip>
          <a:srcRect b="0" l="0" r="0" t="0"/>
          <a:stretch/>
        </p:blipFill>
        <p:spPr>
          <a:xfrm>
            <a:off x="11675532" y="113295"/>
            <a:ext cx="635000" cy="50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キャプション">
  <p:cSld name="タイトルとキャプション">
    <p:spTree>
      <p:nvGrpSpPr>
        <p:cNvPr id="95" name="Shape 95"/>
        <p:cNvGrpSpPr/>
        <p:nvPr/>
      </p:nvGrpSpPr>
      <p:grpSpPr>
        <a:xfrm>
          <a:off x="0" y="0"/>
          <a:ext cx="0" cy="0"/>
          <a:chOff x="0" y="0"/>
          <a:chExt cx="0" cy="0"/>
        </a:xfrm>
      </p:grpSpPr>
      <p:sp>
        <p:nvSpPr>
          <p:cNvPr id="96" name="Google Shape;96;p2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8" name="Google Shape;98;p24"/>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用 (キャプション付き)">
  <p:cSld name="引用 (キャプション付き)">
    <p:spTree>
      <p:nvGrpSpPr>
        <p:cNvPr id="101" name="Shape 101"/>
        <p:cNvGrpSpPr/>
        <p:nvPr/>
      </p:nvGrpSpPr>
      <p:grpSpPr>
        <a:xfrm>
          <a:off x="0" y="0"/>
          <a:ext cx="0" cy="0"/>
          <a:chOff x="0" y="0"/>
          <a:chExt cx="0" cy="0"/>
        </a:xfrm>
      </p:grpSpPr>
      <p:sp>
        <p:nvSpPr>
          <p:cNvPr id="102" name="Google Shape;102;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1000"/>
              </a:spcBef>
              <a:spcAft>
                <a:spcPts val="0"/>
              </a:spcAft>
              <a:buSzPts val="1280"/>
              <a:buFont typeface="Arial"/>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4" name="Google Shape;104;p2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5" name="Google Shape;105;p25"/>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5"/>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5"/>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9" name="Google Shape;109;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札">
  <p:cSld name="名札">
    <p:spTree>
      <p:nvGrpSpPr>
        <p:cNvPr id="110" name="Shape 110"/>
        <p:cNvGrpSpPr/>
        <p:nvPr/>
      </p:nvGrpSpPr>
      <p:grpSpPr>
        <a:xfrm>
          <a:off x="0" y="0"/>
          <a:ext cx="0" cy="0"/>
          <a:chOff x="0" y="0"/>
          <a:chExt cx="0" cy="0"/>
        </a:xfrm>
      </p:grpSpPr>
      <p:sp>
        <p:nvSpPr>
          <p:cNvPr id="111" name="Google Shape;111;p2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3" name="Google Shape;113;p26"/>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6"/>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6"/>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用付きの名札">
  <p:cSld name="引用付きの名札">
    <p:spTree>
      <p:nvGrpSpPr>
        <p:cNvPr id="116" name="Shape 116"/>
        <p:cNvGrpSpPr/>
        <p:nvPr/>
      </p:nvGrpSpPr>
      <p:grpSpPr>
        <a:xfrm>
          <a:off x="0" y="0"/>
          <a:ext cx="0" cy="0"/>
          <a:chOff x="0" y="0"/>
          <a:chExt cx="0" cy="0"/>
        </a:xfrm>
      </p:grpSpPr>
      <p:sp>
        <p:nvSpPr>
          <p:cNvPr id="117" name="Google Shape;117;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SzPts val="1920"/>
              <a:buFont typeface="Arial"/>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9" name="Google Shape;119;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0" name="Google Shape;120;p27"/>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7"/>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7"/>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4" name="Google Shape;124;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真または偽">
  <p:cSld name="真または偽">
    <p:spTree>
      <p:nvGrpSpPr>
        <p:cNvPr id="125" name="Shape 125"/>
        <p:cNvGrpSpPr/>
        <p:nvPr/>
      </p:nvGrpSpPr>
      <p:grpSpPr>
        <a:xfrm>
          <a:off x="0" y="0"/>
          <a:ext cx="0" cy="0"/>
          <a:chOff x="0" y="0"/>
          <a:chExt cx="0" cy="0"/>
        </a:xfrm>
      </p:grpSpPr>
      <p:sp>
        <p:nvSpPr>
          <p:cNvPr id="126" name="Google Shape;126;p2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SzPts val="1920"/>
              <a:buFont typeface="Arial"/>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8" name="Google Shape;128;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9" name="Google Shape;129;p28"/>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8"/>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8"/>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132" name="Shape 132"/>
        <p:cNvGrpSpPr/>
        <p:nvPr/>
      </p:nvGrpSpPr>
      <p:grpSpPr>
        <a:xfrm>
          <a:off x="0" y="0"/>
          <a:ext cx="0" cy="0"/>
          <a:chOff x="0" y="0"/>
          <a:chExt cx="0" cy="0"/>
        </a:xfrm>
      </p:grpSpPr>
      <p:sp>
        <p:nvSpPr>
          <p:cNvPr id="133" name="Google Shape;133;p29"/>
          <p:cNvSpPr txBox="1"/>
          <p:nvPr>
            <p:ph type="title"/>
          </p:nvPr>
        </p:nvSpPr>
        <p:spPr>
          <a:xfrm>
            <a:off x="238991" y="15212"/>
            <a:ext cx="10696833" cy="73435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9"/>
          <p:cNvSpPr txBox="1"/>
          <p:nvPr>
            <p:ph idx="1" type="body"/>
          </p:nvPr>
        </p:nvSpPr>
        <p:spPr>
          <a:xfrm rot="5400000">
            <a:off x="2797865" y="-1732916"/>
            <a:ext cx="5579085" cy="1069683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5" name="Google Shape;135;p29"/>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9"/>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9"/>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138" name="Shape 138"/>
        <p:cNvGrpSpPr/>
        <p:nvPr/>
      </p:nvGrpSpPr>
      <p:grpSpPr>
        <a:xfrm>
          <a:off x="0" y="0"/>
          <a:ext cx="0" cy="0"/>
          <a:chOff x="0" y="0"/>
          <a:chExt cx="0" cy="0"/>
        </a:xfrm>
      </p:grpSpPr>
      <p:sp>
        <p:nvSpPr>
          <p:cNvPr id="139" name="Google Shape;139;p3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1" name="Google Shape;141;p30"/>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0"/>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0"/>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tx">
  <p:cSld name="TITLE_AND_BODY">
    <p:spTree>
      <p:nvGrpSpPr>
        <p:cNvPr id="144" name="Shape 144"/>
        <p:cNvGrpSpPr/>
        <p:nvPr/>
      </p:nvGrpSpPr>
      <p:grpSpPr>
        <a:xfrm>
          <a:off x="0" y="0"/>
          <a:ext cx="0" cy="0"/>
          <a:chOff x="0" y="0"/>
          <a:chExt cx="0" cy="0"/>
        </a:xfrm>
      </p:grpSpPr>
      <p:sp>
        <p:nvSpPr>
          <p:cNvPr id="145" name="Google Shape;145;p31"/>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箇条書き">
  <p:cSld name="箇条書き">
    <p:spTree>
      <p:nvGrpSpPr>
        <p:cNvPr id="146" name="Shape 146"/>
        <p:cNvGrpSpPr/>
        <p:nvPr/>
      </p:nvGrpSpPr>
      <p:grpSpPr>
        <a:xfrm>
          <a:off x="0" y="0"/>
          <a:ext cx="0" cy="0"/>
          <a:chOff x="0" y="0"/>
          <a:chExt cx="0" cy="0"/>
        </a:xfrm>
      </p:grpSpPr>
      <p:sp>
        <p:nvSpPr>
          <p:cNvPr id="147" name="Google Shape;147;p32"/>
          <p:cNvSpPr txBox="1"/>
          <p:nvPr>
            <p:ph idx="1" type="body"/>
          </p:nvPr>
        </p:nvSpPr>
        <p:spPr>
          <a:xfrm>
            <a:off x="892969" y="892969"/>
            <a:ext cx="10406063" cy="507206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8" name="Google Shape;148;p32"/>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amp; 箇条書き コピー">
  <p:cSld name="タイトル &amp; 箇条書き コピー">
    <p:spTree>
      <p:nvGrpSpPr>
        <p:cNvPr id="149" name="Shape 149"/>
        <p:cNvGrpSpPr/>
        <p:nvPr/>
      </p:nvGrpSpPr>
      <p:grpSpPr>
        <a:xfrm>
          <a:off x="0" y="0"/>
          <a:ext cx="0" cy="0"/>
          <a:chOff x="0" y="0"/>
          <a:chExt cx="0" cy="0"/>
        </a:xfrm>
      </p:grpSpPr>
      <p:sp>
        <p:nvSpPr>
          <p:cNvPr id="150" name="Google Shape;150;p33"/>
          <p:cNvSpPr txBox="1"/>
          <p:nvPr>
            <p:ph type="title"/>
          </p:nvPr>
        </p:nvSpPr>
        <p:spPr>
          <a:xfrm>
            <a:off x="1190625" y="178593"/>
            <a:ext cx="9810751" cy="17145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5484"/>
              <a:buFont typeface="Gill Sans"/>
              <a:buNone/>
              <a:defRPr sz="5484">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3"/>
          <p:cNvSpPr txBox="1"/>
          <p:nvPr>
            <p:ph idx="1" type="body"/>
          </p:nvPr>
        </p:nvSpPr>
        <p:spPr>
          <a:xfrm>
            <a:off x="1190625" y="1946672"/>
            <a:ext cx="9810751" cy="4027289"/>
          </a:xfrm>
          <a:prstGeom prst="rect">
            <a:avLst/>
          </a:prstGeom>
          <a:noFill/>
          <a:ln>
            <a:noFill/>
          </a:ln>
        </p:spPr>
        <p:txBody>
          <a:bodyPr anchorCtr="0" anchor="t" bIns="45700" lIns="91425" spcFirstLastPara="1" rIns="91425" wrap="square" tIns="45700">
            <a:noAutofit/>
          </a:bodyPr>
          <a:lstStyle>
            <a:lvl1pPr indent="-518731" lvl="0" marL="457200" algn="l">
              <a:lnSpc>
                <a:spcPct val="110000"/>
              </a:lnSpc>
              <a:spcBef>
                <a:spcPts val="1617"/>
              </a:spcBef>
              <a:spcAft>
                <a:spcPts val="0"/>
              </a:spcAft>
              <a:buSzPts val="4569"/>
              <a:buChar char="►"/>
              <a:defRPr sz="2672">
                <a:latin typeface="Gill Sans"/>
                <a:ea typeface="Gill Sans"/>
                <a:cs typeface="Gill Sans"/>
                <a:sym typeface="Gill Sans"/>
              </a:defRPr>
            </a:lvl1pPr>
            <a:lvl2pPr indent="-518731" lvl="1" marL="914400" algn="l">
              <a:lnSpc>
                <a:spcPct val="100000"/>
              </a:lnSpc>
              <a:spcBef>
                <a:spcPts val="1617"/>
              </a:spcBef>
              <a:spcAft>
                <a:spcPts val="0"/>
              </a:spcAft>
              <a:buSzPts val="4569"/>
              <a:buChar char="►"/>
              <a:defRPr sz="2672">
                <a:latin typeface="Gill Sans"/>
                <a:ea typeface="Gill Sans"/>
                <a:cs typeface="Gill Sans"/>
                <a:sym typeface="Gill Sans"/>
              </a:defRPr>
            </a:lvl2pPr>
            <a:lvl3pPr indent="-518731" lvl="2" marL="1371600" algn="l">
              <a:lnSpc>
                <a:spcPct val="100000"/>
              </a:lnSpc>
              <a:spcBef>
                <a:spcPts val="1617"/>
              </a:spcBef>
              <a:spcAft>
                <a:spcPts val="0"/>
              </a:spcAft>
              <a:buSzPts val="4569"/>
              <a:buChar char="►"/>
              <a:defRPr sz="2672">
                <a:latin typeface="Gill Sans"/>
                <a:ea typeface="Gill Sans"/>
                <a:cs typeface="Gill Sans"/>
                <a:sym typeface="Gill Sans"/>
              </a:defRPr>
            </a:lvl3pPr>
            <a:lvl4pPr indent="-518731" lvl="3" marL="1828800" algn="l">
              <a:lnSpc>
                <a:spcPct val="100000"/>
              </a:lnSpc>
              <a:spcBef>
                <a:spcPts val="1617"/>
              </a:spcBef>
              <a:spcAft>
                <a:spcPts val="0"/>
              </a:spcAft>
              <a:buSzPts val="4569"/>
              <a:buChar char="►"/>
              <a:defRPr sz="2672">
                <a:latin typeface="Gill Sans"/>
                <a:ea typeface="Gill Sans"/>
                <a:cs typeface="Gill Sans"/>
                <a:sym typeface="Gill Sans"/>
              </a:defRPr>
            </a:lvl4pPr>
            <a:lvl5pPr indent="-518731" lvl="4" marL="2286000" algn="l">
              <a:lnSpc>
                <a:spcPct val="100000"/>
              </a:lnSpc>
              <a:spcBef>
                <a:spcPts val="1617"/>
              </a:spcBef>
              <a:spcAft>
                <a:spcPts val="0"/>
              </a:spcAft>
              <a:buSzPts val="4569"/>
              <a:buChar char="►"/>
              <a:defRPr sz="2672">
                <a:latin typeface="Gill Sans"/>
                <a:ea typeface="Gill Sans"/>
                <a:cs typeface="Gill Sans"/>
                <a:sym typeface="Gill Sans"/>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52" name="Google Shape;152;p33"/>
          <p:cNvSpPr txBox="1"/>
          <p:nvPr>
            <p:ph idx="12" type="sldNum"/>
          </p:nvPr>
        </p:nvSpPr>
        <p:spPr>
          <a:xfrm>
            <a:off x="5965031" y="6581180"/>
            <a:ext cx="250032" cy="196454"/>
          </a:xfrm>
          <a:prstGeom prst="rect">
            <a:avLst/>
          </a:prstGeom>
          <a:noFill/>
          <a:ln>
            <a:noFill/>
          </a:ln>
        </p:spPr>
        <p:txBody>
          <a:bodyPr anchorCtr="0" anchor="b" bIns="38100" lIns="38100" spcFirstLastPara="1" rIns="38100" wrap="square" tIns="38100">
            <a:noAutofit/>
          </a:bodyPr>
          <a:lstStyle>
            <a:lvl1pPr indent="0" lvl="0"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84"/>
              <a:buFont typeface="Arial"/>
              <a:buNone/>
              <a:defRPr b="0" i="0" sz="984"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33"/>
          <p:cNvSpPr txBox="1"/>
          <p:nvPr/>
        </p:nvSpPr>
        <p:spPr>
          <a:xfrm>
            <a:off x="9368883" y="6334357"/>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chemeClr val="dk1"/>
                </a:solidFill>
                <a:latin typeface="Trebuchet MS"/>
                <a:ea typeface="Trebuchet MS"/>
                <a:cs typeface="Trebuchet MS"/>
                <a:sym typeface="Trebuchet MS"/>
              </a:rPr>
              <a:t>‹#›</a:t>
            </a:fld>
            <a:endParaRPr b="0" i="0" sz="24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44" name="Shape 44"/>
        <p:cNvGrpSpPr/>
        <p:nvPr/>
      </p:nvGrpSpPr>
      <p:grpSpPr>
        <a:xfrm>
          <a:off x="0" y="0"/>
          <a:ext cx="0" cy="0"/>
          <a:chOff x="0" y="0"/>
          <a:chExt cx="0" cy="0"/>
        </a:xfrm>
      </p:grpSpPr>
      <p:sp>
        <p:nvSpPr>
          <p:cNvPr id="45" name="Google Shape;45;p16"/>
          <p:cNvSpPr txBox="1"/>
          <p:nvPr>
            <p:ph type="title"/>
          </p:nvPr>
        </p:nvSpPr>
        <p:spPr>
          <a:xfrm>
            <a:off x="238991" y="15212"/>
            <a:ext cx="10696833" cy="73435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 type="body"/>
          </p:nvPr>
        </p:nvSpPr>
        <p:spPr>
          <a:xfrm>
            <a:off x="238991" y="825958"/>
            <a:ext cx="10696833" cy="5579085"/>
          </a:xfrm>
          <a:prstGeom prst="rect">
            <a:avLst/>
          </a:prstGeom>
          <a:noFill/>
          <a:ln>
            <a:noFill/>
          </a:ln>
        </p:spPr>
        <p:txBody>
          <a:bodyPr anchorCtr="0" anchor="t" bIns="45700" lIns="91425" spcFirstLastPara="1" rIns="91425" wrap="square" tIns="45700">
            <a:normAutofit/>
          </a:bodyPr>
          <a:lstStyle>
            <a:lvl1pPr indent="-350520" lvl="0" marL="457200" algn="l">
              <a:lnSpc>
                <a:spcPct val="110000"/>
              </a:lnSpc>
              <a:spcBef>
                <a:spcPts val="1000"/>
              </a:spcBef>
              <a:spcAft>
                <a:spcPts val="0"/>
              </a:spcAft>
              <a:buClr>
                <a:srgbClr val="0C0C0C"/>
              </a:buClr>
              <a:buSzPts val="1920"/>
              <a:buFont typeface="Trebuchet MS"/>
              <a:buAutoNum type="arabicPeriod"/>
              <a:defRPr>
                <a:solidFill>
                  <a:schemeClr val="dk1"/>
                </a:solidFill>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7" name="Google Shape;47;p16"/>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50" name="Shape 50"/>
        <p:cNvGrpSpPr/>
        <p:nvPr/>
      </p:nvGrpSpPr>
      <p:grpSpPr>
        <a:xfrm>
          <a:off x="0" y="0"/>
          <a:ext cx="0" cy="0"/>
          <a:chOff x="0" y="0"/>
          <a:chExt cx="0" cy="0"/>
        </a:xfrm>
      </p:grpSpPr>
      <p:sp>
        <p:nvSpPr>
          <p:cNvPr id="51" name="Google Shape;51;p17"/>
          <p:cNvSpPr txBox="1"/>
          <p:nvPr>
            <p:ph type="title"/>
          </p:nvPr>
        </p:nvSpPr>
        <p:spPr>
          <a:xfrm>
            <a:off x="238991" y="15212"/>
            <a:ext cx="10696833" cy="73435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3" name="Google Shape;53;p1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4" name="Google Shape;54;p17"/>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7" name="Shape 57"/>
        <p:cNvGrpSpPr/>
        <p:nvPr/>
      </p:nvGrpSpPr>
      <p:grpSpPr>
        <a:xfrm>
          <a:off x="0" y="0"/>
          <a:ext cx="0" cy="0"/>
          <a:chOff x="0" y="0"/>
          <a:chExt cx="0" cy="0"/>
        </a:xfrm>
      </p:grpSpPr>
      <p:sp>
        <p:nvSpPr>
          <p:cNvPr id="58" name="Google Shape;58;p18"/>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61" name="Shape 61"/>
        <p:cNvGrpSpPr/>
        <p:nvPr/>
      </p:nvGrpSpPr>
      <p:grpSpPr>
        <a:xfrm>
          <a:off x="0" y="0"/>
          <a:ext cx="0" cy="0"/>
          <a:chOff x="0" y="0"/>
          <a:chExt cx="0" cy="0"/>
        </a:xfrm>
      </p:grpSpPr>
      <p:sp>
        <p:nvSpPr>
          <p:cNvPr id="62" name="Google Shape;62;p1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000"/>
              <a:buFont typeface="Aria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4" name="Google Shape;64;p19"/>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67" name="Shape 67"/>
        <p:cNvGrpSpPr/>
        <p:nvPr/>
      </p:nvGrpSpPr>
      <p:grpSpPr>
        <a:xfrm>
          <a:off x="0" y="0"/>
          <a:ext cx="0" cy="0"/>
          <a:chOff x="0" y="0"/>
          <a:chExt cx="0" cy="0"/>
        </a:xfrm>
      </p:grpSpPr>
      <p:sp>
        <p:nvSpPr>
          <p:cNvPr id="68" name="Google Shape;68;p20"/>
          <p:cNvSpPr txBox="1"/>
          <p:nvPr>
            <p:ph type="title"/>
          </p:nvPr>
        </p:nvSpPr>
        <p:spPr>
          <a:xfrm>
            <a:off x="238991" y="15212"/>
            <a:ext cx="10696833" cy="73435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0" name="Google Shape;70;p2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1" name="Google Shape;71;p2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2" name="Google Shape;72;p2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3" name="Google Shape;73;p20"/>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76" name="Shape 76"/>
        <p:cNvGrpSpPr/>
        <p:nvPr/>
      </p:nvGrpSpPr>
      <p:grpSpPr>
        <a:xfrm>
          <a:off x="0" y="0"/>
          <a:ext cx="0" cy="0"/>
          <a:chOff x="0" y="0"/>
          <a:chExt cx="0" cy="0"/>
        </a:xfrm>
      </p:grpSpPr>
      <p:sp>
        <p:nvSpPr>
          <p:cNvPr id="77" name="Google Shape;77;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81" name="Shape 81"/>
        <p:cNvGrpSpPr/>
        <p:nvPr/>
      </p:nvGrpSpPr>
      <p:grpSpPr>
        <a:xfrm>
          <a:off x="0" y="0"/>
          <a:ext cx="0" cy="0"/>
          <a:chOff x="0" y="0"/>
          <a:chExt cx="0" cy="0"/>
        </a:xfrm>
      </p:grpSpPr>
      <p:sp>
        <p:nvSpPr>
          <p:cNvPr id="82" name="Google Shape;82;p2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1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4" name="Google Shape;84;p2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5" name="Google Shape;85;p22"/>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88" name="Shape 88"/>
        <p:cNvGrpSpPr/>
        <p:nvPr/>
      </p:nvGrpSpPr>
      <p:grpSpPr>
        <a:xfrm>
          <a:off x="0" y="0"/>
          <a:ext cx="0" cy="0"/>
          <a:chOff x="0" y="0"/>
          <a:chExt cx="0" cy="0"/>
        </a:xfrm>
      </p:grpSpPr>
      <p:sp>
        <p:nvSpPr>
          <p:cNvPr id="89" name="Google Shape;89;p2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p:nvPr>
            <p:ph idx="2" type="pic"/>
          </p:nvPr>
        </p:nvSpPr>
        <p:spPr>
          <a:xfrm>
            <a:off x="677334" y="609600"/>
            <a:ext cx="8596668" cy="3845718"/>
          </a:xfrm>
          <a:prstGeom prst="rect">
            <a:avLst/>
          </a:prstGeom>
          <a:noFill/>
          <a:ln>
            <a:noFill/>
          </a:ln>
        </p:spPr>
      </p:sp>
      <p:sp>
        <p:nvSpPr>
          <p:cNvPr id="91" name="Google Shape;91;p2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2" name="Google Shape;92;p23"/>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23"/>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theme" Target="../theme/theme1.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gif"/><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4"/>
          <p:cNvGrpSpPr/>
          <p:nvPr/>
        </p:nvGrpSpPr>
        <p:grpSpPr>
          <a:xfrm>
            <a:off x="0" y="0"/>
            <a:ext cx="12192000" cy="6866467"/>
            <a:chOff x="0" y="-8467"/>
            <a:chExt cx="12192000" cy="6866467"/>
          </a:xfrm>
        </p:grpSpPr>
        <p:cxnSp>
          <p:nvCxnSpPr>
            <p:cNvPr id="7" name="Google Shape;7;p14"/>
            <p:cNvCxnSpPr/>
            <p:nvPr/>
          </p:nvCxnSpPr>
          <p:spPr>
            <a:xfrm>
              <a:off x="9371012" y="0"/>
              <a:ext cx="1219200" cy="6858000"/>
            </a:xfrm>
            <a:prstGeom prst="straightConnector1">
              <a:avLst/>
            </a:prstGeom>
            <a:noFill/>
            <a:ln>
              <a:noFill/>
            </a:ln>
          </p:spPr>
        </p:cxnSp>
        <p:cxnSp>
          <p:nvCxnSpPr>
            <p:cNvPr id="8" name="Google Shape;8;p14"/>
            <p:cNvCxnSpPr/>
            <p:nvPr/>
          </p:nvCxnSpPr>
          <p:spPr>
            <a:xfrm flipH="1">
              <a:off x="7425267" y="3681413"/>
              <a:ext cx="4763558" cy="3176587"/>
            </a:xfrm>
            <a:prstGeom prst="straightConnector1">
              <a:avLst/>
            </a:prstGeom>
            <a:noFill/>
            <a:ln>
              <a:noFill/>
            </a:ln>
          </p:spPr>
        </p:cxnSp>
        <p:sp>
          <p:nvSpPr>
            <p:cNvPr id="9" name="Google Shape;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9411"/>
              </a:schemeClr>
            </a:solidFill>
            <a:ln>
              <a:noFill/>
            </a:ln>
          </p:spPr>
        </p:sp>
        <p:sp>
          <p:nvSpPr>
            <p:cNvPr id="10" name="Google Shape;1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9411"/>
              </a:schemeClr>
            </a:solidFill>
            <a:ln>
              <a:noFill/>
            </a:ln>
          </p:spPr>
        </p:sp>
        <p:sp>
          <p:nvSpPr>
            <p:cNvPr id="11" name="Google Shape;11;p14"/>
            <p:cNvSpPr/>
            <p:nvPr/>
          </p:nvSpPr>
          <p:spPr>
            <a:xfrm>
              <a:off x="8932333" y="3048000"/>
              <a:ext cx="3259667" cy="3810000"/>
            </a:xfrm>
            <a:prstGeom prst="triangle">
              <a:avLst>
                <a:gd fmla="val 100000" name="adj"/>
              </a:avLst>
            </a:prstGeom>
            <a:solidFill>
              <a:srgbClr val="16B0E3">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31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3" name="Google Shape;1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20000"/>
              </a:schemeClr>
            </a:solidFill>
            <a:ln>
              <a:noFill/>
            </a:ln>
          </p:spPr>
        </p:sp>
        <p:sp>
          <p:nvSpPr>
            <p:cNvPr id="14" name="Google Shape;1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2431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14"/>
            <p:cNvSpPr/>
            <p:nvPr/>
          </p:nvSpPr>
          <p:spPr>
            <a:xfrm>
              <a:off x="10371666" y="3589867"/>
              <a:ext cx="1817159" cy="3268133"/>
            </a:xfrm>
            <a:prstGeom prst="triangle">
              <a:avLst>
                <a:gd fmla="val 100000" name="adj"/>
              </a:avLst>
            </a:prstGeom>
            <a:solidFill>
              <a:srgbClr val="16B0E3">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0" y="4013200"/>
              <a:ext cx="448733" cy="2844800"/>
            </a:xfrm>
            <a:prstGeom prst="triangle">
              <a:avLst>
                <a:gd fmla="val 0" name="adj"/>
              </a:avLst>
            </a:prstGeom>
            <a:solidFill>
              <a:schemeClr val="accent1">
                <a:alpha val="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grpSp>
      <p:sp>
        <p:nvSpPr>
          <p:cNvPr id="17" name="Google Shape;17;p14"/>
          <p:cNvSpPr txBox="1"/>
          <p:nvPr>
            <p:ph type="title"/>
          </p:nvPr>
        </p:nvSpPr>
        <p:spPr>
          <a:xfrm>
            <a:off x="238991" y="15212"/>
            <a:ext cx="10696833" cy="734351"/>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4"/>
          <p:cNvSpPr txBox="1"/>
          <p:nvPr>
            <p:ph idx="1" type="body"/>
          </p:nvPr>
        </p:nvSpPr>
        <p:spPr>
          <a:xfrm>
            <a:off x="238991" y="825958"/>
            <a:ext cx="10696833" cy="5579085"/>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110000"/>
              </a:lnSpc>
              <a:spcBef>
                <a:spcPts val="1000"/>
              </a:spcBef>
              <a:spcAft>
                <a:spcPts val="0"/>
              </a:spcAft>
              <a:buClr>
                <a:schemeClr val="accent1"/>
              </a:buClr>
              <a:buSzPts val="1920"/>
              <a:buFont typeface="Noto Sans Symbols"/>
              <a:buChar char="►"/>
              <a:defRPr b="0" i="0" sz="2400" u="none" cap="none" strike="noStrike">
                <a:solidFill>
                  <a:srgbClr val="3F3F3F"/>
                </a:solidFill>
                <a:latin typeface="Arial"/>
                <a:ea typeface="Arial"/>
                <a:cs typeface="Arial"/>
                <a:sym typeface="Arial"/>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4"/>
          <p:cNvSpPr txBox="1"/>
          <p:nvPr>
            <p:ph idx="10" type="dt"/>
          </p:nvPr>
        </p:nvSpPr>
        <p:spPr>
          <a:xfrm>
            <a:off x="9557581" y="6434774"/>
            <a:ext cx="138449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4"/>
          <p:cNvSpPr txBox="1"/>
          <p:nvPr>
            <p:ph idx="11" type="ftr"/>
          </p:nvPr>
        </p:nvSpPr>
        <p:spPr>
          <a:xfrm>
            <a:off x="19940" y="6464505"/>
            <a:ext cx="956095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4"/>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chemeClr val="dk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14"/>
          <p:cNvPicPr preferRelativeResize="0"/>
          <p:nvPr/>
        </p:nvPicPr>
        <p:blipFill rotWithShape="1">
          <a:blip r:embed="rId1">
            <a:alphaModFix/>
          </a:blip>
          <a:srcRect b="0" l="0" r="0" t="0"/>
          <a:stretch/>
        </p:blipFill>
        <p:spPr>
          <a:xfrm>
            <a:off x="11394347" y="702718"/>
            <a:ext cx="748693" cy="668884"/>
          </a:xfrm>
          <a:prstGeom prst="rect">
            <a:avLst/>
          </a:prstGeom>
          <a:noFill/>
          <a:ln>
            <a:noFill/>
          </a:ln>
        </p:spPr>
      </p:pic>
      <p:pic>
        <p:nvPicPr>
          <p:cNvPr id="23" name="Google Shape;23;p14"/>
          <p:cNvPicPr preferRelativeResize="0"/>
          <p:nvPr/>
        </p:nvPicPr>
        <p:blipFill rotWithShape="1">
          <a:blip r:embed="rId2">
            <a:alphaModFix/>
          </a:blip>
          <a:srcRect b="0" l="0" r="0" t="0"/>
          <a:stretch/>
        </p:blipFill>
        <p:spPr>
          <a:xfrm>
            <a:off x="11464265" y="97210"/>
            <a:ext cx="635000" cy="50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TwRsqPYWQv_kCq37_r4ZTdTd8n9ZhcOW/view" TargetMode="External"/><Relationship Id="rId4" Type="http://schemas.openxmlformats.org/officeDocument/2006/relationships/image" Target="../media/image24.jpg"/><Relationship Id="rId5" Type="http://schemas.openxmlformats.org/officeDocument/2006/relationships/hyperlink" Target="http://drive.google.com/file/d/1wDWlHGqhndGfIbeibSYTOhta91MdXxAH/view" TargetMode="External"/><Relationship Id="rId6" Type="http://schemas.openxmlformats.org/officeDocument/2006/relationships/image" Target="../media/image5.jpg"/><Relationship Id="rId7" Type="http://schemas.openxmlformats.org/officeDocument/2006/relationships/hyperlink" Target="http://drive.google.com/file/d/1DWIqXP9bKX_bwYusg_nENTJaiSRxXue-/view" TargetMode="External"/><Relationship Id="rId8"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hyperlink" Target="http://drive.google.com/file/d/1BC5uF2iPHU7yPMZ32N4JtI4q3Cd2aaBZ/view" TargetMode="External"/><Relationship Id="rId5"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drive.google.com/file/d/1i5vAneGuAzEwDuFWbbMTmj_OVXlBMSqx/view" TargetMode="Externa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pUEG1n74xypZwo34tlgjw8RpLJdCOeau/view"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
          <p:cNvSpPr txBox="1"/>
          <p:nvPr>
            <p:ph type="ctrTitle"/>
          </p:nvPr>
        </p:nvSpPr>
        <p:spPr>
          <a:xfrm>
            <a:off x="1673842" y="2071034"/>
            <a:ext cx="7767000" cy="1646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5400"/>
              <a:buFont typeface="Arial"/>
              <a:buNone/>
            </a:pPr>
            <a:r>
              <a:rPr lang="en-US">
                <a:solidFill>
                  <a:srgbClr val="4A86E8"/>
                </a:solidFill>
              </a:rPr>
              <a:t>Final Presentation : Research Internship Summary</a:t>
            </a:r>
            <a:endParaRPr>
              <a:solidFill>
                <a:srgbClr val="4A86E8"/>
              </a:solidFill>
            </a:endParaRPr>
          </a:p>
        </p:txBody>
      </p:sp>
      <p:sp>
        <p:nvSpPr>
          <p:cNvPr id="159" name="Google Shape;159;p1"/>
          <p:cNvSpPr txBox="1"/>
          <p:nvPr>
            <p:ph idx="1" type="subTitle"/>
          </p:nvPr>
        </p:nvSpPr>
        <p:spPr>
          <a:xfrm>
            <a:off x="1206450" y="3963550"/>
            <a:ext cx="8234400" cy="18477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10000"/>
              </a:lnSpc>
              <a:spcBef>
                <a:spcPts val="0"/>
              </a:spcBef>
              <a:spcAft>
                <a:spcPts val="0"/>
              </a:spcAft>
              <a:buSzPct val="49628"/>
              <a:buNone/>
            </a:pPr>
            <a:r>
              <a:rPr lang="en-US">
                <a:solidFill>
                  <a:srgbClr val="434343"/>
                </a:solidFill>
              </a:rPr>
              <a:t>-</a:t>
            </a:r>
            <a:r>
              <a:rPr lang="en-US" sz="3868">
                <a:solidFill>
                  <a:srgbClr val="434343"/>
                </a:solidFill>
              </a:rPr>
              <a:t>B</a:t>
            </a:r>
            <a:r>
              <a:rPr lang="en-US" sz="3868">
                <a:solidFill>
                  <a:srgbClr val="434343"/>
                </a:solidFill>
              </a:rPr>
              <a:t>y Viraj Sharma</a:t>
            </a:r>
            <a:endParaRPr sz="3868">
              <a:solidFill>
                <a:srgbClr val="434343"/>
              </a:solidFill>
            </a:endParaRPr>
          </a:p>
          <a:p>
            <a:pPr indent="0" lvl="0" marL="0" rtl="0" algn="r">
              <a:lnSpc>
                <a:spcPct val="110000"/>
              </a:lnSpc>
              <a:spcBef>
                <a:spcPts val="0"/>
              </a:spcBef>
              <a:spcAft>
                <a:spcPts val="0"/>
              </a:spcAft>
              <a:buSzPct val="49628"/>
              <a:buNone/>
            </a:pPr>
            <a:r>
              <a:t/>
            </a:r>
            <a:endParaRPr sz="3868">
              <a:solidFill>
                <a:srgbClr val="434343"/>
              </a:solidFill>
            </a:endParaRPr>
          </a:p>
          <a:p>
            <a:pPr indent="0" lvl="0" marL="0" rtl="0" algn="r">
              <a:lnSpc>
                <a:spcPct val="110000"/>
              </a:lnSpc>
              <a:spcBef>
                <a:spcPts val="0"/>
              </a:spcBef>
              <a:spcAft>
                <a:spcPts val="0"/>
              </a:spcAft>
              <a:buSzPct val="49628"/>
              <a:buNone/>
            </a:pPr>
            <a:r>
              <a:rPr lang="en-US" sz="3868">
                <a:solidFill>
                  <a:srgbClr val="434343"/>
                </a:solidFill>
              </a:rPr>
              <a:t>Under Prof. Wagatsuma</a:t>
            </a:r>
            <a:endParaRPr sz="3868">
              <a:solidFill>
                <a:srgbClr val="434343"/>
              </a:solidFill>
            </a:endParaRPr>
          </a:p>
          <a:p>
            <a:pPr indent="0" lvl="0" marL="0" rtl="0" algn="r">
              <a:lnSpc>
                <a:spcPct val="110000"/>
              </a:lnSpc>
              <a:spcBef>
                <a:spcPts val="0"/>
              </a:spcBef>
              <a:spcAft>
                <a:spcPts val="0"/>
              </a:spcAft>
              <a:buSzPct val="49628"/>
              <a:buNone/>
            </a:pPr>
            <a:r>
              <a:t/>
            </a:r>
            <a:endParaRPr sz="3868">
              <a:solidFill>
                <a:srgbClr val="434343"/>
              </a:solidFill>
            </a:endParaRPr>
          </a:p>
          <a:p>
            <a:pPr indent="0" lvl="0" marL="0" rtl="0" algn="r">
              <a:lnSpc>
                <a:spcPct val="110000"/>
              </a:lnSpc>
              <a:spcBef>
                <a:spcPts val="0"/>
              </a:spcBef>
              <a:spcAft>
                <a:spcPts val="0"/>
              </a:spcAft>
              <a:buSzPct val="49628"/>
              <a:buNone/>
            </a:pPr>
            <a:r>
              <a:rPr lang="en-US" sz="3868">
                <a:solidFill>
                  <a:srgbClr val="434343"/>
                </a:solidFill>
              </a:rPr>
              <a:t>&amp; Mentors Ahmad Altaweel, </a:t>
            </a:r>
            <a:r>
              <a:rPr lang="en-US" sz="3868">
                <a:solidFill>
                  <a:srgbClr val="434343"/>
                </a:solidFill>
              </a:rPr>
              <a:t>Seung Shin</a:t>
            </a:r>
            <a:r>
              <a:rPr lang="en-US" sz="3868">
                <a:solidFill>
                  <a:srgbClr val="434343"/>
                </a:solidFill>
              </a:rPr>
              <a:t> Lee</a:t>
            </a:r>
            <a:endParaRPr sz="3868">
              <a:solidFill>
                <a:srgbClr val="434343"/>
              </a:solidFill>
            </a:endParaRPr>
          </a:p>
          <a:p>
            <a:pPr indent="0" lvl="0" marL="0" rtl="0" algn="r">
              <a:lnSpc>
                <a:spcPct val="110000"/>
              </a:lnSpc>
              <a:spcBef>
                <a:spcPts val="0"/>
              </a:spcBef>
              <a:spcAft>
                <a:spcPts val="0"/>
              </a:spcAft>
              <a:buSzPct val="80000"/>
              <a:buNone/>
            </a:pPr>
            <a:r>
              <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
          <p:cNvSpPr txBox="1"/>
          <p:nvPr>
            <p:ph type="title"/>
          </p:nvPr>
        </p:nvSpPr>
        <p:spPr>
          <a:xfrm>
            <a:off x="238991" y="15212"/>
            <a:ext cx="10696833" cy="73435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14487"/>
              <a:buFont typeface="Arial"/>
              <a:buNone/>
            </a:pPr>
            <a:r>
              <a:rPr lang="en-US"/>
              <a:t> </a:t>
            </a:r>
            <a:r>
              <a:rPr lang="en-US" sz="3144"/>
              <a:t>Collision Avoidance Strategies – Deterministic, TTC, and CTMM</a:t>
            </a:r>
            <a:endParaRPr sz="3144"/>
          </a:p>
        </p:txBody>
      </p:sp>
      <p:sp>
        <p:nvSpPr>
          <p:cNvPr id="223" name="Google Shape;223;p5"/>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224" name="Google Shape;224;p5"/>
          <p:cNvSpPr txBox="1"/>
          <p:nvPr/>
        </p:nvSpPr>
        <p:spPr>
          <a:xfrm>
            <a:off x="43975" y="877175"/>
            <a:ext cx="11469000" cy="59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u="sng">
                <a:solidFill>
                  <a:srgbClr val="3F3F3F"/>
                </a:solidFill>
              </a:rPr>
              <a:t>1.Deterministic Model</a:t>
            </a:r>
            <a:r>
              <a:rPr lang="en-US" sz="2600">
                <a:solidFill>
                  <a:srgbClr val="3F3F3F"/>
                </a:solidFill>
              </a:rPr>
              <a:t>:</a:t>
            </a:r>
            <a:endParaRPr sz="2600">
              <a:solidFill>
                <a:srgbClr val="3F3F3F"/>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How It Works: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The deterministic model is based on kinematics: position, speed, and time. it has three components:</a:t>
            </a:r>
            <a:endParaRPr>
              <a:solidFill>
                <a:schemeClr val="dk1"/>
              </a:solidFill>
            </a:endParaRPr>
          </a:p>
          <a:p>
            <a:pPr indent="0" lvl="0" marL="0" rtl="0" algn="l">
              <a:lnSpc>
                <a:spcPct val="115000"/>
              </a:lnSpc>
              <a:spcBef>
                <a:spcPts val="1400"/>
              </a:spcBef>
              <a:spcAft>
                <a:spcPts val="0"/>
              </a:spcAft>
              <a:buNone/>
            </a:pPr>
            <a:r>
              <a:rPr lang="en-US">
                <a:solidFill>
                  <a:schemeClr val="dk1"/>
                </a:solidFill>
              </a:rPr>
              <a:t>1. Vehicle State Parameters: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Each vehicle is described using:</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rgbClr val="188038"/>
                </a:solidFill>
                <a:latin typeface="Roboto Mono"/>
                <a:ea typeface="Roboto Mono"/>
                <a:cs typeface="Roboto Mono"/>
                <a:sym typeface="Roboto Mono"/>
              </a:rPr>
              <a:t>x, y</a:t>
            </a:r>
            <a:r>
              <a:rPr lang="en-US">
                <a:solidFill>
                  <a:schemeClr val="dk1"/>
                </a:solidFill>
              </a:rPr>
              <a:t>: Current position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rgbClr val="188038"/>
                </a:solidFill>
                <a:latin typeface="Roboto Mono"/>
                <a:ea typeface="Roboto Mono"/>
                <a:cs typeface="Roboto Mono"/>
                <a:sym typeface="Roboto Mono"/>
              </a:rPr>
              <a:t>v</a:t>
            </a:r>
            <a:r>
              <a:rPr lang="en-US">
                <a:solidFill>
                  <a:schemeClr val="dk1"/>
                </a:solidFill>
              </a:rPr>
              <a:t>: Speed (constant)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rgbClr val="188038"/>
                </a:solidFill>
                <a:latin typeface="Roboto Mono"/>
                <a:ea typeface="Roboto Mono"/>
                <a:cs typeface="Roboto Mono"/>
                <a:sym typeface="Roboto Mono"/>
              </a:rPr>
              <a:t>angle</a:t>
            </a:r>
            <a:r>
              <a:rPr lang="en-US">
                <a:solidFill>
                  <a:schemeClr val="dk1"/>
                </a:solidFill>
              </a:rPr>
              <a:t>: Direction of</a:t>
            </a:r>
            <a:r>
              <a:rPr lang="en-US">
                <a:solidFill>
                  <a:schemeClr val="dk1"/>
                </a:solidFill>
              </a:rPr>
              <a:t> travel</a:t>
            </a:r>
            <a:r>
              <a:rPr lang="en-US">
                <a:solidFill>
                  <a:schemeClr val="dk1"/>
                </a:solidFill>
              </a:rPr>
              <a:t> (assumed fixed for simplicity)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rgbClr val="188038"/>
                </a:solidFill>
                <a:latin typeface="Roboto Mono"/>
                <a:ea typeface="Roboto Mono"/>
                <a:cs typeface="Roboto Mono"/>
                <a:sym typeface="Roboto Mono"/>
              </a:rPr>
              <a:t>target</a:t>
            </a:r>
            <a:r>
              <a:rPr lang="en-US">
                <a:solidFill>
                  <a:schemeClr val="dk1"/>
                </a:solidFill>
              </a:rPr>
              <a:t>: Position of the center of the intersection</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2. Time to Reach Intersection:</a:t>
            </a:r>
            <a:endParaRPr>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lang="en-US" sz="1100">
                <a:solidFill>
                  <a:schemeClr val="dk1"/>
                </a:solidFill>
              </a:rPr>
              <a:t>   </a:t>
            </a:r>
            <a:r>
              <a:rPr lang="en-US">
                <a:solidFill>
                  <a:schemeClr val="dk1"/>
                </a:solidFill>
              </a:rPr>
              <a:t>This formula assumes constant velocity and straight-line motion toward the center.</a:t>
            </a:r>
            <a:endParaRPr>
              <a:solidFill>
                <a:schemeClr val="dk1"/>
              </a:solidFill>
            </a:endParaRPr>
          </a:p>
          <a:p>
            <a:pPr indent="0" lvl="0" marL="0" rtl="0" algn="l">
              <a:lnSpc>
                <a:spcPct val="115000"/>
              </a:lnSpc>
              <a:spcBef>
                <a:spcPts val="1400"/>
              </a:spcBef>
              <a:spcAft>
                <a:spcPts val="0"/>
              </a:spcAft>
              <a:buNone/>
            </a:pPr>
            <a:r>
              <a:rPr lang="en-US">
                <a:solidFill>
                  <a:schemeClr val="dk1"/>
                </a:solidFill>
              </a:rPr>
              <a:t>3. Collision Criteria</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sz="2400">
              <a:solidFill>
                <a:srgbClr val="3F3F3F"/>
              </a:solidFill>
            </a:endParaRPr>
          </a:p>
        </p:txBody>
      </p:sp>
      <p:pic>
        <p:nvPicPr>
          <p:cNvPr id="225" name="Google Shape;225;p5"/>
          <p:cNvPicPr preferRelativeResize="0"/>
          <p:nvPr/>
        </p:nvPicPr>
        <p:blipFill>
          <a:blip r:embed="rId3">
            <a:alphaModFix/>
          </a:blip>
          <a:stretch>
            <a:fillRect/>
          </a:stretch>
        </p:blipFill>
        <p:spPr>
          <a:xfrm>
            <a:off x="239000" y="4575300"/>
            <a:ext cx="6349875" cy="529200"/>
          </a:xfrm>
          <a:prstGeom prst="rect">
            <a:avLst/>
          </a:prstGeom>
          <a:noFill/>
          <a:ln>
            <a:noFill/>
          </a:ln>
        </p:spPr>
      </p:pic>
      <p:pic>
        <p:nvPicPr>
          <p:cNvPr id="226" name="Google Shape;226;p5"/>
          <p:cNvPicPr preferRelativeResize="0"/>
          <p:nvPr/>
        </p:nvPicPr>
        <p:blipFill>
          <a:blip r:embed="rId4">
            <a:alphaModFix/>
          </a:blip>
          <a:stretch>
            <a:fillRect/>
          </a:stretch>
        </p:blipFill>
        <p:spPr>
          <a:xfrm>
            <a:off x="239000" y="6128500"/>
            <a:ext cx="6349875" cy="52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511bf8de65_0_11"/>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
        <p:nvSpPr>
          <p:cNvPr id="232" name="Google Shape;232;g3511bf8de65_0_11"/>
          <p:cNvSpPr txBox="1"/>
          <p:nvPr/>
        </p:nvSpPr>
        <p:spPr>
          <a:xfrm>
            <a:off x="0" y="0"/>
            <a:ext cx="11642700" cy="6858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US">
                <a:solidFill>
                  <a:schemeClr val="dk1"/>
                </a:solidFill>
              </a:rPr>
              <a:t>We declare a </a:t>
            </a:r>
            <a:r>
              <a:rPr b="1" lang="en-US">
                <a:solidFill>
                  <a:schemeClr val="dk1"/>
                </a:solidFill>
              </a:rPr>
              <a:t>potential collision</a:t>
            </a:r>
            <a:r>
              <a:rPr lang="en-US">
                <a:solidFill>
                  <a:schemeClr val="dk1"/>
                </a:solidFill>
              </a:rPr>
              <a:t> if the </a:t>
            </a:r>
            <a:r>
              <a:rPr b="1" lang="en-US">
                <a:solidFill>
                  <a:schemeClr val="dk1"/>
                </a:solidFill>
              </a:rPr>
              <a:t>difference in time</a:t>
            </a:r>
            <a:r>
              <a:rPr lang="en-US">
                <a:solidFill>
                  <a:schemeClr val="dk1"/>
                </a:solidFill>
              </a:rPr>
              <a:t> for both vehicles to reach the intersection is </a:t>
            </a:r>
            <a:r>
              <a:rPr b="1" lang="en-US">
                <a:solidFill>
                  <a:schemeClr val="dk1"/>
                </a:solidFill>
              </a:rPr>
              <a:t>less than a collision threshold</a:t>
            </a:r>
            <a:r>
              <a:rPr lang="en-US">
                <a:solidFill>
                  <a:schemeClr val="dk1"/>
                </a:solidFill>
              </a:rPr>
              <a:t>, say 1.0 seconds: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Based on this evaluation, the model </a:t>
            </a:r>
            <a:r>
              <a:rPr b="1" lang="en-US">
                <a:solidFill>
                  <a:schemeClr val="dk1"/>
                </a:solidFill>
              </a:rPr>
              <a:t>statically decides</a:t>
            </a:r>
            <a:r>
              <a:rPr lang="en-US">
                <a:solidFill>
                  <a:schemeClr val="dk1"/>
                </a:solidFill>
              </a:rPr>
              <a:t> which vehicle should </a:t>
            </a:r>
            <a:r>
              <a:rPr b="1" lang="en-US">
                <a:solidFill>
                  <a:schemeClr val="dk1"/>
                </a:solidFill>
              </a:rPr>
              <a:t>yield (stop)</a:t>
            </a:r>
            <a:r>
              <a:rPr lang="en-US">
                <a:solidFill>
                  <a:schemeClr val="dk1"/>
                </a:solidFill>
              </a:rPr>
              <a:t> and which one should </a:t>
            </a:r>
            <a:r>
              <a:rPr b="1" lang="en-US">
                <a:solidFill>
                  <a:schemeClr val="dk1"/>
                </a:solidFill>
              </a:rPr>
              <a:t>go</a:t>
            </a:r>
            <a:r>
              <a:rPr lang="en-US">
                <a:solidFill>
                  <a:schemeClr val="dk1"/>
                </a:solidFill>
              </a:rPr>
              <a:t>, using pre-defined rules (e.g., vehicle on the right has priority, or the one farther from the intersection yields).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US" sz="2400">
                <a:solidFill>
                  <a:schemeClr val="dk1"/>
                </a:solidFill>
              </a:rPr>
              <a:t>So the next question is Is the Threshold Arbitrary or Random?</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No — it's not random. While in code it may seem like we’re just assigning a value like </a:t>
            </a:r>
            <a:r>
              <a:rPr lang="en-US">
                <a:solidFill>
                  <a:srgbClr val="188038"/>
                </a:solidFill>
                <a:latin typeface="Roboto Mono"/>
                <a:ea typeface="Roboto Mono"/>
                <a:cs typeface="Roboto Mono"/>
                <a:sym typeface="Roboto Mono"/>
              </a:rPr>
              <a:t>1.0</a:t>
            </a:r>
            <a:r>
              <a:rPr lang="en-US">
                <a:solidFill>
                  <a:schemeClr val="dk1"/>
                </a:solidFill>
              </a:rPr>
              <a:t> second to the threshold, but this value should ideally be based on real-world traffic dynamics, vehicle behavior, and safety margins.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sz="1600">
                <a:solidFill>
                  <a:schemeClr val="dk1"/>
                </a:solidFill>
              </a:rPr>
              <a:t>How is the Threshold Time Determined?</a:t>
            </a:r>
            <a:endParaRPr sz="1600">
              <a:solidFill>
                <a:schemeClr val="dk1"/>
              </a:solidFill>
            </a:endParaRPr>
          </a:p>
          <a:p>
            <a:pPr indent="0" lvl="0" marL="0" rtl="0" algn="l">
              <a:lnSpc>
                <a:spcPct val="115000"/>
              </a:lnSpc>
              <a:spcBef>
                <a:spcPts val="1200"/>
              </a:spcBef>
              <a:spcAft>
                <a:spcPts val="0"/>
              </a:spcAft>
              <a:buNone/>
            </a:pPr>
            <a:r>
              <a:rPr lang="en-US">
                <a:solidFill>
                  <a:schemeClr val="dk1"/>
                </a:solidFill>
              </a:rPr>
              <a:t>The value of threshold is determined by: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a:solidFill>
                  <a:schemeClr val="dk1"/>
                </a:solidFill>
              </a:rPr>
              <a:t>1. Vehicle Length and Speed:</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Let’s say a typical vehicle is ~ 4.5 meters long. At 10 m/s (36 km/h), a car covers: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Distance Covered = 10 m/s × 1 sec = 10 meters</a:t>
            </a:r>
            <a:r>
              <a:rPr lang="en-US">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So if two cars are predicted to arrive at the same intersection point within 1 second, they could be within a </a:t>
            </a:r>
            <a:r>
              <a:rPr b="1" lang="en-US">
                <a:solidFill>
                  <a:schemeClr val="dk1"/>
                </a:solidFill>
              </a:rPr>
              <a:t>collision distance of 10 meters, which is dangerously close.</a:t>
            </a:r>
            <a:endParaRPr b="1">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a:solidFill>
                  <a:schemeClr val="dk1"/>
                </a:solidFill>
              </a:rPr>
              <a:t>2. Human Reaction Time: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A typical </a:t>
            </a:r>
            <a:r>
              <a:rPr b="1" lang="en-US">
                <a:solidFill>
                  <a:schemeClr val="dk1"/>
                </a:solidFill>
              </a:rPr>
              <a:t>human reaction time</a:t>
            </a:r>
            <a:r>
              <a:rPr lang="en-US">
                <a:solidFill>
                  <a:schemeClr val="dk1"/>
                </a:solidFill>
              </a:rPr>
              <a:t> is about </a:t>
            </a:r>
            <a:r>
              <a:rPr b="1" lang="en-US">
                <a:solidFill>
                  <a:schemeClr val="dk1"/>
                </a:solidFill>
              </a:rPr>
              <a:t>0.7 to 1.5 seconds</a:t>
            </a:r>
            <a:r>
              <a:rPr lang="en-US">
                <a:solidFill>
                  <a:schemeClr val="dk1"/>
                </a:solidFill>
              </a:rPr>
              <a:t>. Even in autonomous systems, sensors and controllers have a delay (called </a:t>
            </a:r>
            <a:r>
              <a:rPr b="1" lang="en-US">
                <a:solidFill>
                  <a:schemeClr val="dk1"/>
                </a:solidFill>
              </a:rPr>
              <a:t>actuation delay</a:t>
            </a:r>
            <a:r>
              <a:rPr lang="en-US">
                <a:solidFill>
                  <a:schemeClr val="dk1"/>
                </a:solidFill>
              </a:rPr>
              <a:t>). So a threshold like </a:t>
            </a:r>
            <a:r>
              <a:rPr b="1" lang="en-US">
                <a:solidFill>
                  <a:schemeClr val="dk1"/>
                </a:solidFill>
              </a:rPr>
              <a:t>1 second</a:t>
            </a:r>
            <a:r>
              <a:rPr lang="en-US">
                <a:solidFill>
                  <a:schemeClr val="dk1"/>
                </a:solidFill>
              </a:rPr>
              <a:t> provides a buffer for:</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200"/>
              </a:spcAft>
              <a:buNone/>
            </a:pPr>
            <a:r>
              <a:rPr b="1" lang="en-US">
                <a:solidFill>
                  <a:schemeClr val="dk1"/>
                </a:solidFill>
              </a:rPr>
              <a:t> </a:t>
            </a:r>
            <a:br>
              <a:rPr lang="en-US">
                <a:solidFill>
                  <a:schemeClr val="dk1"/>
                </a:solidFill>
              </a:rPr>
            </a:br>
            <a:endParaRPr sz="2400">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511bf8de65_0_43"/>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
        <p:nvSpPr>
          <p:cNvPr id="238" name="Google Shape;238;g3511bf8de65_0_43"/>
          <p:cNvSpPr txBox="1"/>
          <p:nvPr/>
        </p:nvSpPr>
        <p:spPr>
          <a:xfrm>
            <a:off x="0" y="0"/>
            <a:ext cx="11483100" cy="685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Detecting the other vehicle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Deciding whether to brake or proceed</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Acting (braking or steering)</a:t>
            </a:r>
            <a:endParaRPr sz="1300">
              <a:solidFill>
                <a:schemeClr val="dk1"/>
              </a:solidFill>
            </a:endParaRPr>
          </a:p>
          <a:p>
            <a:pPr indent="0" lvl="0" marL="0" rtl="0" algn="l">
              <a:lnSpc>
                <a:spcPct val="115000"/>
              </a:lnSpc>
              <a:spcBef>
                <a:spcPts val="1400"/>
              </a:spcBef>
              <a:spcAft>
                <a:spcPts val="0"/>
              </a:spcAft>
              <a:buNone/>
            </a:pPr>
            <a:r>
              <a:rPr b="1" lang="en-US" sz="1500">
                <a:solidFill>
                  <a:schemeClr val="dk1"/>
                </a:solidFill>
              </a:rPr>
              <a:t>3. Stopping Distance:</a:t>
            </a:r>
            <a:endParaRPr b="1" sz="1500">
              <a:solidFill>
                <a:schemeClr val="dk1"/>
              </a:solidFill>
            </a:endParaRPr>
          </a:p>
          <a:p>
            <a:pPr indent="0" lvl="0" marL="0" rtl="0" algn="l">
              <a:lnSpc>
                <a:spcPct val="115000"/>
              </a:lnSpc>
              <a:spcBef>
                <a:spcPts val="1200"/>
              </a:spcBef>
              <a:spcAft>
                <a:spcPts val="0"/>
              </a:spcAft>
              <a:buNone/>
            </a:pPr>
            <a:r>
              <a:rPr lang="en-US" sz="1300">
                <a:solidFill>
                  <a:schemeClr val="dk1"/>
                </a:solidFill>
              </a:rPr>
              <a:t>Stopping distance depends on the speed and deceleration. If your car decelerates at 5 m/s² from 10 m/s:</a:t>
            </a:r>
            <a:endParaRPr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sz="2400">
              <a:solidFill>
                <a:srgbClr val="3F3F3F"/>
              </a:solidFill>
            </a:endParaRPr>
          </a:p>
          <a:p>
            <a:pPr indent="0" lvl="0" marL="0" rtl="0" algn="l">
              <a:spcBef>
                <a:spcPts val="0"/>
              </a:spcBef>
              <a:spcAft>
                <a:spcPts val="0"/>
              </a:spcAft>
              <a:buNone/>
            </a:pPr>
            <a:r>
              <a:rPr lang="en-US" sz="1300">
                <a:solidFill>
                  <a:schemeClr val="dk1"/>
                </a:solidFill>
              </a:rPr>
              <a:t>So, if your vehicle needs </a:t>
            </a:r>
            <a:r>
              <a:rPr b="1" lang="en-US" sz="1300">
                <a:solidFill>
                  <a:schemeClr val="dk1"/>
                </a:solidFill>
              </a:rPr>
              <a:t>10 meters</a:t>
            </a:r>
            <a:r>
              <a:rPr lang="en-US" sz="1300">
                <a:solidFill>
                  <a:schemeClr val="dk1"/>
                </a:solidFill>
              </a:rPr>
              <a:t> to stop safely, then you need to detect potential collisions </a:t>
            </a:r>
            <a:r>
              <a:rPr b="1" lang="en-US" sz="1300">
                <a:solidFill>
                  <a:schemeClr val="dk1"/>
                </a:solidFill>
              </a:rPr>
              <a:t>at least 1 second in advance</a:t>
            </a:r>
            <a:r>
              <a:rPr lang="en-US" sz="1300">
                <a:solidFill>
                  <a:schemeClr val="dk1"/>
                </a:solidFill>
              </a:rPr>
              <a:t> (assuming constant speed). So again, </a:t>
            </a:r>
            <a:r>
              <a:rPr b="1" lang="en-US" sz="1300">
                <a:solidFill>
                  <a:schemeClr val="dk1"/>
                </a:solidFill>
              </a:rPr>
              <a:t>1 second threshold</a:t>
            </a:r>
            <a:r>
              <a:rPr lang="en-US" sz="1300">
                <a:solidFill>
                  <a:schemeClr val="dk1"/>
                </a:solidFill>
              </a:rPr>
              <a:t> aligns with realistic safety margins.</a:t>
            </a:r>
            <a:endParaRPr sz="2600">
              <a:solidFill>
                <a:srgbClr val="3F3F3F"/>
              </a:solidFill>
            </a:endParaRPr>
          </a:p>
        </p:txBody>
      </p:sp>
      <p:pic>
        <p:nvPicPr>
          <p:cNvPr id="239" name="Google Shape;239;g3511bf8de65_0_43"/>
          <p:cNvPicPr preferRelativeResize="0"/>
          <p:nvPr/>
        </p:nvPicPr>
        <p:blipFill>
          <a:blip r:embed="rId3">
            <a:alphaModFix/>
          </a:blip>
          <a:stretch>
            <a:fillRect/>
          </a:stretch>
        </p:blipFill>
        <p:spPr>
          <a:xfrm>
            <a:off x="2674525" y="1689675"/>
            <a:ext cx="3752850" cy="6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4f8121c722_0_97"/>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
        <p:nvSpPr>
          <p:cNvPr id="245" name="Google Shape;245;g34f8121c722_0_97"/>
          <p:cNvSpPr txBox="1"/>
          <p:nvPr/>
        </p:nvSpPr>
        <p:spPr>
          <a:xfrm>
            <a:off x="24750" y="0"/>
            <a:ext cx="11104500" cy="681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a:solidFill>
                  <a:schemeClr val="dk1"/>
                </a:solidFill>
              </a:rPr>
              <a:t>With </a:t>
            </a:r>
            <a:r>
              <a:rPr b="1" lang="en-US">
                <a:solidFill>
                  <a:schemeClr val="dk1"/>
                </a:solidFill>
              </a:rPr>
              <a:t>Ahmad-san’s</a:t>
            </a:r>
            <a:r>
              <a:rPr lang="en-US">
                <a:solidFill>
                  <a:schemeClr val="dk1"/>
                </a:solidFill>
              </a:rPr>
              <a:t> suggestion I tested three basic </a:t>
            </a:r>
            <a:r>
              <a:rPr lang="en-US">
                <a:solidFill>
                  <a:schemeClr val="dk1"/>
                </a:solidFill>
              </a:rPr>
              <a:t>scenarios</a:t>
            </a:r>
            <a:r>
              <a:rPr lang="en-US">
                <a:solidFill>
                  <a:schemeClr val="dk1"/>
                </a:solidFill>
              </a:rPr>
              <a:t> in this avoidance logic</a:t>
            </a:r>
            <a:endParaRPr>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a:solidFill>
                  <a:schemeClr val="dk1"/>
                </a:solidFill>
              </a:rPr>
              <a:t>First, both vehicles have </a:t>
            </a:r>
            <a:r>
              <a:rPr b="1" lang="en-US">
                <a:solidFill>
                  <a:schemeClr val="dk1"/>
                </a:solidFill>
              </a:rPr>
              <a:t>equal speed and distance</a:t>
            </a:r>
            <a:r>
              <a:rPr lang="en-US">
                <a:solidFill>
                  <a:schemeClr val="dk1"/>
                </a:solidFill>
              </a:rPr>
              <a:t> to the intersection – collision is inevitable.</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lang="en-US">
                <a:solidFill>
                  <a:schemeClr val="dk1"/>
                </a:solidFill>
              </a:rPr>
              <a:t>Second, </a:t>
            </a:r>
            <a:r>
              <a:rPr b="1" lang="en-US">
                <a:solidFill>
                  <a:schemeClr val="dk1"/>
                </a:solidFill>
              </a:rPr>
              <a:t>v</a:t>
            </a:r>
            <a:r>
              <a:rPr b="1" lang="en-US">
                <a:solidFill>
                  <a:schemeClr val="dk1"/>
                </a:solidFill>
              </a:rPr>
              <a:t>ehicle A is faster</a:t>
            </a:r>
            <a:r>
              <a:rPr lang="en-US">
                <a:solidFill>
                  <a:schemeClr val="dk1"/>
                </a:solidFill>
              </a:rPr>
              <a:t> – it passes before Vehicle B arrives, so no collision.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Third, </a:t>
            </a:r>
            <a:r>
              <a:rPr b="1" lang="en-US">
                <a:solidFill>
                  <a:schemeClr val="dk1"/>
                </a:solidFill>
              </a:rPr>
              <a:t>vehicle B is faster</a:t>
            </a:r>
            <a:r>
              <a:rPr lang="en-US">
                <a:solidFill>
                  <a:schemeClr val="dk1"/>
                </a:solidFill>
              </a:rPr>
              <a:t> – it crosses before Vehicle A, so again no collision</a:t>
            </a:r>
            <a:r>
              <a:rPr lang="en-US" sz="1300">
                <a:solidFill>
                  <a:schemeClr val="dk1"/>
                </a:solidFill>
              </a:rPr>
              <a:t>.</a:t>
            </a:r>
            <a:endParaRPr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sz="2400">
              <a:solidFill>
                <a:srgbClr val="3F3F3F"/>
              </a:solidFill>
            </a:endParaRPr>
          </a:p>
        </p:txBody>
      </p:sp>
      <p:pic>
        <p:nvPicPr>
          <p:cNvPr id="246" name="Google Shape;246;g34f8121c722_0_97" title="deterministic-equalspeed.mp4">
            <a:hlinkClick r:id="rId3"/>
          </p:cNvPr>
          <p:cNvPicPr preferRelativeResize="0"/>
          <p:nvPr/>
        </p:nvPicPr>
        <p:blipFill>
          <a:blip r:embed="rId4">
            <a:alphaModFix/>
          </a:blip>
          <a:stretch>
            <a:fillRect/>
          </a:stretch>
        </p:blipFill>
        <p:spPr>
          <a:xfrm>
            <a:off x="24750" y="1544675"/>
            <a:ext cx="3438976" cy="4189626"/>
          </a:xfrm>
          <a:prstGeom prst="rect">
            <a:avLst/>
          </a:prstGeom>
          <a:noFill/>
          <a:ln>
            <a:noFill/>
          </a:ln>
        </p:spPr>
      </p:pic>
      <p:sp>
        <p:nvSpPr>
          <p:cNvPr id="247" name="Google Shape;247;g34f8121c722_0_97"/>
          <p:cNvSpPr txBox="1"/>
          <p:nvPr/>
        </p:nvSpPr>
        <p:spPr>
          <a:xfrm>
            <a:off x="767525" y="5681775"/>
            <a:ext cx="23922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3F3F3F"/>
                </a:solidFill>
              </a:rPr>
              <a:t>Scenario 1: Equal speed</a:t>
            </a:r>
            <a:endParaRPr sz="1500">
              <a:solidFill>
                <a:srgbClr val="3F3F3F"/>
              </a:solidFill>
            </a:endParaRPr>
          </a:p>
        </p:txBody>
      </p:sp>
      <p:pic>
        <p:nvPicPr>
          <p:cNvPr id="248" name="Google Shape;248;g34f8121c722_0_97" title="deterministic_vehicle_a_faster.mp4">
            <a:hlinkClick r:id="rId5"/>
          </p:cNvPr>
          <p:cNvPicPr preferRelativeResize="0"/>
          <p:nvPr/>
        </p:nvPicPr>
        <p:blipFill>
          <a:blip r:embed="rId6">
            <a:alphaModFix/>
          </a:blip>
          <a:stretch>
            <a:fillRect/>
          </a:stretch>
        </p:blipFill>
        <p:spPr>
          <a:xfrm>
            <a:off x="3588504" y="1544675"/>
            <a:ext cx="4139426" cy="4139424"/>
          </a:xfrm>
          <a:prstGeom prst="rect">
            <a:avLst/>
          </a:prstGeom>
          <a:noFill/>
          <a:ln>
            <a:noFill/>
          </a:ln>
        </p:spPr>
      </p:pic>
      <p:sp>
        <p:nvSpPr>
          <p:cNvPr id="249" name="Google Shape;249;g34f8121c722_0_97"/>
          <p:cNvSpPr txBox="1"/>
          <p:nvPr/>
        </p:nvSpPr>
        <p:spPr>
          <a:xfrm>
            <a:off x="4186350" y="5681775"/>
            <a:ext cx="27813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rgbClr val="3F3F3F"/>
                </a:solidFill>
              </a:rPr>
              <a:t>Scenario 2: Vehicle A is Faster</a:t>
            </a:r>
            <a:endParaRPr sz="2400">
              <a:solidFill>
                <a:srgbClr val="3F3F3F"/>
              </a:solidFill>
            </a:endParaRPr>
          </a:p>
        </p:txBody>
      </p:sp>
      <p:pic>
        <p:nvPicPr>
          <p:cNvPr id="250" name="Google Shape;250;g34f8121c722_0_97" title="deterministic_vehicle_b_faster.mp4">
            <a:hlinkClick r:id="rId7"/>
          </p:cNvPr>
          <p:cNvPicPr preferRelativeResize="0"/>
          <p:nvPr/>
        </p:nvPicPr>
        <p:blipFill>
          <a:blip r:embed="rId8">
            <a:alphaModFix/>
          </a:blip>
          <a:stretch>
            <a:fillRect/>
          </a:stretch>
        </p:blipFill>
        <p:spPr>
          <a:xfrm>
            <a:off x="7927700" y="1569775"/>
            <a:ext cx="4139426" cy="4139424"/>
          </a:xfrm>
          <a:prstGeom prst="rect">
            <a:avLst/>
          </a:prstGeom>
          <a:noFill/>
          <a:ln>
            <a:noFill/>
          </a:ln>
        </p:spPr>
      </p:pic>
      <p:sp>
        <p:nvSpPr>
          <p:cNvPr id="251" name="Google Shape;251;g34f8121c722_0_97"/>
          <p:cNvSpPr txBox="1"/>
          <p:nvPr/>
        </p:nvSpPr>
        <p:spPr>
          <a:xfrm>
            <a:off x="8714775" y="5681775"/>
            <a:ext cx="2870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rgbClr val="3F3F3F"/>
                </a:solidFill>
              </a:rPr>
              <a:t>Scenario 3: Vehicle B is Faster</a:t>
            </a:r>
            <a:endParaRPr sz="2400">
              <a:solidFill>
                <a:srgbClr val="3F3F3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4f890d03c7_0_34"/>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
        <p:nvSpPr>
          <p:cNvPr id="257" name="Google Shape;257;g34f890d03c7_0_34"/>
          <p:cNvSpPr txBox="1"/>
          <p:nvPr/>
        </p:nvSpPr>
        <p:spPr>
          <a:xfrm>
            <a:off x="159500" y="149525"/>
            <a:ext cx="10885200" cy="6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200" u="sng">
                <a:solidFill>
                  <a:schemeClr val="dk1"/>
                </a:solidFill>
              </a:rPr>
              <a:t>2. Time-To-Collision (TTC) Model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How It Works: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TTC is a predictive measure used to estimate </a:t>
            </a:r>
            <a:r>
              <a:rPr b="1" lang="en-US">
                <a:solidFill>
                  <a:schemeClr val="dk1"/>
                </a:solidFill>
              </a:rPr>
              <a:t>how soon two moving objects will collide</a:t>
            </a:r>
            <a:r>
              <a:rPr lang="en-US">
                <a:solidFill>
                  <a:schemeClr val="dk1"/>
                </a:solidFill>
              </a:rPr>
              <a:t> if they continue at their current velocities.</a:t>
            </a:r>
            <a:endParaRPr sz="17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Implementation: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 Function Definition:</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311150" lvl="0" marL="457200" rtl="0" algn="l">
              <a:lnSpc>
                <a:spcPct val="115000"/>
              </a:lnSpc>
              <a:spcBef>
                <a:spcPts val="1200"/>
              </a:spcBef>
              <a:spcAft>
                <a:spcPts val="0"/>
              </a:spcAft>
              <a:buSzPts val="1300"/>
              <a:buChar char="●"/>
            </a:pPr>
            <a:r>
              <a:rPr lang="en-US" sz="1300">
                <a:solidFill>
                  <a:srgbClr val="188038"/>
                </a:solidFill>
                <a:latin typeface="Roboto Mono"/>
                <a:ea typeface="Roboto Mono"/>
                <a:cs typeface="Roboto Mono"/>
                <a:sym typeface="Roboto Mono"/>
              </a:rPr>
              <a:t>vehicle_a</a:t>
            </a:r>
            <a:r>
              <a:rPr lang="en-US" sz="1300">
                <a:solidFill>
                  <a:schemeClr val="dk1"/>
                </a:solidFill>
              </a:rPr>
              <a:t>, </a:t>
            </a:r>
            <a:r>
              <a:rPr lang="en-US" sz="1300">
                <a:solidFill>
                  <a:srgbClr val="188038"/>
                </a:solidFill>
                <a:latin typeface="Roboto Mono"/>
                <a:ea typeface="Roboto Mono"/>
                <a:cs typeface="Roboto Mono"/>
                <a:sym typeface="Roboto Mono"/>
              </a:rPr>
              <a:t>vehicle_b</a:t>
            </a:r>
            <a:r>
              <a:rPr lang="en-US" sz="1300">
                <a:solidFill>
                  <a:schemeClr val="dk1"/>
                </a:solidFill>
              </a:rPr>
              <a:t>: two vehicles involved in a potential collision.</a:t>
            </a:r>
            <a:endParaRPr sz="1300">
              <a:solidFill>
                <a:schemeClr val="dk1"/>
              </a:solidFill>
            </a:endParaRPr>
          </a:p>
          <a:p>
            <a:pPr indent="-311150" lvl="0" marL="457200" rtl="0" algn="l">
              <a:lnSpc>
                <a:spcPct val="115000"/>
              </a:lnSpc>
              <a:spcBef>
                <a:spcPts val="0"/>
              </a:spcBef>
              <a:spcAft>
                <a:spcPts val="0"/>
              </a:spcAft>
              <a:buSzPts val="1300"/>
              <a:buChar char="●"/>
            </a:pPr>
            <a:r>
              <a:rPr lang="en-US" sz="1300">
                <a:solidFill>
                  <a:srgbClr val="188038"/>
                </a:solidFill>
                <a:latin typeface="Roboto Mono"/>
                <a:ea typeface="Roboto Mono"/>
                <a:cs typeface="Roboto Mono"/>
                <a:sym typeface="Roboto Mono"/>
              </a:rPr>
              <a:t>dt</a:t>
            </a:r>
            <a:r>
              <a:rPr lang="en-US" sz="1300">
                <a:solidFill>
                  <a:schemeClr val="dk1"/>
                </a:solidFill>
              </a:rPr>
              <a:t>: time step (used for consistency in simulation).</a:t>
            </a:r>
            <a:endParaRPr sz="1300">
              <a:solidFill>
                <a:schemeClr val="dk1"/>
              </a:solidFill>
            </a:endParaRPr>
          </a:p>
          <a:p>
            <a:pPr indent="-311150" lvl="0" marL="457200" rtl="0" algn="l">
              <a:lnSpc>
                <a:spcPct val="115000"/>
              </a:lnSpc>
              <a:spcBef>
                <a:spcPts val="0"/>
              </a:spcBef>
              <a:spcAft>
                <a:spcPts val="0"/>
              </a:spcAft>
              <a:buSzPts val="1300"/>
              <a:buChar char="●"/>
            </a:pPr>
            <a:r>
              <a:rPr lang="en-US" sz="1300">
                <a:solidFill>
                  <a:srgbClr val="188038"/>
                </a:solidFill>
                <a:latin typeface="Roboto Mono"/>
                <a:ea typeface="Roboto Mono"/>
                <a:cs typeface="Roboto Mono"/>
                <a:sym typeface="Roboto Mono"/>
              </a:rPr>
              <a:t>ttc_threshold</a:t>
            </a:r>
            <a:r>
              <a:rPr lang="en-US" sz="1300">
                <a:solidFill>
                  <a:schemeClr val="dk1"/>
                </a:solidFill>
              </a:rPr>
              <a:t>: the time within which a collision is considered "dangerous" (e.g., 2.5 seconds).</a:t>
            </a:r>
            <a:endParaRPr sz="1300">
              <a:solidFill>
                <a:schemeClr val="dk1"/>
              </a:solidFill>
            </a:endParaRPr>
          </a:p>
          <a:p>
            <a:pPr indent="-311150" lvl="0" marL="457200" rtl="0" algn="l">
              <a:lnSpc>
                <a:spcPct val="115000"/>
              </a:lnSpc>
              <a:spcBef>
                <a:spcPts val="0"/>
              </a:spcBef>
              <a:spcAft>
                <a:spcPts val="0"/>
              </a:spcAft>
              <a:buSzPts val="1300"/>
              <a:buChar char="●"/>
            </a:pPr>
            <a:r>
              <a:rPr lang="en-US" sz="1300">
                <a:solidFill>
                  <a:srgbClr val="188038"/>
                </a:solidFill>
                <a:latin typeface="Roboto Mono"/>
                <a:ea typeface="Roboto Mono"/>
                <a:cs typeface="Roboto Mono"/>
                <a:sym typeface="Roboto Mono"/>
              </a:rPr>
              <a:t>min_distance</a:t>
            </a:r>
            <a:r>
              <a:rPr lang="en-US" sz="1300">
                <a:solidFill>
                  <a:schemeClr val="dk1"/>
                </a:solidFill>
              </a:rPr>
              <a:t>: if after that time, the vehicles are closer than this, it’s a risk (e.g., 4 meters).</a:t>
            </a:r>
            <a:endParaRPr sz="1300">
              <a:solidFill>
                <a:schemeClr val="dk1"/>
              </a:solidFill>
            </a:endParaRPr>
          </a:p>
          <a:p>
            <a:pPr indent="0" lvl="0" marL="0" rtl="0" algn="l">
              <a:lnSpc>
                <a:spcPct val="115000"/>
              </a:lnSpc>
              <a:spcBef>
                <a:spcPts val="1200"/>
              </a:spcBef>
              <a:spcAft>
                <a:spcPts val="0"/>
              </a:spcAft>
              <a:buNone/>
            </a:pPr>
            <a:r>
              <a:rPr lang="en-US">
                <a:solidFill>
                  <a:schemeClr val="dk1"/>
                </a:solidFill>
              </a:rPr>
              <a:t>2.      Get Positions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US" sz="1100">
                <a:solidFill>
                  <a:schemeClr val="dk1"/>
                </a:solidFill>
              </a:rPr>
              <a:t> </a:t>
            </a:r>
            <a:r>
              <a:rPr lang="en-US" sz="1300">
                <a:solidFill>
                  <a:schemeClr val="dk1"/>
                </a:solidFill>
              </a:rPr>
              <a:t>       These are the current </a:t>
            </a:r>
            <a:r>
              <a:rPr b="1" lang="en-US" sz="1300">
                <a:solidFill>
                  <a:schemeClr val="dk1"/>
                </a:solidFill>
              </a:rPr>
              <a:t>(x, y)</a:t>
            </a:r>
            <a:r>
              <a:rPr lang="en-US" sz="1300">
                <a:solidFill>
                  <a:schemeClr val="dk1"/>
                </a:solidFill>
              </a:rPr>
              <a:t> coordinates of both vehicles.</a:t>
            </a:r>
            <a:endParaRPr sz="1300">
              <a:solidFill>
                <a:schemeClr val="dk1"/>
              </a:solidFill>
            </a:endParaRPr>
          </a:p>
          <a:p>
            <a:pPr indent="0" lvl="0" marL="0" rtl="0" algn="l">
              <a:lnSpc>
                <a:spcPct val="115000"/>
              </a:lnSpc>
              <a:spcBef>
                <a:spcPts val="1200"/>
              </a:spcBef>
              <a:spcAft>
                <a:spcPts val="0"/>
              </a:spcAft>
              <a:buNone/>
            </a:pPr>
            <a:r>
              <a:rPr lang="en-US">
                <a:solidFill>
                  <a:schemeClr val="dk1"/>
                </a:solidFill>
              </a:rPr>
              <a:t>3.      Get Velocity Vectors: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rPr lang="en-US" sz="1300">
                <a:solidFill>
                  <a:srgbClr val="188038"/>
                </a:solidFill>
                <a:latin typeface="Roboto Mono"/>
                <a:ea typeface="Roboto Mono"/>
                <a:cs typeface="Roboto Mono"/>
                <a:sym typeface="Roboto Mono"/>
              </a:rPr>
              <a:t>get_velocity_vector()</a:t>
            </a:r>
            <a:r>
              <a:rPr lang="en-US" sz="1300">
                <a:solidFill>
                  <a:schemeClr val="dk1"/>
                </a:solidFill>
              </a:rPr>
              <a:t> returns the current velocity as a 2D vector (vx, vy) — i.e., direction and speed.</a:t>
            </a:r>
            <a:endParaRPr sz="1600">
              <a:solidFill>
                <a:schemeClr val="dk1"/>
              </a:solidFill>
            </a:endParaRPr>
          </a:p>
        </p:txBody>
      </p:sp>
      <p:pic>
        <p:nvPicPr>
          <p:cNvPr id="258" name="Google Shape;258;g34f890d03c7_0_34"/>
          <p:cNvPicPr preferRelativeResize="0"/>
          <p:nvPr/>
        </p:nvPicPr>
        <p:blipFill>
          <a:blip r:embed="rId3">
            <a:alphaModFix/>
          </a:blip>
          <a:stretch>
            <a:fillRect/>
          </a:stretch>
        </p:blipFill>
        <p:spPr>
          <a:xfrm>
            <a:off x="749488" y="4094225"/>
            <a:ext cx="3514725" cy="742950"/>
          </a:xfrm>
          <a:prstGeom prst="rect">
            <a:avLst/>
          </a:prstGeom>
          <a:noFill/>
          <a:ln>
            <a:noFill/>
          </a:ln>
        </p:spPr>
      </p:pic>
      <p:pic>
        <p:nvPicPr>
          <p:cNvPr id="259" name="Google Shape;259;g34f890d03c7_0_34"/>
          <p:cNvPicPr preferRelativeResize="0"/>
          <p:nvPr/>
        </p:nvPicPr>
        <p:blipFill>
          <a:blip r:embed="rId4">
            <a:alphaModFix/>
          </a:blip>
          <a:stretch>
            <a:fillRect/>
          </a:stretch>
        </p:blipFill>
        <p:spPr>
          <a:xfrm>
            <a:off x="749500" y="5757975"/>
            <a:ext cx="4038600" cy="704850"/>
          </a:xfrm>
          <a:prstGeom prst="rect">
            <a:avLst/>
          </a:prstGeom>
          <a:noFill/>
          <a:ln>
            <a:noFill/>
          </a:ln>
        </p:spPr>
      </p:pic>
      <p:pic>
        <p:nvPicPr>
          <p:cNvPr id="260" name="Google Shape;260;g34f890d03c7_0_34"/>
          <p:cNvPicPr preferRelativeResize="0"/>
          <p:nvPr/>
        </p:nvPicPr>
        <p:blipFill>
          <a:blip r:embed="rId5">
            <a:alphaModFix/>
          </a:blip>
          <a:stretch>
            <a:fillRect/>
          </a:stretch>
        </p:blipFill>
        <p:spPr>
          <a:xfrm>
            <a:off x="619888" y="2194950"/>
            <a:ext cx="6486525" cy="51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511bf8de65_0_67"/>
          <p:cNvSpPr txBox="1"/>
          <p:nvPr>
            <p:ph idx="1" type="body"/>
          </p:nvPr>
        </p:nvSpPr>
        <p:spPr>
          <a:xfrm>
            <a:off x="0" y="0"/>
            <a:ext cx="11423400" cy="68580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400">
                <a:solidFill>
                  <a:schemeClr val="dk1"/>
                </a:solidFill>
              </a:rPr>
              <a:t>4</a:t>
            </a:r>
            <a:r>
              <a:rPr lang="en-US" sz="1400">
                <a:solidFill>
                  <a:schemeClr val="dk1"/>
                </a:solidFill>
              </a:rPr>
              <a:t>.      Get Relative Position and Velocity: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300">
                <a:solidFill>
                  <a:srgbClr val="188038"/>
                </a:solidFill>
                <a:latin typeface="Roboto Mono"/>
                <a:ea typeface="Roboto Mono"/>
                <a:cs typeface="Roboto Mono"/>
                <a:sym typeface="Roboto Mono"/>
              </a:rPr>
              <a:t>rel_pos</a:t>
            </a:r>
            <a:r>
              <a:rPr lang="en-US" sz="1300">
                <a:solidFill>
                  <a:schemeClr val="dk1"/>
                </a:solidFill>
              </a:rPr>
              <a:t>: relative position of vehicle A with respect to B.</a:t>
            </a:r>
            <a:br>
              <a:rPr lang="en-US" sz="1300">
                <a:solidFill>
                  <a:schemeClr val="dk1"/>
                </a:solidFill>
              </a:rPr>
            </a:br>
            <a:r>
              <a:rPr lang="en-US" sz="1300">
                <a:solidFill>
                  <a:srgbClr val="188038"/>
                </a:solidFill>
                <a:latin typeface="Roboto Mono"/>
                <a:ea typeface="Roboto Mono"/>
                <a:cs typeface="Roboto Mono"/>
                <a:sym typeface="Roboto Mono"/>
              </a:rPr>
              <a:t>rel_vel</a:t>
            </a:r>
            <a:r>
              <a:rPr lang="en-US" sz="1300">
                <a:solidFill>
                  <a:schemeClr val="dk1"/>
                </a:solidFill>
              </a:rPr>
              <a:t>: relative velocity of A with respect to B.</a:t>
            </a:r>
            <a:br>
              <a:rPr lang="en-US" sz="1300">
                <a:solidFill>
                  <a:schemeClr val="dk1"/>
                </a:solidFill>
              </a:rPr>
            </a:br>
            <a:r>
              <a:rPr lang="en-US" sz="1300">
                <a:solidFill>
                  <a:schemeClr val="dk1"/>
                </a:solidFill>
              </a:rPr>
              <a:t>We now assess how A is moving </a:t>
            </a:r>
            <a:r>
              <a:rPr b="1" lang="en-US" sz="1300">
                <a:solidFill>
                  <a:schemeClr val="dk1"/>
                </a:solidFill>
              </a:rPr>
              <a:t>relative</a:t>
            </a:r>
            <a:r>
              <a:rPr lang="en-US" sz="1300">
                <a:solidFill>
                  <a:schemeClr val="dk1"/>
                </a:solidFill>
              </a:rPr>
              <a:t> to B, which is essential for TTC computation.</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400">
                <a:solidFill>
                  <a:schemeClr val="dk1"/>
                </a:solidFill>
              </a:rPr>
              <a:t>5.       Handle nearly zero relative speed:</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Arial"/>
              <a:buChar char="●"/>
            </a:pPr>
            <a:r>
              <a:rPr lang="en-US" sz="1400">
                <a:solidFill>
                  <a:schemeClr val="dk1"/>
                </a:solidFill>
              </a:rPr>
              <a:t>If both vehicles are moving at nearly the same speed and direction, </a:t>
            </a:r>
            <a:r>
              <a:rPr b="1" lang="en-US" sz="1400">
                <a:solidFill>
                  <a:schemeClr val="dk1"/>
                </a:solidFill>
              </a:rPr>
              <a:t>relative speed is almost zero</a:t>
            </a:r>
            <a:r>
              <a:rPr lang="en-US" sz="1400">
                <a:solidFill>
                  <a:schemeClr val="dk1"/>
                </a:solidFill>
              </a:rPr>
              <a:t>.</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Arial"/>
              <a:buChar char="●"/>
            </a:pPr>
            <a:r>
              <a:rPr lang="en-US" sz="1400">
                <a:solidFill>
                  <a:schemeClr val="dk1"/>
                </a:solidFill>
              </a:rPr>
              <a:t>TTC becomes undefined or infinite, so we simply skip any avoidance logic here.</a:t>
            </a:r>
            <a:endParaRPr sz="1400">
              <a:solidFill>
                <a:schemeClr val="dk1"/>
              </a:solidFill>
            </a:endParaRPr>
          </a:p>
          <a:p>
            <a:pPr indent="0" lvl="0" marL="0" rtl="0" algn="l">
              <a:lnSpc>
                <a:spcPct val="115000"/>
              </a:lnSpc>
              <a:spcBef>
                <a:spcPts val="1200"/>
              </a:spcBef>
              <a:spcAft>
                <a:spcPts val="0"/>
              </a:spcAft>
              <a:buNone/>
            </a:pPr>
            <a:r>
              <a:rPr lang="en-US" sz="1400">
                <a:solidFill>
                  <a:schemeClr val="dk1"/>
                </a:solidFill>
              </a:rPr>
              <a:t>6.       Compute Time to Collision:</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400">
              <a:solidFill>
                <a:schemeClr val="dk1"/>
              </a:solidFill>
            </a:endParaRPr>
          </a:p>
        </p:txBody>
      </p:sp>
      <p:sp>
        <p:nvSpPr>
          <p:cNvPr id="266" name="Google Shape;266;g3511bf8de65_0_67"/>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267" name="Google Shape;267;g3511bf8de65_0_67"/>
          <p:cNvPicPr preferRelativeResize="0"/>
          <p:nvPr/>
        </p:nvPicPr>
        <p:blipFill>
          <a:blip r:embed="rId3">
            <a:alphaModFix/>
          </a:blip>
          <a:stretch>
            <a:fillRect/>
          </a:stretch>
        </p:blipFill>
        <p:spPr>
          <a:xfrm>
            <a:off x="421100" y="416450"/>
            <a:ext cx="5010150" cy="762000"/>
          </a:xfrm>
          <a:prstGeom prst="rect">
            <a:avLst/>
          </a:prstGeom>
          <a:noFill/>
          <a:ln>
            <a:noFill/>
          </a:ln>
        </p:spPr>
      </p:pic>
      <p:pic>
        <p:nvPicPr>
          <p:cNvPr id="268" name="Google Shape;268;g3511bf8de65_0_67"/>
          <p:cNvPicPr preferRelativeResize="0"/>
          <p:nvPr/>
        </p:nvPicPr>
        <p:blipFill>
          <a:blip r:embed="rId4">
            <a:alphaModFix/>
          </a:blip>
          <a:stretch>
            <a:fillRect/>
          </a:stretch>
        </p:blipFill>
        <p:spPr>
          <a:xfrm>
            <a:off x="421100" y="2279725"/>
            <a:ext cx="5010150" cy="968760"/>
          </a:xfrm>
          <a:prstGeom prst="rect">
            <a:avLst/>
          </a:prstGeom>
          <a:noFill/>
          <a:ln>
            <a:noFill/>
          </a:ln>
        </p:spPr>
      </p:pic>
      <p:pic>
        <p:nvPicPr>
          <p:cNvPr id="269" name="Google Shape;269;g3511bf8de65_0_67"/>
          <p:cNvPicPr preferRelativeResize="0"/>
          <p:nvPr/>
        </p:nvPicPr>
        <p:blipFill>
          <a:blip r:embed="rId5">
            <a:alphaModFix/>
          </a:blip>
          <a:stretch>
            <a:fillRect/>
          </a:stretch>
        </p:blipFill>
        <p:spPr>
          <a:xfrm>
            <a:off x="421100" y="4944150"/>
            <a:ext cx="6636451" cy="1913850"/>
          </a:xfrm>
          <a:prstGeom prst="rect">
            <a:avLst/>
          </a:prstGeom>
          <a:noFill/>
          <a:ln>
            <a:noFill/>
          </a:ln>
        </p:spPr>
      </p:pic>
      <p:pic>
        <p:nvPicPr>
          <p:cNvPr id="270" name="Google Shape;270;g3511bf8de65_0_67"/>
          <p:cNvPicPr preferRelativeResize="0"/>
          <p:nvPr/>
        </p:nvPicPr>
        <p:blipFill>
          <a:blip r:embed="rId6">
            <a:alphaModFix/>
          </a:blip>
          <a:stretch>
            <a:fillRect/>
          </a:stretch>
        </p:blipFill>
        <p:spPr>
          <a:xfrm>
            <a:off x="421100" y="4399600"/>
            <a:ext cx="5010150" cy="45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51216b9f99_3_7"/>
          <p:cNvSpPr txBox="1"/>
          <p:nvPr>
            <p:ph idx="1" type="body"/>
          </p:nvPr>
        </p:nvSpPr>
        <p:spPr>
          <a:xfrm>
            <a:off x="0" y="0"/>
            <a:ext cx="11503200" cy="68580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1400">
                <a:solidFill>
                  <a:schemeClr val="dk1"/>
                </a:solidFill>
              </a:rPr>
              <a:t>7</a:t>
            </a:r>
            <a:r>
              <a:rPr lang="en-US" sz="1400">
                <a:solidFill>
                  <a:schemeClr val="dk1"/>
                </a:solidFill>
              </a:rPr>
              <a:t>.       Compute Time to Collision:</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298450" lvl="0" marL="457200" rtl="0" algn="l">
              <a:lnSpc>
                <a:spcPct val="115000"/>
              </a:lnSpc>
              <a:spcBef>
                <a:spcPts val="1200"/>
              </a:spcBef>
              <a:spcAft>
                <a:spcPts val="0"/>
              </a:spcAft>
              <a:buSzPts val="1100"/>
              <a:buChar char="●"/>
            </a:pPr>
            <a:r>
              <a:rPr lang="en-US" sz="1100">
                <a:solidFill>
                  <a:schemeClr val="dk1"/>
                </a:solidFill>
              </a:rPr>
              <a:t>We predict the future position of both vehicles after </a:t>
            </a:r>
            <a:r>
              <a:rPr lang="en-US" sz="1100">
                <a:solidFill>
                  <a:srgbClr val="188038"/>
                </a:solidFill>
                <a:latin typeface="Roboto Mono"/>
                <a:ea typeface="Roboto Mono"/>
                <a:cs typeface="Roboto Mono"/>
                <a:sym typeface="Roboto Mono"/>
              </a:rPr>
              <a:t>ttc</a:t>
            </a:r>
            <a:r>
              <a:rPr lang="en-US" sz="1100">
                <a:solidFill>
                  <a:schemeClr val="dk1"/>
                </a:solidFill>
              </a:rPr>
              <a:t> seconds and check their distance at that point.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This helps determine </a:t>
            </a:r>
            <a:r>
              <a:rPr b="1" lang="en-US" sz="1100">
                <a:solidFill>
                  <a:schemeClr val="dk1"/>
                </a:solidFill>
              </a:rPr>
              <a:t>how close they will be at the time of predicted collision</a:t>
            </a:r>
            <a:r>
              <a:rPr lang="en-US"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rPr lang="en-US" sz="1400">
                <a:solidFill>
                  <a:schemeClr val="dk1"/>
                </a:solidFill>
              </a:rPr>
              <a:t>8.       Filter out false alarms:</a:t>
            </a:r>
            <a:endParaRPr sz="11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rPr lang="en-US" sz="1100">
                <a:solidFill>
                  <a:schemeClr val="dk1"/>
                </a:solidFill>
              </a:rPr>
              <a:t>Collision is only a concern if:</a:t>
            </a:r>
            <a:endParaRPr sz="1100">
              <a:solidFill>
                <a:schemeClr val="dk1"/>
              </a:solidFill>
            </a:endParaRPr>
          </a:p>
          <a:p>
            <a:pPr indent="-298450" lvl="0" marL="457200" rtl="0" algn="l">
              <a:lnSpc>
                <a:spcPct val="115000"/>
              </a:lnSpc>
              <a:spcBef>
                <a:spcPts val="1200"/>
              </a:spcBef>
              <a:spcAft>
                <a:spcPts val="0"/>
              </a:spcAft>
              <a:buClr>
                <a:schemeClr val="dk1"/>
              </a:buClr>
              <a:buSzPts val="1100"/>
              <a:buFont typeface="Arial"/>
              <a:buChar char="●"/>
            </a:pPr>
            <a:r>
              <a:rPr lang="en-US" sz="1100">
                <a:solidFill>
                  <a:schemeClr val="dk1"/>
                </a:solidFill>
              </a:rPr>
              <a:t>TTC is </a:t>
            </a:r>
            <a:r>
              <a:rPr b="1" lang="en-US" sz="1100">
                <a:solidFill>
                  <a:schemeClr val="dk1"/>
                </a:solidFill>
              </a:rPr>
              <a:t>positive</a:t>
            </a:r>
            <a:r>
              <a:rPr lang="en-US"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rPr>
              <a:t>TTC is </a:t>
            </a:r>
            <a:r>
              <a:rPr b="1" lang="en-US" sz="1100">
                <a:solidFill>
                  <a:schemeClr val="dk1"/>
                </a:solidFill>
              </a:rPr>
              <a:t>below a threshold</a:t>
            </a:r>
            <a:r>
              <a:rPr lang="en-US" sz="1100">
                <a:solidFill>
                  <a:schemeClr val="dk1"/>
                </a:solidFill>
              </a:rPr>
              <a:t> (i.e., less than 2.5 seconds away).</a:t>
            </a:r>
            <a:endParaRPr sz="11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US" sz="1100">
                <a:solidFill>
                  <a:schemeClr val="dk1"/>
                </a:solidFill>
              </a:rPr>
              <a:t>And they will be within </a:t>
            </a:r>
            <a:r>
              <a:rPr lang="en-US" sz="1100">
                <a:solidFill>
                  <a:srgbClr val="188038"/>
                </a:solidFill>
                <a:latin typeface="Roboto Mono"/>
                <a:ea typeface="Roboto Mono"/>
                <a:cs typeface="Roboto Mono"/>
                <a:sym typeface="Roboto Mono"/>
              </a:rPr>
              <a:t>min_distance</a:t>
            </a:r>
            <a:r>
              <a:rPr lang="en-US" sz="1100">
                <a:solidFill>
                  <a:schemeClr val="dk1"/>
                </a:solidFill>
              </a:rPr>
              <a:t> at that point (e.g., closer than 4 meters).</a:t>
            </a:r>
            <a:endParaRPr sz="1100">
              <a:solidFill>
                <a:schemeClr val="dk1"/>
              </a:solidFill>
            </a:endParaRPr>
          </a:p>
          <a:p>
            <a:pPr indent="0" lvl="0" marL="0" rtl="0" algn="l">
              <a:lnSpc>
                <a:spcPct val="115000"/>
              </a:lnSpc>
              <a:spcBef>
                <a:spcPts val="1200"/>
              </a:spcBef>
              <a:spcAft>
                <a:spcPts val="0"/>
              </a:spcAft>
              <a:buNone/>
            </a:pPr>
            <a:r>
              <a:rPr lang="en-US" sz="1100">
                <a:solidFill>
                  <a:schemeClr val="dk1"/>
                </a:solidFill>
              </a:rPr>
              <a:t>This filters out false alarms from distant or slow threats.</a:t>
            </a:r>
            <a:endParaRPr sz="1100">
              <a:solidFill>
                <a:schemeClr val="dk1"/>
              </a:solidFill>
            </a:endParaRPr>
          </a:p>
          <a:p>
            <a:pPr indent="0" lvl="0" marL="0" rtl="0" algn="l">
              <a:lnSpc>
                <a:spcPct val="115000"/>
              </a:lnSpc>
              <a:spcBef>
                <a:spcPts val="1200"/>
              </a:spcBef>
              <a:spcAft>
                <a:spcPts val="0"/>
              </a:spcAft>
              <a:buNone/>
            </a:pPr>
            <a:r>
              <a:rPr lang="en-US" sz="1400">
                <a:solidFill>
                  <a:schemeClr val="dk1"/>
                </a:solidFill>
              </a:rPr>
              <a:t>9.       Resolve collision with priority logic:</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400">
              <a:solidFill>
                <a:schemeClr val="dk1"/>
              </a:solidFill>
            </a:endParaRPr>
          </a:p>
        </p:txBody>
      </p:sp>
      <p:sp>
        <p:nvSpPr>
          <p:cNvPr id="276" name="Google Shape;276;g351216b9f99_3_7"/>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277" name="Google Shape;277;g351216b9f99_3_7"/>
          <p:cNvPicPr preferRelativeResize="0"/>
          <p:nvPr/>
        </p:nvPicPr>
        <p:blipFill>
          <a:blip r:embed="rId3">
            <a:alphaModFix/>
          </a:blip>
          <a:stretch>
            <a:fillRect/>
          </a:stretch>
        </p:blipFill>
        <p:spPr>
          <a:xfrm>
            <a:off x="121175" y="395975"/>
            <a:ext cx="5238750" cy="523875"/>
          </a:xfrm>
          <a:prstGeom prst="rect">
            <a:avLst/>
          </a:prstGeom>
          <a:noFill/>
          <a:ln>
            <a:noFill/>
          </a:ln>
        </p:spPr>
      </p:pic>
      <p:pic>
        <p:nvPicPr>
          <p:cNvPr id="278" name="Google Shape;278;g351216b9f99_3_7"/>
          <p:cNvPicPr preferRelativeResize="0"/>
          <p:nvPr/>
        </p:nvPicPr>
        <p:blipFill>
          <a:blip r:embed="rId4">
            <a:alphaModFix/>
          </a:blip>
          <a:stretch>
            <a:fillRect/>
          </a:stretch>
        </p:blipFill>
        <p:spPr>
          <a:xfrm>
            <a:off x="121175" y="2167925"/>
            <a:ext cx="5238750" cy="514350"/>
          </a:xfrm>
          <a:prstGeom prst="rect">
            <a:avLst/>
          </a:prstGeom>
          <a:noFill/>
          <a:ln>
            <a:noFill/>
          </a:ln>
        </p:spPr>
      </p:pic>
      <p:pic>
        <p:nvPicPr>
          <p:cNvPr id="279" name="Google Shape;279;g351216b9f99_3_7"/>
          <p:cNvPicPr preferRelativeResize="0"/>
          <p:nvPr/>
        </p:nvPicPr>
        <p:blipFill>
          <a:blip r:embed="rId5">
            <a:alphaModFix/>
          </a:blip>
          <a:stretch>
            <a:fillRect/>
          </a:stretch>
        </p:blipFill>
        <p:spPr>
          <a:xfrm>
            <a:off x="121175" y="4708575"/>
            <a:ext cx="5238750" cy="152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51216b9f99_3_18"/>
          <p:cNvSpPr txBox="1"/>
          <p:nvPr>
            <p:ph idx="1" type="body"/>
          </p:nvPr>
        </p:nvSpPr>
        <p:spPr>
          <a:xfrm>
            <a:off x="0" y="0"/>
            <a:ext cx="11334000" cy="6901800"/>
          </a:xfrm>
          <a:prstGeom prst="rect">
            <a:avLst/>
          </a:prstGeom>
        </p:spPr>
        <p:txBody>
          <a:bodyPr anchorCtr="0" anchor="t" bIns="45700" lIns="91425" spcFirstLastPara="1" rIns="91425" wrap="square" tIns="45700">
            <a:normAutofit/>
          </a:bodyPr>
          <a:lstStyle/>
          <a:p>
            <a:pPr indent="-298450" lvl="0" marL="457200" rtl="0" algn="l">
              <a:spcBef>
                <a:spcPts val="1000"/>
              </a:spcBef>
              <a:spcAft>
                <a:spcPts val="0"/>
              </a:spcAft>
              <a:buSzPts val="1100"/>
              <a:buChar char="●"/>
            </a:pPr>
            <a:r>
              <a:rPr lang="en-US" sz="1100">
                <a:solidFill>
                  <a:schemeClr val="dk1"/>
                </a:solidFill>
              </a:rPr>
              <a:t>The vehicle that is </a:t>
            </a:r>
            <a:r>
              <a:rPr b="1" lang="en-US" sz="1100">
                <a:solidFill>
                  <a:schemeClr val="dk1"/>
                </a:solidFill>
              </a:rPr>
              <a:t>closer to the intersection center (0, 0)</a:t>
            </a:r>
            <a:r>
              <a:rPr lang="en-US" sz="1100">
                <a:solidFill>
                  <a:schemeClr val="dk1"/>
                </a:solidFill>
              </a:rPr>
              <a:t> is given priority.</a:t>
            </a:r>
            <a:endParaRPr sz="1100">
              <a:solidFill>
                <a:schemeClr val="dk1"/>
              </a:solidFill>
            </a:endParaRPr>
          </a:p>
          <a:p>
            <a:pPr indent="-298450" lvl="0" marL="457200" rtl="0" algn="l">
              <a:spcBef>
                <a:spcPts val="0"/>
              </a:spcBef>
              <a:spcAft>
                <a:spcPts val="0"/>
              </a:spcAft>
              <a:buSzPts val="1100"/>
              <a:buChar char="●"/>
            </a:pPr>
            <a:r>
              <a:rPr lang="en-US" sz="1100">
                <a:solidFill>
                  <a:schemeClr val="dk1"/>
                </a:solidFill>
              </a:rPr>
              <a:t>It is determined by checking whose </a:t>
            </a:r>
            <a:r>
              <a:rPr lang="en-US" sz="1100">
                <a:solidFill>
                  <a:srgbClr val="188038"/>
                </a:solidFill>
                <a:latin typeface="Roboto Mono"/>
                <a:ea typeface="Roboto Mono"/>
                <a:cs typeface="Roboto Mono"/>
                <a:sym typeface="Roboto Mono"/>
              </a:rPr>
              <a:t>abs(x) + abs(y)</a:t>
            </a:r>
            <a:r>
              <a:rPr lang="en-US" sz="1100">
                <a:solidFill>
                  <a:schemeClr val="dk1"/>
                </a:solidFill>
              </a:rPr>
              <a:t> is smaller (closer to the center).</a:t>
            </a:r>
            <a:endParaRPr sz="1100">
              <a:solidFill>
                <a:schemeClr val="dk1"/>
              </a:solidFill>
            </a:endParaRPr>
          </a:p>
          <a:p>
            <a:pPr indent="0" lvl="0" marL="0" rtl="0" algn="l">
              <a:lnSpc>
                <a:spcPct val="115000"/>
              </a:lnSpc>
              <a:spcBef>
                <a:spcPts val="1200"/>
              </a:spcBef>
              <a:spcAft>
                <a:spcPts val="0"/>
              </a:spcAft>
              <a:buNone/>
            </a:pPr>
            <a:r>
              <a:rPr lang="en-US" sz="1400">
                <a:solidFill>
                  <a:schemeClr val="dk1"/>
                </a:solidFill>
              </a:rPr>
              <a:t>9.       Reset if threat has passed:</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If no immediate threat is detected (TTC too large or distance is safe), both vehicles are reset to </a:t>
            </a:r>
            <a:r>
              <a:rPr b="1" lang="en-US" sz="1100">
                <a:solidFill>
                  <a:schemeClr val="dk1"/>
                </a:solidFill>
              </a:rPr>
              <a:t>"GO"</a:t>
            </a:r>
            <a:r>
              <a:rPr lang="en-US" sz="1100">
                <a:solidFill>
                  <a:schemeClr val="dk1"/>
                </a:solidFill>
              </a:rPr>
              <a:t> mode.</a:t>
            </a:r>
            <a:endParaRPr sz="1400">
              <a:solidFill>
                <a:schemeClr val="dk1"/>
              </a:solidFill>
            </a:endParaRPr>
          </a:p>
          <a:p>
            <a:pPr indent="0" lvl="0" marL="0" rtl="0" algn="l">
              <a:lnSpc>
                <a:spcPct val="115000"/>
              </a:lnSpc>
              <a:spcBef>
                <a:spcPts val="1200"/>
              </a:spcBef>
              <a:spcAft>
                <a:spcPts val="1200"/>
              </a:spcAft>
              <a:buNone/>
            </a:pPr>
            <a:r>
              <a:t/>
            </a:r>
            <a:endParaRPr sz="1400">
              <a:solidFill>
                <a:schemeClr val="dk1"/>
              </a:solidFill>
            </a:endParaRPr>
          </a:p>
        </p:txBody>
      </p:sp>
      <p:sp>
        <p:nvSpPr>
          <p:cNvPr id="285" name="Google Shape;285;g351216b9f99_3_18"/>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286" name="Google Shape;286;g351216b9f99_3_18"/>
          <p:cNvPicPr preferRelativeResize="0"/>
          <p:nvPr/>
        </p:nvPicPr>
        <p:blipFill>
          <a:blip r:embed="rId3">
            <a:alphaModFix/>
          </a:blip>
          <a:stretch>
            <a:fillRect/>
          </a:stretch>
        </p:blipFill>
        <p:spPr>
          <a:xfrm>
            <a:off x="154175" y="875522"/>
            <a:ext cx="3982550" cy="780150"/>
          </a:xfrm>
          <a:prstGeom prst="rect">
            <a:avLst/>
          </a:prstGeom>
          <a:noFill/>
          <a:ln>
            <a:noFill/>
          </a:ln>
        </p:spPr>
      </p:pic>
      <p:pic>
        <p:nvPicPr>
          <p:cNvPr id="287" name="Google Shape;287;g351216b9f99_3_18" title="ttc_with_left_turn.mp4">
            <a:hlinkClick r:id="rId4"/>
          </p:cNvPr>
          <p:cNvPicPr preferRelativeResize="0"/>
          <p:nvPr/>
        </p:nvPicPr>
        <p:blipFill>
          <a:blip r:embed="rId5">
            <a:alphaModFix/>
          </a:blip>
          <a:stretch>
            <a:fillRect/>
          </a:stretch>
        </p:blipFill>
        <p:spPr>
          <a:xfrm>
            <a:off x="2651500" y="2285200"/>
            <a:ext cx="4109525" cy="4119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293" name="Google Shape;293;p6"/>
          <p:cNvSpPr txBox="1"/>
          <p:nvPr/>
        </p:nvSpPr>
        <p:spPr>
          <a:xfrm>
            <a:off x="0" y="298980"/>
            <a:ext cx="10067700" cy="1030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100" u="sng">
                <a:solidFill>
                  <a:schemeClr val="dk1"/>
                </a:solidFill>
              </a:rPr>
              <a:t>3. Continuous-Time Markov Model (CTMM)</a:t>
            </a:r>
            <a:endParaRPr sz="21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How It Works: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CTMM is a </a:t>
            </a:r>
            <a:r>
              <a:rPr b="1" lang="en-US">
                <a:solidFill>
                  <a:schemeClr val="dk1"/>
                </a:solidFill>
              </a:rPr>
              <a:t>stochastic (probabilistic)</a:t>
            </a:r>
            <a:r>
              <a:rPr lang="en-US">
                <a:solidFill>
                  <a:schemeClr val="dk1"/>
                </a:solidFill>
              </a:rPr>
              <a:t> model that simulates </a:t>
            </a:r>
            <a:r>
              <a:rPr b="1" lang="en-US">
                <a:solidFill>
                  <a:schemeClr val="dk1"/>
                </a:solidFill>
              </a:rPr>
              <a:t>state transitions over time</a:t>
            </a:r>
            <a:r>
              <a:rPr lang="en-US">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Each vehicle is treated as a </a:t>
            </a:r>
            <a:r>
              <a:rPr b="1" lang="en-US">
                <a:solidFill>
                  <a:schemeClr val="dk1"/>
                </a:solidFill>
              </a:rPr>
              <a:t>two-state system</a:t>
            </a:r>
            <a:r>
              <a:rPr lang="en-US">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rPr>
              <a:t>State 0</a:t>
            </a:r>
            <a:r>
              <a:rPr lang="en-US">
                <a:solidFill>
                  <a:schemeClr val="dk1"/>
                </a:solidFill>
              </a:rPr>
              <a:t>: Go</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rPr>
              <a:t>State 1</a:t>
            </a:r>
            <a:r>
              <a:rPr lang="en-US">
                <a:solidFill>
                  <a:schemeClr val="dk1"/>
                </a:solidFill>
              </a:rPr>
              <a:t>: Yield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The transition between these states happens with </a:t>
            </a:r>
            <a:r>
              <a:rPr b="1" lang="en-US">
                <a:solidFill>
                  <a:schemeClr val="dk1"/>
                </a:solidFill>
              </a:rPr>
              <a:t>certain probabilities per time unit</a:t>
            </a:r>
            <a:r>
              <a:rPr lang="en-US">
                <a:solidFill>
                  <a:schemeClr val="dk1"/>
                </a:solidFill>
              </a:rPr>
              <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From Go to Yield: </a:t>
            </a:r>
            <a:r>
              <a:rPr lang="en-US">
                <a:solidFill>
                  <a:srgbClr val="188038"/>
                </a:solidFill>
                <a:latin typeface="Roboto Mono"/>
                <a:ea typeface="Roboto Mono"/>
                <a:cs typeface="Roboto Mono"/>
                <a:sym typeface="Roboto Mono"/>
              </a:rPr>
              <a:t>r_01 = α * exp(-d / β)</a:t>
            </a:r>
            <a:endParaRPr>
              <a:solidFill>
                <a:srgbClr val="188038"/>
              </a:solidFill>
              <a:latin typeface="Roboto Mono"/>
              <a:ea typeface="Roboto Mono"/>
              <a:cs typeface="Roboto Mono"/>
              <a:sym typeface="Roboto Mono"/>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From Yield to Go: </a:t>
            </a:r>
            <a:r>
              <a:rPr lang="en-US">
                <a:solidFill>
                  <a:srgbClr val="188038"/>
                </a:solidFill>
                <a:latin typeface="Roboto Mono"/>
                <a:ea typeface="Roboto Mono"/>
                <a:cs typeface="Roboto Mono"/>
                <a:sym typeface="Roboto Mono"/>
              </a:rPr>
              <a:t>r_10 = γ * (d / δ)</a:t>
            </a:r>
            <a:endParaRPr>
              <a:solidFill>
                <a:srgbClr val="188038"/>
              </a:solidFill>
              <a:latin typeface="Roboto Mono"/>
              <a:ea typeface="Roboto Mono"/>
              <a:cs typeface="Roboto Mono"/>
              <a:sym typeface="Roboto Mono"/>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Here </a:t>
            </a:r>
            <a:r>
              <a:rPr lang="en-US">
                <a:solidFill>
                  <a:srgbClr val="188038"/>
                </a:solidFill>
                <a:latin typeface="Roboto Mono"/>
                <a:ea typeface="Roboto Mono"/>
                <a:cs typeface="Roboto Mono"/>
                <a:sym typeface="Roboto Mono"/>
              </a:rPr>
              <a:t>d</a:t>
            </a:r>
            <a:r>
              <a:rPr lang="en-US">
                <a:solidFill>
                  <a:schemeClr val="dk1"/>
                </a:solidFill>
              </a:rPr>
              <a:t> is the distance between vehicles, and α, β, γ, δ are tuning parameters.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These rates define how likely a vehicle is to </a:t>
            </a:r>
            <a:r>
              <a:rPr b="1" lang="en-US">
                <a:solidFill>
                  <a:schemeClr val="dk1"/>
                </a:solidFill>
              </a:rPr>
              <a:t>decide to stop or go</a:t>
            </a:r>
            <a:r>
              <a:rPr lang="en-US">
                <a:solidFill>
                  <a:schemeClr val="dk1"/>
                </a:solidFill>
              </a:rPr>
              <a:t>, mimicking </a:t>
            </a:r>
            <a:r>
              <a:rPr b="1" lang="en-US">
                <a:solidFill>
                  <a:schemeClr val="dk1"/>
                </a:solidFill>
              </a:rPr>
              <a:t>real driver behavior or uncertainty in AI decision-making</a:t>
            </a:r>
            <a:r>
              <a:rPr lang="en-US">
                <a:solidFill>
                  <a:schemeClr val="dk1"/>
                </a:solidFill>
              </a:rPr>
              <a:t>.</a:t>
            </a:r>
            <a:endParaRPr>
              <a:solidFill>
                <a:schemeClr val="dk1"/>
              </a:solidFill>
            </a:endParaRPr>
          </a:p>
          <a:p>
            <a:pPr indent="0" lvl="0" marL="0" marR="0" rtl="0" algn="l">
              <a:lnSpc>
                <a:spcPct val="100000"/>
              </a:lnSpc>
              <a:spcBef>
                <a:spcPts val="1200"/>
              </a:spcBef>
              <a:spcAft>
                <a:spcPts val="0"/>
              </a:spcAft>
              <a:buNone/>
            </a:pPr>
            <a:r>
              <a:rPr b="1" lang="en-US">
                <a:solidFill>
                  <a:schemeClr val="dk1"/>
                </a:solidFill>
              </a:rPr>
              <a:t>Implementation: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1</a:t>
            </a:r>
            <a:r>
              <a:rPr lang="en-US">
                <a:solidFill>
                  <a:schemeClr val="dk1"/>
                </a:solidFill>
              </a:rPr>
              <a:t>.      Get Positions and Distance: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marR="0" rtl="0" algn="l">
              <a:lnSpc>
                <a:spcPct val="100000"/>
              </a:lnSpc>
              <a:spcBef>
                <a:spcPts val="1200"/>
              </a:spcBef>
              <a:spcAft>
                <a:spcPts val="0"/>
              </a:spcAft>
              <a:buNone/>
            </a:pPr>
            <a:r>
              <a:t/>
            </a:r>
            <a:endParaRPr b="1">
              <a:solidFill>
                <a:schemeClr val="dk1"/>
              </a:solidFill>
            </a:endParaRPr>
          </a:p>
          <a:p>
            <a:pPr indent="0" lvl="0" marL="0" marR="0" rtl="0" algn="l">
              <a:lnSpc>
                <a:spcPct val="100000"/>
              </a:lnSpc>
              <a:spcBef>
                <a:spcPts val="0"/>
              </a:spcBef>
              <a:spcAft>
                <a:spcPts val="0"/>
              </a:spcAft>
              <a:buNone/>
            </a:pPr>
            <a:r>
              <a:t/>
            </a:r>
            <a:endParaRPr b="1">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317500" lvl="0" marL="457200" rtl="0" algn="l">
              <a:spcBef>
                <a:spcPts val="0"/>
              </a:spcBef>
              <a:spcAft>
                <a:spcPts val="0"/>
              </a:spcAft>
              <a:buSzPts val="1400"/>
              <a:buChar char="●"/>
            </a:pPr>
            <a:r>
              <a:rPr lang="en-US">
                <a:solidFill>
                  <a:schemeClr val="dk1"/>
                </a:solidFill>
              </a:rPr>
              <a:t>This fetches the current </a:t>
            </a:r>
            <a:r>
              <a:rPr lang="en-US">
                <a:solidFill>
                  <a:srgbClr val="188038"/>
                </a:solidFill>
                <a:latin typeface="Roboto Mono"/>
                <a:ea typeface="Roboto Mono"/>
                <a:cs typeface="Roboto Mono"/>
                <a:sym typeface="Roboto Mono"/>
              </a:rPr>
              <a:t>(x, y)</a:t>
            </a:r>
            <a:r>
              <a:rPr lang="en-US">
                <a:solidFill>
                  <a:schemeClr val="dk1"/>
                </a:solidFill>
              </a:rPr>
              <a:t> positions of both vehicles.</a:t>
            </a:r>
            <a:endParaRPr>
              <a:solidFill>
                <a:schemeClr val="dk1"/>
              </a:solidFill>
            </a:endParaRPr>
          </a:p>
          <a:p>
            <a:pPr indent="-317500" lvl="0" marL="457200" rtl="0" algn="l">
              <a:spcBef>
                <a:spcPts val="0"/>
              </a:spcBef>
              <a:spcAft>
                <a:spcPts val="0"/>
              </a:spcAft>
              <a:buSzPts val="1400"/>
              <a:buChar char="●"/>
            </a:pPr>
            <a:r>
              <a:rPr lang="en-US">
                <a:solidFill>
                  <a:srgbClr val="188038"/>
                </a:solidFill>
                <a:latin typeface="Roboto Mono"/>
                <a:ea typeface="Roboto Mono"/>
                <a:cs typeface="Roboto Mono"/>
                <a:sym typeface="Roboto Mono"/>
              </a:rPr>
              <a:t>d</a:t>
            </a:r>
            <a:r>
              <a:rPr lang="en-US">
                <a:solidFill>
                  <a:schemeClr val="dk1"/>
                </a:solidFill>
              </a:rPr>
              <a:t> is the </a:t>
            </a:r>
            <a:r>
              <a:rPr b="1" lang="en-US">
                <a:solidFill>
                  <a:schemeClr val="dk1"/>
                </a:solidFill>
              </a:rPr>
              <a:t>Euclidean distance</a:t>
            </a:r>
            <a:r>
              <a:rPr lang="en-US">
                <a:solidFill>
                  <a:schemeClr val="dk1"/>
                </a:solidFill>
              </a:rPr>
              <a:t> between the vehicles — this tells us how close they are to each other.</a:t>
            </a:r>
            <a:endParaRPr>
              <a:solidFill>
                <a:schemeClr val="dk1"/>
              </a:solidFill>
            </a:endParaRPr>
          </a:p>
          <a:p>
            <a:pPr indent="-317500" lvl="0" marL="457200" rtl="0" algn="l">
              <a:spcBef>
                <a:spcPts val="0"/>
              </a:spcBef>
              <a:spcAft>
                <a:spcPts val="0"/>
              </a:spcAft>
              <a:buSzPts val="1400"/>
              <a:buChar char="●"/>
            </a:pPr>
            <a:r>
              <a:rPr lang="en-US">
                <a:solidFill>
                  <a:schemeClr val="dk1"/>
                </a:solidFill>
              </a:rPr>
              <a:t>This distance </a:t>
            </a:r>
            <a:r>
              <a:rPr lang="en-US">
                <a:solidFill>
                  <a:srgbClr val="188038"/>
                </a:solidFill>
                <a:latin typeface="Roboto Mono"/>
                <a:ea typeface="Roboto Mono"/>
                <a:cs typeface="Roboto Mono"/>
                <a:sym typeface="Roboto Mono"/>
              </a:rPr>
              <a:t>d</a:t>
            </a:r>
            <a:r>
              <a:rPr lang="en-US">
                <a:solidFill>
                  <a:schemeClr val="dk1"/>
                </a:solidFill>
              </a:rPr>
              <a:t> is key to determining </a:t>
            </a:r>
            <a:r>
              <a:rPr b="1" lang="en-US">
                <a:solidFill>
                  <a:schemeClr val="dk1"/>
                </a:solidFill>
              </a:rPr>
              <a:t>how likely</a:t>
            </a:r>
            <a:r>
              <a:rPr lang="en-US">
                <a:solidFill>
                  <a:schemeClr val="dk1"/>
                </a:solidFill>
              </a:rPr>
              <a:t> they are to collide and whether a safety rule should kick in.</a:t>
            </a:r>
            <a:endParaRPr>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a:p>
            <a:pPr indent="0" lvl="0" marL="0" marR="0" rtl="0" algn="l">
              <a:lnSpc>
                <a:spcPct val="100000"/>
              </a:lnSpc>
              <a:spcBef>
                <a:spcPts val="0"/>
              </a:spcBef>
              <a:spcAft>
                <a:spcPts val="0"/>
              </a:spcAft>
              <a:buNone/>
            </a:pPr>
            <a:r>
              <a:t/>
            </a:r>
            <a:endParaRPr b="1" sz="1700">
              <a:solidFill>
                <a:schemeClr val="dk1"/>
              </a:solidFill>
            </a:endParaRPr>
          </a:p>
        </p:txBody>
      </p:sp>
      <p:pic>
        <p:nvPicPr>
          <p:cNvPr id="294" name="Google Shape;294;p6"/>
          <p:cNvPicPr preferRelativeResize="0"/>
          <p:nvPr/>
        </p:nvPicPr>
        <p:blipFill>
          <a:blip r:embed="rId3">
            <a:alphaModFix/>
          </a:blip>
          <a:stretch>
            <a:fillRect/>
          </a:stretch>
        </p:blipFill>
        <p:spPr>
          <a:xfrm>
            <a:off x="256838" y="4503438"/>
            <a:ext cx="5019675" cy="98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51216b9f99_3_31"/>
          <p:cNvSpPr txBox="1"/>
          <p:nvPr>
            <p:ph idx="1" type="body"/>
          </p:nvPr>
        </p:nvSpPr>
        <p:spPr>
          <a:xfrm>
            <a:off x="0" y="0"/>
            <a:ext cx="11024700" cy="68580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1400"/>
              <a:t>2</a:t>
            </a:r>
            <a:r>
              <a:rPr lang="en-US" sz="1400"/>
              <a:t>.      Hard Safety Rule — Deterministic Avoidance:</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rPr lang="en-US" sz="1200"/>
              <a:t>We are also implementing </a:t>
            </a:r>
            <a:r>
              <a:rPr b="1" lang="en-US" sz="1200"/>
              <a:t>deterministic safety mechanism</a:t>
            </a:r>
            <a:r>
              <a:rPr lang="en-US" sz="1200"/>
              <a:t>:</a:t>
            </a:r>
            <a:endParaRPr sz="1200"/>
          </a:p>
          <a:p>
            <a:pPr indent="-304800" lvl="0" marL="457200" rtl="0" algn="l">
              <a:lnSpc>
                <a:spcPct val="115000"/>
              </a:lnSpc>
              <a:spcBef>
                <a:spcPts val="1200"/>
              </a:spcBef>
              <a:spcAft>
                <a:spcPts val="0"/>
              </a:spcAft>
              <a:buClr>
                <a:schemeClr val="dk1"/>
              </a:buClr>
              <a:buSzPts val="1200"/>
              <a:buFont typeface="Arial"/>
              <a:buChar char="●"/>
            </a:pPr>
            <a:r>
              <a:rPr lang="en-US" sz="1200"/>
              <a:t>If vehicles are </a:t>
            </a:r>
            <a:r>
              <a:rPr b="1" lang="en-US" sz="1200"/>
              <a:t>closer than 10 meters</a:t>
            </a:r>
            <a:r>
              <a:rPr lang="en-US" sz="1200"/>
              <a:t>, we assume there's </a:t>
            </a:r>
            <a:r>
              <a:rPr b="1" lang="en-US" sz="1200"/>
              <a:t>high collision risk</a:t>
            </a:r>
            <a:r>
              <a:rPr lang="en-US" sz="1200"/>
              <a:t>.</a:t>
            </a:r>
            <a:endParaRPr sz="1200"/>
          </a:p>
          <a:p>
            <a:pPr indent="-304800" lvl="0" marL="457200" rtl="0" algn="l">
              <a:lnSpc>
                <a:spcPct val="115000"/>
              </a:lnSpc>
              <a:spcBef>
                <a:spcPts val="0"/>
              </a:spcBef>
              <a:spcAft>
                <a:spcPts val="0"/>
              </a:spcAft>
              <a:buClr>
                <a:schemeClr val="dk1"/>
              </a:buClr>
              <a:buSzPts val="1200"/>
              <a:buFont typeface="Arial"/>
              <a:buChar char="●"/>
            </a:pPr>
            <a:r>
              <a:rPr lang="en-US" sz="1200"/>
              <a:t>and we </a:t>
            </a:r>
            <a:r>
              <a:rPr b="1" lang="en-US" sz="1200"/>
              <a:t>don’t rely on probabilities here</a:t>
            </a:r>
            <a:r>
              <a:rPr lang="en-US" sz="1200"/>
              <a:t> and make a </a:t>
            </a:r>
            <a:r>
              <a:rPr b="1" lang="en-US" sz="1200"/>
              <a:t>definite decision</a:t>
            </a:r>
            <a:r>
              <a:rPr lang="en-US" sz="1200"/>
              <a:t> to prevent collision.</a:t>
            </a:r>
            <a:endParaRPr sz="1200"/>
          </a:p>
          <a:p>
            <a:pPr indent="0" lvl="0" marL="0" rtl="0" algn="l">
              <a:lnSpc>
                <a:spcPct val="115000"/>
              </a:lnSpc>
              <a:spcBef>
                <a:spcPts val="1200"/>
              </a:spcBef>
              <a:spcAft>
                <a:spcPts val="0"/>
              </a:spcAft>
              <a:buNone/>
            </a:pPr>
            <a:r>
              <a:rPr b="1" lang="en-US" sz="1400"/>
              <a:t>How is the decision made?</a:t>
            </a:r>
            <a:endParaRPr b="1" sz="1400"/>
          </a:p>
          <a:p>
            <a:pPr indent="-304800" lvl="0" marL="457200" rtl="0" algn="l">
              <a:lnSpc>
                <a:spcPct val="115000"/>
              </a:lnSpc>
              <a:spcBef>
                <a:spcPts val="1200"/>
              </a:spcBef>
              <a:spcAft>
                <a:spcPts val="0"/>
              </a:spcAft>
              <a:buClr>
                <a:schemeClr val="dk1"/>
              </a:buClr>
              <a:buSzPts val="1200"/>
              <a:buFont typeface="Arial"/>
              <a:buChar char="●"/>
            </a:pPr>
            <a:r>
              <a:rPr lang="en-US" sz="1200"/>
              <a:t>The vehicle that is </a:t>
            </a:r>
            <a:r>
              <a:rPr b="1" lang="en-US" sz="1200"/>
              <a:t>closer to the center of the intersection</a:t>
            </a:r>
            <a:r>
              <a:rPr lang="en-US" sz="1200"/>
              <a:t> (i.e., whose </a:t>
            </a:r>
            <a:r>
              <a:rPr lang="en-US" sz="1200">
                <a:solidFill>
                  <a:srgbClr val="188038"/>
                </a:solidFill>
                <a:latin typeface="Roboto Mono"/>
                <a:ea typeface="Roboto Mono"/>
                <a:cs typeface="Roboto Mono"/>
                <a:sym typeface="Roboto Mono"/>
              </a:rPr>
              <a:t>abs(x) + abs(y)</a:t>
            </a:r>
            <a:r>
              <a:rPr lang="en-US" sz="1200"/>
              <a:t> is </a:t>
            </a:r>
            <a:r>
              <a:rPr b="1" lang="en-US" sz="1200"/>
              <a:t>smaller</a:t>
            </a:r>
            <a:r>
              <a:rPr lang="en-US" sz="1200"/>
              <a:t>) is allowed to </a:t>
            </a:r>
            <a:r>
              <a:rPr b="1" lang="en-US" sz="1200"/>
              <a:t>go</a:t>
            </a:r>
            <a:r>
              <a:rPr lang="en-US" sz="1200"/>
              <a:t>.</a:t>
            </a:r>
            <a:endParaRPr sz="1200"/>
          </a:p>
          <a:p>
            <a:pPr indent="-304800" lvl="0" marL="457200" rtl="0" algn="l">
              <a:lnSpc>
                <a:spcPct val="115000"/>
              </a:lnSpc>
              <a:spcBef>
                <a:spcPts val="0"/>
              </a:spcBef>
              <a:spcAft>
                <a:spcPts val="0"/>
              </a:spcAft>
              <a:buClr>
                <a:schemeClr val="dk1"/>
              </a:buClr>
              <a:buSzPts val="1200"/>
              <a:buFont typeface="Arial"/>
              <a:buChar char="●"/>
            </a:pPr>
            <a:r>
              <a:rPr lang="en-US" sz="1200"/>
              <a:t>The vehicle </a:t>
            </a:r>
            <a:r>
              <a:rPr b="1" lang="en-US" sz="1200"/>
              <a:t>farther </a:t>
            </a:r>
            <a:r>
              <a:rPr lang="en-US" sz="1200"/>
              <a:t>is told to </a:t>
            </a:r>
            <a:r>
              <a:rPr b="1" lang="en-US" sz="1200"/>
              <a:t>yield</a:t>
            </a:r>
            <a:r>
              <a:rPr lang="en-US" sz="1200"/>
              <a:t>.</a:t>
            </a:r>
            <a:endParaRPr sz="1200"/>
          </a:p>
          <a:p>
            <a:pPr indent="0" lvl="0" marL="0" rtl="0" algn="l">
              <a:lnSpc>
                <a:spcPct val="115000"/>
              </a:lnSpc>
              <a:spcBef>
                <a:spcPts val="1200"/>
              </a:spcBef>
              <a:spcAft>
                <a:spcPts val="0"/>
              </a:spcAft>
              <a:buNone/>
            </a:pPr>
            <a:r>
              <a:rPr lang="en-US" sz="1400"/>
              <a:t>3.      Probabilistic CTMM-Based Avoidance</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1200"/>
              </a:spcAft>
              <a:buClr>
                <a:schemeClr val="dk1"/>
              </a:buClr>
              <a:buSzPts val="1100"/>
              <a:buFont typeface="Arial"/>
              <a:buNone/>
            </a:pPr>
            <a:r>
              <a:t/>
            </a:r>
            <a:endParaRPr sz="1400"/>
          </a:p>
        </p:txBody>
      </p:sp>
      <p:sp>
        <p:nvSpPr>
          <p:cNvPr id="300" name="Google Shape;300;g351216b9f99_3_31"/>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301" name="Google Shape;301;g351216b9f99_3_31"/>
          <p:cNvPicPr preferRelativeResize="0"/>
          <p:nvPr/>
        </p:nvPicPr>
        <p:blipFill>
          <a:blip r:embed="rId3">
            <a:alphaModFix/>
          </a:blip>
          <a:stretch>
            <a:fillRect/>
          </a:stretch>
        </p:blipFill>
        <p:spPr>
          <a:xfrm>
            <a:off x="169475" y="322125"/>
            <a:ext cx="4795450" cy="1688725"/>
          </a:xfrm>
          <a:prstGeom prst="rect">
            <a:avLst/>
          </a:prstGeom>
          <a:noFill/>
          <a:ln>
            <a:noFill/>
          </a:ln>
        </p:spPr>
      </p:pic>
      <p:pic>
        <p:nvPicPr>
          <p:cNvPr id="302" name="Google Shape;302;g351216b9f99_3_31"/>
          <p:cNvPicPr preferRelativeResize="0"/>
          <p:nvPr/>
        </p:nvPicPr>
        <p:blipFill>
          <a:blip r:embed="rId4">
            <a:alphaModFix/>
          </a:blip>
          <a:stretch>
            <a:fillRect/>
          </a:stretch>
        </p:blipFill>
        <p:spPr>
          <a:xfrm>
            <a:off x="169475" y="4202500"/>
            <a:ext cx="4795450" cy="685800"/>
          </a:xfrm>
          <a:prstGeom prst="rect">
            <a:avLst/>
          </a:prstGeom>
          <a:noFill/>
          <a:ln>
            <a:noFill/>
          </a:ln>
        </p:spPr>
      </p:pic>
      <p:pic>
        <p:nvPicPr>
          <p:cNvPr id="303" name="Google Shape;303;g351216b9f99_3_31"/>
          <p:cNvPicPr preferRelativeResize="0"/>
          <p:nvPr/>
        </p:nvPicPr>
        <p:blipFill>
          <a:blip r:embed="rId5">
            <a:alphaModFix/>
          </a:blip>
          <a:stretch>
            <a:fillRect/>
          </a:stretch>
        </p:blipFill>
        <p:spPr>
          <a:xfrm>
            <a:off x="169475" y="5003925"/>
            <a:ext cx="6124213" cy="185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
          <p:cNvSpPr txBox="1"/>
          <p:nvPr>
            <p:ph type="title"/>
          </p:nvPr>
        </p:nvSpPr>
        <p:spPr>
          <a:xfrm>
            <a:off x="567941" y="426012"/>
            <a:ext cx="10696800" cy="73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Arial"/>
              <a:buNone/>
            </a:pPr>
            <a:r>
              <a:rPr b="1" lang="en-US" sz="3800"/>
              <a:t>Internship Overview</a:t>
            </a:r>
            <a:endParaRPr sz="3800"/>
          </a:p>
        </p:txBody>
      </p:sp>
      <p:sp>
        <p:nvSpPr>
          <p:cNvPr id="165" name="Google Shape;165;p2"/>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66" name="Google Shape;166;p2"/>
          <p:cNvSpPr txBox="1"/>
          <p:nvPr/>
        </p:nvSpPr>
        <p:spPr>
          <a:xfrm>
            <a:off x="382150" y="1160400"/>
            <a:ext cx="9396600" cy="49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a:solidFill>
                <a:schemeClr val="dk1"/>
              </a:solidFill>
            </a:endParaRPr>
          </a:p>
          <a:p>
            <a:pPr indent="-336550" lvl="0" marL="457200" rtl="0" algn="l">
              <a:spcBef>
                <a:spcPts val="400"/>
              </a:spcBef>
              <a:spcAft>
                <a:spcPts val="0"/>
              </a:spcAft>
              <a:buClr>
                <a:schemeClr val="dk1"/>
              </a:buClr>
              <a:buSzPts val="1700"/>
              <a:buChar char="●"/>
            </a:pPr>
            <a:r>
              <a:rPr lang="en-US" sz="1700">
                <a:solidFill>
                  <a:schemeClr val="dk1"/>
                </a:solidFill>
              </a:rPr>
              <a:t>This internship was conducted at the prestigious Kyushu Institute of Technology in Japan, offering a unique opportunity to dive deep into the field of autonomous driving simulation.</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The internship’s primary goal was to understand the core Functionality and working of the Autonomous Vehicle.</a:t>
            </a:r>
            <a:endParaRPr>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I was part of a team that was guided by experienced faculty members, including Professor Wagatsuma , our mentors Ahmad Altaweel and Seungshin lee.</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In the first two weeks, we were first introduced to foundational algorithms such as Depth First Search (DFS), Breadth First Search (BFS), cost minimum search, best-first search, and dynamic programming.</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4f890d03c7_0_67"/>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309" name="Google Shape;309;g34f890d03c7_0_67" title="ctmm_with_left_turn.mp4">
            <a:hlinkClick r:id="rId3"/>
          </p:cNvPr>
          <p:cNvPicPr preferRelativeResize="0"/>
          <p:nvPr/>
        </p:nvPicPr>
        <p:blipFill>
          <a:blip r:embed="rId4">
            <a:alphaModFix/>
          </a:blip>
          <a:stretch>
            <a:fillRect/>
          </a:stretch>
        </p:blipFill>
        <p:spPr>
          <a:xfrm>
            <a:off x="2141875" y="239225"/>
            <a:ext cx="6338975" cy="6386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7"/>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315" name="Google Shape;315;p7"/>
          <p:cNvSpPr txBox="1"/>
          <p:nvPr/>
        </p:nvSpPr>
        <p:spPr>
          <a:xfrm>
            <a:off x="0" y="0"/>
            <a:ext cx="10506300" cy="6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rgbClr val="3F3F3F"/>
                </a:solidFill>
              </a:rPr>
              <a:t>Comparison Table</a:t>
            </a:r>
            <a:r>
              <a:rPr lang="en-US" sz="2400">
                <a:solidFill>
                  <a:srgbClr val="3F3F3F"/>
                </a:solidFill>
              </a:rPr>
              <a:t>:</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rPr lang="en-US" sz="2900" u="sng">
                <a:solidFill>
                  <a:schemeClr val="dk1"/>
                </a:solidFill>
              </a:rPr>
              <a:t>Challenges</a:t>
            </a:r>
            <a:r>
              <a:rPr lang="en-US" sz="2900">
                <a:solidFill>
                  <a:schemeClr val="dk1"/>
                </a:solidFill>
              </a:rPr>
              <a:t> </a:t>
            </a:r>
            <a:r>
              <a:rPr lang="en-US" sz="2900" u="sng">
                <a:solidFill>
                  <a:schemeClr val="dk1"/>
                </a:solidFill>
              </a:rPr>
              <a:t>faced</a:t>
            </a:r>
            <a:r>
              <a:rPr lang="en-US" sz="3100">
                <a:solidFill>
                  <a:schemeClr val="dk1"/>
                </a:solidFill>
              </a:rPr>
              <a:t>:</a:t>
            </a:r>
            <a:endParaRPr sz="3100">
              <a:solidFill>
                <a:schemeClr val="dk1"/>
              </a:solidFill>
            </a:endParaRPr>
          </a:p>
          <a:p>
            <a:pPr indent="0" lvl="0" marL="0" rtl="0" algn="l">
              <a:spcBef>
                <a:spcPts val="0"/>
              </a:spcBef>
              <a:spcAft>
                <a:spcPts val="0"/>
              </a:spcAft>
              <a:buNone/>
            </a:pPr>
            <a:r>
              <a:t/>
            </a:r>
            <a:endParaRPr sz="3100">
              <a:solidFill>
                <a:schemeClr val="dk1"/>
              </a:solidFill>
            </a:endParaRPr>
          </a:p>
          <a:p>
            <a:pPr indent="-323850" lvl="0" marL="457200" rtl="0" algn="l">
              <a:lnSpc>
                <a:spcPct val="110000"/>
              </a:lnSpc>
              <a:spcBef>
                <a:spcPts val="1000"/>
              </a:spcBef>
              <a:spcAft>
                <a:spcPts val="0"/>
              </a:spcAft>
              <a:buClr>
                <a:srgbClr val="0C0C0C"/>
              </a:buClr>
              <a:buSzPts val="1500"/>
              <a:buFont typeface="Trebuchet MS"/>
              <a:buChar char="●"/>
            </a:pPr>
            <a:r>
              <a:rPr b="1" lang="en-US" sz="1500">
                <a:solidFill>
                  <a:schemeClr val="dk1"/>
                </a:solidFill>
              </a:rPr>
              <a:t>Incomplete OSM Data:</a:t>
            </a:r>
            <a:r>
              <a:rPr lang="en-US" sz="1500">
                <a:solidFill>
                  <a:schemeClr val="dk1"/>
                </a:solidFill>
              </a:rPr>
              <a:t> One of the first issues I faced was with the raw OpenStreetMap (OSM) data downloaded from the official site.While the OSM XML file provided detailed nodes and ways, the relation tags were either missing or inconsistent, which made accurate lanelet generation very difficult.</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3100" u="sng">
              <a:solidFill>
                <a:schemeClr val="dk1"/>
              </a:solidFill>
            </a:endParaRPr>
          </a:p>
        </p:txBody>
      </p:sp>
      <p:graphicFrame>
        <p:nvGraphicFramePr>
          <p:cNvPr id="316" name="Google Shape;316;p7"/>
          <p:cNvGraphicFramePr/>
          <p:nvPr/>
        </p:nvGraphicFramePr>
        <p:xfrm>
          <a:off x="125175" y="673425"/>
          <a:ext cx="3000000" cy="3000000"/>
        </p:xfrm>
        <a:graphic>
          <a:graphicData uri="http://schemas.openxmlformats.org/drawingml/2006/table">
            <a:tbl>
              <a:tblPr>
                <a:noFill/>
                <a:tableStyleId>{D3B9747D-73A4-49C3-9929-CDDC48370735}</a:tableStyleId>
              </a:tblPr>
              <a:tblGrid>
                <a:gridCol w="1533050"/>
                <a:gridCol w="1533050"/>
                <a:gridCol w="1533050"/>
                <a:gridCol w="1533050"/>
              </a:tblGrid>
              <a:tr h="406175">
                <a:tc>
                  <a:txBody>
                    <a:bodyPr/>
                    <a:lstStyle/>
                    <a:p>
                      <a:pPr indent="0" lvl="0" marL="0" rtl="0" algn="l">
                        <a:spcBef>
                          <a:spcPts val="0"/>
                        </a:spcBef>
                        <a:spcAft>
                          <a:spcPts val="0"/>
                        </a:spcAft>
                        <a:buNone/>
                      </a:pPr>
                      <a:r>
                        <a:rPr lang="en-US"/>
                        <a:t>Model</a:t>
                      </a:r>
                      <a:endParaRPr/>
                    </a:p>
                  </a:txBody>
                  <a:tcPr marT="91425" marB="91425" marR="91425" marL="91425"/>
                </a:tc>
                <a:tc>
                  <a:txBody>
                    <a:bodyPr/>
                    <a:lstStyle/>
                    <a:p>
                      <a:pPr indent="0" lvl="0" marL="0" rtl="0" algn="l">
                        <a:spcBef>
                          <a:spcPts val="0"/>
                        </a:spcBef>
                        <a:spcAft>
                          <a:spcPts val="0"/>
                        </a:spcAft>
                        <a:buNone/>
                      </a:pPr>
                      <a:r>
                        <a:rPr lang="en-US"/>
                        <a:t>Nature</a:t>
                      </a:r>
                      <a:endParaRPr/>
                    </a:p>
                  </a:txBody>
                  <a:tcPr marT="91425" marB="91425" marR="91425" marL="91425"/>
                </a:tc>
                <a:tc>
                  <a:txBody>
                    <a:bodyPr/>
                    <a:lstStyle/>
                    <a:p>
                      <a:pPr indent="0" lvl="0" marL="0" rtl="0" algn="l">
                        <a:spcBef>
                          <a:spcPts val="0"/>
                        </a:spcBef>
                        <a:spcAft>
                          <a:spcPts val="0"/>
                        </a:spcAft>
                        <a:buNone/>
                      </a:pPr>
                      <a:r>
                        <a:rPr lang="en-US"/>
                        <a:t>Realism</a:t>
                      </a:r>
                      <a:endParaRPr/>
                    </a:p>
                  </a:txBody>
                  <a:tcPr marT="91425" marB="91425" marR="91425" marL="91425"/>
                </a:tc>
                <a:tc>
                  <a:txBody>
                    <a:bodyPr/>
                    <a:lstStyle/>
                    <a:p>
                      <a:pPr indent="0" lvl="0" marL="0" rtl="0" algn="l">
                        <a:spcBef>
                          <a:spcPts val="0"/>
                        </a:spcBef>
                        <a:spcAft>
                          <a:spcPts val="0"/>
                        </a:spcAft>
                        <a:buNone/>
                      </a:pPr>
                      <a:r>
                        <a:rPr lang="en-US"/>
                        <a:t>Complexity </a:t>
                      </a:r>
                      <a:endParaRPr/>
                    </a:p>
                  </a:txBody>
                  <a:tcPr marT="91425" marB="91425" marR="91425" marL="91425"/>
                </a:tc>
              </a:tr>
              <a:tr h="705425">
                <a:tc>
                  <a:txBody>
                    <a:bodyPr/>
                    <a:lstStyle/>
                    <a:p>
                      <a:pPr indent="0" lvl="0" marL="0" rtl="0" algn="l">
                        <a:spcBef>
                          <a:spcPts val="0"/>
                        </a:spcBef>
                        <a:spcAft>
                          <a:spcPts val="0"/>
                        </a:spcAft>
                        <a:buNone/>
                      </a:pPr>
                      <a:r>
                        <a:rPr lang="en-US"/>
                        <a:t>Deterministic</a:t>
                      </a:r>
                      <a:endParaRPr/>
                    </a:p>
                  </a:txBody>
                  <a:tcPr marT="91425" marB="91425" marR="91425" marL="91425"/>
                </a:tc>
                <a:tc>
                  <a:txBody>
                    <a:bodyPr/>
                    <a:lstStyle/>
                    <a:p>
                      <a:pPr indent="0" lvl="0" marL="0" rtl="0" algn="l">
                        <a:spcBef>
                          <a:spcPts val="0"/>
                        </a:spcBef>
                        <a:spcAft>
                          <a:spcPts val="0"/>
                        </a:spcAft>
                        <a:buNone/>
                      </a:pPr>
                      <a:r>
                        <a:rPr lang="en-US"/>
                        <a:t>Rule-Based</a:t>
                      </a:r>
                      <a:endParaRPr/>
                    </a:p>
                  </a:txBody>
                  <a:tcPr marT="91425" marB="91425" marR="91425" marL="91425"/>
                </a:tc>
                <a:tc>
                  <a:txBody>
                    <a:bodyPr/>
                    <a:lstStyle/>
                    <a:p>
                      <a:pPr indent="0" lvl="0" marL="0" rtl="0" algn="l">
                        <a:spcBef>
                          <a:spcPts val="0"/>
                        </a:spcBef>
                        <a:spcAft>
                          <a:spcPts val="0"/>
                        </a:spcAft>
                        <a:buNone/>
                      </a:pPr>
                      <a:r>
                        <a:rPr lang="en-US"/>
                        <a:t>Low </a:t>
                      </a:r>
                      <a:endParaRPr/>
                    </a:p>
                  </a:txBody>
                  <a:tcPr marT="91425" marB="91425" marR="91425" marL="91425"/>
                </a:tc>
                <a:tc>
                  <a:txBody>
                    <a:bodyPr/>
                    <a:lstStyle/>
                    <a:p>
                      <a:pPr indent="0" lvl="0" marL="0" rtl="0" algn="l">
                        <a:spcBef>
                          <a:spcPts val="0"/>
                        </a:spcBef>
                        <a:spcAft>
                          <a:spcPts val="0"/>
                        </a:spcAft>
                        <a:buNone/>
                      </a:pPr>
                      <a:r>
                        <a:rPr lang="en-US"/>
                        <a:t>Low </a:t>
                      </a:r>
                      <a:endParaRPr/>
                    </a:p>
                  </a:txBody>
                  <a:tcPr marT="91425" marB="91425" marR="91425" marL="91425"/>
                </a:tc>
              </a:tr>
              <a:tr h="888325">
                <a:tc>
                  <a:txBody>
                    <a:bodyPr/>
                    <a:lstStyle/>
                    <a:p>
                      <a:pPr indent="0" lvl="0" marL="0" rtl="0" algn="l">
                        <a:spcBef>
                          <a:spcPts val="0"/>
                        </a:spcBef>
                        <a:spcAft>
                          <a:spcPts val="0"/>
                        </a:spcAft>
                        <a:buNone/>
                      </a:pPr>
                      <a:r>
                        <a:rPr lang="en-US"/>
                        <a:t>TTC</a:t>
                      </a:r>
                      <a:endParaRPr/>
                    </a:p>
                  </a:txBody>
                  <a:tcPr marT="91425" marB="91425" marR="91425" marL="91425"/>
                </a:tc>
                <a:tc>
                  <a:txBody>
                    <a:bodyPr/>
                    <a:lstStyle/>
                    <a:p>
                      <a:pPr indent="0" lvl="0" marL="0" rtl="0" algn="l">
                        <a:spcBef>
                          <a:spcPts val="0"/>
                        </a:spcBef>
                        <a:spcAft>
                          <a:spcPts val="0"/>
                        </a:spcAft>
                        <a:buNone/>
                      </a:pPr>
                      <a:r>
                        <a:rPr lang="en-US"/>
                        <a:t>Analytical</a:t>
                      </a:r>
                      <a:endParaRPr/>
                    </a:p>
                  </a:txBody>
                  <a:tcPr marT="91425" marB="91425" marR="91425" marL="91425"/>
                </a:tc>
                <a:tc>
                  <a:txBody>
                    <a:bodyPr/>
                    <a:lstStyle/>
                    <a:p>
                      <a:pPr indent="0" lvl="0" marL="0" rtl="0" algn="l">
                        <a:spcBef>
                          <a:spcPts val="0"/>
                        </a:spcBef>
                        <a:spcAft>
                          <a:spcPts val="0"/>
                        </a:spcAft>
                        <a:buNone/>
                      </a:pPr>
                      <a:r>
                        <a:rPr lang="en-US"/>
                        <a:t>Medium </a:t>
                      </a:r>
                      <a:endParaRPr/>
                    </a:p>
                  </a:txBody>
                  <a:tcPr marT="91425" marB="91425" marR="91425" marL="91425"/>
                </a:tc>
                <a:tc>
                  <a:txBody>
                    <a:bodyPr/>
                    <a:lstStyle/>
                    <a:p>
                      <a:pPr indent="0" lvl="0" marL="0" rtl="0" algn="l">
                        <a:spcBef>
                          <a:spcPts val="0"/>
                        </a:spcBef>
                        <a:spcAft>
                          <a:spcPts val="0"/>
                        </a:spcAft>
                        <a:buNone/>
                      </a:pPr>
                      <a:r>
                        <a:rPr lang="en-US"/>
                        <a:t>Medium</a:t>
                      </a:r>
                      <a:endParaRPr/>
                    </a:p>
                  </a:txBody>
                  <a:tcPr marT="91425" marB="91425" marR="91425" marL="91425"/>
                </a:tc>
              </a:tr>
              <a:tr h="859875">
                <a:tc>
                  <a:txBody>
                    <a:bodyPr/>
                    <a:lstStyle/>
                    <a:p>
                      <a:pPr indent="0" lvl="0" marL="0" rtl="0" algn="l">
                        <a:spcBef>
                          <a:spcPts val="0"/>
                        </a:spcBef>
                        <a:spcAft>
                          <a:spcPts val="0"/>
                        </a:spcAft>
                        <a:buNone/>
                      </a:pPr>
                      <a:r>
                        <a:rPr lang="en-US"/>
                        <a:t>CTMM</a:t>
                      </a:r>
                      <a:endParaRPr/>
                    </a:p>
                  </a:txBody>
                  <a:tcPr marT="91425" marB="91425" marR="91425" marL="91425"/>
                </a:tc>
                <a:tc>
                  <a:txBody>
                    <a:bodyPr/>
                    <a:lstStyle/>
                    <a:p>
                      <a:pPr indent="0" lvl="0" marL="0" rtl="0" algn="l">
                        <a:spcBef>
                          <a:spcPts val="0"/>
                        </a:spcBef>
                        <a:spcAft>
                          <a:spcPts val="0"/>
                        </a:spcAft>
                        <a:buNone/>
                      </a:pPr>
                      <a:r>
                        <a:rPr lang="en-US"/>
                        <a:t>Probabilistic</a:t>
                      </a:r>
                      <a:endParaRPr/>
                    </a:p>
                  </a:txBody>
                  <a:tcPr marT="91425" marB="91425" marR="91425" marL="91425"/>
                </a:tc>
                <a:tc>
                  <a:txBody>
                    <a:bodyPr/>
                    <a:lstStyle/>
                    <a:p>
                      <a:pPr indent="0" lvl="0" marL="0" rtl="0" algn="l">
                        <a:spcBef>
                          <a:spcPts val="0"/>
                        </a:spcBef>
                        <a:spcAft>
                          <a:spcPts val="0"/>
                        </a:spcAft>
                        <a:buNone/>
                      </a:pPr>
                      <a:r>
                        <a:rPr lang="en-US"/>
                        <a:t>High</a:t>
                      </a:r>
                      <a:endParaRPr/>
                    </a:p>
                  </a:txBody>
                  <a:tcPr marT="91425" marB="91425" marR="91425" marL="91425"/>
                </a:tc>
                <a:tc>
                  <a:txBody>
                    <a:bodyPr/>
                    <a:lstStyle/>
                    <a:p>
                      <a:pPr indent="0" lvl="0" marL="0" rtl="0" algn="l">
                        <a:spcBef>
                          <a:spcPts val="0"/>
                        </a:spcBef>
                        <a:spcAft>
                          <a:spcPts val="0"/>
                        </a:spcAft>
                        <a:buNone/>
                      </a:pPr>
                      <a:r>
                        <a:rPr lang="en-US"/>
                        <a:t>High</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34f890d03c7_0_84"/>
          <p:cNvSpPr txBox="1"/>
          <p:nvPr>
            <p:ph idx="1" type="body"/>
          </p:nvPr>
        </p:nvSpPr>
        <p:spPr>
          <a:xfrm>
            <a:off x="348875" y="667850"/>
            <a:ext cx="10587000" cy="5737200"/>
          </a:xfrm>
          <a:prstGeom prst="rect">
            <a:avLst/>
          </a:prstGeom>
        </p:spPr>
        <p:txBody>
          <a:bodyPr anchorCtr="0" anchor="t" bIns="45700" lIns="91425" spcFirstLastPara="1" rIns="91425" wrap="square" tIns="45700">
            <a:normAutofit lnSpcReduction="10000"/>
          </a:bodyPr>
          <a:lstStyle/>
          <a:p>
            <a:pPr indent="-323850" lvl="0" marL="457200" rtl="0" algn="l">
              <a:spcBef>
                <a:spcPts val="1000"/>
              </a:spcBef>
              <a:spcAft>
                <a:spcPts val="0"/>
              </a:spcAft>
              <a:buSzPts val="1500"/>
              <a:buChar char="●"/>
            </a:pPr>
            <a:r>
              <a:rPr b="1" lang="en-US" sz="1500"/>
              <a:t>Switch to JOSM + Lanelet2: </a:t>
            </a:r>
            <a:r>
              <a:rPr lang="en-US" sz="1500"/>
              <a:t>Due to the incomplete OSM data, we had to completely change the map creation pipeline, moving to JOSM (Java OpenStreetMap Editor) and Lanelet2, which</a:t>
            </a:r>
            <a:r>
              <a:rPr lang="en-US" sz="1800"/>
              <a:t> </a:t>
            </a:r>
            <a:r>
              <a:rPr lang="en-US" sz="1500"/>
              <a:t>required</a:t>
            </a:r>
            <a:r>
              <a:rPr lang="en-US" sz="1400"/>
              <a:t> </a:t>
            </a:r>
            <a:r>
              <a:rPr lang="en-US" sz="1500"/>
              <a:t>learning a new GUI-based tool (JOSM)</a:t>
            </a:r>
            <a:r>
              <a:rPr lang="en-US" sz="1100"/>
              <a:t> </a:t>
            </a:r>
            <a:r>
              <a:rPr lang="en-US" sz="1500"/>
              <a:t>to manually draw and tag elements.</a:t>
            </a:r>
            <a:endParaRPr sz="1500"/>
          </a:p>
          <a:p>
            <a:pPr indent="-323850" lvl="0" marL="457200" rtl="0" algn="l">
              <a:spcBef>
                <a:spcPts val="0"/>
              </a:spcBef>
              <a:spcAft>
                <a:spcPts val="0"/>
              </a:spcAft>
              <a:buSzPts val="1500"/>
              <a:buChar char="●"/>
            </a:pPr>
            <a:r>
              <a:rPr b="1" lang="en-US" sz="1500"/>
              <a:t>Ubuntu and ROS Setup: </a:t>
            </a:r>
            <a:r>
              <a:rPr lang="en-US" sz="1500"/>
              <a:t>Since Lanelet2 is tightly coupled with the Robot Operating System (ROS), I had to install Ubuntu, configure ROS, and then clone and build the Lanelet2 repositories.]</a:t>
            </a:r>
            <a:endParaRPr sz="1500"/>
          </a:p>
          <a:p>
            <a:pPr indent="-323850" lvl="0" marL="457200" rtl="0" algn="l">
              <a:spcBef>
                <a:spcPts val="0"/>
              </a:spcBef>
              <a:spcAft>
                <a:spcPts val="0"/>
              </a:spcAft>
              <a:buSzPts val="1500"/>
              <a:buChar char="●"/>
            </a:pPr>
            <a:r>
              <a:rPr b="1" lang="en-US" sz="1500"/>
              <a:t>CTMM Mathematical Complexity: </a:t>
            </a:r>
            <a:r>
              <a:rPr lang="en-US" sz="1500"/>
              <a:t>The </a:t>
            </a:r>
            <a:r>
              <a:rPr b="1" lang="en-US" sz="1500"/>
              <a:t>Continuous-Time Markov Model (CTMM)</a:t>
            </a:r>
            <a:r>
              <a:rPr lang="en-US" sz="1500"/>
              <a:t> was conceptually and mathematically intensive, I had to understand stochastic state transitions, Markov properties, rate matrices etc.</a:t>
            </a:r>
            <a:endParaRPr sz="1500"/>
          </a:p>
          <a:p>
            <a:pPr indent="-323850" lvl="0" marL="457200" rtl="0" algn="l">
              <a:spcBef>
                <a:spcPts val="0"/>
              </a:spcBef>
              <a:spcAft>
                <a:spcPts val="0"/>
              </a:spcAft>
              <a:buSzPts val="1500"/>
              <a:buChar char="●"/>
            </a:pPr>
            <a:r>
              <a:rPr b="1" lang="en-US" sz="1500"/>
              <a:t>Time Constraints and Trade-offs: </a:t>
            </a:r>
            <a:r>
              <a:rPr lang="en-US" sz="1500"/>
              <a:t>Due to the limited timeframe of the internship, I couldn’t implement fully dynamic vehicle motion using Lanelet or path-following algorithms. Instead, I focused on accurate logic for collision detection and avoidance, using a simplified static or constant-speed model.This trade-off was crucial for completing the project goals.</a:t>
            </a:r>
            <a:endParaRPr sz="1500"/>
          </a:p>
          <a:p>
            <a:pPr indent="0" lvl="0" marL="457200" rtl="0" algn="l">
              <a:spcBef>
                <a:spcPts val="1000"/>
              </a:spcBef>
              <a:spcAft>
                <a:spcPts val="0"/>
              </a:spcAft>
              <a:buNone/>
            </a:pPr>
            <a:r>
              <a:t/>
            </a:r>
            <a:endParaRPr sz="1500"/>
          </a:p>
          <a:p>
            <a:pPr indent="0" lvl="0" marL="0" rtl="0" algn="l">
              <a:lnSpc>
                <a:spcPct val="100000"/>
              </a:lnSpc>
              <a:spcBef>
                <a:spcPts val="0"/>
              </a:spcBef>
              <a:spcAft>
                <a:spcPts val="0"/>
              </a:spcAft>
              <a:buNone/>
            </a:pPr>
            <a:r>
              <a:rPr lang="en-US" sz="3400" u="sng"/>
              <a:t>Learnings</a:t>
            </a:r>
            <a:r>
              <a:rPr lang="en-US" sz="3600"/>
              <a:t>:</a:t>
            </a:r>
            <a:endParaRPr sz="3600"/>
          </a:p>
          <a:p>
            <a:pPr indent="0" lvl="0" marL="0" rtl="0" algn="l">
              <a:lnSpc>
                <a:spcPct val="100000"/>
              </a:lnSpc>
              <a:spcBef>
                <a:spcPts val="0"/>
              </a:spcBef>
              <a:spcAft>
                <a:spcPts val="0"/>
              </a:spcAft>
              <a:buNone/>
            </a:pPr>
            <a:r>
              <a:t/>
            </a:r>
            <a:endParaRPr sz="3600"/>
          </a:p>
          <a:p>
            <a:pPr indent="-323850" lvl="0" marL="457200" rtl="0" algn="l">
              <a:lnSpc>
                <a:spcPct val="100000"/>
              </a:lnSpc>
              <a:spcBef>
                <a:spcPts val="0"/>
              </a:spcBef>
              <a:spcAft>
                <a:spcPts val="0"/>
              </a:spcAft>
              <a:buSzPts val="1500"/>
              <a:buChar char="●"/>
            </a:pPr>
            <a:r>
              <a:rPr lang="en-US" sz="1500"/>
              <a:t>Working with Real-World Map Data: I learned how to </a:t>
            </a:r>
            <a:r>
              <a:rPr b="1" lang="en-US" sz="1500"/>
              <a:t>parse OSM XML </a:t>
            </a:r>
            <a:r>
              <a:rPr lang="en-US" sz="1500"/>
              <a:t>data to  extract meaningful structures like nodes, ways, and relations which can be used to convert map data into a simulation-ready format.</a:t>
            </a:r>
            <a:endParaRPr sz="1900"/>
          </a:p>
          <a:p>
            <a:pPr indent="-323850" lvl="0" marL="457200" rtl="0" algn="l">
              <a:lnSpc>
                <a:spcPct val="100000"/>
              </a:lnSpc>
              <a:spcBef>
                <a:spcPts val="0"/>
              </a:spcBef>
              <a:spcAft>
                <a:spcPts val="0"/>
              </a:spcAft>
              <a:buSzPts val="1500"/>
              <a:buChar char="●"/>
            </a:pPr>
            <a:r>
              <a:rPr lang="en-US" sz="1500"/>
              <a:t>I became proficient in manual </a:t>
            </a:r>
            <a:r>
              <a:rPr b="1" lang="en-US" sz="1500"/>
              <a:t>map creation using JOSM and applying Lanelet2</a:t>
            </a:r>
            <a:r>
              <a:rPr lang="en-US" sz="1500"/>
              <a:t> tagging standards.</a:t>
            </a:r>
            <a:endParaRPr sz="1500"/>
          </a:p>
          <a:p>
            <a:pPr indent="-323850" lvl="0" marL="457200" rtl="0" algn="l">
              <a:lnSpc>
                <a:spcPct val="100000"/>
              </a:lnSpc>
              <a:spcBef>
                <a:spcPts val="0"/>
              </a:spcBef>
              <a:spcAft>
                <a:spcPts val="0"/>
              </a:spcAft>
              <a:buSzPts val="1500"/>
              <a:buChar char="●"/>
            </a:pPr>
            <a:r>
              <a:rPr lang="en-US" sz="1500"/>
              <a:t>I learned how to make </a:t>
            </a:r>
            <a:r>
              <a:rPr b="1" lang="en-US" sz="1500"/>
              <a:t>python animations</a:t>
            </a:r>
            <a:r>
              <a:rPr lang="en-US" sz="1500"/>
              <a:t> using </a:t>
            </a:r>
            <a:r>
              <a:rPr lang="en-US" sz="1500">
                <a:solidFill>
                  <a:srgbClr val="188038"/>
                </a:solidFill>
                <a:latin typeface="Roboto Mono"/>
                <a:ea typeface="Roboto Mono"/>
                <a:cs typeface="Roboto Mono"/>
                <a:sym typeface="Roboto Mono"/>
              </a:rPr>
              <a:t>matplotlib</a:t>
            </a:r>
            <a:r>
              <a:rPr lang="en-US" sz="1500"/>
              <a:t>, </a:t>
            </a:r>
            <a:r>
              <a:rPr lang="en-US" sz="1500">
                <a:solidFill>
                  <a:srgbClr val="188038"/>
                </a:solidFill>
                <a:latin typeface="Roboto Mono"/>
                <a:ea typeface="Roboto Mono"/>
                <a:cs typeface="Roboto Mono"/>
                <a:sym typeface="Roboto Mono"/>
              </a:rPr>
              <a:t>FuncAnimation</a:t>
            </a:r>
            <a:r>
              <a:rPr lang="en-US" sz="1500"/>
              <a:t>, and </a:t>
            </a:r>
            <a:r>
              <a:rPr lang="en-US" sz="1500">
                <a:solidFill>
                  <a:srgbClr val="188038"/>
                </a:solidFill>
                <a:latin typeface="Roboto Mono"/>
                <a:ea typeface="Roboto Mono"/>
                <a:cs typeface="Roboto Mono"/>
                <a:sym typeface="Roboto Mono"/>
              </a:rPr>
              <a:t>numpy</a:t>
            </a:r>
            <a:r>
              <a:rPr lang="en-US" sz="1500"/>
              <a:t>.</a:t>
            </a:r>
            <a:endParaRPr sz="1500"/>
          </a:p>
          <a:p>
            <a:pPr indent="-323850" lvl="0" marL="457200" rtl="0" algn="l">
              <a:lnSpc>
                <a:spcPct val="100000"/>
              </a:lnSpc>
              <a:spcBef>
                <a:spcPts val="0"/>
              </a:spcBef>
              <a:spcAft>
                <a:spcPts val="0"/>
              </a:spcAft>
              <a:buSzPts val="1500"/>
              <a:buChar char="●"/>
            </a:pPr>
            <a:r>
              <a:rPr lang="en-US" sz="1500"/>
              <a:t>Earlier in the internship, we were taught </a:t>
            </a:r>
            <a:r>
              <a:rPr b="1" lang="en-US" sz="1500"/>
              <a:t>foundational algorithms like DFS, BFS, and best-first search</a:t>
            </a:r>
            <a:r>
              <a:rPr lang="en-US" sz="1500"/>
              <a:t> etc, these helped conceptualize graph traversal, shortest path computation, and how autonomous agents could navigate through a graph-represented environment.</a:t>
            </a:r>
            <a:endParaRPr sz="1900"/>
          </a:p>
        </p:txBody>
      </p:sp>
      <p:sp>
        <p:nvSpPr>
          <p:cNvPr id="322" name="Google Shape;322;g34f890d03c7_0_84"/>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328" name="Google Shape;328;p10"/>
          <p:cNvSpPr txBox="1"/>
          <p:nvPr/>
        </p:nvSpPr>
        <p:spPr>
          <a:xfrm>
            <a:off x="0" y="0"/>
            <a:ext cx="10964700" cy="6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2500" u="sng">
                <a:solidFill>
                  <a:schemeClr val="dk1"/>
                </a:solidFill>
              </a:rPr>
              <a:t>Conclusion:</a:t>
            </a:r>
            <a:endParaRPr sz="2500" u="sng">
              <a:solidFill>
                <a:schemeClr val="dk1"/>
              </a:solidFill>
            </a:endParaRPr>
          </a:p>
          <a:p>
            <a:pPr indent="0" lvl="0" marL="0" rtl="0" algn="l">
              <a:lnSpc>
                <a:spcPct val="115000"/>
              </a:lnSpc>
              <a:spcBef>
                <a:spcPts val="1400"/>
              </a:spcBef>
              <a:spcAft>
                <a:spcPts val="0"/>
              </a:spcAft>
              <a:buNone/>
            </a:pPr>
            <a:r>
              <a:rPr lang="en-US" sz="1700">
                <a:solidFill>
                  <a:schemeClr val="dk1"/>
                </a:solidFill>
              </a:rPr>
              <a:t>Deterministic model:</a:t>
            </a:r>
            <a:endParaRPr sz="17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It’s the </a:t>
            </a:r>
            <a:r>
              <a:rPr b="1" lang="en-US">
                <a:solidFill>
                  <a:schemeClr val="dk1"/>
                </a:solidFill>
              </a:rPr>
              <a:t>baseline model</a:t>
            </a:r>
            <a:r>
              <a:rPr lang="en-US">
                <a:solidFill>
                  <a:schemeClr val="dk1"/>
                </a:solidFill>
              </a:rPr>
              <a:t>. Easy to implement and interpret.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Good to verify the working of your simulation before adding complexity.</a:t>
            </a:r>
            <a:endParaRPr>
              <a:solidFill>
                <a:schemeClr val="dk1"/>
              </a:solidFill>
            </a:endParaRPr>
          </a:p>
          <a:p>
            <a:pPr indent="-311150" lvl="0" marL="457200" rtl="0" algn="l">
              <a:lnSpc>
                <a:spcPct val="115000"/>
              </a:lnSpc>
              <a:spcBef>
                <a:spcPts val="0"/>
              </a:spcBef>
              <a:spcAft>
                <a:spcPts val="0"/>
              </a:spcAft>
              <a:buClr>
                <a:schemeClr val="dk1"/>
              </a:buClr>
              <a:buSzPts val="1300"/>
              <a:buChar char="●"/>
            </a:pPr>
            <a:r>
              <a:rPr lang="en-US">
                <a:solidFill>
                  <a:schemeClr val="dk1"/>
                </a:solidFill>
              </a:rPr>
              <a:t>Helps validate basic physics and logic in intersection handling.</a:t>
            </a:r>
            <a:endParaRPr>
              <a:solidFill>
                <a:schemeClr val="dk1"/>
              </a:solidFill>
            </a:endParaRPr>
          </a:p>
          <a:p>
            <a:pPr indent="0" lvl="0" marL="0" rtl="0" algn="l">
              <a:lnSpc>
                <a:spcPct val="115000"/>
              </a:lnSpc>
              <a:spcBef>
                <a:spcPts val="1200"/>
              </a:spcBef>
              <a:spcAft>
                <a:spcPts val="0"/>
              </a:spcAft>
              <a:buNone/>
            </a:pPr>
            <a:r>
              <a:rPr lang="en-US" sz="1700">
                <a:solidFill>
                  <a:schemeClr val="dk1"/>
                </a:solidFill>
              </a:rPr>
              <a:t>TTC Model</a:t>
            </a:r>
            <a:r>
              <a:rPr lang="en-US" sz="1700">
                <a:solidFill>
                  <a:schemeClr val="dk1"/>
                </a:solidFill>
              </a:rPr>
              <a:t>:</a:t>
            </a:r>
            <a:endParaRPr sz="17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Provides a </a:t>
            </a:r>
            <a:r>
              <a:rPr b="1" lang="en-US" sz="1300">
                <a:solidFill>
                  <a:schemeClr val="dk1"/>
                </a:solidFill>
              </a:rPr>
              <a:t>middle-ground</a:t>
            </a:r>
            <a:r>
              <a:rPr lang="en-US" sz="1300">
                <a:solidFill>
                  <a:schemeClr val="dk1"/>
                </a:solidFill>
              </a:rPr>
              <a:t> between hardcoded deterministic logic and soft probabilistic models.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Allows simulation to respond to real-time changes.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Helps transition your model toward </a:t>
            </a:r>
            <a:r>
              <a:rPr b="1" lang="en-US" sz="1300">
                <a:solidFill>
                  <a:schemeClr val="dk1"/>
                </a:solidFill>
              </a:rPr>
              <a:t>real-world behavior</a:t>
            </a:r>
            <a:r>
              <a:rPr lang="en-US" sz="1300">
                <a:solidFill>
                  <a:schemeClr val="dk1"/>
                </a:solidFill>
              </a:rPr>
              <a:t> and variability.</a:t>
            </a:r>
            <a:endParaRPr sz="1300">
              <a:solidFill>
                <a:schemeClr val="dk1"/>
              </a:solidFill>
            </a:endParaRPr>
          </a:p>
          <a:p>
            <a:pPr indent="0" lvl="0" marL="0" rtl="0" algn="l">
              <a:lnSpc>
                <a:spcPct val="115000"/>
              </a:lnSpc>
              <a:spcBef>
                <a:spcPts val="1200"/>
              </a:spcBef>
              <a:spcAft>
                <a:spcPts val="0"/>
              </a:spcAft>
              <a:buNone/>
            </a:pPr>
            <a:r>
              <a:rPr lang="en-US" sz="1700">
                <a:solidFill>
                  <a:schemeClr val="dk1"/>
                </a:solidFill>
              </a:rPr>
              <a:t>CTMM Model:</a:t>
            </a:r>
            <a:endParaRPr sz="17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Helps simulate </a:t>
            </a:r>
            <a:r>
              <a:rPr b="1" lang="en-US" sz="1300">
                <a:solidFill>
                  <a:schemeClr val="dk1"/>
                </a:solidFill>
              </a:rPr>
              <a:t>soft behaviors</a:t>
            </a:r>
            <a:r>
              <a:rPr lang="en-US" sz="1300">
                <a:solidFill>
                  <a:schemeClr val="dk1"/>
                </a:solidFill>
              </a:rPr>
              <a:t> like hesitation, over-cautiousness, or over-aggressiveness in self-driving agents.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Adds </a:t>
            </a:r>
            <a:r>
              <a:rPr b="1" lang="en-US" sz="1300">
                <a:solidFill>
                  <a:schemeClr val="dk1"/>
                </a:solidFill>
              </a:rPr>
              <a:t>randomness and variability</a:t>
            </a:r>
            <a:r>
              <a:rPr lang="en-US" sz="1300">
                <a:solidFill>
                  <a:schemeClr val="dk1"/>
                </a:solidFill>
              </a:rPr>
              <a:t>, useful for large-scale simulations or reinforcement learning training environments.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By tuning the rates, you can study how cooperative or selfish AVs would behave at intersections.</a:t>
            </a:r>
            <a:endParaRPr sz="1300">
              <a:solidFill>
                <a:schemeClr val="dk1"/>
              </a:solidFill>
            </a:endParaRPr>
          </a:p>
          <a:p>
            <a:pPr indent="0" lvl="0" marL="0" rtl="0" algn="l">
              <a:lnSpc>
                <a:spcPct val="115000"/>
              </a:lnSpc>
              <a:spcBef>
                <a:spcPts val="1400"/>
              </a:spcBef>
              <a:spcAft>
                <a:spcPts val="0"/>
              </a:spcAft>
              <a:buNone/>
            </a:pPr>
            <a:r>
              <a:rPr lang="en-US" sz="2700" u="sng">
                <a:solidFill>
                  <a:schemeClr val="dk1"/>
                </a:solidFill>
              </a:rPr>
              <a:t>Future Work:</a:t>
            </a:r>
            <a:endParaRPr sz="2700" u="sng">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Create Vehicle movement using the actual lanelet2 data.</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Add more vehicles in the simulation for more complex intersection scenarios and group dynamics.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Add traffic lights, stop signs, and pedestrian rules to increase realism.</a:t>
            </a:r>
            <a:endParaRPr sz="1300">
              <a:solidFill>
                <a:schemeClr val="dk1"/>
              </a:solidFill>
            </a:endParaRPr>
          </a:p>
          <a:p>
            <a:pPr indent="0" lvl="0" marL="0" rtl="0" algn="l">
              <a:lnSpc>
                <a:spcPct val="115000"/>
              </a:lnSpc>
              <a:spcBef>
                <a:spcPts val="1400"/>
              </a:spcBef>
              <a:spcAft>
                <a:spcPts val="0"/>
              </a:spcAft>
              <a:buNone/>
            </a:pPr>
            <a:r>
              <a:t/>
            </a:r>
            <a:endParaRPr sz="2500" u="sng">
              <a:solidFill>
                <a:schemeClr val="dk1"/>
              </a:solidFill>
            </a:endParaRPr>
          </a:p>
          <a:p>
            <a:pPr indent="0" lvl="0" marL="0" rtl="0" algn="l">
              <a:lnSpc>
                <a:spcPct val="115000"/>
              </a:lnSpc>
              <a:spcBef>
                <a:spcPts val="1400"/>
              </a:spcBef>
              <a:spcAft>
                <a:spcPts val="0"/>
              </a:spcAft>
              <a:buNone/>
            </a:pPr>
            <a:r>
              <a:t/>
            </a:r>
            <a:endParaRPr sz="2500" u="sng">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br>
              <a:rPr lang="en-US" sz="1100">
                <a:solidFill>
                  <a:schemeClr val="dk1"/>
                </a:solidFill>
              </a:rPr>
            </a:br>
            <a:endParaRPr sz="1100">
              <a:solidFill>
                <a:schemeClr val="dk1"/>
              </a:solidFill>
            </a:endParaRPr>
          </a:p>
          <a:p>
            <a:pPr indent="0" lvl="0" marL="0" rtl="0" algn="l">
              <a:lnSpc>
                <a:spcPct val="115000"/>
              </a:lnSpc>
              <a:spcBef>
                <a:spcPts val="1400"/>
              </a:spcBef>
              <a:spcAft>
                <a:spcPts val="400"/>
              </a:spcAft>
              <a:buNone/>
            </a:pPr>
            <a:r>
              <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2"/>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334" name="Google Shape;334;p12"/>
          <p:cNvSpPr txBox="1"/>
          <p:nvPr/>
        </p:nvSpPr>
        <p:spPr>
          <a:xfrm>
            <a:off x="465550" y="472475"/>
            <a:ext cx="10100700" cy="6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3200">
              <a:solidFill>
                <a:srgbClr val="3F3F3F"/>
              </a:solidFill>
            </a:endParaRPr>
          </a:p>
          <a:p>
            <a:pPr indent="0" lvl="0" marL="0" rtl="0" algn="l">
              <a:spcBef>
                <a:spcPts val="0"/>
              </a:spcBef>
              <a:spcAft>
                <a:spcPts val="0"/>
              </a:spcAft>
              <a:buNone/>
            </a:pPr>
            <a:r>
              <a:rPr lang="en-US" sz="3200">
                <a:solidFill>
                  <a:srgbClr val="3F3F3F"/>
                </a:solidFill>
              </a:rPr>
              <a:t>                             </a:t>
            </a:r>
            <a:r>
              <a:rPr lang="en-US" sz="4100">
                <a:solidFill>
                  <a:srgbClr val="3F3F3F"/>
                </a:solidFill>
              </a:rPr>
              <a:t>Thank You!</a:t>
            </a:r>
            <a:endParaRPr sz="4100">
              <a:solidFill>
                <a:srgbClr val="3F3F3F"/>
              </a:solidFill>
            </a:endParaRPr>
          </a:p>
          <a:p>
            <a:pPr indent="0" lvl="0" marL="0" rtl="0" algn="l">
              <a:spcBef>
                <a:spcPts val="0"/>
              </a:spcBef>
              <a:spcAft>
                <a:spcPts val="0"/>
              </a:spcAft>
              <a:buNone/>
            </a:pPr>
            <a:r>
              <a:t/>
            </a:r>
            <a:endParaRPr sz="4100">
              <a:solidFill>
                <a:srgbClr val="3F3F3F"/>
              </a:solidFill>
            </a:endParaRPr>
          </a:p>
          <a:p>
            <a:pPr indent="0" lvl="0" marL="0" rtl="0" algn="l">
              <a:spcBef>
                <a:spcPts val="0"/>
              </a:spcBef>
              <a:spcAft>
                <a:spcPts val="0"/>
              </a:spcAft>
              <a:buNone/>
            </a:pPr>
            <a:r>
              <a:rPr b="1" lang="en-US" sz="1350">
                <a:solidFill>
                  <a:schemeClr val="dk2"/>
                </a:solidFill>
                <a:highlight>
                  <a:schemeClr val="lt1"/>
                </a:highlight>
              </a:rPr>
              <a:t>                                                               </a:t>
            </a:r>
            <a:r>
              <a:rPr b="1" lang="en-US" sz="2850">
                <a:solidFill>
                  <a:schemeClr val="dk2"/>
                </a:solidFill>
                <a:highlight>
                  <a:schemeClr val="lt1"/>
                </a:highlight>
              </a:rPr>
              <a:t>ありがとうございます!</a:t>
            </a:r>
            <a:endParaRPr b="1" sz="2850">
              <a:solidFill>
                <a:schemeClr val="dk2"/>
              </a:solidFill>
              <a:highlight>
                <a:schemeClr val="lt1"/>
              </a:highlight>
            </a:endParaRPr>
          </a:p>
          <a:p>
            <a:pPr indent="0" lvl="0" marL="0" rtl="0" algn="l">
              <a:spcBef>
                <a:spcPts val="0"/>
              </a:spcBef>
              <a:spcAft>
                <a:spcPts val="0"/>
              </a:spcAft>
              <a:buNone/>
            </a:pPr>
            <a:r>
              <a:t/>
            </a:r>
            <a:endParaRPr b="1" sz="2850">
              <a:solidFill>
                <a:schemeClr val="dk2"/>
              </a:solidFill>
              <a:highlight>
                <a:schemeClr val="lt1"/>
              </a:highlight>
            </a:endParaRPr>
          </a:p>
          <a:p>
            <a:pPr indent="0" lvl="0" marL="0" marR="38100" rtl="0" algn="l">
              <a:lnSpc>
                <a:spcPct val="114285"/>
              </a:lnSpc>
              <a:spcBef>
                <a:spcPts val="0"/>
              </a:spcBef>
              <a:spcAft>
                <a:spcPts val="0"/>
              </a:spcAft>
              <a:buClr>
                <a:schemeClr val="dk1"/>
              </a:buClr>
              <a:buSzPts val="1100"/>
              <a:buFont typeface="Arial"/>
              <a:buNone/>
            </a:pPr>
            <a:r>
              <a:rPr lang="en-US" sz="4100">
                <a:solidFill>
                  <a:srgbClr val="434343"/>
                </a:solidFill>
                <a:highlight>
                  <a:schemeClr val="lt1"/>
                </a:highlight>
              </a:rPr>
              <a:t>                          </a:t>
            </a:r>
            <a:r>
              <a:rPr lang="en-US" sz="4300">
                <a:solidFill>
                  <a:srgbClr val="434343"/>
                </a:solidFill>
                <a:highlight>
                  <a:schemeClr val="lt1"/>
                </a:highlight>
              </a:rPr>
              <a:t>धन्यवाद!</a:t>
            </a:r>
            <a:endParaRPr sz="4300">
              <a:solidFill>
                <a:srgbClr val="434343"/>
              </a:solidFill>
              <a:highlight>
                <a:schemeClr val="lt1"/>
              </a:highlight>
            </a:endParaRPr>
          </a:p>
          <a:p>
            <a:pPr indent="0" lvl="0" marL="0" rtl="0" algn="l">
              <a:spcBef>
                <a:spcPts val="0"/>
              </a:spcBef>
              <a:spcAft>
                <a:spcPts val="0"/>
              </a:spcAft>
              <a:buNone/>
            </a:pPr>
            <a:r>
              <a:rPr b="1" lang="en-US" sz="2850">
                <a:solidFill>
                  <a:schemeClr val="dk2"/>
                </a:solidFill>
                <a:highlight>
                  <a:schemeClr val="lt1"/>
                </a:highlight>
              </a:rPr>
              <a:t> </a:t>
            </a:r>
            <a:endParaRPr b="1" sz="2850">
              <a:solidFill>
                <a:schemeClr val="dk2"/>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72" name="Google Shape;172;p3"/>
          <p:cNvSpPr txBox="1"/>
          <p:nvPr/>
        </p:nvSpPr>
        <p:spPr>
          <a:xfrm>
            <a:off x="249200" y="129575"/>
            <a:ext cx="9250200" cy="6459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US" sz="1600">
                <a:solidFill>
                  <a:schemeClr val="dk1"/>
                </a:solidFill>
              </a:rPr>
              <a:t>The professor provided us with three Jupyter notebooks: </a:t>
            </a:r>
            <a:r>
              <a:rPr lang="en-US" sz="1600">
                <a:solidFill>
                  <a:srgbClr val="188038"/>
                </a:solidFill>
                <a:latin typeface="Roboto Mono"/>
                <a:ea typeface="Roboto Mono"/>
                <a:cs typeface="Roboto Mono"/>
                <a:sym typeface="Roboto Mono"/>
              </a:rPr>
              <a:t>osm_reader</a:t>
            </a:r>
            <a:r>
              <a:rPr lang="en-US" sz="1600">
                <a:solidFill>
                  <a:schemeClr val="dk1"/>
                </a:solidFill>
              </a:rPr>
              <a:t>, </a:t>
            </a:r>
            <a:r>
              <a:rPr lang="en-US" sz="1600">
                <a:solidFill>
                  <a:srgbClr val="188038"/>
                </a:solidFill>
                <a:latin typeface="Roboto Mono"/>
                <a:ea typeface="Roboto Mono"/>
                <a:cs typeface="Roboto Mono"/>
                <a:sym typeface="Roboto Mono"/>
              </a:rPr>
              <a:t>osm_simulator</a:t>
            </a:r>
            <a:r>
              <a:rPr lang="en-US" sz="1600">
                <a:solidFill>
                  <a:schemeClr val="dk1"/>
                </a:solidFill>
              </a:rPr>
              <a:t>, and </a:t>
            </a:r>
            <a:r>
              <a:rPr lang="en-US" sz="1600">
                <a:solidFill>
                  <a:srgbClr val="188038"/>
                </a:solidFill>
                <a:latin typeface="Roboto Mono"/>
                <a:ea typeface="Roboto Mono"/>
                <a:cs typeface="Roboto Mono"/>
                <a:sym typeface="Roboto Mono"/>
              </a:rPr>
              <a:t>point_cloud_reader</a:t>
            </a:r>
            <a:r>
              <a:rPr lang="en-US" sz="1600">
                <a:solidFill>
                  <a:schemeClr val="dk1"/>
                </a:solidFill>
              </a:rPr>
              <a:t>. I chose the </a:t>
            </a:r>
            <a:r>
              <a:rPr lang="en-US" sz="1600">
                <a:solidFill>
                  <a:srgbClr val="188038"/>
                </a:solidFill>
                <a:latin typeface="Roboto Mono"/>
                <a:ea typeface="Roboto Mono"/>
                <a:cs typeface="Roboto Mono"/>
                <a:sym typeface="Roboto Mono"/>
              </a:rPr>
              <a:t>osm_simulator</a:t>
            </a:r>
            <a:r>
              <a:rPr lang="en-US" sz="1600">
                <a:solidFill>
                  <a:schemeClr val="dk1"/>
                </a:solidFill>
              </a:rPr>
              <a:t> due to my personal interest in traffic systems and the complexity involved in simulating real-life vehicle movement.</a:t>
            </a:r>
            <a:endParaRPr sz="1600">
              <a:solidFill>
                <a:schemeClr val="dk1"/>
              </a:solidFill>
            </a:endParaRPr>
          </a:p>
          <a:p>
            <a:pPr indent="0" lvl="0" marL="45720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Over the next week, I dedicated myself to thoroughly studying the code in the </a:t>
            </a:r>
            <a:r>
              <a:rPr lang="en-US" sz="1600">
                <a:solidFill>
                  <a:srgbClr val="188038"/>
                </a:solidFill>
                <a:latin typeface="Roboto Mono"/>
                <a:ea typeface="Roboto Mono"/>
                <a:cs typeface="Roboto Mono"/>
                <a:sym typeface="Roboto Mono"/>
              </a:rPr>
              <a:t>osm_simulator </a:t>
            </a:r>
            <a:r>
              <a:rPr lang="en-US" sz="1600">
                <a:solidFill>
                  <a:schemeClr val="dk1"/>
                </a:solidFill>
              </a:rPr>
              <a:t>jupyter notebook.</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But first I had to learn about basic data structures used in autonomous car driving simulation. Such as:</a:t>
            </a:r>
            <a:br>
              <a:rPr lang="en-US" sz="1600">
                <a:solidFill>
                  <a:schemeClr val="dk1"/>
                </a:solidFill>
              </a:rPr>
            </a:br>
            <a:endParaRPr b="1" sz="15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rPr>
              <a:t>Nodes (</a:t>
            </a:r>
            <a:r>
              <a:rPr b="1" lang="en-US" sz="1300">
                <a:solidFill>
                  <a:srgbClr val="188038"/>
                </a:solidFill>
                <a:latin typeface="Roboto Mono"/>
                <a:ea typeface="Roboto Mono"/>
                <a:cs typeface="Roboto Mono"/>
                <a:sym typeface="Roboto Mono"/>
              </a:rPr>
              <a:t>&lt;node&gt;</a:t>
            </a:r>
            <a:r>
              <a:rPr b="1" lang="en-US" sz="1300">
                <a:solidFill>
                  <a:schemeClr val="dk1"/>
                </a:solidFill>
              </a:rPr>
              <a:t>)</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Represents points with latitude and longitude.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Used for </a:t>
            </a:r>
            <a:r>
              <a:rPr b="1" lang="en-US" sz="1300">
                <a:solidFill>
                  <a:schemeClr val="dk1"/>
                </a:solidFill>
              </a:rPr>
              <a:t>landmarks, POIs, and road junctions</a:t>
            </a:r>
            <a:r>
              <a:rPr lang="en-US" sz="1300">
                <a:solidFill>
                  <a:schemeClr val="dk1"/>
                </a:solidFill>
              </a:rPr>
              <a:t>.</a:t>
            </a:r>
            <a:endParaRPr sz="1300">
              <a:solidFill>
                <a:schemeClr val="dk1"/>
              </a:solidFill>
            </a:endParaRPr>
          </a:p>
          <a:p>
            <a:pPr indent="-298450" lvl="0" marL="457200" rtl="0" algn="l">
              <a:spcBef>
                <a:spcPts val="0"/>
              </a:spcBef>
              <a:spcAft>
                <a:spcPts val="0"/>
              </a:spcAft>
              <a:buClr>
                <a:schemeClr val="dk1"/>
              </a:buClr>
              <a:buSzPts val="1100"/>
              <a:buAutoNum type="arabicPeriod"/>
            </a:pPr>
            <a:r>
              <a:rPr lang="en-US" sz="1600">
                <a:solidFill>
                  <a:schemeClr val="dk1"/>
                </a:solidFill>
              </a:rPr>
              <a:t>  </a:t>
            </a:r>
            <a:r>
              <a:rPr b="1" lang="en-US" sz="1300">
                <a:solidFill>
                  <a:schemeClr val="dk1"/>
                </a:solidFill>
              </a:rPr>
              <a:t>Ways (</a:t>
            </a:r>
            <a:r>
              <a:rPr b="1" lang="en-US" sz="1300">
                <a:solidFill>
                  <a:srgbClr val="188038"/>
                </a:solidFill>
                <a:latin typeface="Roboto Mono"/>
                <a:ea typeface="Roboto Mono"/>
                <a:cs typeface="Roboto Mono"/>
                <a:sym typeface="Roboto Mono"/>
              </a:rPr>
              <a:t>&lt;way&gt;</a:t>
            </a:r>
            <a:r>
              <a:rPr b="1" lang="en-US" sz="1300">
                <a:solidFill>
                  <a:schemeClr val="dk1"/>
                </a:solidFill>
              </a:rPr>
              <a:t>)</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An </a:t>
            </a:r>
            <a:r>
              <a:rPr b="1" lang="en-US" sz="1300">
                <a:solidFill>
                  <a:schemeClr val="dk1"/>
                </a:solidFill>
              </a:rPr>
              <a:t>ordered list of nodes</a:t>
            </a:r>
            <a:r>
              <a:rPr lang="en-US" sz="1300">
                <a:solidFill>
                  <a:schemeClr val="dk1"/>
                </a:solidFill>
              </a:rPr>
              <a:t>, forming </a:t>
            </a:r>
            <a:r>
              <a:rPr b="1" lang="en-US" sz="1300">
                <a:solidFill>
                  <a:schemeClr val="dk1"/>
                </a:solidFill>
              </a:rPr>
              <a:t>lines or polygons</a:t>
            </a:r>
            <a:r>
              <a:rPr lang="en-US"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Represents </a:t>
            </a:r>
            <a:r>
              <a:rPr b="1" lang="en-US" sz="1300">
                <a:solidFill>
                  <a:schemeClr val="dk1"/>
                </a:solidFill>
              </a:rPr>
              <a:t>roads, rivers, boundaries, or building footprints</a:t>
            </a:r>
            <a:r>
              <a:rPr lang="en-US"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rPr>
              <a:t>Relations (</a:t>
            </a:r>
            <a:r>
              <a:rPr b="1" lang="en-US" sz="1300">
                <a:solidFill>
                  <a:srgbClr val="188038"/>
                </a:solidFill>
                <a:latin typeface="Roboto Mono"/>
                <a:ea typeface="Roboto Mono"/>
                <a:cs typeface="Roboto Mono"/>
                <a:sym typeface="Roboto Mono"/>
              </a:rPr>
              <a:t>&lt;relation&gt;</a:t>
            </a:r>
            <a:r>
              <a:rPr b="1" lang="en-US" sz="1300">
                <a:solidFill>
                  <a:schemeClr val="dk1"/>
                </a:solidFill>
              </a:rPr>
              <a:t>)</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Groups multiple elements (nodes, ways) into complex structures.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Examples:</a:t>
            </a:r>
            <a:endParaRPr sz="1300">
              <a:solidFill>
                <a:schemeClr val="dk1"/>
              </a:solidFill>
            </a:endParaRPr>
          </a:p>
          <a:p>
            <a:pPr indent="-311150" lvl="2" marL="1371600" rtl="0" algn="l">
              <a:lnSpc>
                <a:spcPct val="115000"/>
              </a:lnSpc>
              <a:spcBef>
                <a:spcPts val="0"/>
              </a:spcBef>
              <a:spcAft>
                <a:spcPts val="0"/>
              </a:spcAft>
              <a:buClr>
                <a:schemeClr val="dk1"/>
              </a:buClr>
              <a:buSzPts val="1300"/>
              <a:buAutoNum type="romanLcPeriod"/>
            </a:pPr>
            <a:r>
              <a:rPr b="1" lang="en-US" sz="1300">
                <a:solidFill>
                  <a:schemeClr val="dk1"/>
                </a:solidFill>
              </a:rPr>
              <a:t>Bus routes</a:t>
            </a:r>
            <a:endParaRPr b="1" sz="1300">
              <a:solidFill>
                <a:schemeClr val="dk1"/>
              </a:solidFill>
            </a:endParaRPr>
          </a:p>
          <a:p>
            <a:pPr indent="-311150" lvl="2" marL="1371600" rtl="0" algn="l">
              <a:lnSpc>
                <a:spcPct val="115000"/>
              </a:lnSpc>
              <a:spcBef>
                <a:spcPts val="0"/>
              </a:spcBef>
              <a:spcAft>
                <a:spcPts val="0"/>
              </a:spcAft>
              <a:buClr>
                <a:schemeClr val="dk1"/>
              </a:buClr>
              <a:buSzPts val="1300"/>
              <a:buAutoNum type="romanLcPeriod"/>
            </a:pPr>
            <a:r>
              <a:rPr b="1" lang="en-US" sz="1300">
                <a:solidFill>
                  <a:schemeClr val="dk1"/>
                </a:solidFill>
              </a:rPr>
              <a:t>Turn restrictions</a:t>
            </a:r>
            <a:endParaRPr b="1" sz="1300">
              <a:solidFill>
                <a:schemeClr val="dk1"/>
              </a:solidFill>
            </a:endParaRPr>
          </a:p>
          <a:p>
            <a:pPr indent="-311150" lvl="2" marL="1371600" rtl="0" algn="l">
              <a:lnSpc>
                <a:spcPct val="115000"/>
              </a:lnSpc>
              <a:spcBef>
                <a:spcPts val="0"/>
              </a:spcBef>
              <a:spcAft>
                <a:spcPts val="0"/>
              </a:spcAft>
              <a:buClr>
                <a:schemeClr val="dk1"/>
              </a:buClr>
              <a:buSzPts val="1300"/>
              <a:buAutoNum type="romanLcPeriod"/>
            </a:pPr>
            <a:r>
              <a:rPr b="1" lang="en-US" sz="1300">
                <a:solidFill>
                  <a:schemeClr val="dk1"/>
                </a:solidFill>
              </a:rPr>
              <a:t>Traffic signals coordination</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rPr>
              <a:t>Tags (</a:t>
            </a:r>
            <a:r>
              <a:rPr b="1" lang="en-US" sz="1300">
                <a:solidFill>
                  <a:srgbClr val="188038"/>
                </a:solidFill>
                <a:latin typeface="Roboto Mono"/>
                <a:ea typeface="Roboto Mono"/>
                <a:cs typeface="Roboto Mono"/>
                <a:sym typeface="Roboto Mono"/>
              </a:rPr>
              <a:t>&lt;tag&gt;</a:t>
            </a:r>
            <a:r>
              <a:rPr b="1" lang="en-US" sz="1300">
                <a:solidFill>
                  <a:schemeClr val="dk1"/>
                </a:solidFill>
              </a:rPr>
              <a:t>)</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Metadata defining properties of an element.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Example tags:</a:t>
            </a:r>
            <a:endParaRPr sz="1300">
              <a:solidFill>
                <a:schemeClr val="dk1"/>
              </a:solidFill>
            </a:endParaRPr>
          </a:p>
          <a:p>
            <a:pPr indent="-311150" lvl="2" marL="1371600" rtl="0" algn="l">
              <a:lnSpc>
                <a:spcPct val="115000"/>
              </a:lnSpc>
              <a:spcBef>
                <a:spcPts val="0"/>
              </a:spcBef>
              <a:spcAft>
                <a:spcPts val="0"/>
              </a:spcAft>
              <a:buClr>
                <a:schemeClr val="dk1"/>
              </a:buClr>
              <a:buSzPts val="1300"/>
              <a:buAutoNum type="romanLcPeriod"/>
            </a:pPr>
            <a:r>
              <a:rPr lang="en-US" sz="1300">
                <a:solidFill>
                  <a:srgbClr val="188038"/>
                </a:solidFill>
                <a:latin typeface="Roboto Mono"/>
                <a:ea typeface="Roboto Mono"/>
                <a:cs typeface="Roboto Mono"/>
                <a:sym typeface="Roboto Mono"/>
              </a:rPr>
              <a:t>highway=motorway</a:t>
            </a:r>
            <a:r>
              <a:rPr lang="en-US" sz="1300">
                <a:solidFill>
                  <a:schemeClr val="dk1"/>
                </a:solidFill>
              </a:rPr>
              <a:t> → Major highway.</a:t>
            </a:r>
            <a:endParaRPr sz="1300">
              <a:solidFill>
                <a:schemeClr val="dk1"/>
              </a:solidFill>
            </a:endParaRPr>
          </a:p>
          <a:p>
            <a:pPr indent="-311150" lvl="2" marL="1371600" rtl="0" algn="l">
              <a:lnSpc>
                <a:spcPct val="115000"/>
              </a:lnSpc>
              <a:spcBef>
                <a:spcPts val="0"/>
              </a:spcBef>
              <a:spcAft>
                <a:spcPts val="0"/>
              </a:spcAft>
              <a:buClr>
                <a:schemeClr val="dk1"/>
              </a:buClr>
              <a:buSzPts val="1300"/>
              <a:buAutoNum type="romanLcPeriod"/>
            </a:pPr>
            <a:r>
              <a:rPr lang="en-US" sz="1300">
                <a:solidFill>
                  <a:srgbClr val="188038"/>
                </a:solidFill>
                <a:latin typeface="Roboto Mono"/>
                <a:ea typeface="Roboto Mono"/>
                <a:cs typeface="Roboto Mono"/>
                <a:sym typeface="Roboto Mono"/>
              </a:rPr>
              <a:t>oneway=yes</a:t>
            </a:r>
            <a:r>
              <a:rPr lang="en-US" sz="1300">
                <a:solidFill>
                  <a:schemeClr val="dk1"/>
                </a:solidFill>
              </a:rPr>
              <a:t> → One-way road.</a:t>
            </a:r>
            <a:endParaRPr sz="1300">
              <a:solidFill>
                <a:schemeClr val="dk1"/>
              </a:solidFill>
            </a:endParaRPr>
          </a:p>
          <a:p>
            <a:pPr indent="-311150" lvl="2" marL="1371600" rtl="0" algn="l">
              <a:lnSpc>
                <a:spcPct val="115000"/>
              </a:lnSpc>
              <a:spcBef>
                <a:spcPts val="0"/>
              </a:spcBef>
              <a:spcAft>
                <a:spcPts val="0"/>
              </a:spcAft>
              <a:buClr>
                <a:schemeClr val="dk1"/>
              </a:buClr>
              <a:buSzPts val="1300"/>
              <a:buAutoNum type="romanLcPeriod"/>
            </a:pPr>
            <a:r>
              <a:rPr lang="en-US" sz="1300">
                <a:solidFill>
                  <a:srgbClr val="188038"/>
                </a:solidFill>
                <a:latin typeface="Roboto Mono"/>
                <a:ea typeface="Roboto Mono"/>
                <a:cs typeface="Roboto Mono"/>
                <a:sym typeface="Roboto Mono"/>
              </a:rPr>
              <a:t>maxspeed=50</a:t>
            </a:r>
            <a:r>
              <a:rPr lang="en-US" sz="1300">
                <a:solidFill>
                  <a:schemeClr val="dk1"/>
                </a:solidFill>
              </a:rPr>
              <a:t> → Speed limit 50 km/h.</a:t>
            </a:r>
            <a:endParaRPr sz="1300">
              <a:solidFill>
                <a:schemeClr val="dk1"/>
              </a:solidFill>
            </a:endParaRPr>
          </a:p>
          <a:p>
            <a:pPr indent="0" lvl="0" marL="0" rtl="0" algn="l">
              <a:lnSpc>
                <a:spcPct val="115000"/>
              </a:lnSpc>
              <a:spcBef>
                <a:spcPts val="1200"/>
              </a:spcBef>
              <a:spcAft>
                <a:spcPts val="0"/>
              </a:spcAft>
              <a:buNone/>
            </a:pPr>
            <a:r>
              <a:rPr lang="en-US" sz="1300">
                <a:solidFill>
                  <a:schemeClr val="dk1"/>
                </a:solidFill>
              </a:rPr>
              <a:t>   </a:t>
            </a:r>
            <a:endParaRPr b="1" sz="1700">
              <a:solidFill>
                <a:schemeClr val="dk1"/>
              </a:solidFill>
            </a:endParaRPr>
          </a:p>
          <a:p>
            <a:pPr indent="0" lvl="0" marL="0" rtl="0" algn="just">
              <a:spcBef>
                <a:spcPts val="1200"/>
              </a:spcBef>
              <a:spcAft>
                <a:spcPts val="0"/>
              </a:spcAft>
              <a:buNone/>
            </a:pPr>
            <a:r>
              <a:rPr lang="en-US">
                <a:solidFill>
                  <a:schemeClr val="dk1"/>
                </a:solidFill>
              </a:rPr>
              <a: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4f8121c722_0_37"/>
          <p:cNvSpPr txBox="1"/>
          <p:nvPr>
            <p:ph idx="1" type="body"/>
          </p:nvPr>
        </p:nvSpPr>
        <p:spPr>
          <a:xfrm>
            <a:off x="109650" y="69775"/>
            <a:ext cx="10935000" cy="65688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500"/>
              <a:t>5.      LineStrings(</a:t>
            </a:r>
            <a:r>
              <a:rPr b="1" lang="en-US" sz="1500">
                <a:solidFill>
                  <a:srgbClr val="188038"/>
                </a:solidFill>
                <a:latin typeface="Roboto Mono"/>
                <a:ea typeface="Roboto Mono"/>
                <a:cs typeface="Roboto Mono"/>
                <a:sym typeface="Roboto Mono"/>
              </a:rPr>
              <a:t>&lt;lineString&gt;</a:t>
            </a:r>
            <a:r>
              <a:rPr lang="en-US" sz="1500"/>
              <a:t>):A LineString is a set of connected nodes forming a continuous line, used for lane boundaries and regulatory signs.</a:t>
            </a:r>
            <a:endParaRPr sz="1500"/>
          </a:p>
          <a:p>
            <a:pPr indent="0" lvl="0" marL="0" rtl="0" algn="l">
              <a:lnSpc>
                <a:spcPct val="115000"/>
              </a:lnSpc>
              <a:spcBef>
                <a:spcPts val="1200"/>
              </a:spcBef>
              <a:spcAft>
                <a:spcPts val="0"/>
              </a:spcAft>
              <a:buNone/>
            </a:pPr>
            <a:r>
              <a:rPr lang="en-US" sz="1500"/>
              <a:t>6.  </a:t>
            </a:r>
            <a:r>
              <a:rPr lang="en-US" sz="1500"/>
              <a:t>Lanelets:A Lanelet is the smallest drivable lane unit in autonomous driving maps.</a:t>
            </a:r>
            <a:endParaRPr sz="1500"/>
          </a:p>
          <a:p>
            <a:pPr indent="-304800" lvl="0" marL="457200" rtl="0" algn="l">
              <a:lnSpc>
                <a:spcPct val="115000"/>
              </a:lnSpc>
              <a:spcBef>
                <a:spcPts val="1200"/>
              </a:spcBef>
              <a:spcAft>
                <a:spcPts val="0"/>
              </a:spcAft>
              <a:buClr>
                <a:schemeClr val="dk1"/>
              </a:buClr>
              <a:buSzPts val="1200"/>
              <a:buFont typeface="Arial"/>
              <a:buChar char="●"/>
            </a:pPr>
            <a:r>
              <a:rPr lang="en-US" sz="1400"/>
              <a:t>Each Lanelet is defined by a left and right boundary (LineStrings).</a:t>
            </a:r>
            <a:endParaRPr sz="1400"/>
          </a:p>
          <a:p>
            <a:pPr indent="-304800" lvl="0" marL="457200" rtl="0" algn="l">
              <a:lnSpc>
                <a:spcPct val="115000"/>
              </a:lnSpc>
              <a:spcBef>
                <a:spcPts val="0"/>
              </a:spcBef>
              <a:spcAft>
                <a:spcPts val="0"/>
              </a:spcAft>
              <a:buClr>
                <a:schemeClr val="dk1"/>
              </a:buClr>
              <a:buSzPts val="1200"/>
              <a:buFont typeface="Arial"/>
              <a:buChar char="●"/>
            </a:pPr>
            <a:r>
              <a:rPr lang="en-US" sz="1400"/>
              <a:t>Can store attributes like speed limits, traffic rules, and direction.</a:t>
            </a:r>
            <a:endParaRPr sz="1400"/>
          </a:p>
          <a:p>
            <a:pPr indent="0" lvl="0" marL="457200" rtl="0" algn="l">
              <a:lnSpc>
                <a:spcPct val="100000"/>
              </a:lnSpc>
              <a:spcBef>
                <a:spcPts val="1200"/>
              </a:spcBef>
              <a:spcAft>
                <a:spcPts val="0"/>
              </a:spcAft>
              <a:buNone/>
            </a:pPr>
            <a:r>
              <a:t/>
            </a:r>
            <a:endParaRPr b="1" sz="1300"/>
          </a:p>
          <a:p>
            <a:pPr indent="-336550" lvl="0" marL="457200" rtl="0" algn="l">
              <a:lnSpc>
                <a:spcPct val="100000"/>
              </a:lnSpc>
              <a:spcBef>
                <a:spcPts val="0"/>
              </a:spcBef>
              <a:spcAft>
                <a:spcPts val="0"/>
              </a:spcAft>
              <a:buClr>
                <a:schemeClr val="dk1"/>
              </a:buClr>
              <a:buSzPts val="1700"/>
              <a:buFont typeface="Arial"/>
              <a:buChar char="●"/>
            </a:pPr>
            <a:r>
              <a:rPr lang="en-US" sz="1800"/>
              <a:t>The next focus was on understanding</a:t>
            </a:r>
            <a:r>
              <a:rPr lang="en-US" sz="1600"/>
              <a:t> :</a:t>
            </a:r>
            <a:endParaRPr sz="1600"/>
          </a:p>
          <a:p>
            <a:pPr indent="0" lvl="0" marL="457200" rtl="0" algn="l">
              <a:lnSpc>
                <a:spcPct val="100000"/>
              </a:lnSpc>
              <a:spcBef>
                <a:spcPts val="0"/>
              </a:spcBef>
              <a:spcAft>
                <a:spcPts val="0"/>
              </a:spcAft>
              <a:buNone/>
            </a:pPr>
            <a:r>
              <a:t/>
            </a:r>
            <a:endParaRPr sz="1500"/>
          </a:p>
          <a:p>
            <a:pPr indent="-323850" lvl="0" marL="457200" rtl="0" algn="just">
              <a:lnSpc>
                <a:spcPct val="100000"/>
              </a:lnSpc>
              <a:spcBef>
                <a:spcPts val="0"/>
              </a:spcBef>
              <a:spcAft>
                <a:spcPts val="0"/>
              </a:spcAft>
              <a:buClr>
                <a:schemeClr val="dk1"/>
              </a:buClr>
              <a:buSzPts val="1500"/>
              <a:buFont typeface="Arial"/>
              <a:buAutoNum type="arabicPeriod"/>
            </a:pPr>
            <a:r>
              <a:rPr lang="en-US" sz="1500"/>
              <a:t>Data Parsing:How to parse OSM Data i.e how to extract nodes, ways, and relations from Openstreetmap files.</a:t>
            </a:r>
            <a:endParaRPr sz="1500"/>
          </a:p>
          <a:p>
            <a:pPr indent="0" lvl="0" marL="457200" rtl="0" algn="just">
              <a:lnSpc>
                <a:spcPct val="100000"/>
              </a:lnSpc>
              <a:spcBef>
                <a:spcPts val="0"/>
              </a:spcBef>
              <a:spcAft>
                <a:spcPts val="0"/>
              </a:spcAft>
              <a:buNone/>
            </a:pPr>
            <a:r>
              <a:t/>
            </a:r>
            <a:endParaRPr sz="1500"/>
          </a:p>
          <a:p>
            <a:pPr indent="-323850" lvl="0" marL="457200" rtl="0" algn="just">
              <a:lnSpc>
                <a:spcPct val="100000"/>
              </a:lnSpc>
              <a:spcBef>
                <a:spcPts val="0"/>
              </a:spcBef>
              <a:spcAft>
                <a:spcPts val="0"/>
              </a:spcAft>
              <a:buClr>
                <a:schemeClr val="dk1"/>
              </a:buClr>
              <a:buSzPts val="1500"/>
              <a:buFont typeface="Arial"/>
              <a:buAutoNum type="arabicPeriod"/>
            </a:pPr>
            <a:r>
              <a:rPr lang="en-US" sz="1500"/>
              <a:t>Coordinate Transformation: How to transform coordinates from global EPSG:4326 to Japan-specific EPSG:6678 for accurate plotting</a:t>
            </a:r>
            <a:endParaRPr sz="1500"/>
          </a:p>
          <a:p>
            <a:pPr indent="0" lvl="0" marL="457200" rtl="0" algn="just">
              <a:lnSpc>
                <a:spcPct val="100000"/>
              </a:lnSpc>
              <a:spcBef>
                <a:spcPts val="0"/>
              </a:spcBef>
              <a:spcAft>
                <a:spcPts val="0"/>
              </a:spcAft>
              <a:buNone/>
            </a:pPr>
            <a:r>
              <a:t/>
            </a:r>
            <a:endParaRPr sz="1500"/>
          </a:p>
          <a:p>
            <a:pPr indent="-323850" lvl="0" marL="457200" rtl="0" algn="just">
              <a:lnSpc>
                <a:spcPct val="100000"/>
              </a:lnSpc>
              <a:spcBef>
                <a:spcPts val="0"/>
              </a:spcBef>
              <a:spcAft>
                <a:spcPts val="0"/>
              </a:spcAft>
              <a:buClr>
                <a:schemeClr val="dk1"/>
              </a:buClr>
              <a:buSzPts val="1500"/>
              <a:buFont typeface="Arial"/>
              <a:buAutoNum type="arabicPeriod"/>
            </a:pPr>
            <a:r>
              <a:rPr lang="en-US" sz="1500"/>
              <a:t>Visualization: How to create road network visualizations using Matplotlib.</a:t>
            </a:r>
            <a:endParaRPr sz="1500"/>
          </a:p>
          <a:p>
            <a:pPr indent="0" lvl="0" marL="457200" rtl="0" algn="just">
              <a:lnSpc>
                <a:spcPct val="100000"/>
              </a:lnSpc>
              <a:spcBef>
                <a:spcPts val="0"/>
              </a:spcBef>
              <a:spcAft>
                <a:spcPts val="0"/>
              </a:spcAft>
              <a:buNone/>
            </a:pPr>
            <a:r>
              <a:t/>
            </a:r>
            <a:endParaRPr sz="1500"/>
          </a:p>
          <a:p>
            <a:pPr indent="-323850" lvl="0" marL="457200" rtl="0" algn="just">
              <a:lnSpc>
                <a:spcPct val="100000"/>
              </a:lnSpc>
              <a:spcBef>
                <a:spcPts val="0"/>
              </a:spcBef>
              <a:spcAft>
                <a:spcPts val="0"/>
              </a:spcAft>
              <a:buClr>
                <a:schemeClr val="dk1"/>
              </a:buClr>
              <a:buSzPts val="1500"/>
              <a:buFont typeface="Arial"/>
              <a:buAutoNum type="arabicPeriod"/>
            </a:pPr>
            <a:r>
              <a:rPr lang="en-US" sz="1500"/>
              <a:t>Basic Vehicle Movement: how to implement initial vehicle movement along hardcoded paths</a:t>
            </a:r>
            <a:endParaRPr sz="1500"/>
          </a:p>
          <a:p>
            <a:pPr indent="0" lvl="0" marL="0" rtl="0" algn="just">
              <a:lnSpc>
                <a:spcPct val="100000"/>
              </a:lnSpc>
              <a:spcBef>
                <a:spcPts val="0"/>
              </a:spcBef>
              <a:spcAft>
                <a:spcPts val="0"/>
              </a:spcAft>
              <a:buNone/>
            </a:pPr>
            <a:r>
              <a:t/>
            </a:r>
            <a:endParaRPr sz="1500"/>
          </a:p>
          <a:p>
            <a:pPr indent="-336550" lvl="0" marL="457200" rtl="0" algn="just">
              <a:lnSpc>
                <a:spcPct val="100000"/>
              </a:lnSpc>
              <a:spcBef>
                <a:spcPts val="0"/>
              </a:spcBef>
              <a:spcAft>
                <a:spcPts val="0"/>
              </a:spcAft>
              <a:buSzPts val="1700"/>
              <a:buChar char="●"/>
            </a:pPr>
            <a:r>
              <a:rPr lang="en-US" sz="1500"/>
              <a:t>After that </a:t>
            </a:r>
            <a:r>
              <a:rPr lang="en-US" sz="1500"/>
              <a:t>the</a:t>
            </a:r>
            <a:r>
              <a:rPr lang="en-US" sz="1500"/>
              <a:t> main focus was on understanding how the vehicles moved in predefined paths.</a:t>
            </a:r>
            <a:endParaRPr sz="1500"/>
          </a:p>
          <a:p>
            <a:pPr indent="0" lvl="0" marL="457200" rtl="0" algn="just">
              <a:lnSpc>
                <a:spcPct val="100000"/>
              </a:lnSpc>
              <a:spcBef>
                <a:spcPts val="0"/>
              </a:spcBef>
              <a:spcAft>
                <a:spcPts val="0"/>
              </a:spcAft>
              <a:buNone/>
            </a:pPr>
            <a:r>
              <a:t/>
            </a:r>
            <a:endParaRPr sz="1500"/>
          </a:p>
          <a:p>
            <a:pPr indent="-336550" lvl="0" marL="457200" rtl="0" algn="just">
              <a:lnSpc>
                <a:spcPct val="100000"/>
              </a:lnSpc>
              <a:spcBef>
                <a:spcPts val="0"/>
              </a:spcBef>
              <a:spcAft>
                <a:spcPts val="0"/>
              </a:spcAft>
              <a:buSzPts val="1700"/>
              <a:buChar char="●"/>
            </a:pPr>
            <a:r>
              <a:rPr lang="en-US" sz="1500"/>
              <a:t>This provided valuable insights into the limitations and strengths of the given codebase, especially its handling of intersection dynamics.</a:t>
            </a:r>
            <a:endParaRPr sz="1500"/>
          </a:p>
        </p:txBody>
      </p:sp>
      <p:sp>
        <p:nvSpPr>
          <p:cNvPr id="178" name="Google Shape;178;g34f8121c722_0_37"/>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idx="12" type="sldNum"/>
          </p:nvPr>
        </p:nvSpPr>
        <p:spPr>
          <a:xfrm>
            <a:off x="11333863" y="6405044"/>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84" name="Google Shape;184;p4"/>
          <p:cNvSpPr txBox="1"/>
          <p:nvPr/>
        </p:nvSpPr>
        <p:spPr>
          <a:xfrm>
            <a:off x="159500" y="69775"/>
            <a:ext cx="10446600" cy="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3F3F3F"/>
                </a:solidFill>
              </a:rPr>
              <a:t>Identifying the Problem – Collision at Intersections</a:t>
            </a:r>
            <a:endParaRPr sz="2400">
              <a:solidFill>
                <a:srgbClr val="3F3F3F"/>
              </a:solidFill>
            </a:endParaRPr>
          </a:p>
        </p:txBody>
      </p:sp>
      <p:sp>
        <p:nvSpPr>
          <p:cNvPr id="185" name="Google Shape;185;p4"/>
          <p:cNvSpPr txBox="1"/>
          <p:nvPr/>
        </p:nvSpPr>
        <p:spPr>
          <a:xfrm>
            <a:off x="348875" y="777500"/>
            <a:ext cx="9948000" cy="5731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US" sz="1500">
                <a:solidFill>
                  <a:schemeClr val="dk1"/>
                </a:solidFill>
              </a:rPr>
              <a:t>One major issue I identified was that vehicles in the simulation were </a:t>
            </a:r>
            <a:r>
              <a:rPr b="1" lang="en-US" sz="1500">
                <a:solidFill>
                  <a:schemeClr val="dk1"/>
                </a:solidFill>
              </a:rPr>
              <a:t>passing through each other at intersections</a:t>
            </a:r>
            <a:r>
              <a:rPr lang="en-US" sz="1500">
                <a:solidFill>
                  <a:schemeClr val="dk1"/>
                </a:solidFill>
              </a:rPr>
              <a:t>.</a:t>
            </a:r>
            <a:r>
              <a:rPr lang="en-US" sz="1500">
                <a:solidFill>
                  <a:schemeClr val="dk1"/>
                </a:solidFill>
              </a:rPr>
              <a:t> But, In the real world, such behavior would result in accidents.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 The original simulator lacked proper collision detection and avoidance logic at intersection zones. </a:t>
            </a:r>
            <a:endParaRPr sz="15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sz="1500">
              <a:solidFill>
                <a:schemeClr val="dk1"/>
              </a:solidFill>
            </a:endParaRPr>
          </a:p>
        </p:txBody>
      </p:sp>
      <p:pic>
        <p:nvPicPr>
          <p:cNvPr id="186" name="Google Shape;186;p4" title="code_problem.mp4">
            <a:hlinkClick r:id="rId3"/>
          </p:cNvPr>
          <p:cNvPicPr preferRelativeResize="0"/>
          <p:nvPr/>
        </p:nvPicPr>
        <p:blipFill>
          <a:blip r:embed="rId4">
            <a:alphaModFix/>
          </a:blip>
          <a:stretch>
            <a:fillRect/>
          </a:stretch>
        </p:blipFill>
        <p:spPr>
          <a:xfrm>
            <a:off x="2791050" y="2063375"/>
            <a:ext cx="4740200" cy="411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4f890d03c7_0_0"/>
          <p:cNvSpPr txBox="1"/>
          <p:nvPr>
            <p:ph idx="1" type="body"/>
          </p:nvPr>
        </p:nvSpPr>
        <p:spPr>
          <a:xfrm>
            <a:off x="238991" y="825958"/>
            <a:ext cx="10696800" cy="5579100"/>
          </a:xfrm>
          <a:prstGeom prst="rect">
            <a:avLst/>
          </a:prstGeom>
        </p:spPr>
        <p:txBody>
          <a:bodyPr anchorCtr="0" anchor="t" bIns="45700" lIns="91425" spcFirstLastPara="1" rIns="91425" wrap="square" tIns="45700">
            <a:normAutofit/>
          </a:bodyPr>
          <a:lstStyle/>
          <a:p>
            <a:pPr indent="-323850" lvl="0" marL="457200" rtl="0" algn="l">
              <a:lnSpc>
                <a:spcPct val="100000"/>
              </a:lnSpc>
              <a:spcBef>
                <a:spcPts val="0"/>
              </a:spcBef>
              <a:spcAft>
                <a:spcPts val="0"/>
              </a:spcAft>
              <a:buClr>
                <a:schemeClr val="dk1"/>
              </a:buClr>
              <a:buSzPts val="1500"/>
              <a:buFont typeface="Arial"/>
              <a:buChar char="●"/>
            </a:pPr>
            <a:r>
              <a:rPr lang="en-US" sz="1500"/>
              <a:t>Understanding this limitation sparked the need to add collision detection and avoidance logic in the code. So our objective became clear simulate more realistic vehicle behavior at intersections so that they do not pass through each other leading to collision.</a:t>
            </a:r>
            <a:endParaRPr sz="1500"/>
          </a:p>
          <a:p>
            <a:pPr indent="0" lvl="0" marL="457200" rtl="0" algn="l">
              <a:lnSpc>
                <a:spcPct val="100000"/>
              </a:lnSpc>
              <a:spcBef>
                <a:spcPts val="0"/>
              </a:spcBef>
              <a:spcAft>
                <a:spcPts val="0"/>
              </a:spcAft>
              <a:buClr>
                <a:schemeClr val="dk1"/>
              </a:buClr>
              <a:buSzPts val="1100"/>
              <a:buFont typeface="Arial"/>
              <a:buNone/>
            </a:pPr>
            <a:r>
              <a:t/>
            </a:r>
            <a:endParaRPr sz="1500"/>
          </a:p>
          <a:p>
            <a:pPr indent="-323850" lvl="0" marL="457200" rtl="0" algn="l">
              <a:lnSpc>
                <a:spcPct val="100000"/>
              </a:lnSpc>
              <a:spcBef>
                <a:spcPts val="0"/>
              </a:spcBef>
              <a:spcAft>
                <a:spcPts val="0"/>
              </a:spcAft>
              <a:buClr>
                <a:schemeClr val="dk1"/>
              </a:buClr>
              <a:buSzPts val="1500"/>
              <a:buFont typeface="Arial"/>
              <a:buChar char="●"/>
            </a:pPr>
            <a:r>
              <a:rPr lang="en-US" sz="1500"/>
              <a:t>To address this, I began by exploring the OSM data and how we can get our own OSM data for the intersection.</a:t>
            </a:r>
            <a:endParaRPr sz="1500"/>
          </a:p>
          <a:p>
            <a:pPr indent="0" lvl="0" marL="457200" rtl="0" algn="l">
              <a:lnSpc>
                <a:spcPct val="100000"/>
              </a:lnSpc>
              <a:spcBef>
                <a:spcPts val="0"/>
              </a:spcBef>
              <a:spcAft>
                <a:spcPts val="0"/>
              </a:spcAft>
              <a:buClr>
                <a:schemeClr val="dk1"/>
              </a:buClr>
              <a:buSzPts val="1100"/>
              <a:buFont typeface="Arial"/>
              <a:buNone/>
            </a:pPr>
            <a:r>
              <a:t/>
            </a:r>
            <a:endParaRPr sz="1500"/>
          </a:p>
          <a:p>
            <a:pPr indent="-323850" lvl="0" marL="457200" rtl="0" algn="l">
              <a:lnSpc>
                <a:spcPct val="100000"/>
              </a:lnSpc>
              <a:spcBef>
                <a:spcPts val="0"/>
              </a:spcBef>
              <a:spcAft>
                <a:spcPts val="0"/>
              </a:spcAft>
              <a:buClr>
                <a:schemeClr val="dk1"/>
              </a:buClr>
              <a:buSzPts val="1500"/>
              <a:buFont typeface="Arial"/>
              <a:buChar char="●"/>
            </a:pPr>
            <a:r>
              <a:rPr lang="en-US" sz="1500"/>
              <a:t>The first option was to get the data from OpenstreetMap website.OpenStreetMap database is a community-driven, open-source mapping platform that provides global geographic data. It serves as a base map for various applications, including navigation, GIS (Geographic Information Systems), and urban planning.So I found an intersection just near the University campus and downloaded its osm data.</a:t>
            </a:r>
            <a:endParaRPr sz="1500"/>
          </a:p>
          <a:p>
            <a:pPr indent="0" lvl="0" marL="457200" rtl="0" algn="l">
              <a:lnSpc>
                <a:spcPct val="100000"/>
              </a:lnSpc>
              <a:spcBef>
                <a:spcPts val="0"/>
              </a:spcBef>
              <a:spcAft>
                <a:spcPts val="0"/>
              </a:spcAft>
              <a:buClr>
                <a:schemeClr val="dk1"/>
              </a:buClr>
              <a:buSzPts val="1100"/>
              <a:buFont typeface="Arial"/>
              <a:buNone/>
            </a:pPr>
            <a:r>
              <a:t/>
            </a:r>
            <a:endParaRPr sz="1500"/>
          </a:p>
          <a:p>
            <a:pPr indent="-323850" lvl="0" marL="457200" rtl="0" algn="l">
              <a:lnSpc>
                <a:spcPct val="100000"/>
              </a:lnSpc>
              <a:spcBef>
                <a:spcPts val="0"/>
              </a:spcBef>
              <a:spcAft>
                <a:spcPts val="0"/>
              </a:spcAft>
              <a:buClr>
                <a:schemeClr val="dk1"/>
              </a:buClr>
              <a:buSzPts val="1500"/>
              <a:buFont typeface="Arial"/>
              <a:buChar char="●"/>
            </a:pPr>
            <a:r>
              <a:rPr lang="en-US" sz="1500"/>
              <a:t>And the second option was to create our own data. So i decided to go with the first option.</a:t>
            </a:r>
            <a:endParaRPr sz="1500"/>
          </a:p>
          <a:p>
            <a:pPr indent="0" lvl="0" marL="457200" rtl="0" algn="l">
              <a:lnSpc>
                <a:spcPct val="100000"/>
              </a:lnSpc>
              <a:spcBef>
                <a:spcPts val="0"/>
              </a:spcBef>
              <a:spcAft>
                <a:spcPts val="0"/>
              </a:spcAft>
              <a:buClr>
                <a:schemeClr val="dk1"/>
              </a:buClr>
              <a:buSzPts val="1100"/>
              <a:buFont typeface="Arial"/>
              <a:buNone/>
            </a:pPr>
            <a:r>
              <a:t/>
            </a:r>
            <a:endParaRPr sz="1500"/>
          </a:p>
          <a:p>
            <a:pPr indent="-323850" lvl="0" marL="457200" rtl="0" algn="l">
              <a:lnSpc>
                <a:spcPct val="100000"/>
              </a:lnSpc>
              <a:spcBef>
                <a:spcPts val="0"/>
              </a:spcBef>
              <a:spcAft>
                <a:spcPts val="0"/>
              </a:spcAft>
              <a:buClr>
                <a:schemeClr val="dk1"/>
              </a:buClr>
              <a:buSzPts val="1500"/>
              <a:buFont typeface="Arial"/>
              <a:buChar char="●"/>
            </a:pPr>
            <a:r>
              <a:rPr lang="en-US" sz="1500"/>
              <a:t>However, I found that the data from OpenStreetMap database was often </a:t>
            </a:r>
            <a:r>
              <a:rPr b="1" lang="en-US" sz="1500"/>
              <a:t>incomplete</a:t>
            </a:r>
            <a:r>
              <a:rPr lang="en-US" sz="1500"/>
              <a:t>—most notably, </a:t>
            </a:r>
            <a:r>
              <a:rPr b="1" lang="en-US" sz="1500"/>
              <a:t>relations</a:t>
            </a:r>
            <a:r>
              <a:rPr lang="en-US" sz="1500"/>
              <a:t> (which define turn restrictions and complex intersections) were missing or not properly formed. This hindered our ability to rely on online OSM data alone.</a:t>
            </a:r>
            <a:endParaRPr sz="1500"/>
          </a:p>
          <a:p>
            <a:pPr indent="0" lvl="0" marL="0" rtl="0" algn="l">
              <a:spcBef>
                <a:spcPts val="1000"/>
              </a:spcBef>
              <a:spcAft>
                <a:spcPts val="0"/>
              </a:spcAft>
              <a:buNone/>
            </a:pPr>
            <a:r>
              <a:t/>
            </a:r>
            <a:endParaRPr/>
          </a:p>
        </p:txBody>
      </p:sp>
      <p:sp>
        <p:nvSpPr>
          <p:cNvPr id="192" name="Google Shape;192;g34f890d03c7_0_0"/>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193" name="Google Shape;193;g34f890d03c7_0_0"/>
          <p:cNvPicPr preferRelativeResize="0"/>
          <p:nvPr/>
        </p:nvPicPr>
        <p:blipFill>
          <a:blip r:embed="rId3">
            <a:alphaModFix/>
          </a:blip>
          <a:stretch>
            <a:fillRect/>
          </a:stretch>
        </p:blipFill>
        <p:spPr>
          <a:xfrm>
            <a:off x="6702611" y="4600525"/>
            <a:ext cx="2727139" cy="1852951"/>
          </a:xfrm>
          <a:prstGeom prst="rect">
            <a:avLst/>
          </a:prstGeom>
          <a:noFill/>
          <a:ln>
            <a:noFill/>
          </a:ln>
        </p:spPr>
      </p:pic>
      <p:pic>
        <p:nvPicPr>
          <p:cNvPr id="194" name="Google Shape;194;g34f890d03c7_0_0"/>
          <p:cNvPicPr preferRelativeResize="0"/>
          <p:nvPr/>
        </p:nvPicPr>
        <p:blipFill>
          <a:blip r:embed="rId4">
            <a:alphaModFix/>
          </a:blip>
          <a:stretch>
            <a:fillRect/>
          </a:stretch>
        </p:blipFill>
        <p:spPr>
          <a:xfrm>
            <a:off x="2237725" y="4671025"/>
            <a:ext cx="1937775" cy="193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4f8121c722_0_61"/>
          <p:cNvSpPr txBox="1"/>
          <p:nvPr>
            <p:ph idx="1" type="body"/>
          </p:nvPr>
        </p:nvSpPr>
        <p:spPr>
          <a:xfrm>
            <a:off x="0" y="39875"/>
            <a:ext cx="11283900" cy="6730200"/>
          </a:xfrm>
          <a:prstGeom prst="rect">
            <a:avLst/>
          </a:prstGeom>
        </p:spPr>
        <p:txBody>
          <a:bodyPr anchorCtr="0" anchor="t" bIns="45700" lIns="91425" spcFirstLastPara="1" rIns="91425" wrap="square" tIns="45700">
            <a:normAutofit/>
          </a:bodyPr>
          <a:lstStyle/>
          <a:p>
            <a:pPr indent="-317500" lvl="0" marL="457200" rtl="0" algn="l">
              <a:spcBef>
                <a:spcPts val="1000"/>
              </a:spcBef>
              <a:spcAft>
                <a:spcPts val="0"/>
              </a:spcAft>
              <a:buSzPts val="1400"/>
              <a:buChar char="●"/>
            </a:pPr>
            <a:r>
              <a:rPr lang="en-US" sz="1400"/>
              <a:t>Consequently, we had to rely on the other </a:t>
            </a:r>
            <a:r>
              <a:rPr lang="en-US" sz="1400"/>
              <a:t>option</a:t>
            </a:r>
            <a:r>
              <a:rPr lang="en-US" sz="1400"/>
              <a:t> which  was to </a:t>
            </a:r>
            <a:r>
              <a:rPr b="1" lang="en-US" sz="1400"/>
              <a:t>manually design</a:t>
            </a:r>
            <a:r>
              <a:rPr lang="en-US" sz="1400"/>
              <a:t> a custom intersection using </a:t>
            </a:r>
            <a:r>
              <a:rPr b="1" lang="en-US" sz="1400"/>
              <a:t>JOSM (Java OSM Editor)</a:t>
            </a:r>
            <a:r>
              <a:rPr lang="en-US" sz="1400"/>
              <a:t> and export it with </a:t>
            </a:r>
            <a:r>
              <a:rPr b="1" lang="en-US" sz="1400"/>
              <a:t>Lanelet2</a:t>
            </a:r>
            <a:r>
              <a:rPr lang="en-US" sz="1400"/>
              <a:t> preset enabled which was suggested to us by Obada-san. </a:t>
            </a:r>
            <a:endParaRPr sz="1400"/>
          </a:p>
          <a:p>
            <a:pPr indent="-317500" lvl="0" marL="457200" rtl="0" algn="l">
              <a:spcBef>
                <a:spcPts val="0"/>
              </a:spcBef>
              <a:spcAft>
                <a:spcPts val="0"/>
              </a:spcAft>
              <a:buSzPts val="1400"/>
              <a:buChar char="●"/>
            </a:pPr>
            <a:r>
              <a:rPr lang="en-US" sz="1400"/>
              <a:t>Lanelet2 is a popular map format for autonomous driving used with ROS (Robot Operating System) and allows for rich semantic labeling of lanes, traffic rules, and turn directions. However, installing Lanelet2 required a transition to </a:t>
            </a:r>
            <a:r>
              <a:rPr b="1" lang="en-US" sz="1400"/>
              <a:t>Ubuntu Linux</a:t>
            </a:r>
            <a:r>
              <a:rPr lang="en-US" sz="1400"/>
              <a:t> and a full ROS setup.</a:t>
            </a:r>
            <a:endParaRPr sz="1400"/>
          </a:p>
          <a:p>
            <a:pPr indent="-317500" lvl="0" marL="457200" rtl="0" algn="l">
              <a:spcBef>
                <a:spcPts val="0"/>
              </a:spcBef>
              <a:spcAft>
                <a:spcPts val="0"/>
              </a:spcAft>
              <a:buSzPts val="1400"/>
              <a:buChar char="●"/>
            </a:pPr>
            <a:r>
              <a:rPr lang="en-US" sz="1400"/>
              <a:t>Obada-san also provided us with a video of a previous lab member </a:t>
            </a:r>
            <a:r>
              <a:rPr b="1" lang="en-US" sz="1400"/>
              <a:t>Mr. Arvind Srivastav</a:t>
            </a:r>
            <a:r>
              <a:rPr lang="en-US" sz="1400"/>
              <a:t> which showed how to use JOSM with lanelet2 preset </a:t>
            </a:r>
            <a:r>
              <a:rPr lang="en-US" sz="1400"/>
              <a:t>to create lanelets.</a:t>
            </a:r>
            <a:endParaRPr sz="1400"/>
          </a:p>
          <a:p>
            <a:pPr indent="0" lvl="0" marL="0" rtl="0" algn="l">
              <a:spcBef>
                <a:spcPts val="1000"/>
              </a:spcBef>
              <a:spcAft>
                <a:spcPts val="0"/>
              </a:spcAft>
              <a:buNone/>
            </a:pPr>
            <a:r>
              <a:rPr b="1" lang="en-US" sz="1700"/>
              <a:t>   Rebuilding the Intersection Using Lanelet2</a:t>
            </a:r>
            <a:endParaRPr b="1" sz="1700"/>
          </a:p>
          <a:p>
            <a:pPr indent="-323850" lvl="0" marL="457200" rtl="0" algn="l">
              <a:spcBef>
                <a:spcPts val="1000"/>
              </a:spcBef>
              <a:spcAft>
                <a:spcPts val="0"/>
              </a:spcAft>
              <a:buSzPts val="1500"/>
              <a:buChar char="●"/>
            </a:pPr>
            <a:r>
              <a:rPr lang="en-US" sz="1400"/>
              <a:t>To overcome the limitations of incomplete OSM data, we decided to </a:t>
            </a:r>
            <a:r>
              <a:rPr b="1" lang="en-US" sz="1400"/>
              <a:t>manually construct an intersection map</a:t>
            </a:r>
            <a:r>
              <a:rPr lang="en-US" sz="1400"/>
              <a:t> using JOSM, leveraging the </a:t>
            </a:r>
            <a:r>
              <a:rPr b="1" lang="en-US" sz="1400"/>
              <a:t>Lanelet2 preset</a:t>
            </a:r>
            <a:r>
              <a:rPr lang="en-US" sz="1400"/>
              <a:t> for semantic accuracy</a:t>
            </a:r>
            <a:r>
              <a:rPr lang="en-US" sz="1400"/>
              <a:t>.</a:t>
            </a:r>
            <a:endParaRPr sz="1400"/>
          </a:p>
          <a:p>
            <a:pPr indent="-317500" lvl="0" marL="457200" rtl="0" algn="l">
              <a:spcBef>
                <a:spcPts val="0"/>
              </a:spcBef>
              <a:spcAft>
                <a:spcPts val="0"/>
              </a:spcAft>
              <a:buSzPts val="1400"/>
              <a:buChar char="●"/>
            </a:pPr>
            <a:r>
              <a:rPr lang="en-US" sz="1400"/>
              <a:t>Setting this up was a significant technical step. First, I installed Ubuntu and configured ROS (Robot Operating System), which is essential for compiling and working with Lanelet2.</a:t>
            </a:r>
            <a:endParaRPr sz="1400"/>
          </a:p>
          <a:p>
            <a:pPr indent="-317500" lvl="0" marL="457200" rtl="0" algn="l">
              <a:spcBef>
                <a:spcPts val="0"/>
              </a:spcBef>
              <a:spcAft>
                <a:spcPts val="0"/>
              </a:spcAft>
              <a:buSzPts val="1400"/>
              <a:buChar char="●"/>
            </a:pPr>
            <a:r>
              <a:rPr lang="en-US" sz="1400"/>
              <a:t> After successfully setting up the environment, I used JOSM to draw roads and intersections, define traffic flow directions, and export the map in a Lanelet2-compatible format.</a:t>
            </a:r>
            <a:endParaRPr sz="1400"/>
          </a:p>
          <a:p>
            <a:pPr indent="0" lvl="0" marL="457200" rtl="0" algn="l">
              <a:spcBef>
                <a:spcPts val="1000"/>
              </a:spcBef>
              <a:spcAft>
                <a:spcPts val="0"/>
              </a:spcAft>
              <a:buNone/>
            </a:pPr>
            <a:r>
              <a:t/>
            </a:r>
            <a:endParaRPr sz="1400"/>
          </a:p>
        </p:txBody>
      </p:sp>
      <p:sp>
        <p:nvSpPr>
          <p:cNvPr id="200" name="Google Shape;200;g34f8121c722_0_61"/>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201" name="Google Shape;201;g34f8121c722_0_61"/>
          <p:cNvPicPr preferRelativeResize="0"/>
          <p:nvPr/>
        </p:nvPicPr>
        <p:blipFill>
          <a:blip r:embed="rId3">
            <a:alphaModFix/>
          </a:blip>
          <a:stretch>
            <a:fillRect/>
          </a:stretch>
        </p:blipFill>
        <p:spPr>
          <a:xfrm>
            <a:off x="667850" y="3794600"/>
            <a:ext cx="3434925" cy="2865825"/>
          </a:xfrm>
          <a:prstGeom prst="rect">
            <a:avLst/>
          </a:prstGeom>
          <a:noFill/>
          <a:ln>
            <a:noFill/>
          </a:ln>
        </p:spPr>
      </p:pic>
      <p:pic>
        <p:nvPicPr>
          <p:cNvPr id="202" name="Google Shape;202;g34f8121c722_0_61"/>
          <p:cNvPicPr preferRelativeResize="0"/>
          <p:nvPr/>
        </p:nvPicPr>
        <p:blipFill>
          <a:blip r:embed="rId4">
            <a:alphaModFix/>
          </a:blip>
          <a:stretch>
            <a:fillRect/>
          </a:stretch>
        </p:blipFill>
        <p:spPr>
          <a:xfrm>
            <a:off x="5008970" y="3794600"/>
            <a:ext cx="3941355" cy="286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4f890d03c7_0_9"/>
          <p:cNvSpPr txBox="1"/>
          <p:nvPr>
            <p:ph idx="1" type="body"/>
          </p:nvPr>
        </p:nvSpPr>
        <p:spPr>
          <a:xfrm>
            <a:off x="239000" y="4056980"/>
            <a:ext cx="10696800" cy="23481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sz="1400"/>
          </a:p>
          <a:p>
            <a:pPr indent="-317500" lvl="0" marL="457200" rtl="0" algn="l">
              <a:spcBef>
                <a:spcPts val="1000"/>
              </a:spcBef>
              <a:spcAft>
                <a:spcPts val="0"/>
              </a:spcAft>
              <a:buSzPts val="1400"/>
              <a:buChar char="●"/>
            </a:pPr>
            <a:r>
              <a:rPr lang="en-US" sz="1400"/>
              <a:t>Unfortunately, due to time constraints and the steep learning curve of ROS, I could not fully integrate dynamic vehicle movement within the Lanelet2 map. Instead, I shifted my focus to the core objective: how to avoid collisions between two vehicles at an intersection, using simulation and mathematical modeling.</a:t>
            </a:r>
            <a:endParaRPr sz="1400"/>
          </a:p>
          <a:p>
            <a:pPr indent="-317500" lvl="0" marL="457200" rtl="0" algn="l">
              <a:spcBef>
                <a:spcPts val="0"/>
              </a:spcBef>
              <a:spcAft>
                <a:spcPts val="0"/>
              </a:spcAft>
              <a:buSzPts val="1400"/>
              <a:buChar char="●"/>
            </a:pPr>
            <a:r>
              <a:rPr lang="en-US" sz="1400"/>
              <a:t>Despite this pivot, building the Lanelet2 map was a valuable experience. It showed the importance of </a:t>
            </a:r>
            <a:r>
              <a:rPr b="1" lang="en-US" sz="1400"/>
              <a:t>accurate digital maps</a:t>
            </a:r>
            <a:r>
              <a:rPr lang="en-US" sz="1400"/>
              <a:t> for autonomous navigation and highlighted the complexity involved in even seemingly simple tasks like creating an intersection.</a:t>
            </a:r>
            <a:endParaRPr sz="1400"/>
          </a:p>
          <a:p>
            <a:pPr indent="0" lvl="0" marL="0" rtl="0" algn="l">
              <a:spcBef>
                <a:spcPts val="1000"/>
              </a:spcBef>
              <a:spcAft>
                <a:spcPts val="0"/>
              </a:spcAft>
              <a:buNone/>
            </a:pPr>
            <a:r>
              <a:t/>
            </a:r>
            <a:endParaRPr/>
          </a:p>
        </p:txBody>
      </p:sp>
      <p:sp>
        <p:nvSpPr>
          <p:cNvPr id="208" name="Google Shape;208;g34f890d03c7_0_9"/>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pic>
        <p:nvPicPr>
          <p:cNvPr id="209" name="Google Shape;209;g34f890d03c7_0_9"/>
          <p:cNvPicPr preferRelativeResize="0"/>
          <p:nvPr/>
        </p:nvPicPr>
        <p:blipFill>
          <a:blip r:embed="rId3">
            <a:alphaModFix/>
          </a:blip>
          <a:stretch>
            <a:fillRect/>
          </a:stretch>
        </p:blipFill>
        <p:spPr>
          <a:xfrm>
            <a:off x="416400" y="159475"/>
            <a:ext cx="4537699" cy="3299425"/>
          </a:xfrm>
          <a:prstGeom prst="rect">
            <a:avLst/>
          </a:prstGeom>
          <a:noFill/>
          <a:ln>
            <a:noFill/>
          </a:ln>
        </p:spPr>
      </p:pic>
      <p:pic>
        <p:nvPicPr>
          <p:cNvPr id="210" name="Google Shape;210;g34f890d03c7_0_9"/>
          <p:cNvPicPr preferRelativeResize="0"/>
          <p:nvPr/>
        </p:nvPicPr>
        <p:blipFill>
          <a:blip r:embed="rId4">
            <a:alphaModFix/>
          </a:blip>
          <a:stretch>
            <a:fillRect/>
          </a:stretch>
        </p:blipFill>
        <p:spPr>
          <a:xfrm>
            <a:off x="5582100" y="152400"/>
            <a:ext cx="4537699" cy="3299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4f8121c722_0_79"/>
          <p:cNvSpPr txBox="1"/>
          <p:nvPr>
            <p:ph type="title"/>
          </p:nvPr>
        </p:nvSpPr>
        <p:spPr>
          <a:xfrm>
            <a:off x="308791" y="12"/>
            <a:ext cx="10696800" cy="7344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sz="3822"/>
              <a:t>Simulation Setup – Continuous State Vehicle Models</a:t>
            </a:r>
            <a:endParaRPr sz="3822"/>
          </a:p>
        </p:txBody>
      </p:sp>
      <p:sp>
        <p:nvSpPr>
          <p:cNvPr id="216" name="Google Shape;216;g34f8121c722_0_79"/>
          <p:cNvSpPr txBox="1"/>
          <p:nvPr>
            <p:ph idx="1" type="body"/>
          </p:nvPr>
        </p:nvSpPr>
        <p:spPr>
          <a:xfrm>
            <a:off x="308791" y="1134958"/>
            <a:ext cx="10696800" cy="5579100"/>
          </a:xfrm>
          <a:prstGeom prst="rect">
            <a:avLst/>
          </a:prstGeom>
        </p:spPr>
        <p:txBody>
          <a:bodyPr anchorCtr="0" anchor="t" bIns="45700" lIns="91425" spcFirstLastPara="1" rIns="91425" wrap="square" tIns="45700">
            <a:noAutofit/>
          </a:bodyPr>
          <a:lstStyle/>
          <a:p>
            <a:pPr indent="-350520" lvl="0" marL="457200" rtl="0" algn="l">
              <a:spcBef>
                <a:spcPts val="1000"/>
              </a:spcBef>
              <a:spcAft>
                <a:spcPts val="0"/>
              </a:spcAft>
              <a:buSzPts val="1920"/>
              <a:buChar char="●"/>
            </a:pPr>
            <a:r>
              <a:rPr lang="en-US" sz="1700"/>
              <a:t>The next phase was to </a:t>
            </a:r>
            <a:r>
              <a:rPr b="1" lang="en-US" sz="1700"/>
              <a:t>model vehicle motion using continuous state variables</a:t>
            </a:r>
            <a:r>
              <a:rPr lang="en-US" sz="1700"/>
              <a:t>—this includes position (x, y), orientation (theta), and velocity (v). </a:t>
            </a:r>
            <a:endParaRPr sz="1700"/>
          </a:p>
          <a:p>
            <a:pPr indent="-349250" lvl="0" marL="457200" rtl="0" algn="l">
              <a:spcBef>
                <a:spcPts val="0"/>
              </a:spcBef>
              <a:spcAft>
                <a:spcPts val="0"/>
              </a:spcAft>
              <a:buSzPts val="1900"/>
              <a:buChar char="●"/>
            </a:pPr>
            <a:r>
              <a:rPr lang="en-US" sz="1700"/>
              <a:t> I designed a custom </a:t>
            </a:r>
            <a:r>
              <a:rPr lang="en-US" sz="1700">
                <a:solidFill>
                  <a:srgbClr val="188038"/>
                </a:solidFill>
                <a:latin typeface="Roboto Mono"/>
                <a:ea typeface="Roboto Mono"/>
                <a:cs typeface="Roboto Mono"/>
                <a:sym typeface="Roboto Mono"/>
              </a:rPr>
              <a:t>Vehicle</a:t>
            </a:r>
            <a:r>
              <a:rPr lang="en-US" sz="1700"/>
              <a:t> class in Python, which models a car with parameters for position, velocity, dimensions (length and width), and its navigation path. Each vehicle could follow a series of waypoints with real-time updates to its position and heading using trigonometric calculations.</a:t>
            </a:r>
            <a:endParaRPr sz="1700"/>
          </a:p>
          <a:p>
            <a:pPr indent="-349250" lvl="0" marL="457200" rtl="0" algn="l">
              <a:spcBef>
                <a:spcPts val="0"/>
              </a:spcBef>
              <a:spcAft>
                <a:spcPts val="0"/>
              </a:spcAft>
              <a:buSzPts val="1900"/>
              <a:buChar char="●"/>
            </a:pPr>
            <a:r>
              <a:rPr lang="en-US" sz="1700"/>
              <a:t>The simulation has one vehicle coming from the north direction and the other one coming from the west direction</a:t>
            </a:r>
            <a:endParaRPr sz="1700"/>
          </a:p>
          <a:p>
            <a:pPr indent="-349250" lvl="0" marL="457200" rtl="0" algn="l">
              <a:spcBef>
                <a:spcPts val="0"/>
              </a:spcBef>
              <a:spcAft>
                <a:spcPts val="0"/>
              </a:spcAft>
              <a:buSzPts val="1900"/>
              <a:buChar char="●"/>
            </a:pPr>
            <a:r>
              <a:rPr lang="en-US" sz="1700"/>
              <a:t>I also added a rule system, where each vehicle had a </a:t>
            </a:r>
            <a:r>
              <a:rPr lang="en-US" sz="1700">
                <a:solidFill>
                  <a:srgbClr val="188038"/>
                </a:solidFill>
                <a:latin typeface="Roboto Mono"/>
                <a:ea typeface="Roboto Mono"/>
                <a:cs typeface="Roboto Mono"/>
                <a:sym typeface="Roboto Mono"/>
              </a:rPr>
              <a:t>state</a:t>
            </a:r>
            <a:r>
              <a:rPr lang="en-US" sz="1700"/>
              <a:t> variable (0: Go, 1: Yield). This would later be controlled dynamically using three different models for collision detection: deterministic logic, Time-to-Collision (TTC), and Continuous-Time Markov Models (CTMM).</a:t>
            </a:r>
            <a:endParaRPr sz="1700"/>
          </a:p>
          <a:p>
            <a:pPr indent="-349250" lvl="0" marL="457200" rtl="0" algn="l">
              <a:lnSpc>
                <a:spcPct val="115000"/>
              </a:lnSpc>
              <a:spcBef>
                <a:spcPts val="0"/>
              </a:spcBef>
              <a:spcAft>
                <a:spcPts val="0"/>
              </a:spcAft>
              <a:buSzPts val="1900"/>
              <a:buChar char="●"/>
            </a:pPr>
            <a:r>
              <a:rPr lang="en-US" sz="1700"/>
              <a:t>This setup allowed for testing multiple collision scenarios by altering vehicle speeds and start times. It became a robust base for running experiments on intersection behavior, path planning, an</a:t>
            </a:r>
            <a:r>
              <a:rPr lang="en-US" sz="1500"/>
              <a:t>d avoidance strategies.</a:t>
            </a:r>
            <a:endParaRPr sz="1500"/>
          </a:p>
          <a:p>
            <a:pPr indent="0" lvl="0" marL="457200" rtl="0" algn="l">
              <a:spcBef>
                <a:spcPts val="1200"/>
              </a:spcBef>
              <a:spcAft>
                <a:spcPts val="0"/>
              </a:spcAft>
              <a:buNone/>
            </a:pPr>
            <a:r>
              <a:t/>
            </a:r>
            <a:endParaRPr sz="1400"/>
          </a:p>
        </p:txBody>
      </p:sp>
      <p:sp>
        <p:nvSpPr>
          <p:cNvPr id="217" name="Google Shape;217;g34f8121c722_0_79"/>
          <p:cNvSpPr txBox="1"/>
          <p:nvPr>
            <p:ph idx="12" type="sldNum"/>
          </p:nvPr>
        </p:nvSpPr>
        <p:spPr>
          <a:xfrm>
            <a:off x="11333863" y="6405044"/>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4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PT_Theme_WagaLab">
  <a:themeElements>
    <a:clrScheme name="ユーザー定義 1">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932092"/>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2023-04-24T08:33:36Z</dcterms:created>
  <dc:creator>Altaweel</dc:creator>
</cp:coreProperties>
</file>