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Montserrat" pitchFamily="34" charset="0"/>
      <p:bold r:id="rId17"/>
    </p:embeddedFont>
    <p:embeddedFont>
      <p:font typeface="Montserrat" pitchFamily="34" charset="-122"/>
      <p:bold r:id="rId18"/>
    </p:embeddedFont>
    <p:embeddedFont>
      <p:font typeface="Montserrat" pitchFamily="34" charset="-120"/>
      <p:bold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0.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889754"/>
            <a:ext cx="7627382" cy="2138124"/>
          </a:xfrm>
          <a:prstGeom prst="rect">
            <a:avLst/>
          </a:prstGeom>
          <a:noFill/>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Internship Progress: Autonomous Vehicle Navigation</a:t>
            </a:r>
            <a:endParaRPr lang="en-US" sz="4450" dirty="0"/>
          </a:p>
        </p:txBody>
      </p:sp>
      <p:sp>
        <p:nvSpPr>
          <p:cNvPr id="4" name="Text 1"/>
          <p:cNvSpPr/>
          <p:nvPr/>
        </p:nvSpPr>
        <p:spPr>
          <a:xfrm>
            <a:off x="6244709" y="3352800"/>
            <a:ext cx="7627382" cy="173355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Welcome to my mid-term internship presentation on autonomous vehicle navigation systems. Over the past few months, I've been immersed in the fascinating world of self-driving technology, exploring the algorithms and mapping technologies that make autonomous navigation possible.</a:t>
            </a:r>
            <a:endParaRPr lang="en-US" sz="1700" dirty="0"/>
          </a:p>
        </p:txBody>
      </p:sp>
      <p:sp>
        <p:nvSpPr>
          <p:cNvPr id="5" name="Text 2"/>
          <p:cNvSpPr/>
          <p:nvPr/>
        </p:nvSpPr>
        <p:spPr>
          <a:xfrm>
            <a:off x="6244709" y="5330071"/>
            <a:ext cx="7627382" cy="138684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This presentation will walk you through my journey so far, highlighting the key concepts I've learned, the progress I've made on my project, and my goals for the remainder of the internship. Let's navigate through this exciting technological landscape together.</a:t>
            </a:r>
            <a:endParaRPr lang="en-US" sz="1700" dirty="0"/>
          </a:p>
        </p:txBody>
      </p:sp>
      <p:sp>
        <p:nvSpPr>
          <p:cNvPr id="6" name="Shape 3"/>
          <p:cNvSpPr/>
          <p:nvPr/>
        </p:nvSpPr>
        <p:spPr>
          <a:xfrm>
            <a:off x="6244709" y="6976824"/>
            <a:ext cx="346591" cy="346591"/>
          </a:xfrm>
          <a:prstGeom prst="roundRect">
            <a:avLst>
              <a:gd name="adj" fmla="val 26380043"/>
            </a:avLst>
          </a:prstGeom>
          <a:noFill/>
          <a:ln w="7620">
            <a:solidFill>
              <a:srgbClr val="FFFFFF"/>
            </a:solidFill>
            <a:prstDash val="solid"/>
          </a:ln>
        </p:spPr>
      </p:sp>
      <p:pic>
        <p:nvPicPr>
          <p:cNvPr id="7" name="Image 1" descr="preencoded.png"/>
          <p:cNvPicPr>
            <a:picLocks noChangeAspect="1"/>
          </p:cNvPicPr>
          <p:nvPr/>
        </p:nvPicPr>
        <p:blipFill>
          <a:blip r:embed="rId2"/>
          <a:stretch>
            <a:fillRect/>
          </a:stretch>
        </p:blipFill>
        <p:spPr>
          <a:xfrm>
            <a:off x="6252329" y="6984444"/>
            <a:ext cx="331351" cy="331351"/>
          </a:xfrm>
          <a:prstGeom prst="rect">
            <a:avLst/>
          </a:prstGeom>
        </p:spPr>
      </p:pic>
      <p:sp>
        <p:nvSpPr>
          <p:cNvPr id="8" name="Text 4"/>
          <p:cNvSpPr/>
          <p:nvPr/>
        </p:nvSpPr>
        <p:spPr>
          <a:xfrm>
            <a:off x="6699528" y="6960632"/>
            <a:ext cx="2162294" cy="379214"/>
          </a:xfrm>
          <a:prstGeom prst="rect">
            <a:avLst/>
          </a:prstGeom>
          <a:noFill/>
        </p:spPr>
        <p:txBody>
          <a:bodyPr wrap="none" lIns="0" tIns="0" rIns="0" bIns="0" rtlCol="0" anchor="t"/>
          <a:lstStyle/>
          <a:p>
            <a:pPr marL="0" indent="0" algn="l">
              <a:lnSpc>
                <a:spcPts val="2950"/>
              </a:lnSpc>
              <a:buNone/>
            </a:pPr>
            <a:r>
              <a:rPr lang="en-US" sz="2100" b="1" dirty="0">
                <a:solidFill>
                  <a:srgbClr val="272525"/>
                </a:solidFill>
                <a:latin typeface="Montserrat Bold" pitchFamily="34" charset="0"/>
                <a:ea typeface="Montserrat Bold" pitchFamily="34" charset="-122"/>
                <a:cs typeface="Montserrat Bold" pitchFamily="34" charset="-120"/>
              </a:rPr>
              <a:t>by viraj sharma</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958572"/>
            <a:ext cx="5701546" cy="712708"/>
          </a:xfrm>
          <a:prstGeom prst="rect">
            <a:avLst/>
          </a:prstGeom>
          <a:noFill/>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Future Plans</a:t>
            </a:r>
            <a:endParaRPr lang="en-US" sz="4450" dirty="0"/>
          </a:p>
        </p:txBody>
      </p:sp>
      <p:sp>
        <p:nvSpPr>
          <p:cNvPr id="3" name="Shape 1"/>
          <p:cNvSpPr/>
          <p:nvPr/>
        </p:nvSpPr>
        <p:spPr>
          <a:xfrm>
            <a:off x="758309" y="3079433"/>
            <a:ext cx="3034665" cy="216575"/>
          </a:xfrm>
          <a:prstGeom prst="roundRect">
            <a:avLst>
              <a:gd name="adj" fmla="val 90036"/>
            </a:avLst>
          </a:prstGeom>
          <a:solidFill>
            <a:srgbClr val="EEEFF5"/>
          </a:solidFill>
          <a:effectLst>
            <a:outerShdw blurRad="53340" dist="26670" dir="13500000" algn="bl" rotWithShape="0">
              <a:srgbClr val="FFFFFF">
                <a:alpha val="70000"/>
              </a:srgbClr>
            </a:outerShdw>
          </a:effectLst>
        </p:spPr>
      </p:sp>
      <p:sp>
        <p:nvSpPr>
          <p:cNvPr id="4" name="Text 2"/>
          <p:cNvSpPr/>
          <p:nvPr/>
        </p:nvSpPr>
        <p:spPr>
          <a:xfrm>
            <a:off x="758309" y="3620929"/>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Algorithm Refinement</a:t>
            </a:r>
            <a:endParaRPr lang="en-US" sz="2200" dirty="0"/>
          </a:p>
        </p:txBody>
      </p:sp>
      <p:sp>
        <p:nvSpPr>
          <p:cNvPr id="5" name="Text 3"/>
          <p:cNvSpPr/>
          <p:nvPr/>
        </p:nvSpPr>
        <p:spPr>
          <a:xfrm>
            <a:off x="758309" y="4107061"/>
            <a:ext cx="3034665" cy="312039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My immediate focus is on refining search algorithms to improve efficiency in real-world applications. This includes optimizing for fuel economy, passenger comfort, and travel time while maintaining strict safety standards.</a:t>
            </a:r>
            <a:endParaRPr lang="en-US" sz="1700" dirty="0"/>
          </a:p>
        </p:txBody>
      </p:sp>
      <p:sp>
        <p:nvSpPr>
          <p:cNvPr id="6" name="Shape 4"/>
          <p:cNvSpPr/>
          <p:nvPr/>
        </p:nvSpPr>
        <p:spPr>
          <a:xfrm>
            <a:off x="4117896" y="2754511"/>
            <a:ext cx="3034784" cy="216575"/>
          </a:xfrm>
          <a:prstGeom prst="roundRect">
            <a:avLst>
              <a:gd name="adj" fmla="val 90036"/>
            </a:avLst>
          </a:prstGeom>
          <a:solidFill>
            <a:srgbClr val="EEEFF5"/>
          </a:solidFill>
          <a:effectLst>
            <a:outerShdw blurRad="53340" dist="26670" dir="13500000" algn="bl" rotWithShape="0">
              <a:srgbClr val="FFFFFF">
                <a:alpha val="70000"/>
              </a:srgbClr>
            </a:outerShdw>
          </a:effectLst>
        </p:spPr>
      </p:sp>
      <p:sp>
        <p:nvSpPr>
          <p:cNvPr id="7" name="Text 5"/>
          <p:cNvSpPr/>
          <p:nvPr/>
        </p:nvSpPr>
        <p:spPr>
          <a:xfrm>
            <a:off x="4117896" y="3296007"/>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Obstacle Management</a:t>
            </a:r>
            <a:endParaRPr lang="en-US" sz="2200" dirty="0"/>
          </a:p>
        </p:txBody>
      </p:sp>
      <p:sp>
        <p:nvSpPr>
          <p:cNvPr id="8" name="Text 6"/>
          <p:cNvSpPr/>
          <p:nvPr/>
        </p:nvSpPr>
        <p:spPr>
          <a:xfrm>
            <a:off x="4117896" y="3782139"/>
            <a:ext cx="3034784" cy="346710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I'm developing robust mechanisms for obstacle detection and dynamic rerouting strategies that can respond to unexpected road conditions within milliseconds, ensuring passenger safety without compromising journey efficiency.</a:t>
            </a:r>
            <a:endParaRPr lang="en-US" sz="1700" dirty="0"/>
          </a:p>
        </p:txBody>
      </p:sp>
      <p:sp>
        <p:nvSpPr>
          <p:cNvPr id="9" name="Shape 7"/>
          <p:cNvSpPr/>
          <p:nvPr/>
        </p:nvSpPr>
        <p:spPr>
          <a:xfrm>
            <a:off x="7477601" y="2429470"/>
            <a:ext cx="3034784" cy="216575"/>
          </a:xfrm>
          <a:prstGeom prst="roundRect">
            <a:avLst>
              <a:gd name="adj" fmla="val 90036"/>
            </a:avLst>
          </a:prstGeom>
          <a:solidFill>
            <a:srgbClr val="EEEFF5"/>
          </a:solidFill>
          <a:effectLst>
            <a:outerShdw blurRad="53340" dist="26670" dir="13500000" algn="bl" rotWithShape="0">
              <a:srgbClr val="FFFFFF">
                <a:alpha val="70000"/>
              </a:srgbClr>
            </a:outerShdw>
          </a:effectLst>
        </p:spPr>
      </p:sp>
      <p:sp>
        <p:nvSpPr>
          <p:cNvPr id="10" name="Text 8"/>
          <p:cNvSpPr/>
          <p:nvPr/>
        </p:nvSpPr>
        <p:spPr>
          <a:xfrm>
            <a:off x="7477601" y="2970967"/>
            <a:ext cx="2850713"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Simulation Expansion</a:t>
            </a:r>
            <a:endParaRPr lang="en-US" sz="2200" dirty="0"/>
          </a:p>
        </p:txBody>
      </p:sp>
      <p:sp>
        <p:nvSpPr>
          <p:cNvPr id="11" name="Text 9"/>
          <p:cNvSpPr/>
          <p:nvPr/>
        </p:nvSpPr>
        <p:spPr>
          <a:xfrm>
            <a:off x="7477601" y="3457099"/>
            <a:ext cx="3034784" cy="381381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 major upcoming milestone is developing a comprehensive navigation module within a high-fidelity simulation environment that accurately replicates complex urban driving scenarios, including edge cases and unusual traffic patterns.</a:t>
            </a:r>
            <a:endParaRPr lang="en-US" sz="1700" dirty="0"/>
          </a:p>
        </p:txBody>
      </p:sp>
      <p:sp>
        <p:nvSpPr>
          <p:cNvPr id="12" name="Shape 10"/>
          <p:cNvSpPr/>
          <p:nvPr/>
        </p:nvSpPr>
        <p:spPr>
          <a:xfrm>
            <a:off x="10837307" y="2104549"/>
            <a:ext cx="3034784" cy="216575"/>
          </a:xfrm>
          <a:prstGeom prst="roundRect">
            <a:avLst>
              <a:gd name="adj" fmla="val 90036"/>
            </a:avLst>
          </a:prstGeom>
          <a:solidFill>
            <a:srgbClr val="EEEFF5"/>
          </a:solidFill>
          <a:effectLst>
            <a:outerShdw blurRad="53340" dist="26670" dir="13500000" algn="bl" rotWithShape="0">
              <a:srgbClr val="FFFFFF">
                <a:alpha val="70000"/>
              </a:srgbClr>
            </a:outerShdw>
          </a:effectLst>
        </p:spPr>
      </p:sp>
      <p:sp>
        <p:nvSpPr>
          <p:cNvPr id="13" name="Text 11"/>
          <p:cNvSpPr/>
          <p:nvPr/>
        </p:nvSpPr>
        <p:spPr>
          <a:xfrm>
            <a:off x="10837307" y="2646045"/>
            <a:ext cx="2924294" cy="356235"/>
          </a:xfrm>
          <a:prstGeom prst="rect">
            <a:avLst/>
          </a:prstGeom>
          <a:noFill/>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Project Documentation</a:t>
            </a:r>
            <a:endParaRPr lang="en-US" sz="2200" dirty="0"/>
          </a:p>
        </p:txBody>
      </p:sp>
      <p:sp>
        <p:nvSpPr>
          <p:cNvPr id="14" name="Text 12"/>
          <p:cNvSpPr/>
          <p:nvPr/>
        </p:nvSpPr>
        <p:spPr>
          <a:xfrm>
            <a:off x="10837307" y="3132177"/>
            <a:ext cx="3034784" cy="277368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Finally, I'll be focusing on finalizing project findings and preparing detailed documentation to facilitate knowledge transfer and potential implementation in production environments.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85324" y="1008102"/>
            <a:ext cx="6586180" cy="644128"/>
          </a:xfrm>
          <a:prstGeom prst="rect">
            <a:avLst/>
          </a:prstGeom>
          <a:noFill/>
        </p:spPr>
        <p:txBody>
          <a:bodyPr wrap="none" lIns="0" tIns="0" rIns="0" bIns="0" rtlCol="0" anchor="t"/>
          <a:lstStyle/>
          <a:p>
            <a:pPr marL="0" indent="0" algn="l">
              <a:lnSpc>
                <a:spcPts val="5050"/>
              </a:lnSpc>
              <a:buNone/>
            </a:pPr>
            <a:r>
              <a:rPr lang="en-US" sz="4050" b="1" dirty="0">
                <a:solidFill>
                  <a:srgbClr val="7068F4"/>
                </a:solidFill>
                <a:latin typeface="Barlow Bold" pitchFamily="34" charset="0"/>
                <a:ea typeface="Barlow Bold" pitchFamily="34" charset="-122"/>
                <a:cs typeface="Barlow Bold" pitchFamily="34" charset="-120"/>
              </a:rPr>
              <a:t>Introduction to My Internship</a:t>
            </a:r>
            <a:endParaRPr lang="en-US" sz="4050" dirty="0"/>
          </a:p>
        </p:txBody>
      </p:sp>
      <p:sp>
        <p:nvSpPr>
          <p:cNvPr id="4" name="Shape 1"/>
          <p:cNvSpPr/>
          <p:nvPr/>
        </p:nvSpPr>
        <p:spPr>
          <a:xfrm>
            <a:off x="685324" y="2166104"/>
            <a:ext cx="440531" cy="440531"/>
          </a:xfrm>
          <a:prstGeom prst="roundRect">
            <a:avLst>
              <a:gd name="adj" fmla="val 40004"/>
            </a:avLst>
          </a:prstGeom>
          <a:solidFill>
            <a:srgbClr val="EEEFF5"/>
          </a:solidFill>
          <a:effectLst>
            <a:outerShdw blurRad="48260" dist="24130" dir="13500000" algn="bl" rotWithShape="0">
              <a:srgbClr val="FFFFFF">
                <a:alpha val="70000"/>
              </a:srgbClr>
            </a:outerShdw>
          </a:effectLst>
        </p:spPr>
      </p:sp>
      <p:sp>
        <p:nvSpPr>
          <p:cNvPr id="5" name="Text 2"/>
          <p:cNvSpPr/>
          <p:nvPr/>
        </p:nvSpPr>
        <p:spPr>
          <a:xfrm>
            <a:off x="751046" y="2193191"/>
            <a:ext cx="309086" cy="386358"/>
          </a:xfrm>
          <a:prstGeom prst="rect">
            <a:avLst/>
          </a:prstGeom>
          <a:noFill/>
        </p:spPr>
        <p:txBody>
          <a:bodyPr wrap="none" lIns="0" tIns="0" rIns="0" bIns="0" rtlCol="0" anchor="t"/>
          <a:lstStyle/>
          <a:p>
            <a:pPr marL="0" indent="0" algn="ctr">
              <a:lnSpc>
                <a:spcPts val="2400"/>
              </a:lnSpc>
              <a:buNone/>
            </a:pPr>
            <a:r>
              <a:rPr lang="en-US" sz="2400" b="1" dirty="0">
                <a:solidFill>
                  <a:srgbClr val="272525"/>
                </a:solidFill>
                <a:latin typeface="Barlow Bold" pitchFamily="34" charset="0"/>
                <a:ea typeface="Barlow Bold" pitchFamily="34" charset="-122"/>
                <a:cs typeface="Barlow Bold" pitchFamily="34" charset="-120"/>
              </a:rPr>
              <a:t>1</a:t>
            </a:r>
            <a:endParaRPr lang="en-US" sz="2400" dirty="0"/>
          </a:p>
        </p:txBody>
      </p:sp>
      <p:sp>
        <p:nvSpPr>
          <p:cNvPr id="6" name="Text 3"/>
          <p:cNvSpPr/>
          <p:nvPr/>
        </p:nvSpPr>
        <p:spPr>
          <a:xfrm>
            <a:off x="1321594" y="2166104"/>
            <a:ext cx="2576393" cy="322064"/>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Focus Area</a:t>
            </a:r>
            <a:endParaRPr lang="en-US" sz="2000" dirty="0"/>
          </a:p>
        </p:txBody>
      </p:sp>
      <p:sp>
        <p:nvSpPr>
          <p:cNvPr id="7" name="Text 4"/>
          <p:cNvSpPr/>
          <p:nvPr/>
        </p:nvSpPr>
        <p:spPr>
          <a:xfrm>
            <a:off x="1321594" y="2605564"/>
            <a:ext cx="3152537" cy="2820353"/>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My internship centers on developing navigation algorithms for self-driving vehicles, a critical component in the autonomous transportation revolution. I've been working with cutting-edge technology that will shape the future of how we travel.</a:t>
            </a:r>
            <a:endParaRPr lang="en-US" sz="1500" dirty="0"/>
          </a:p>
        </p:txBody>
      </p:sp>
      <p:sp>
        <p:nvSpPr>
          <p:cNvPr id="8" name="Shape 5"/>
          <p:cNvSpPr/>
          <p:nvPr/>
        </p:nvSpPr>
        <p:spPr>
          <a:xfrm>
            <a:off x="4669869" y="2166104"/>
            <a:ext cx="440531" cy="440531"/>
          </a:xfrm>
          <a:prstGeom prst="roundRect">
            <a:avLst>
              <a:gd name="adj" fmla="val 40004"/>
            </a:avLst>
          </a:prstGeom>
          <a:solidFill>
            <a:srgbClr val="EEEFF5"/>
          </a:solidFill>
          <a:effectLst>
            <a:outerShdw blurRad="48260" dist="24130" dir="13500000" algn="bl" rotWithShape="0">
              <a:srgbClr val="FFFFFF">
                <a:alpha val="70000"/>
              </a:srgbClr>
            </a:outerShdw>
          </a:effectLst>
        </p:spPr>
      </p:sp>
      <p:sp>
        <p:nvSpPr>
          <p:cNvPr id="9" name="Text 6"/>
          <p:cNvSpPr/>
          <p:nvPr/>
        </p:nvSpPr>
        <p:spPr>
          <a:xfrm>
            <a:off x="4735592" y="2193191"/>
            <a:ext cx="309086" cy="386358"/>
          </a:xfrm>
          <a:prstGeom prst="rect">
            <a:avLst/>
          </a:prstGeom>
          <a:noFill/>
        </p:spPr>
        <p:txBody>
          <a:bodyPr wrap="none" lIns="0" tIns="0" rIns="0" bIns="0" rtlCol="0" anchor="t"/>
          <a:lstStyle/>
          <a:p>
            <a:pPr marL="0" indent="0" algn="ctr">
              <a:lnSpc>
                <a:spcPts val="2400"/>
              </a:lnSpc>
              <a:buNone/>
            </a:pPr>
            <a:r>
              <a:rPr lang="en-US" sz="2400" b="1" dirty="0">
                <a:solidFill>
                  <a:srgbClr val="272525"/>
                </a:solidFill>
                <a:latin typeface="Barlow Bold" pitchFamily="34" charset="0"/>
                <a:ea typeface="Barlow Bold" pitchFamily="34" charset="-122"/>
                <a:cs typeface="Barlow Bold" pitchFamily="34" charset="-120"/>
              </a:rPr>
              <a:t>2</a:t>
            </a:r>
            <a:endParaRPr lang="en-US" sz="2400" dirty="0"/>
          </a:p>
        </p:txBody>
      </p:sp>
      <p:sp>
        <p:nvSpPr>
          <p:cNvPr id="10" name="Text 7"/>
          <p:cNvSpPr/>
          <p:nvPr/>
        </p:nvSpPr>
        <p:spPr>
          <a:xfrm>
            <a:off x="5306139" y="2166104"/>
            <a:ext cx="2576393" cy="322064"/>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Company Overview</a:t>
            </a:r>
            <a:endParaRPr lang="en-US" sz="2000" dirty="0"/>
          </a:p>
        </p:txBody>
      </p:sp>
      <p:sp>
        <p:nvSpPr>
          <p:cNvPr id="11" name="Text 8"/>
          <p:cNvSpPr/>
          <p:nvPr/>
        </p:nvSpPr>
        <p:spPr>
          <a:xfrm>
            <a:off x="5093970" y="2606040"/>
            <a:ext cx="3364865" cy="2292350"/>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The organization I'm working with is at the forefront of autonomous navigation research, collaborating with major automotive manufacturers to implement real-world self-driving solutions.</a:t>
            </a:r>
            <a:endParaRPr lang="en-US" sz="1500" dirty="0"/>
          </a:p>
        </p:txBody>
      </p:sp>
      <p:sp>
        <p:nvSpPr>
          <p:cNvPr id="12" name="Shape 9"/>
          <p:cNvSpPr/>
          <p:nvPr/>
        </p:nvSpPr>
        <p:spPr>
          <a:xfrm>
            <a:off x="685324" y="5841921"/>
            <a:ext cx="440531" cy="440531"/>
          </a:xfrm>
          <a:prstGeom prst="roundRect">
            <a:avLst>
              <a:gd name="adj" fmla="val 40004"/>
            </a:avLst>
          </a:prstGeom>
          <a:solidFill>
            <a:srgbClr val="EEEFF5"/>
          </a:solidFill>
          <a:effectLst>
            <a:outerShdw blurRad="48260" dist="24130" dir="13500000" algn="bl" rotWithShape="0">
              <a:srgbClr val="FFFFFF">
                <a:alpha val="70000"/>
              </a:srgbClr>
            </a:outerShdw>
          </a:effectLst>
        </p:spPr>
      </p:sp>
      <p:sp>
        <p:nvSpPr>
          <p:cNvPr id="13" name="Text 10"/>
          <p:cNvSpPr/>
          <p:nvPr/>
        </p:nvSpPr>
        <p:spPr>
          <a:xfrm>
            <a:off x="751046" y="5869007"/>
            <a:ext cx="309086" cy="386358"/>
          </a:xfrm>
          <a:prstGeom prst="rect">
            <a:avLst/>
          </a:prstGeom>
          <a:noFill/>
        </p:spPr>
        <p:txBody>
          <a:bodyPr wrap="none" lIns="0" tIns="0" rIns="0" bIns="0" rtlCol="0" anchor="t"/>
          <a:lstStyle/>
          <a:p>
            <a:pPr marL="0" indent="0" algn="ctr">
              <a:lnSpc>
                <a:spcPts val="2400"/>
              </a:lnSpc>
              <a:buNone/>
            </a:pPr>
            <a:r>
              <a:rPr lang="en-US" sz="2400" b="1" dirty="0">
                <a:solidFill>
                  <a:srgbClr val="272525"/>
                </a:solidFill>
                <a:latin typeface="Barlow Bold" pitchFamily="34" charset="0"/>
                <a:ea typeface="Barlow Bold" pitchFamily="34" charset="-122"/>
                <a:cs typeface="Barlow Bold" pitchFamily="34" charset="-120"/>
              </a:rPr>
              <a:t>3</a:t>
            </a:r>
            <a:endParaRPr lang="en-US" sz="2400" dirty="0"/>
          </a:p>
        </p:txBody>
      </p:sp>
      <p:sp>
        <p:nvSpPr>
          <p:cNvPr id="14" name="Text 11"/>
          <p:cNvSpPr/>
          <p:nvPr/>
        </p:nvSpPr>
        <p:spPr>
          <a:xfrm>
            <a:off x="1321594" y="5841921"/>
            <a:ext cx="2576393" cy="322064"/>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Learning Trajectory</a:t>
            </a:r>
            <a:endParaRPr lang="en-US" sz="2000" dirty="0"/>
          </a:p>
        </p:txBody>
      </p:sp>
      <p:sp>
        <p:nvSpPr>
          <p:cNvPr id="15" name="Text 12"/>
          <p:cNvSpPr/>
          <p:nvPr/>
        </p:nvSpPr>
        <p:spPr>
          <a:xfrm>
            <a:off x="1321594" y="6281380"/>
            <a:ext cx="7137083" cy="940118"/>
          </a:xfrm>
          <a:prstGeom prst="rect">
            <a:avLst/>
          </a:prstGeom>
          <a:noFill/>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My learning path encompasses three key areas: algorithmic approaches to pathfinding, advanced mapping technologies for spatial awareness, and real-world implementation challenges in autonomous systems.</a:t>
            </a:r>
            <a:endParaRPr lang="en-US" sz="1500" dirty="0"/>
          </a:p>
        </p:txBody>
      </p:sp>
      <p:sp>
        <p:nvSpPr>
          <p:cNvPr id="16" name="Text Box 15"/>
          <p:cNvSpPr txBox="1"/>
          <p:nvPr/>
        </p:nvSpPr>
        <p:spPr>
          <a:xfrm>
            <a:off x="457200" y="7949565"/>
            <a:ext cx="16713835" cy="1796415"/>
          </a:xfrm>
          <a:prstGeom prst="rect">
            <a:avLst/>
          </a:prstGeom>
          <a:noFill/>
        </p:spPr>
        <p:txBody>
          <a:bodyPr wrap="square" rtlCol="0">
            <a:no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4608" y="643176"/>
            <a:ext cx="7905393" cy="634127"/>
          </a:xfrm>
          <a:prstGeom prst="rect">
            <a:avLst/>
          </a:prstGeom>
          <a:noFill/>
        </p:spPr>
        <p:txBody>
          <a:bodyPr wrap="none" lIns="0" tIns="0" rIns="0" bIns="0" rtlCol="0" anchor="t"/>
          <a:lstStyle/>
          <a:p>
            <a:pPr marL="0" indent="0" algn="l">
              <a:lnSpc>
                <a:spcPts val="4950"/>
              </a:lnSpc>
              <a:buNone/>
            </a:pPr>
            <a:r>
              <a:rPr lang="en-US" sz="3950" b="1" dirty="0">
                <a:solidFill>
                  <a:srgbClr val="7068F4"/>
                </a:solidFill>
                <a:latin typeface="Barlow Bold" pitchFamily="34" charset="0"/>
                <a:ea typeface="Barlow Bold" pitchFamily="34" charset="-122"/>
                <a:cs typeface="Barlow Bold" pitchFamily="34" charset="-120"/>
              </a:rPr>
              <a:t>Algorithms Covered in Initial Weeks</a:t>
            </a:r>
            <a:endParaRPr lang="en-US" sz="3950" dirty="0"/>
          </a:p>
        </p:txBody>
      </p:sp>
      <p:sp>
        <p:nvSpPr>
          <p:cNvPr id="3" name="Shape 1"/>
          <p:cNvSpPr/>
          <p:nvPr/>
        </p:nvSpPr>
        <p:spPr>
          <a:xfrm>
            <a:off x="7303770" y="1662827"/>
            <a:ext cx="22860" cy="5923478"/>
          </a:xfrm>
          <a:prstGeom prst="roundRect">
            <a:avLst>
              <a:gd name="adj" fmla="val 758956"/>
            </a:avLst>
          </a:prstGeom>
          <a:solidFill>
            <a:srgbClr val="C1C3D0"/>
          </a:solidFill>
        </p:spPr>
      </p:sp>
      <p:sp>
        <p:nvSpPr>
          <p:cNvPr id="4" name="Shape 2"/>
          <p:cNvSpPr/>
          <p:nvPr/>
        </p:nvSpPr>
        <p:spPr>
          <a:xfrm>
            <a:off x="6542961" y="2085023"/>
            <a:ext cx="578287" cy="22860"/>
          </a:xfrm>
          <a:prstGeom prst="roundRect">
            <a:avLst>
              <a:gd name="adj" fmla="val 758956"/>
            </a:avLst>
          </a:prstGeom>
          <a:solidFill>
            <a:srgbClr val="C1C3D0"/>
          </a:solidFill>
        </p:spPr>
      </p:sp>
      <p:sp>
        <p:nvSpPr>
          <p:cNvPr id="5" name="Shape 3"/>
          <p:cNvSpPr/>
          <p:nvPr/>
        </p:nvSpPr>
        <p:spPr>
          <a:xfrm>
            <a:off x="7098387" y="1879640"/>
            <a:ext cx="433626" cy="433626"/>
          </a:xfrm>
          <a:prstGeom prst="roundRect">
            <a:avLst>
              <a:gd name="adj" fmla="val 40011"/>
            </a:avLst>
          </a:prstGeom>
          <a:solidFill>
            <a:srgbClr val="EEEFF5"/>
          </a:solidFill>
          <a:effectLst>
            <a:outerShdw blurRad="46990" dist="22860" dir="13500000" algn="bl" rotWithShape="0">
              <a:srgbClr val="FFFFFF">
                <a:alpha val="70000"/>
              </a:srgbClr>
            </a:outerShdw>
          </a:effectLst>
        </p:spPr>
      </p:sp>
      <p:sp>
        <p:nvSpPr>
          <p:cNvPr id="6" name="Text 4"/>
          <p:cNvSpPr/>
          <p:nvPr/>
        </p:nvSpPr>
        <p:spPr>
          <a:xfrm>
            <a:off x="7163038" y="1906250"/>
            <a:ext cx="304324" cy="380405"/>
          </a:xfrm>
          <a:prstGeom prst="rect">
            <a:avLst/>
          </a:prstGeom>
          <a:noFill/>
        </p:spPr>
        <p:txBody>
          <a:bodyPr wrap="none" lIns="0" tIns="0" rIns="0" bIns="0" rtlCol="0" anchor="t"/>
          <a:lstStyle/>
          <a:p>
            <a:pPr marL="0" indent="0" algn="ctr">
              <a:lnSpc>
                <a:spcPts val="2350"/>
              </a:lnSpc>
              <a:buNone/>
            </a:pPr>
            <a:r>
              <a:rPr lang="en-US" sz="2350" b="1" dirty="0">
                <a:solidFill>
                  <a:srgbClr val="272525"/>
                </a:solidFill>
                <a:latin typeface="Barlow Bold" pitchFamily="34" charset="0"/>
                <a:ea typeface="Barlow Bold" pitchFamily="34" charset="-122"/>
                <a:cs typeface="Barlow Bold" pitchFamily="34" charset="-120"/>
              </a:rPr>
              <a:t>1</a:t>
            </a:r>
            <a:endParaRPr lang="en-US" sz="2350" dirty="0"/>
          </a:p>
        </p:txBody>
      </p:sp>
      <p:sp>
        <p:nvSpPr>
          <p:cNvPr id="7" name="Text 5"/>
          <p:cNvSpPr/>
          <p:nvPr/>
        </p:nvSpPr>
        <p:spPr>
          <a:xfrm>
            <a:off x="3305532" y="1855589"/>
            <a:ext cx="3045857" cy="316944"/>
          </a:xfrm>
          <a:prstGeom prst="rect">
            <a:avLst/>
          </a:prstGeom>
          <a:noFill/>
        </p:spPr>
        <p:txBody>
          <a:bodyPr wrap="none" lIns="0" tIns="0" rIns="0" bIns="0" rtlCol="0" anchor="t"/>
          <a:lstStyle/>
          <a:p>
            <a:pPr marL="0" indent="0" algn="r">
              <a:lnSpc>
                <a:spcPts val="2450"/>
              </a:lnSpc>
              <a:buNone/>
            </a:pPr>
            <a:r>
              <a:rPr lang="en-US" sz="1950" b="1" dirty="0">
                <a:solidFill>
                  <a:srgbClr val="272525"/>
                </a:solidFill>
                <a:latin typeface="Barlow Bold" pitchFamily="34" charset="0"/>
                <a:ea typeface="Barlow Bold" pitchFamily="34" charset="-122"/>
                <a:cs typeface="Barlow Bold" pitchFamily="34" charset="-120"/>
              </a:rPr>
              <a:t>Breadth-First Search (BFS)</a:t>
            </a:r>
            <a:endParaRPr lang="en-US" sz="1950" dirty="0"/>
          </a:p>
        </p:txBody>
      </p:sp>
      <p:sp>
        <p:nvSpPr>
          <p:cNvPr id="8" name="Text 6"/>
          <p:cNvSpPr/>
          <p:nvPr/>
        </p:nvSpPr>
        <p:spPr>
          <a:xfrm>
            <a:off x="674608" y="2288143"/>
            <a:ext cx="5676781" cy="1233487"/>
          </a:xfrm>
          <a:prstGeom prst="rect">
            <a:avLst/>
          </a:prstGeom>
          <a:noFill/>
        </p:spPr>
        <p:txBody>
          <a:bodyPr wrap="square" lIns="0" tIns="0" rIns="0" bIns="0" rtlCol="0" anchor="t"/>
          <a:lstStyle/>
          <a:p>
            <a:pPr marL="0" indent="0" algn="r">
              <a:lnSpc>
                <a:spcPts val="2400"/>
              </a:lnSpc>
              <a:buNone/>
            </a:pPr>
            <a:r>
              <a:rPr lang="en-US" sz="1500" dirty="0">
                <a:solidFill>
                  <a:srgbClr val="272525"/>
                </a:solidFill>
                <a:latin typeface="Montserrat" pitchFamily="34" charset="0"/>
                <a:ea typeface="Montserrat" pitchFamily="34" charset="-122"/>
                <a:cs typeface="Montserrat" pitchFamily="34" charset="-120"/>
              </a:rPr>
              <a:t>My journey began with BFS, learning how to traverse graphs layer by layer to find optimal paths in unweighted scenarios. This fundamental algorithm provides a systematic approach to exploring all possible routes.</a:t>
            </a:r>
            <a:endParaRPr lang="en-US" sz="1500" dirty="0"/>
          </a:p>
        </p:txBody>
      </p:sp>
      <p:sp>
        <p:nvSpPr>
          <p:cNvPr id="9" name="Shape 7"/>
          <p:cNvSpPr/>
          <p:nvPr/>
        </p:nvSpPr>
        <p:spPr>
          <a:xfrm>
            <a:off x="7509153" y="3048833"/>
            <a:ext cx="578287" cy="22860"/>
          </a:xfrm>
          <a:prstGeom prst="roundRect">
            <a:avLst>
              <a:gd name="adj" fmla="val 758956"/>
            </a:avLst>
          </a:prstGeom>
          <a:solidFill>
            <a:srgbClr val="C1C3D0"/>
          </a:solidFill>
        </p:spPr>
      </p:sp>
      <p:sp>
        <p:nvSpPr>
          <p:cNvPr id="10" name="Shape 8"/>
          <p:cNvSpPr/>
          <p:nvPr/>
        </p:nvSpPr>
        <p:spPr>
          <a:xfrm>
            <a:off x="7098387" y="2843451"/>
            <a:ext cx="433626" cy="433626"/>
          </a:xfrm>
          <a:prstGeom prst="roundRect">
            <a:avLst>
              <a:gd name="adj" fmla="val 40011"/>
            </a:avLst>
          </a:prstGeom>
          <a:solidFill>
            <a:srgbClr val="EEEFF5"/>
          </a:solidFill>
          <a:effectLst>
            <a:outerShdw blurRad="46990" dist="22860" dir="13500000" algn="bl" rotWithShape="0">
              <a:srgbClr val="FFFFFF">
                <a:alpha val="70000"/>
              </a:srgbClr>
            </a:outerShdw>
          </a:effectLst>
        </p:spPr>
      </p:sp>
      <p:sp>
        <p:nvSpPr>
          <p:cNvPr id="11" name="Text 9"/>
          <p:cNvSpPr/>
          <p:nvPr/>
        </p:nvSpPr>
        <p:spPr>
          <a:xfrm>
            <a:off x="7163038" y="2870061"/>
            <a:ext cx="304324" cy="380405"/>
          </a:xfrm>
          <a:prstGeom prst="rect">
            <a:avLst/>
          </a:prstGeom>
          <a:noFill/>
        </p:spPr>
        <p:txBody>
          <a:bodyPr wrap="none" lIns="0" tIns="0" rIns="0" bIns="0" rtlCol="0" anchor="t"/>
          <a:lstStyle/>
          <a:p>
            <a:pPr marL="0" indent="0" algn="ctr">
              <a:lnSpc>
                <a:spcPts val="2350"/>
              </a:lnSpc>
              <a:buNone/>
            </a:pPr>
            <a:r>
              <a:rPr lang="en-US" sz="2350" b="1" dirty="0">
                <a:solidFill>
                  <a:srgbClr val="272525"/>
                </a:solidFill>
                <a:latin typeface="Barlow Bold" pitchFamily="34" charset="0"/>
                <a:ea typeface="Barlow Bold" pitchFamily="34" charset="-122"/>
                <a:cs typeface="Barlow Bold" pitchFamily="34" charset="-120"/>
              </a:rPr>
              <a:t>2</a:t>
            </a:r>
            <a:endParaRPr lang="en-US" sz="2350" dirty="0"/>
          </a:p>
        </p:txBody>
      </p:sp>
      <p:sp>
        <p:nvSpPr>
          <p:cNvPr id="12" name="Text 10"/>
          <p:cNvSpPr/>
          <p:nvPr/>
        </p:nvSpPr>
        <p:spPr>
          <a:xfrm>
            <a:off x="8279011" y="2819400"/>
            <a:ext cx="2819043" cy="316944"/>
          </a:xfrm>
          <a:prstGeom prst="rect">
            <a:avLst/>
          </a:prstGeom>
          <a:noFill/>
        </p:spPr>
        <p:txBody>
          <a:bodyPr wrap="none" lIns="0" tIns="0" rIns="0" bIns="0" rtlCol="0" anchor="t"/>
          <a:lstStyle/>
          <a:p>
            <a:pPr marL="0" indent="0" algn="l">
              <a:lnSpc>
                <a:spcPts val="2450"/>
              </a:lnSpc>
              <a:buNone/>
            </a:pPr>
            <a:r>
              <a:rPr lang="en-US" sz="1950" b="1" dirty="0">
                <a:solidFill>
                  <a:srgbClr val="272525"/>
                </a:solidFill>
                <a:latin typeface="Barlow Bold" pitchFamily="34" charset="0"/>
                <a:ea typeface="Barlow Bold" pitchFamily="34" charset="-122"/>
                <a:cs typeface="Barlow Bold" pitchFamily="34" charset="-120"/>
              </a:rPr>
              <a:t>Depth-First Search (DFS)</a:t>
            </a:r>
            <a:endParaRPr lang="en-US" sz="1950" dirty="0"/>
          </a:p>
        </p:txBody>
      </p:sp>
      <p:sp>
        <p:nvSpPr>
          <p:cNvPr id="13" name="Text 11"/>
          <p:cNvSpPr/>
          <p:nvPr/>
        </p:nvSpPr>
        <p:spPr>
          <a:xfrm>
            <a:off x="8279011" y="3251954"/>
            <a:ext cx="5676781" cy="925116"/>
          </a:xfrm>
          <a:prstGeom prst="rect">
            <a:avLst/>
          </a:prstGeom>
          <a:noFill/>
        </p:spPr>
        <p:txBody>
          <a:bodyPr wrap="squar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Next came DFS, which explores paths to their full depth before backtracking. This approach is particularly useful in complex decision trees where deep exploration is required.</a:t>
            </a:r>
            <a:endParaRPr lang="en-US" sz="1500" dirty="0"/>
          </a:p>
        </p:txBody>
      </p:sp>
      <p:sp>
        <p:nvSpPr>
          <p:cNvPr id="14" name="Shape 12"/>
          <p:cNvSpPr/>
          <p:nvPr/>
        </p:nvSpPr>
        <p:spPr>
          <a:xfrm>
            <a:off x="6542961" y="4329351"/>
            <a:ext cx="578287" cy="22860"/>
          </a:xfrm>
          <a:prstGeom prst="roundRect">
            <a:avLst>
              <a:gd name="adj" fmla="val 758956"/>
            </a:avLst>
          </a:prstGeom>
          <a:solidFill>
            <a:srgbClr val="C1C3D0"/>
          </a:solidFill>
        </p:spPr>
      </p:sp>
      <p:sp>
        <p:nvSpPr>
          <p:cNvPr id="15" name="Shape 13"/>
          <p:cNvSpPr/>
          <p:nvPr/>
        </p:nvSpPr>
        <p:spPr>
          <a:xfrm>
            <a:off x="7098387" y="4123968"/>
            <a:ext cx="433626" cy="433626"/>
          </a:xfrm>
          <a:prstGeom prst="roundRect">
            <a:avLst>
              <a:gd name="adj" fmla="val 40011"/>
            </a:avLst>
          </a:prstGeom>
          <a:solidFill>
            <a:srgbClr val="EEEFF5"/>
          </a:solidFill>
          <a:effectLst>
            <a:outerShdw blurRad="46990" dist="22860" dir="13500000" algn="bl" rotWithShape="0">
              <a:srgbClr val="FFFFFF">
                <a:alpha val="70000"/>
              </a:srgbClr>
            </a:outerShdw>
          </a:effectLst>
        </p:spPr>
      </p:sp>
      <p:sp>
        <p:nvSpPr>
          <p:cNvPr id="16" name="Text 14"/>
          <p:cNvSpPr/>
          <p:nvPr/>
        </p:nvSpPr>
        <p:spPr>
          <a:xfrm>
            <a:off x="7163038" y="4150578"/>
            <a:ext cx="304324" cy="380405"/>
          </a:xfrm>
          <a:prstGeom prst="rect">
            <a:avLst/>
          </a:prstGeom>
          <a:noFill/>
        </p:spPr>
        <p:txBody>
          <a:bodyPr wrap="none" lIns="0" tIns="0" rIns="0" bIns="0" rtlCol="0" anchor="t"/>
          <a:lstStyle/>
          <a:p>
            <a:pPr marL="0" indent="0" algn="ctr">
              <a:lnSpc>
                <a:spcPts val="2350"/>
              </a:lnSpc>
              <a:buNone/>
            </a:pPr>
            <a:r>
              <a:rPr lang="en-US" sz="2350" b="1" dirty="0">
                <a:solidFill>
                  <a:srgbClr val="272525"/>
                </a:solidFill>
                <a:latin typeface="Barlow Bold" pitchFamily="34" charset="0"/>
                <a:ea typeface="Barlow Bold" pitchFamily="34" charset="-122"/>
                <a:cs typeface="Barlow Bold" pitchFamily="34" charset="-120"/>
              </a:rPr>
              <a:t>3</a:t>
            </a:r>
            <a:endParaRPr lang="en-US" sz="2350" dirty="0"/>
          </a:p>
        </p:txBody>
      </p:sp>
      <p:sp>
        <p:nvSpPr>
          <p:cNvPr id="17" name="Text 15"/>
          <p:cNvSpPr/>
          <p:nvPr/>
        </p:nvSpPr>
        <p:spPr>
          <a:xfrm>
            <a:off x="3814882" y="4099917"/>
            <a:ext cx="2536508" cy="316944"/>
          </a:xfrm>
          <a:prstGeom prst="rect">
            <a:avLst/>
          </a:prstGeom>
          <a:noFill/>
        </p:spPr>
        <p:txBody>
          <a:bodyPr wrap="none" lIns="0" tIns="0" rIns="0" bIns="0" rtlCol="0" anchor="t"/>
          <a:lstStyle/>
          <a:p>
            <a:pPr marL="0" indent="0" algn="r">
              <a:lnSpc>
                <a:spcPts val="2450"/>
              </a:lnSpc>
              <a:buNone/>
            </a:pPr>
            <a:r>
              <a:rPr lang="en-US" sz="1950" b="1" dirty="0">
                <a:solidFill>
                  <a:srgbClr val="272525"/>
                </a:solidFill>
                <a:latin typeface="Barlow Bold" pitchFamily="34" charset="0"/>
                <a:ea typeface="Barlow Bold" pitchFamily="34" charset="-122"/>
                <a:cs typeface="Barlow Bold" pitchFamily="34" charset="-120"/>
              </a:rPr>
              <a:t>Cost Minimum Search</a:t>
            </a:r>
            <a:endParaRPr lang="en-US" sz="1950" dirty="0"/>
          </a:p>
        </p:txBody>
      </p:sp>
      <p:sp>
        <p:nvSpPr>
          <p:cNvPr id="18" name="Text 16"/>
          <p:cNvSpPr/>
          <p:nvPr/>
        </p:nvSpPr>
        <p:spPr>
          <a:xfrm>
            <a:off x="674608" y="4532471"/>
            <a:ext cx="5676781" cy="925116"/>
          </a:xfrm>
          <a:prstGeom prst="rect">
            <a:avLst/>
          </a:prstGeom>
          <a:noFill/>
        </p:spPr>
        <p:txBody>
          <a:bodyPr wrap="square" lIns="0" tIns="0" rIns="0" bIns="0" rtlCol="0" anchor="t"/>
          <a:lstStyle/>
          <a:p>
            <a:pPr marL="0" indent="0" algn="r">
              <a:lnSpc>
                <a:spcPts val="2400"/>
              </a:lnSpc>
              <a:buNone/>
            </a:pPr>
            <a:r>
              <a:rPr lang="en-US" sz="1500" dirty="0">
                <a:solidFill>
                  <a:srgbClr val="272525"/>
                </a:solidFill>
                <a:latin typeface="Montserrat" pitchFamily="34" charset="0"/>
                <a:ea typeface="Montserrat" pitchFamily="34" charset="-122"/>
                <a:cs typeface="Montserrat" pitchFamily="34" charset="-120"/>
              </a:rPr>
              <a:t>I then progressed to cost-based algorithms, learning to identify the least expensive paths based on various metrics like distance, time, or resource consumption.</a:t>
            </a:r>
            <a:endParaRPr lang="en-US" sz="1500" dirty="0"/>
          </a:p>
        </p:txBody>
      </p:sp>
      <p:sp>
        <p:nvSpPr>
          <p:cNvPr id="19" name="Shape 17"/>
          <p:cNvSpPr/>
          <p:nvPr/>
        </p:nvSpPr>
        <p:spPr>
          <a:xfrm>
            <a:off x="7509153" y="5297329"/>
            <a:ext cx="578287" cy="22860"/>
          </a:xfrm>
          <a:prstGeom prst="roundRect">
            <a:avLst>
              <a:gd name="adj" fmla="val 758956"/>
            </a:avLst>
          </a:prstGeom>
          <a:solidFill>
            <a:srgbClr val="C1C3D0"/>
          </a:solidFill>
        </p:spPr>
      </p:sp>
      <p:sp>
        <p:nvSpPr>
          <p:cNvPr id="20" name="Shape 18"/>
          <p:cNvSpPr/>
          <p:nvPr/>
        </p:nvSpPr>
        <p:spPr>
          <a:xfrm>
            <a:off x="7098387" y="5091946"/>
            <a:ext cx="433626" cy="433626"/>
          </a:xfrm>
          <a:prstGeom prst="roundRect">
            <a:avLst>
              <a:gd name="adj" fmla="val 40011"/>
            </a:avLst>
          </a:prstGeom>
          <a:solidFill>
            <a:srgbClr val="EEEFF5"/>
          </a:solidFill>
          <a:effectLst>
            <a:outerShdw blurRad="46990" dist="22860" dir="13500000" algn="bl" rotWithShape="0">
              <a:srgbClr val="FFFFFF">
                <a:alpha val="70000"/>
              </a:srgbClr>
            </a:outerShdw>
          </a:effectLst>
        </p:spPr>
      </p:sp>
      <p:sp>
        <p:nvSpPr>
          <p:cNvPr id="21" name="Text 19"/>
          <p:cNvSpPr/>
          <p:nvPr/>
        </p:nvSpPr>
        <p:spPr>
          <a:xfrm>
            <a:off x="7163038" y="5118556"/>
            <a:ext cx="304324" cy="380405"/>
          </a:xfrm>
          <a:prstGeom prst="rect">
            <a:avLst/>
          </a:prstGeom>
          <a:noFill/>
        </p:spPr>
        <p:txBody>
          <a:bodyPr wrap="none" lIns="0" tIns="0" rIns="0" bIns="0" rtlCol="0" anchor="t"/>
          <a:lstStyle/>
          <a:p>
            <a:pPr marL="0" indent="0" algn="ctr">
              <a:lnSpc>
                <a:spcPts val="2350"/>
              </a:lnSpc>
              <a:buNone/>
            </a:pPr>
            <a:r>
              <a:rPr lang="en-US" sz="2350" b="1" dirty="0">
                <a:solidFill>
                  <a:srgbClr val="272525"/>
                </a:solidFill>
                <a:latin typeface="Barlow Bold" pitchFamily="34" charset="0"/>
                <a:ea typeface="Barlow Bold" pitchFamily="34" charset="-122"/>
                <a:cs typeface="Barlow Bold" pitchFamily="34" charset="-120"/>
              </a:rPr>
              <a:t>4</a:t>
            </a:r>
            <a:endParaRPr lang="en-US" sz="2350" dirty="0"/>
          </a:p>
        </p:txBody>
      </p:sp>
      <p:sp>
        <p:nvSpPr>
          <p:cNvPr id="22" name="Text 20"/>
          <p:cNvSpPr/>
          <p:nvPr/>
        </p:nvSpPr>
        <p:spPr>
          <a:xfrm>
            <a:off x="8279011" y="5067895"/>
            <a:ext cx="2543532" cy="316944"/>
          </a:xfrm>
          <a:prstGeom prst="rect">
            <a:avLst/>
          </a:prstGeom>
          <a:noFill/>
        </p:spPr>
        <p:txBody>
          <a:bodyPr wrap="none" lIns="0" tIns="0" rIns="0" bIns="0" rtlCol="0" anchor="t"/>
          <a:lstStyle/>
          <a:p>
            <a:pPr marL="0" indent="0" algn="l">
              <a:lnSpc>
                <a:spcPts val="2450"/>
              </a:lnSpc>
              <a:buNone/>
            </a:pPr>
            <a:r>
              <a:rPr lang="en-US" sz="1950" b="1" dirty="0">
                <a:solidFill>
                  <a:srgbClr val="272525"/>
                </a:solidFill>
                <a:latin typeface="Barlow Bold" pitchFamily="34" charset="0"/>
                <a:ea typeface="Barlow Bold" pitchFamily="34" charset="-122"/>
                <a:cs typeface="Barlow Bold" pitchFamily="34" charset="-120"/>
              </a:rPr>
              <a:t>Dynamic Programming</a:t>
            </a:r>
            <a:endParaRPr lang="en-US" sz="1950" dirty="0"/>
          </a:p>
        </p:txBody>
      </p:sp>
      <p:sp>
        <p:nvSpPr>
          <p:cNvPr id="23" name="Text 21"/>
          <p:cNvSpPr/>
          <p:nvPr/>
        </p:nvSpPr>
        <p:spPr>
          <a:xfrm>
            <a:off x="8279011" y="5500449"/>
            <a:ext cx="5676781" cy="925116"/>
          </a:xfrm>
          <a:prstGeom prst="rect">
            <a:avLst/>
          </a:prstGeom>
          <a:noFill/>
        </p:spPr>
        <p:txBody>
          <a:bodyPr wrap="squar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This advanced technique taught me to break complex problems into manageable subproblems, storing solutions for reuse to improve computational efficiency.</a:t>
            </a:r>
            <a:endParaRPr lang="en-US" sz="1500" dirty="0"/>
          </a:p>
        </p:txBody>
      </p:sp>
      <p:sp>
        <p:nvSpPr>
          <p:cNvPr id="24" name="Shape 22"/>
          <p:cNvSpPr/>
          <p:nvPr/>
        </p:nvSpPr>
        <p:spPr>
          <a:xfrm>
            <a:off x="6542961" y="6265307"/>
            <a:ext cx="578287" cy="22860"/>
          </a:xfrm>
          <a:prstGeom prst="roundRect">
            <a:avLst>
              <a:gd name="adj" fmla="val 758956"/>
            </a:avLst>
          </a:prstGeom>
          <a:solidFill>
            <a:srgbClr val="C1C3D0"/>
          </a:solidFill>
        </p:spPr>
      </p:sp>
      <p:sp>
        <p:nvSpPr>
          <p:cNvPr id="25" name="Shape 23"/>
          <p:cNvSpPr/>
          <p:nvPr/>
        </p:nvSpPr>
        <p:spPr>
          <a:xfrm>
            <a:off x="7098387" y="6059924"/>
            <a:ext cx="433626" cy="433626"/>
          </a:xfrm>
          <a:prstGeom prst="roundRect">
            <a:avLst>
              <a:gd name="adj" fmla="val 40011"/>
            </a:avLst>
          </a:prstGeom>
          <a:solidFill>
            <a:srgbClr val="EEEFF5"/>
          </a:solidFill>
          <a:effectLst>
            <a:outerShdw blurRad="46990" dist="22860" dir="13500000" algn="bl" rotWithShape="0">
              <a:srgbClr val="FFFFFF">
                <a:alpha val="70000"/>
              </a:srgbClr>
            </a:outerShdw>
          </a:effectLst>
        </p:spPr>
      </p:sp>
      <p:sp>
        <p:nvSpPr>
          <p:cNvPr id="26" name="Text 24"/>
          <p:cNvSpPr/>
          <p:nvPr/>
        </p:nvSpPr>
        <p:spPr>
          <a:xfrm>
            <a:off x="7163038" y="6086535"/>
            <a:ext cx="304324" cy="380405"/>
          </a:xfrm>
          <a:prstGeom prst="rect">
            <a:avLst/>
          </a:prstGeom>
          <a:noFill/>
        </p:spPr>
        <p:txBody>
          <a:bodyPr wrap="none" lIns="0" tIns="0" rIns="0" bIns="0" rtlCol="0" anchor="t"/>
          <a:lstStyle/>
          <a:p>
            <a:pPr marL="0" indent="0" algn="ctr">
              <a:lnSpc>
                <a:spcPts val="2350"/>
              </a:lnSpc>
              <a:buNone/>
            </a:pPr>
            <a:r>
              <a:rPr lang="en-US" sz="2350" b="1" dirty="0">
                <a:solidFill>
                  <a:srgbClr val="272525"/>
                </a:solidFill>
                <a:latin typeface="Barlow Bold" pitchFamily="34" charset="0"/>
                <a:ea typeface="Barlow Bold" pitchFamily="34" charset="-122"/>
                <a:cs typeface="Barlow Bold" pitchFamily="34" charset="-120"/>
              </a:rPr>
              <a:t>5</a:t>
            </a:r>
            <a:endParaRPr lang="en-US" sz="2350" dirty="0"/>
          </a:p>
        </p:txBody>
      </p:sp>
      <p:sp>
        <p:nvSpPr>
          <p:cNvPr id="27" name="Text 25"/>
          <p:cNvSpPr/>
          <p:nvPr/>
        </p:nvSpPr>
        <p:spPr>
          <a:xfrm>
            <a:off x="3814882" y="6035873"/>
            <a:ext cx="2536508" cy="316944"/>
          </a:xfrm>
          <a:prstGeom prst="rect">
            <a:avLst/>
          </a:prstGeom>
          <a:noFill/>
        </p:spPr>
        <p:txBody>
          <a:bodyPr wrap="none" lIns="0" tIns="0" rIns="0" bIns="0" rtlCol="0" anchor="t"/>
          <a:lstStyle/>
          <a:p>
            <a:pPr marL="0" indent="0" algn="r">
              <a:lnSpc>
                <a:spcPts val="2450"/>
              </a:lnSpc>
              <a:buNone/>
            </a:pPr>
            <a:r>
              <a:rPr lang="en-US" sz="1950" b="1" dirty="0">
                <a:solidFill>
                  <a:srgbClr val="272525"/>
                </a:solidFill>
                <a:latin typeface="Barlow Bold" pitchFamily="34" charset="0"/>
                <a:ea typeface="Barlow Bold" pitchFamily="34" charset="-122"/>
                <a:cs typeface="Barlow Bold" pitchFamily="34" charset="-120"/>
              </a:rPr>
              <a:t>Best First Search</a:t>
            </a:r>
            <a:endParaRPr lang="en-US" sz="1950" dirty="0"/>
          </a:p>
        </p:txBody>
      </p:sp>
      <p:sp>
        <p:nvSpPr>
          <p:cNvPr id="28" name="Text 26"/>
          <p:cNvSpPr/>
          <p:nvPr/>
        </p:nvSpPr>
        <p:spPr>
          <a:xfrm>
            <a:off x="674608" y="6468428"/>
            <a:ext cx="5676781" cy="925116"/>
          </a:xfrm>
          <a:prstGeom prst="rect">
            <a:avLst/>
          </a:prstGeom>
          <a:noFill/>
        </p:spPr>
        <p:txBody>
          <a:bodyPr wrap="square" lIns="0" tIns="0" rIns="0" bIns="0" rtlCol="0" anchor="t"/>
          <a:lstStyle/>
          <a:p>
            <a:pPr marL="0" indent="0" algn="r">
              <a:lnSpc>
                <a:spcPts val="2400"/>
              </a:lnSpc>
              <a:buNone/>
            </a:pPr>
            <a:r>
              <a:rPr lang="en-US" sz="1500" dirty="0">
                <a:solidFill>
                  <a:srgbClr val="272525"/>
                </a:solidFill>
                <a:latin typeface="Montserrat" pitchFamily="34" charset="0"/>
                <a:ea typeface="Montserrat" pitchFamily="34" charset="-122"/>
                <a:cs typeface="Montserrat" pitchFamily="34" charset="-120"/>
              </a:rPr>
              <a:t>Finally, I studied heuristic-based approaches that prioritize the most promising paths, balancing efficiency with accuracy in pathfinding.</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1446133"/>
            <a:ext cx="7025045" cy="712708"/>
          </a:xfrm>
          <a:prstGeom prst="rect">
            <a:avLst/>
          </a:prstGeom>
          <a:noFill/>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Understanding BFS and DFS</a:t>
            </a:r>
            <a:endParaRPr lang="en-US" sz="4450" dirty="0"/>
          </a:p>
        </p:txBody>
      </p:sp>
      <p:sp>
        <p:nvSpPr>
          <p:cNvPr id="3" name="Text 1"/>
          <p:cNvSpPr/>
          <p:nvPr/>
        </p:nvSpPr>
        <p:spPr>
          <a:xfrm>
            <a:off x="758309" y="2700338"/>
            <a:ext cx="3425071" cy="356235"/>
          </a:xfrm>
          <a:prstGeom prst="rect">
            <a:avLst/>
          </a:prstGeom>
          <a:noFill/>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Breadth-First Search (BFS)</a:t>
            </a:r>
            <a:endParaRPr lang="en-US" sz="2200" dirty="0"/>
          </a:p>
        </p:txBody>
      </p:sp>
      <p:sp>
        <p:nvSpPr>
          <p:cNvPr id="4" name="Text 2"/>
          <p:cNvSpPr/>
          <p:nvPr/>
        </p:nvSpPr>
        <p:spPr>
          <a:xfrm>
            <a:off x="758309" y="3273147"/>
            <a:ext cx="6292572" cy="173355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BFS methodically explores all neighbors at the current depth level before proceeding deeper. This approach ensures finding the shortest path in unweighted graphs, making it ideal for navigation in grid-like city layouts where each movement has equal cost.</a:t>
            </a:r>
            <a:endParaRPr lang="en-US" sz="1700" dirty="0"/>
          </a:p>
        </p:txBody>
      </p:sp>
      <p:sp>
        <p:nvSpPr>
          <p:cNvPr id="5" name="Text 3"/>
          <p:cNvSpPr/>
          <p:nvPr/>
        </p:nvSpPr>
        <p:spPr>
          <a:xfrm>
            <a:off x="758309" y="5201603"/>
            <a:ext cx="6292572" cy="104013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In our autonomous vehicle context, BFS helps identify the path with the fewest turns or intersections, which can be crucial for passenger comfort and predictability.</a:t>
            </a:r>
            <a:endParaRPr lang="en-US" sz="1700" dirty="0"/>
          </a:p>
        </p:txBody>
      </p:sp>
      <p:sp>
        <p:nvSpPr>
          <p:cNvPr id="6" name="Text 4"/>
          <p:cNvSpPr/>
          <p:nvPr/>
        </p:nvSpPr>
        <p:spPr>
          <a:xfrm>
            <a:off x="7587139" y="2700338"/>
            <a:ext cx="3169920" cy="356235"/>
          </a:xfrm>
          <a:prstGeom prst="rect">
            <a:avLst/>
          </a:prstGeom>
          <a:noFill/>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Depth-First Search (DFS)</a:t>
            </a:r>
            <a:endParaRPr lang="en-US" sz="2200" dirty="0"/>
          </a:p>
        </p:txBody>
      </p:sp>
      <p:sp>
        <p:nvSpPr>
          <p:cNvPr id="7" name="Text 5"/>
          <p:cNvSpPr/>
          <p:nvPr/>
        </p:nvSpPr>
        <p:spPr>
          <a:xfrm>
            <a:off x="7587139" y="3273147"/>
            <a:ext cx="6292572" cy="173355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Unlike BFS, DFS aggressively explores as far as possible along each branch before backtracking. This property makes it particularly valuable for maze-like environments or when searching for a specific destination in complex road networks.</a:t>
            </a:r>
            <a:endParaRPr lang="en-US" sz="1700" dirty="0"/>
          </a:p>
        </p:txBody>
      </p:sp>
      <p:sp>
        <p:nvSpPr>
          <p:cNvPr id="8" name="Text 6"/>
          <p:cNvSpPr/>
          <p:nvPr/>
        </p:nvSpPr>
        <p:spPr>
          <a:xfrm>
            <a:off x="7587139" y="5201603"/>
            <a:ext cx="6292572" cy="1386840"/>
          </a:xfrm>
          <a:prstGeom prst="rect">
            <a:avLst/>
          </a:prstGeom>
          <a:noFill/>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DFS forms the foundation for many advanced navigation algorithms in autonomous systems, especially when combined with heuristics to guide the search direction efficiently.</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9609" y="533995"/>
            <a:ext cx="9341287" cy="638770"/>
          </a:xfrm>
          <a:prstGeom prst="rect">
            <a:avLst/>
          </a:prstGeom>
          <a:noFill/>
        </p:spPr>
        <p:txBody>
          <a:bodyPr wrap="none" lIns="0" tIns="0" rIns="0" bIns="0" rtlCol="0" anchor="t"/>
          <a:lstStyle/>
          <a:p>
            <a:pPr marL="0" indent="0" algn="l">
              <a:lnSpc>
                <a:spcPts val="5000"/>
              </a:lnSpc>
              <a:buNone/>
            </a:pPr>
            <a:r>
              <a:rPr lang="en-US" sz="4000" b="1" dirty="0">
                <a:solidFill>
                  <a:srgbClr val="7068F4"/>
                </a:solidFill>
                <a:latin typeface="Barlow Bold" pitchFamily="34" charset="0"/>
                <a:ea typeface="Barlow Bold" pitchFamily="34" charset="-122"/>
                <a:cs typeface="Barlow Bold" pitchFamily="34" charset="-120"/>
              </a:rPr>
              <a:t>Cost Minimum Search &amp; Best First Search</a:t>
            </a:r>
            <a:endParaRPr lang="en-US" sz="4000" dirty="0"/>
          </a:p>
        </p:txBody>
      </p:sp>
      <p:sp>
        <p:nvSpPr>
          <p:cNvPr id="3" name="Text 1"/>
          <p:cNvSpPr/>
          <p:nvPr/>
        </p:nvSpPr>
        <p:spPr>
          <a:xfrm>
            <a:off x="2387084" y="2078236"/>
            <a:ext cx="2555200" cy="319326"/>
          </a:xfrm>
          <a:prstGeom prst="rect">
            <a:avLst/>
          </a:prstGeom>
          <a:noFill/>
        </p:spPr>
        <p:txBody>
          <a:bodyPr wrap="none" lIns="0" tIns="0" rIns="0" bIns="0" rtlCol="0" anchor="t"/>
          <a:lstStyle/>
          <a:p>
            <a:pPr marL="0" indent="0" algn="r">
              <a:lnSpc>
                <a:spcPts val="2500"/>
              </a:lnSpc>
              <a:buNone/>
            </a:pPr>
            <a:r>
              <a:rPr lang="en-US" sz="2000" b="1" dirty="0">
                <a:solidFill>
                  <a:srgbClr val="272525"/>
                </a:solidFill>
                <a:latin typeface="Barlow Bold" pitchFamily="34" charset="0"/>
                <a:ea typeface="Barlow Bold" pitchFamily="34" charset="-122"/>
                <a:cs typeface="Barlow Bold" pitchFamily="34" charset="-120"/>
              </a:rPr>
              <a:t>Cost Minimum Search</a:t>
            </a:r>
            <a:endParaRPr lang="en-US" sz="2000" dirty="0"/>
          </a:p>
        </p:txBody>
      </p:sp>
      <p:sp>
        <p:nvSpPr>
          <p:cNvPr id="4" name="Text 2"/>
          <p:cNvSpPr/>
          <p:nvPr/>
        </p:nvSpPr>
        <p:spPr>
          <a:xfrm>
            <a:off x="679609" y="2514005"/>
            <a:ext cx="4262676" cy="621268"/>
          </a:xfrm>
          <a:prstGeom prst="rect">
            <a:avLst/>
          </a:prstGeom>
          <a:noFill/>
        </p:spPr>
        <p:txBody>
          <a:bodyPr wrap="square" lIns="0" tIns="0" rIns="0" bIns="0" rtlCol="0" anchor="t"/>
          <a:lstStyle/>
          <a:p>
            <a:pPr marL="0" indent="0" algn="r">
              <a:lnSpc>
                <a:spcPts val="2400"/>
              </a:lnSpc>
              <a:buNone/>
            </a:pPr>
            <a:r>
              <a:rPr lang="en-US" sz="1500" dirty="0">
                <a:solidFill>
                  <a:srgbClr val="272525"/>
                </a:solidFill>
                <a:latin typeface="Montserrat" pitchFamily="34" charset="0"/>
                <a:ea typeface="Montserrat" pitchFamily="34" charset="-122"/>
                <a:cs typeface="Montserrat" pitchFamily="34" charset="-120"/>
              </a:rPr>
              <a:t>Evaluates paths based on accumulated costs</a:t>
            </a:r>
            <a:endParaRPr lang="en-US" sz="1500" dirty="0"/>
          </a:p>
        </p:txBody>
      </p:sp>
      <p:pic>
        <p:nvPicPr>
          <p:cNvPr id="5" name="Image 0" descr="preencoded.png"/>
          <p:cNvPicPr>
            <a:picLocks noChangeAspect="1"/>
          </p:cNvPicPr>
          <p:nvPr/>
        </p:nvPicPr>
        <p:blipFill>
          <a:blip r:embed="rId1"/>
          <a:stretch>
            <a:fillRect/>
          </a:stretch>
        </p:blipFill>
        <p:spPr>
          <a:xfrm>
            <a:off x="5233511" y="1561148"/>
            <a:ext cx="4163258" cy="4163258"/>
          </a:xfrm>
          <a:prstGeom prst="rect">
            <a:avLst/>
          </a:prstGeom>
        </p:spPr>
      </p:pic>
      <p:sp>
        <p:nvSpPr>
          <p:cNvPr id="6" name="Text 3"/>
          <p:cNvSpPr/>
          <p:nvPr/>
        </p:nvSpPr>
        <p:spPr>
          <a:xfrm>
            <a:off x="6331922" y="2268915"/>
            <a:ext cx="290513" cy="363141"/>
          </a:xfrm>
          <a:prstGeom prst="rect">
            <a:avLst/>
          </a:prstGeom>
          <a:noFill/>
        </p:spPr>
        <p:txBody>
          <a:bodyPr wrap="none" lIns="0" tIns="0" rIns="0" bIns="0" rtlCol="0" anchor="t"/>
          <a:lstStyle/>
          <a:p>
            <a:pPr marL="0" indent="0" algn="l">
              <a:lnSpc>
                <a:spcPts val="3650"/>
              </a:lnSpc>
              <a:buNone/>
            </a:pPr>
            <a:r>
              <a:rPr lang="en-US" sz="2250" b="1" dirty="0">
                <a:solidFill>
                  <a:srgbClr val="272525"/>
                </a:solidFill>
                <a:latin typeface="Barlow Bold" pitchFamily="34" charset="0"/>
                <a:ea typeface="Barlow Bold" pitchFamily="34" charset="-122"/>
                <a:cs typeface="Barlow Bold" pitchFamily="34" charset="-120"/>
              </a:rPr>
              <a:t>1</a:t>
            </a:r>
            <a:endParaRPr lang="en-US" sz="2250" dirty="0"/>
          </a:p>
        </p:txBody>
      </p:sp>
      <p:sp>
        <p:nvSpPr>
          <p:cNvPr id="7" name="Text 4"/>
          <p:cNvSpPr/>
          <p:nvPr/>
        </p:nvSpPr>
        <p:spPr>
          <a:xfrm>
            <a:off x="9687997" y="2233613"/>
            <a:ext cx="2555200" cy="319326"/>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Path Selection</a:t>
            </a:r>
            <a:endParaRPr lang="en-US" sz="2000" dirty="0"/>
          </a:p>
        </p:txBody>
      </p:sp>
      <p:sp>
        <p:nvSpPr>
          <p:cNvPr id="8" name="Text 5"/>
          <p:cNvSpPr/>
          <p:nvPr/>
        </p:nvSpPr>
        <p:spPr>
          <a:xfrm>
            <a:off x="9687997" y="2669381"/>
            <a:ext cx="4262795" cy="310634"/>
          </a:xfrm>
          <a:prstGeom prst="rect">
            <a:avLst/>
          </a:prstGeom>
          <a:noFill/>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Chooses lowest cumulative cost route</a:t>
            </a:r>
            <a:endParaRPr lang="en-US" sz="1500" dirty="0"/>
          </a:p>
        </p:txBody>
      </p:sp>
      <p:pic>
        <p:nvPicPr>
          <p:cNvPr id="9" name="Image 1" descr="preencoded.png"/>
          <p:cNvPicPr>
            <a:picLocks noChangeAspect="1"/>
          </p:cNvPicPr>
          <p:nvPr/>
        </p:nvPicPr>
        <p:blipFill>
          <a:blip r:embed="rId2"/>
          <a:stretch>
            <a:fillRect/>
          </a:stretch>
        </p:blipFill>
        <p:spPr>
          <a:xfrm>
            <a:off x="5233511" y="1561148"/>
            <a:ext cx="4163258" cy="4163258"/>
          </a:xfrm>
          <a:prstGeom prst="rect">
            <a:avLst/>
          </a:prstGeom>
        </p:spPr>
      </p:pic>
      <p:sp>
        <p:nvSpPr>
          <p:cNvPr id="10" name="Text 6"/>
          <p:cNvSpPr/>
          <p:nvPr/>
        </p:nvSpPr>
        <p:spPr>
          <a:xfrm>
            <a:off x="8361938" y="2623245"/>
            <a:ext cx="290513" cy="363141"/>
          </a:xfrm>
          <a:prstGeom prst="rect">
            <a:avLst/>
          </a:prstGeom>
          <a:noFill/>
        </p:spPr>
        <p:txBody>
          <a:bodyPr wrap="none" lIns="0" tIns="0" rIns="0" bIns="0" rtlCol="0" anchor="t"/>
          <a:lstStyle/>
          <a:p>
            <a:pPr marL="0" indent="0" algn="l">
              <a:lnSpc>
                <a:spcPts val="3650"/>
              </a:lnSpc>
              <a:buNone/>
            </a:pPr>
            <a:r>
              <a:rPr lang="en-US" sz="2250" b="1" dirty="0">
                <a:solidFill>
                  <a:srgbClr val="272525"/>
                </a:solidFill>
                <a:latin typeface="Barlow Bold" pitchFamily="34" charset="0"/>
                <a:ea typeface="Barlow Bold" pitchFamily="34" charset="-122"/>
                <a:cs typeface="Barlow Bold" pitchFamily="34" charset="-120"/>
              </a:rPr>
              <a:t>2</a:t>
            </a:r>
            <a:endParaRPr lang="en-US" sz="2250" dirty="0"/>
          </a:p>
        </p:txBody>
      </p:sp>
      <p:sp>
        <p:nvSpPr>
          <p:cNvPr id="11" name="Text 7"/>
          <p:cNvSpPr/>
          <p:nvPr/>
        </p:nvSpPr>
        <p:spPr>
          <a:xfrm>
            <a:off x="9687997" y="4460796"/>
            <a:ext cx="2555200" cy="319326"/>
          </a:xfrm>
          <a:prstGeom prst="rect">
            <a:avLst/>
          </a:prstGeom>
          <a:noFill/>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Best First Search</a:t>
            </a:r>
            <a:endParaRPr lang="en-US" sz="2000" dirty="0"/>
          </a:p>
        </p:txBody>
      </p:sp>
      <p:sp>
        <p:nvSpPr>
          <p:cNvPr id="12" name="Text 8"/>
          <p:cNvSpPr/>
          <p:nvPr/>
        </p:nvSpPr>
        <p:spPr>
          <a:xfrm>
            <a:off x="9687997" y="4896564"/>
            <a:ext cx="4262795" cy="310634"/>
          </a:xfrm>
          <a:prstGeom prst="rect">
            <a:avLst/>
          </a:prstGeom>
          <a:noFill/>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Uses heuristics to prioritize promising paths</a:t>
            </a:r>
            <a:endParaRPr lang="en-US" sz="1500" dirty="0"/>
          </a:p>
        </p:txBody>
      </p:sp>
      <p:pic>
        <p:nvPicPr>
          <p:cNvPr id="13" name="Image 2" descr="preencoded.png"/>
          <p:cNvPicPr>
            <a:picLocks noChangeAspect="1"/>
          </p:cNvPicPr>
          <p:nvPr/>
        </p:nvPicPr>
        <p:blipFill>
          <a:blip r:embed="rId3"/>
          <a:stretch>
            <a:fillRect/>
          </a:stretch>
        </p:blipFill>
        <p:spPr>
          <a:xfrm>
            <a:off x="5233511" y="1561148"/>
            <a:ext cx="4163258" cy="4163258"/>
          </a:xfrm>
          <a:prstGeom prst="rect">
            <a:avLst/>
          </a:prstGeom>
        </p:spPr>
      </p:pic>
      <p:sp>
        <p:nvSpPr>
          <p:cNvPr id="14" name="Text 9"/>
          <p:cNvSpPr/>
          <p:nvPr/>
        </p:nvSpPr>
        <p:spPr>
          <a:xfrm>
            <a:off x="8007608" y="4653260"/>
            <a:ext cx="290513" cy="363141"/>
          </a:xfrm>
          <a:prstGeom prst="rect">
            <a:avLst/>
          </a:prstGeom>
          <a:noFill/>
        </p:spPr>
        <p:txBody>
          <a:bodyPr wrap="none" lIns="0" tIns="0" rIns="0" bIns="0" rtlCol="0" anchor="t"/>
          <a:lstStyle/>
          <a:p>
            <a:pPr marL="0" indent="0" algn="l">
              <a:lnSpc>
                <a:spcPts val="3650"/>
              </a:lnSpc>
              <a:buNone/>
            </a:pPr>
            <a:r>
              <a:rPr lang="en-US" sz="2250" b="1" dirty="0">
                <a:solidFill>
                  <a:srgbClr val="272525"/>
                </a:solidFill>
                <a:latin typeface="Barlow Bold" pitchFamily="34" charset="0"/>
                <a:ea typeface="Barlow Bold" pitchFamily="34" charset="-122"/>
                <a:cs typeface="Barlow Bold" pitchFamily="34" charset="-120"/>
              </a:rPr>
              <a:t>3</a:t>
            </a:r>
            <a:endParaRPr lang="en-US" sz="2250" dirty="0"/>
          </a:p>
        </p:txBody>
      </p:sp>
      <p:sp>
        <p:nvSpPr>
          <p:cNvPr id="15" name="Text 10"/>
          <p:cNvSpPr/>
          <p:nvPr/>
        </p:nvSpPr>
        <p:spPr>
          <a:xfrm>
            <a:off x="2387084" y="4460796"/>
            <a:ext cx="2555200" cy="319326"/>
          </a:xfrm>
          <a:prstGeom prst="rect">
            <a:avLst/>
          </a:prstGeom>
          <a:noFill/>
        </p:spPr>
        <p:txBody>
          <a:bodyPr wrap="none" lIns="0" tIns="0" rIns="0" bIns="0" rtlCol="0" anchor="t"/>
          <a:lstStyle/>
          <a:p>
            <a:pPr marL="0" indent="0" algn="r">
              <a:lnSpc>
                <a:spcPts val="2500"/>
              </a:lnSpc>
              <a:buNone/>
            </a:pPr>
            <a:r>
              <a:rPr lang="en-US" sz="2000" b="1" dirty="0">
                <a:solidFill>
                  <a:srgbClr val="272525"/>
                </a:solidFill>
                <a:latin typeface="Barlow Bold" pitchFamily="34" charset="0"/>
                <a:ea typeface="Barlow Bold" pitchFamily="34" charset="-122"/>
                <a:cs typeface="Barlow Bold" pitchFamily="34" charset="-120"/>
              </a:rPr>
              <a:t>Optimization</a:t>
            </a:r>
            <a:endParaRPr lang="en-US" sz="2000" dirty="0"/>
          </a:p>
        </p:txBody>
      </p:sp>
      <p:sp>
        <p:nvSpPr>
          <p:cNvPr id="16" name="Text 11"/>
          <p:cNvSpPr/>
          <p:nvPr/>
        </p:nvSpPr>
        <p:spPr>
          <a:xfrm>
            <a:off x="679609" y="4896564"/>
            <a:ext cx="4262676" cy="310634"/>
          </a:xfrm>
          <a:prstGeom prst="rect">
            <a:avLst/>
          </a:prstGeom>
          <a:noFill/>
        </p:spPr>
        <p:txBody>
          <a:bodyPr wrap="none" lIns="0" tIns="0" rIns="0" bIns="0" rtlCol="0" anchor="t"/>
          <a:lstStyle/>
          <a:p>
            <a:pPr marL="0" indent="0" algn="r">
              <a:lnSpc>
                <a:spcPts val="2400"/>
              </a:lnSpc>
              <a:buNone/>
            </a:pPr>
            <a:r>
              <a:rPr lang="en-US" sz="1500" dirty="0">
                <a:solidFill>
                  <a:srgbClr val="272525"/>
                </a:solidFill>
                <a:latin typeface="Montserrat" pitchFamily="34" charset="0"/>
                <a:ea typeface="Montserrat" pitchFamily="34" charset="-122"/>
                <a:cs typeface="Montserrat" pitchFamily="34" charset="-120"/>
              </a:rPr>
              <a:t>Balances efficiency and accuracy</a:t>
            </a:r>
            <a:endParaRPr lang="en-US" sz="1500" dirty="0"/>
          </a:p>
        </p:txBody>
      </p:sp>
      <p:pic>
        <p:nvPicPr>
          <p:cNvPr id="17" name="Image 3" descr="preencoded.png"/>
          <p:cNvPicPr>
            <a:picLocks noChangeAspect="1"/>
          </p:cNvPicPr>
          <p:nvPr/>
        </p:nvPicPr>
        <p:blipFill>
          <a:blip r:embed="rId4"/>
          <a:stretch>
            <a:fillRect/>
          </a:stretch>
        </p:blipFill>
        <p:spPr>
          <a:xfrm>
            <a:off x="5233511" y="1561148"/>
            <a:ext cx="4163258" cy="4163258"/>
          </a:xfrm>
          <a:prstGeom prst="rect">
            <a:avLst/>
          </a:prstGeom>
        </p:spPr>
      </p:pic>
      <p:sp>
        <p:nvSpPr>
          <p:cNvPr id="18" name="Text 12"/>
          <p:cNvSpPr/>
          <p:nvPr/>
        </p:nvSpPr>
        <p:spPr>
          <a:xfrm>
            <a:off x="5977592" y="4298930"/>
            <a:ext cx="290513" cy="363141"/>
          </a:xfrm>
          <a:prstGeom prst="rect">
            <a:avLst/>
          </a:prstGeom>
          <a:noFill/>
        </p:spPr>
        <p:txBody>
          <a:bodyPr wrap="none" lIns="0" tIns="0" rIns="0" bIns="0" rtlCol="0" anchor="t"/>
          <a:lstStyle/>
          <a:p>
            <a:pPr marL="0" indent="0" algn="l">
              <a:lnSpc>
                <a:spcPts val="3650"/>
              </a:lnSpc>
              <a:buNone/>
            </a:pPr>
            <a:r>
              <a:rPr lang="en-US" sz="2250" b="1" dirty="0">
                <a:solidFill>
                  <a:srgbClr val="272525"/>
                </a:solidFill>
                <a:latin typeface="Barlow Bold" pitchFamily="34" charset="0"/>
                <a:ea typeface="Barlow Bold" pitchFamily="34" charset="-122"/>
                <a:cs typeface="Barlow Bold" pitchFamily="34" charset="-120"/>
              </a:rPr>
              <a:t>4</a:t>
            </a:r>
            <a:endParaRPr lang="en-US" sz="2250" dirty="0"/>
          </a:p>
        </p:txBody>
      </p:sp>
      <p:sp>
        <p:nvSpPr>
          <p:cNvPr id="19" name="Text 13"/>
          <p:cNvSpPr/>
          <p:nvPr/>
        </p:nvSpPr>
        <p:spPr>
          <a:xfrm>
            <a:off x="679609" y="5942767"/>
            <a:ext cx="13271183" cy="931902"/>
          </a:xfrm>
          <a:prstGeom prst="rect">
            <a:avLst/>
          </a:prstGeom>
          <a:noFill/>
        </p:spPr>
        <p:txBody>
          <a:bodyPr wrap="squar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Cost Minimum Search has proven invaluable in determining routes that minimize fuel consumption, travel time, or toll fees in our autonomous navigation system. By assigning appropriate cost metrics to different road segments, we can optimize routes based on multiple variables simultaneously.</a:t>
            </a:r>
            <a:endParaRPr lang="en-US" sz="1500" dirty="0"/>
          </a:p>
        </p:txBody>
      </p:sp>
      <p:sp>
        <p:nvSpPr>
          <p:cNvPr id="20" name="Text 14"/>
          <p:cNvSpPr/>
          <p:nvPr/>
        </p:nvSpPr>
        <p:spPr>
          <a:xfrm>
            <a:off x="679609" y="7093029"/>
            <a:ext cx="13271183" cy="621268"/>
          </a:xfrm>
          <a:prstGeom prst="rect">
            <a:avLst/>
          </a:prstGeom>
          <a:noFill/>
        </p:spPr>
        <p:txBody>
          <a:bodyPr wrap="squar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Best First Search enhances our navigation by incorporating real-time data and predictive models. This allows our vehicles to anticipate traffic conditions and make proactive routing decisions rather than simply reacting to immediate obstacles.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27459" y="493038"/>
            <a:ext cx="4733330" cy="589717"/>
          </a:xfrm>
          <a:prstGeom prst="rect">
            <a:avLst/>
          </a:prstGeom>
          <a:noFill/>
        </p:spPr>
        <p:txBody>
          <a:bodyPr wrap="none" lIns="0" tIns="0" rIns="0" bIns="0" rtlCol="0" anchor="t"/>
          <a:lstStyle/>
          <a:p>
            <a:pPr marL="0" indent="0" algn="l">
              <a:lnSpc>
                <a:spcPts val="4600"/>
              </a:lnSpc>
              <a:buNone/>
            </a:pPr>
            <a:r>
              <a:rPr lang="en-US" sz="3700" b="1" dirty="0">
                <a:solidFill>
                  <a:srgbClr val="7068F4"/>
                </a:solidFill>
                <a:latin typeface="Barlow Bold" pitchFamily="34" charset="0"/>
                <a:ea typeface="Barlow Bold" pitchFamily="34" charset="-122"/>
                <a:cs typeface="Barlow Bold" pitchFamily="34" charset="-120"/>
              </a:rPr>
              <a:t>Dynamic Programming</a:t>
            </a:r>
            <a:endParaRPr lang="en-US" sz="3700" dirty="0"/>
          </a:p>
        </p:txBody>
      </p:sp>
      <p:sp>
        <p:nvSpPr>
          <p:cNvPr id="3" name="Shape 1"/>
          <p:cNvSpPr/>
          <p:nvPr/>
        </p:nvSpPr>
        <p:spPr>
          <a:xfrm>
            <a:off x="627459" y="1441252"/>
            <a:ext cx="1671876" cy="1047631"/>
          </a:xfrm>
          <a:prstGeom prst="roundRect">
            <a:avLst>
              <a:gd name="adj" fmla="val 15404"/>
            </a:avLst>
          </a:prstGeom>
          <a:solidFill>
            <a:srgbClr val="EEEFF5"/>
          </a:solidFill>
          <a:effectLst>
            <a:outerShdw blurRad="44450" dist="21590" dir="13500000" algn="bl" rotWithShape="0">
              <a:srgbClr val="FFFFFF">
                <a:alpha val="70000"/>
              </a:srgbClr>
            </a:outerShdw>
          </a:effectLst>
        </p:spPr>
      </p:sp>
      <p:sp>
        <p:nvSpPr>
          <p:cNvPr id="4" name="Text 2"/>
          <p:cNvSpPr/>
          <p:nvPr/>
        </p:nvSpPr>
        <p:spPr>
          <a:xfrm>
            <a:off x="1337310" y="1807488"/>
            <a:ext cx="252055" cy="315158"/>
          </a:xfrm>
          <a:prstGeom prst="rect">
            <a:avLst/>
          </a:prstGeom>
          <a:noFill/>
        </p:spPr>
        <p:txBody>
          <a:bodyPr wrap="none" lIns="0" tIns="0" rIns="0" bIns="0" rtlCol="0" anchor="t"/>
          <a:lstStyle/>
          <a:p>
            <a:pPr marL="0" indent="0" algn="ctr">
              <a:lnSpc>
                <a:spcPts val="3150"/>
              </a:lnSpc>
              <a:buNone/>
            </a:pPr>
            <a:r>
              <a:rPr lang="en-US" sz="1950" b="1" dirty="0">
                <a:solidFill>
                  <a:srgbClr val="272525"/>
                </a:solidFill>
                <a:latin typeface="Barlow Bold" pitchFamily="34" charset="0"/>
                <a:ea typeface="Barlow Bold" pitchFamily="34" charset="-122"/>
                <a:cs typeface="Barlow Bold" pitchFamily="34" charset="-120"/>
              </a:rPr>
              <a:t>1</a:t>
            </a:r>
            <a:endParaRPr lang="en-US" sz="1950" dirty="0"/>
          </a:p>
        </p:txBody>
      </p:sp>
      <p:sp>
        <p:nvSpPr>
          <p:cNvPr id="5" name="Text 3"/>
          <p:cNvSpPr/>
          <p:nvPr/>
        </p:nvSpPr>
        <p:spPr>
          <a:xfrm>
            <a:off x="2478524" y="1620441"/>
            <a:ext cx="2504956" cy="294918"/>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Problem Decomposition</a:t>
            </a:r>
            <a:endParaRPr lang="en-US" sz="1850" dirty="0"/>
          </a:p>
        </p:txBody>
      </p:sp>
      <p:sp>
        <p:nvSpPr>
          <p:cNvPr id="6" name="Text 4"/>
          <p:cNvSpPr/>
          <p:nvPr/>
        </p:nvSpPr>
        <p:spPr>
          <a:xfrm>
            <a:off x="2478524" y="2022872"/>
            <a:ext cx="4990624" cy="286822"/>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Breaking complex navigation into simpler subproblems</a:t>
            </a:r>
            <a:endParaRPr lang="en-US" sz="1400" dirty="0"/>
          </a:p>
        </p:txBody>
      </p:sp>
      <p:sp>
        <p:nvSpPr>
          <p:cNvPr id="7" name="Shape 5"/>
          <p:cNvSpPr/>
          <p:nvPr/>
        </p:nvSpPr>
        <p:spPr>
          <a:xfrm>
            <a:off x="2388870" y="2479358"/>
            <a:ext cx="11524536" cy="11430"/>
          </a:xfrm>
          <a:prstGeom prst="roundRect">
            <a:avLst>
              <a:gd name="adj" fmla="val 1411864"/>
            </a:avLst>
          </a:prstGeom>
          <a:solidFill>
            <a:srgbClr val="C1C3D0"/>
          </a:solidFill>
        </p:spPr>
      </p:sp>
      <p:sp>
        <p:nvSpPr>
          <p:cNvPr id="8" name="Shape 6"/>
          <p:cNvSpPr/>
          <p:nvPr/>
        </p:nvSpPr>
        <p:spPr>
          <a:xfrm>
            <a:off x="627459" y="2578418"/>
            <a:ext cx="3343870" cy="1047631"/>
          </a:xfrm>
          <a:prstGeom prst="roundRect">
            <a:avLst>
              <a:gd name="adj" fmla="val 15404"/>
            </a:avLst>
          </a:prstGeom>
          <a:solidFill>
            <a:srgbClr val="EEEFF5"/>
          </a:solidFill>
          <a:effectLst>
            <a:outerShdw blurRad="44450" dist="21590" dir="13500000" algn="bl" rotWithShape="0">
              <a:srgbClr val="FFFFFF">
                <a:alpha val="70000"/>
              </a:srgbClr>
            </a:outerShdw>
          </a:effectLst>
        </p:spPr>
      </p:sp>
      <p:sp>
        <p:nvSpPr>
          <p:cNvPr id="9" name="Text 7"/>
          <p:cNvSpPr/>
          <p:nvPr/>
        </p:nvSpPr>
        <p:spPr>
          <a:xfrm>
            <a:off x="2173367" y="2944654"/>
            <a:ext cx="252055" cy="315158"/>
          </a:xfrm>
          <a:prstGeom prst="rect">
            <a:avLst/>
          </a:prstGeom>
          <a:noFill/>
        </p:spPr>
        <p:txBody>
          <a:bodyPr wrap="none" lIns="0" tIns="0" rIns="0" bIns="0" rtlCol="0" anchor="t"/>
          <a:lstStyle/>
          <a:p>
            <a:pPr marL="0" indent="0" algn="ctr">
              <a:lnSpc>
                <a:spcPts val="3150"/>
              </a:lnSpc>
              <a:buNone/>
            </a:pPr>
            <a:r>
              <a:rPr lang="en-US" sz="1950" b="1" dirty="0">
                <a:solidFill>
                  <a:srgbClr val="272525"/>
                </a:solidFill>
                <a:latin typeface="Barlow Bold" pitchFamily="34" charset="0"/>
                <a:ea typeface="Barlow Bold" pitchFamily="34" charset="-122"/>
                <a:cs typeface="Barlow Bold" pitchFamily="34" charset="-120"/>
              </a:rPr>
              <a:t>2</a:t>
            </a:r>
            <a:endParaRPr lang="en-US" sz="1950" dirty="0"/>
          </a:p>
        </p:txBody>
      </p:sp>
      <p:sp>
        <p:nvSpPr>
          <p:cNvPr id="10" name="Text 8"/>
          <p:cNvSpPr/>
          <p:nvPr/>
        </p:nvSpPr>
        <p:spPr>
          <a:xfrm>
            <a:off x="4150519" y="2757607"/>
            <a:ext cx="2359223" cy="294918"/>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Solution Storage</a:t>
            </a:r>
            <a:endParaRPr lang="en-US" sz="1850" dirty="0"/>
          </a:p>
        </p:txBody>
      </p:sp>
      <p:sp>
        <p:nvSpPr>
          <p:cNvPr id="11" name="Text 9"/>
          <p:cNvSpPr/>
          <p:nvPr/>
        </p:nvSpPr>
        <p:spPr>
          <a:xfrm>
            <a:off x="4150519" y="3160038"/>
            <a:ext cx="4480679" cy="286822"/>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Caching results to prevent redundant calculations</a:t>
            </a:r>
            <a:endParaRPr lang="en-US" sz="1400" dirty="0"/>
          </a:p>
        </p:txBody>
      </p:sp>
      <p:sp>
        <p:nvSpPr>
          <p:cNvPr id="12" name="Shape 10"/>
          <p:cNvSpPr/>
          <p:nvPr/>
        </p:nvSpPr>
        <p:spPr>
          <a:xfrm>
            <a:off x="4060865" y="3616523"/>
            <a:ext cx="9852541" cy="11430"/>
          </a:xfrm>
          <a:prstGeom prst="roundRect">
            <a:avLst>
              <a:gd name="adj" fmla="val 1411864"/>
            </a:avLst>
          </a:prstGeom>
          <a:solidFill>
            <a:srgbClr val="C1C3D0"/>
          </a:solidFill>
        </p:spPr>
      </p:sp>
      <p:sp>
        <p:nvSpPr>
          <p:cNvPr id="13" name="Shape 11"/>
          <p:cNvSpPr/>
          <p:nvPr/>
        </p:nvSpPr>
        <p:spPr>
          <a:xfrm>
            <a:off x="627459" y="3715583"/>
            <a:ext cx="5015746" cy="1047631"/>
          </a:xfrm>
          <a:prstGeom prst="roundRect">
            <a:avLst>
              <a:gd name="adj" fmla="val 15404"/>
            </a:avLst>
          </a:prstGeom>
          <a:solidFill>
            <a:srgbClr val="EEEFF5"/>
          </a:solidFill>
          <a:effectLst>
            <a:outerShdw blurRad="44450" dist="21590" dir="13500000" algn="bl" rotWithShape="0">
              <a:srgbClr val="FFFFFF">
                <a:alpha val="70000"/>
              </a:srgbClr>
            </a:outerShdw>
          </a:effectLst>
        </p:spPr>
      </p:sp>
      <p:sp>
        <p:nvSpPr>
          <p:cNvPr id="14" name="Text 12"/>
          <p:cNvSpPr/>
          <p:nvPr/>
        </p:nvSpPr>
        <p:spPr>
          <a:xfrm>
            <a:off x="3009305" y="4081820"/>
            <a:ext cx="252055" cy="315158"/>
          </a:xfrm>
          <a:prstGeom prst="rect">
            <a:avLst/>
          </a:prstGeom>
          <a:noFill/>
        </p:spPr>
        <p:txBody>
          <a:bodyPr wrap="none" lIns="0" tIns="0" rIns="0" bIns="0" rtlCol="0" anchor="t"/>
          <a:lstStyle/>
          <a:p>
            <a:pPr marL="0" indent="0" algn="ctr">
              <a:lnSpc>
                <a:spcPts val="3150"/>
              </a:lnSpc>
              <a:buNone/>
            </a:pPr>
            <a:r>
              <a:rPr lang="en-US" sz="1950" b="1" dirty="0">
                <a:solidFill>
                  <a:srgbClr val="272525"/>
                </a:solidFill>
                <a:latin typeface="Barlow Bold" pitchFamily="34" charset="0"/>
                <a:ea typeface="Barlow Bold" pitchFamily="34" charset="-122"/>
                <a:cs typeface="Barlow Bold" pitchFamily="34" charset="-120"/>
              </a:rPr>
              <a:t>3</a:t>
            </a:r>
            <a:endParaRPr lang="en-US" sz="1950" dirty="0"/>
          </a:p>
        </p:txBody>
      </p:sp>
      <p:sp>
        <p:nvSpPr>
          <p:cNvPr id="15" name="Text 13"/>
          <p:cNvSpPr/>
          <p:nvPr/>
        </p:nvSpPr>
        <p:spPr>
          <a:xfrm>
            <a:off x="5822394" y="3894773"/>
            <a:ext cx="2359223" cy="294918"/>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Optimal Substructure</a:t>
            </a:r>
            <a:endParaRPr lang="en-US" sz="1850" dirty="0"/>
          </a:p>
        </p:txBody>
      </p:sp>
      <p:sp>
        <p:nvSpPr>
          <p:cNvPr id="16" name="Text 14"/>
          <p:cNvSpPr/>
          <p:nvPr/>
        </p:nvSpPr>
        <p:spPr>
          <a:xfrm>
            <a:off x="5822394" y="4297204"/>
            <a:ext cx="4780478" cy="286822"/>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Using stored solutions to build comprehensive routes</a:t>
            </a:r>
            <a:endParaRPr lang="en-US" sz="1400" dirty="0"/>
          </a:p>
        </p:txBody>
      </p:sp>
      <p:sp>
        <p:nvSpPr>
          <p:cNvPr id="17" name="Shape 15"/>
          <p:cNvSpPr/>
          <p:nvPr/>
        </p:nvSpPr>
        <p:spPr>
          <a:xfrm>
            <a:off x="5732740" y="4753689"/>
            <a:ext cx="8180665" cy="11430"/>
          </a:xfrm>
          <a:prstGeom prst="roundRect">
            <a:avLst>
              <a:gd name="adj" fmla="val 1411864"/>
            </a:avLst>
          </a:prstGeom>
          <a:solidFill>
            <a:srgbClr val="C1C3D0"/>
          </a:solidFill>
        </p:spPr>
      </p:sp>
      <p:sp>
        <p:nvSpPr>
          <p:cNvPr id="18" name="Shape 16"/>
          <p:cNvSpPr/>
          <p:nvPr/>
        </p:nvSpPr>
        <p:spPr>
          <a:xfrm>
            <a:off x="627459" y="4852749"/>
            <a:ext cx="6687741" cy="1047631"/>
          </a:xfrm>
          <a:prstGeom prst="roundRect">
            <a:avLst>
              <a:gd name="adj" fmla="val 15404"/>
            </a:avLst>
          </a:prstGeom>
          <a:solidFill>
            <a:srgbClr val="EEEFF5"/>
          </a:solidFill>
          <a:effectLst>
            <a:outerShdw blurRad="44450" dist="21590" dir="13500000" algn="bl" rotWithShape="0">
              <a:srgbClr val="FFFFFF">
                <a:alpha val="70000"/>
              </a:srgbClr>
            </a:outerShdw>
          </a:effectLst>
        </p:spPr>
      </p:sp>
      <p:sp>
        <p:nvSpPr>
          <p:cNvPr id="19" name="Text 17"/>
          <p:cNvSpPr/>
          <p:nvPr/>
        </p:nvSpPr>
        <p:spPr>
          <a:xfrm>
            <a:off x="3845243" y="5218986"/>
            <a:ext cx="252055" cy="315158"/>
          </a:xfrm>
          <a:prstGeom prst="rect">
            <a:avLst/>
          </a:prstGeom>
          <a:noFill/>
        </p:spPr>
        <p:txBody>
          <a:bodyPr wrap="none" lIns="0" tIns="0" rIns="0" bIns="0" rtlCol="0" anchor="t"/>
          <a:lstStyle/>
          <a:p>
            <a:pPr marL="0" indent="0" algn="ctr">
              <a:lnSpc>
                <a:spcPts val="3150"/>
              </a:lnSpc>
              <a:buNone/>
            </a:pPr>
            <a:r>
              <a:rPr lang="en-US" sz="1950" b="1" dirty="0">
                <a:solidFill>
                  <a:srgbClr val="272525"/>
                </a:solidFill>
                <a:latin typeface="Barlow Bold" pitchFamily="34" charset="0"/>
                <a:ea typeface="Barlow Bold" pitchFamily="34" charset="-122"/>
                <a:cs typeface="Barlow Bold" pitchFamily="34" charset="-120"/>
              </a:rPr>
              <a:t>4</a:t>
            </a:r>
            <a:endParaRPr lang="en-US" sz="1950" dirty="0"/>
          </a:p>
        </p:txBody>
      </p:sp>
      <p:sp>
        <p:nvSpPr>
          <p:cNvPr id="20" name="Text 18"/>
          <p:cNvSpPr/>
          <p:nvPr/>
        </p:nvSpPr>
        <p:spPr>
          <a:xfrm>
            <a:off x="7494389" y="5031938"/>
            <a:ext cx="2359223" cy="294918"/>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Efficiency Gains</a:t>
            </a:r>
            <a:endParaRPr lang="en-US" sz="1850" dirty="0"/>
          </a:p>
        </p:txBody>
      </p:sp>
      <p:sp>
        <p:nvSpPr>
          <p:cNvPr id="21" name="Text 19"/>
          <p:cNvSpPr/>
          <p:nvPr/>
        </p:nvSpPr>
        <p:spPr>
          <a:xfrm>
            <a:off x="7494389" y="5434370"/>
            <a:ext cx="4582597" cy="286822"/>
          </a:xfrm>
          <a:prstGeom prst="rect">
            <a:avLst/>
          </a:prstGeom>
          <a:noFill/>
        </p:spPr>
        <p:txBody>
          <a:bodyPr wrap="non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Achieving exponential performance improvements</a:t>
            </a:r>
            <a:endParaRPr lang="en-US" sz="1400" dirty="0"/>
          </a:p>
        </p:txBody>
      </p:sp>
      <p:sp>
        <p:nvSpPr>
          <p:cNvPr id="22" name="Text 20"/>
          <p:cNvSpPr/>
          <p:nvPr/>
        </p:nvSpPr>
        <p:spPr>
          <a:xfrm>
            <a:off x="627459" y="6102072"/>
            <a:ext cx="13375481" cy="860465"/>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Dynamic Programming has revolutionized our approach to path planning in grid-based maps. By storing optimal paths for smaller segments, we can quickly assemble complete routes without recalculating previously solved sections. This technique is especially powerful when navigating through dense urban environments with regular patterns.</a:t>
            </a:r>
            <a:endParaRPr lang="en-US" sz="1400" dirty="0"/>
          </a:p>
        </p:txBody>
      </p:sp>
      <p:sp>
        <p:nvSpPr>
          <p:cNvPr id="23" name="Text 21"/>
          <p:cNvSpPr/>
          <p:nvPr/>
        </p:nvSpPr>
        <p:spPr>
          <a:xfrm>
            <a:off x="627459" y="7164229"/>
            <a:ext cx="13375481" cy="573643"/>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The memoization techniques I've implemented have reduced computation time by over 60% in our simulations, allowing for near-instantaneous route recalculations when obstacles appear or traffic conditions change.</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34008" y="1074182"/>
            <a:ext cx="7875984" cy="1191816"/>
          </a:xfrm>
          <a:prstGeom prst="rect">
            <a:avLst/>
          </a:prstGeom>
          <a:noFill/>
        </p:spPr>
        <p:txBody>
          <a:bodyPr wrap="square" lIns="0" tIns="0" rIns="0" bIns="0" rtlCol="0" anchor="t"/>
          <a:lstStyle/>
          <a:p>
            <a:pPr marL="0" indent="0" algn="l">
              <a:lnSpc>
                <a:spcPts val="4650"/>
              </a:lnSpc>
              <a:buNone/>
            </a:pPr>
            <a:r>
              <a:rPr lang="en-US" sz="3750" b="1" dirty="0">
                <a:solidFill>
                  <a:srgbClr val="7068F4"/>
                </a:solidFill>
                <a:latin typeface="Barlow Bold" pitchFamily="34" charset="0"/>
                <a:ea typeface="Barlow Bold" pitchFamily="34" charset="-122"/>
                <a:cs typeface="Barlow Bold" pitchFamily="34" charset="-120"/>
              </a:rPr>
              <a:t>Project Overview - Autonomous Vehicle Navigation</a:t>
            </a:r>
            <a:endParaRPr lang="en-US" sz="3750" dirty="0"/>
          </a:p>
        </p:txBody>
      </p:sp>
      <p:sp>
        <p:nvSpPr>
          <p:cNvPr id="4" name="Shape 1"/>
          <p:cNvSpPr/>
          <p:nvPr/>
        </p:nvSpPr>
        <p:spPr>
          <a:xfrm>
            <a:off x="634008" y="2537698"/>
            <a:ext cx="3847505" cy="2798088"/>
          </a:xfrm>
          <a:prstGeom prst="roundRect">
            <a:avLst>
              <a:gd name="adj" fmla="val 5827"/>
            </a:avLst>
          </a:prstGeom>
          <a:solidFill>
            <a:srgbClr val="EEEFF5"/>
          </a:solidFill>
          <a:effectLst>
            <a:outerShdw blurRad="44450" dist="21590" dir="13500000" algn="bl" rotWithShape="0">
              <a:srgbClr val="FFFFFF">
                <a:alpha val="70000"/>
              </a:srgbClr>
            </a:outerShdw>
          </a:effectLst>
        </p:spPr>
      </p:sp>
      <p:sp>
        <p:nvSpPr>
          <p:cNvPr id="5" name="Text 2"/>
          <p:cNvSpPr/>
          <p:nvPr/>
        </p:nvSpPr>
        <p:spPr>
          <a:xfrm>
            <a:off x="815102" y="2718792"/>
            <a:ext cx="2383631" cy="297894"/>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Project Objective</a:t>
            </a:r>
            <a:endParaRPr lang="en-US" sz="1850" dirty="0"/>
          </a:p>
        </p:txBody>
      </p:sp>
      <p:sp>
        <p:nvSpPr>
          <p:cNvPr id="6" name="Text 3"/>
          <p:cNvSpPr/>
          <p:nvPr/>
        </p:nvSpPr>
        <p:spPr>
          <a:xfrm>
            <a:off x="815102" y="3125272"/>
            <a:ext cx="3485317" cy="2029420"/>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The primary goal of my project is to implement and optimize navigation algorithms specifically tailored for autonomous vehicle systems. These algorithms must balance efficiency, safety, and passenger comfort while adapting to dynamic road conditions.</a:t>
            </a:r>
            <a:endParaRPr lang="en-US" sz="1400" dirty="0"/>
          </a:p>
        </p:txBody>
      </p:sp>
      <p:sp>
        <p:nvSpPr>
          <p:cNvPr id="7" name="Shape 4"/>
          <p:cNvSpPr/>
          <p:nvPr/>
        </p:nvSpPr>
        <p:spPr>
          <a:xfrm>
            <a:off x="4662607" y="2537698"/>
            <a:ext cx="3847505" cy="2798088"/>
          </a:xfrm>
          <a:prstGeom prst="roundRect">
            <a:avLst>
              <a:gd name="adj" fmla="val 5827"/>
            </a:avLst>
          </a:prstGeom>
          <a:solidFill>
            <a:srgbClr val="EEEFF5"/>
          </a:solidFill>
          <a:effectLst>
            <a:outerShdw blurRad="44450" dist="21590" dir="13500000" algn="bl" rotWithShape="0">
              <a:srgbClr val="FFFFFF">
                <a:alpha val="70000"/>
              </a:srgbClr>
            </a:outerShdw>
          </a:effectLst>
        </p:spPr>
      </p:sp>
      <p:sp>
        <p:nvSpPr>
          <p:cNvPr id="8" name="Text 5"/>
          <p:cNvSpPr/>
          <p:nvPr/>
        </p:nvSpPr>
        <p:spPr>
          <a:xfrm>
            <a:off x="4843701" y="2718792"/>
            <a:ext cx="2383631" cy="297894"/>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Technologies Utilized</a:t>
            </a:r>
            <a:endParaRPr lang="en-US" sz="1850" dirty="0"/>
          </a:p>
        </p:txBody>
      </p:sp>
      <p:sp>
        <p:nvSpPr>
          <p:cNvPr id="9" name="Text 6"/>
          <p:cNvSpPr/>
          <p:nvPr/>
        </p:nvSpPr>
        <p:spPr>
          <a:xfrm>
            <a:off x="4843701" y="3125272"/>
            <a:ext cx="3485317" cy="2029420"/>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I'm working with Lanelet2 for handling complex road network representations, OpenStreetMap (OSM) for real-world geographical data, and advanced simulation platforms to test various scenarios without physical deployment risks.</a:t>
            </a:r>
            <a:endParaRPr lang="en-US" sz="1400" dirty="0"/>
          </a:p>
        </p:txBody>
      </p:sp>
      <p:sp>
        <p:nvSpPr>
          <p:cNvPr id="10" name="Shape 7"/>
          <p:cNvSpPr/>
          <p:nvPr/>
        </p:nvSpPr>
        <p:spPr>
          <a:xfrm>
            <a:off x="634008" y="5516880"/>
            <a:ext cx="7875984" cy="1638419"/>
          </a:xfrm>
          <a:prstGeom prst="roundRect">
            <a:avLst>
              <a:gd name="adj" fmla="val 9951"/>
            </a:avLst>
          </a:prstGeom>
          <a:solidFill>
            <a:srgbClr val="EEEFF5"/>
          </a:solidFill>
          <a:effectLst>
            <a:outerShdw blurRad="44450" dist="21590" dir="13500000" algn="bl" rotWithShape="0">
              <a:srgbClr val="FFFFFF">
                <a:alpha val="70000"/>
              </a:srgbClr>
            </a:outerShdw>
          </a:effectLst>
        </p:spPr>
      </p:sp>
      <p:sp>
        <p:nvSpPr>
          <p:cNvPr id="11" name="Text 8"/>
          <p:cNvSpPr/>
          <p:nvPr/>
        </p:nvSpPr>
        <p:spPr>
          <a:xfrm>
            <a:off x="815102" y="5697974"/>
            <a:ext cx="2383631" cy="297894"/>
          </a:xfrm>
          <a:prstGeom prst="rect">
            <a:avLst/>
          </a:prstGeom>
          <a:noFill/>
        </p:spPr>
        <p:txBody>
          <a:bodyPr wrap="none" lIns="0" tIns="0" rIns="0" bIns="0" rtlCol="0" anchor="t"/>
          <a:lstStyle/>
          <a:p>
            <a:pPr marL="0" indent="0" algn="l">
              <a:lnSpc>
                <a:spcPts val="2300"/>
              </a:lnSpc>
              <a:buNone/>
            </a:pPr>
            <a:r>
              <a:rPr lang="en-US" sz="1850" b="1" dirty="0">
                <a:solidFill>
                  <a:srgbClr val="272525"/>
                </a:solidFill>
                <a:latin typeface="Barlow Bold" pitchFamily="34" charset="0"/>
                <a:ea typeface="Barlow Bold" pitchFamily="34" charset="-122"/>
                <a:cs typeface="Barlow Bold" pitchFamily="34" charset="-120"/>
              </a:rPr>
              <a:t>Technical Challenges</a:t>
            </a:r>
            <a:endParaRPr lang="en-US" sz="1850" dirty="0"/>
          </a:p>
        </p:txBody>
      </p:sp>
      <p:sp>
        <p:nvSpPr>
          <p:cNvPr id="12" name="Text 9"/>
          <p:cNvSpPr/>
          <p:nvPr/>
        </p:nvSpPr>
        <p:spPr>
          <a:xfrm>
            <a:off x="815102" y="6104453"/>
            <a:ext cx="7513796" cy="869752"/>
          </a:xfrm>
          <a:prstGeom prst="rect">
            <a:avLst/>
          </a:prstGeom>
          <a:noFill/>
        </p:spPr>
        <p:txBody>
          <a:bodyPr wrap="square" lIns="0" tIns="0" rIns="0" bIns="0" rtlCol="0" anchor="t"/>
          <a:lstStyle/>
          <a:p>
            <a:pPr marL="0" indent="0" algn="l">
              <a:lnSpc>
                <a:spcPts val="2250"/>
              </a:lnSpc>
              <a:buNone/>
            </a:pPr>
            <a:r>
              <a:rPr lang="en-US" sz="1400" dirty="0">
                <a:solidFill>
                  <a:srgbClr val="272525"/>
                </a:solidFill>
                <a:latin typeface="Montserrat" pitchFamily="34" charset="0"/>
                <a:ea typeface="Montserrat" pitchFamily="34" charset="-122"/>
                <a:cs typeface="Montserrat" pitchFamily="34" charset="-120"/>
              </a:rPr>
              <a:t>Major hurdles include processing massive geographical datasets, implementing decision-making algorithms that operate in real-time, and developing systems that can respond appropriately to unpredictable traffic conditions and obstacles.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58058" y="818555"/>
            <a:ext cx="4948476" cy="618530"/>
          </a:xfrm>
          <a:prstGeom prst="rect">
            <a:avLst/>
          </a:prstGeom>
          <a:noFill/>
        </p:spPr>
        <p:txBody>
          <a:bodyPr wrap="none" lIns="0" tIns="0" rIns="0" bIns="0" rtlCol="0" anchor="t"/>
          <a:lstStyle/>
          <a:p>
            <a:pPr marL="0" indent="0" algn="l">
              <a:lnSpc>
                <a:spcPts val="4850"/>
              </a:lnSpc>
              <a:buNone/>
            </a:pPr>
            <a:r>
              <a:rPr lang="en-US" sz="3850" b="1" dirty="0">
                <a:solidFill>
                  <a:srgbClr val="7068F4"/>
                </a:solidFill>
                <a:latin typeface="Barlow Bold" pitchFamily="34" charset="0"/>
                <a:ea typeface="Barlow Bold" pitchFamily="34" charset="-122"/>
                <a:cs typeface="Barlow Bold" pitchFamily="34" charset="-120"/>
              </a:rPr>
              <a:t>Mid-Term Goals</a:t>
            </a:r>
            <a:endParaRPr lang="en-US" sz="3850" dirty="0"/>
          </a:p>
        </p:txBody>
      </p:sp>
      <p:pic>
        <p:nvPicPr>
          <p:cNvPr id="3" name="Image 0" descr="preencoded.png"/>
          <p:cNvPicPr>
            <a:picLocks noChangeAspect="1"/>
          </p:cNvPicPr>
          <p:nvPr/>
        </p:nvPicPr>
        <p:blipFill>
          <a:blip r:embed="rId1"/>
          <a:stretch>
            <a:fillRect/>
          </a:stretch>
        </p:blipFill>
        <p:spPr>
          <a:xfrm>
            <a:off x="658058" y="1813084"/>
            <a:ext cx="940118" cy="1399461"/>
          </a:xfrm>
          <a:prstGeom prst="rect">
            <a:avLst/>
          </a:prstGeom>
        </p:spPr>
      </p:pic>
      <p:sp>
        <p:nvSpPr>
          <p:cNvPr id="4" name="Text 1"/>
          <p:cNvSpPr/>
          <p:nvPr/>
        </p:nvSpPr>
        <p:spPr>
          <a:xfrm>
            <a:off x="1880235" y="2001083"/>
            <a:ext cx="2590681" cy="309205"/>
          </a:xfrm>
          <a:prstGeom prst="rect">
            <a:avLst/>
          </a:prstGeom>
          <a:noFill/>
        </p:spPr>
        <p:txBody>
          <a:bodyPr wrap="none" lIns="0" tIns="0" rIns="0" bIns="0" rtlCol="0" anchor="t"/>
          <a:lstStyle/>
          <a:p>
            <a:pPr marL="0" indent="0" algn="l">
              <a:lnSpc>
                <a:spcPts val="2400"/>
              </a:lnSpc>
              <a:buNone/>
            </a:pPr>
            <a:r>
              <a:rPr lang="en-US" sz="1900" b="1" dirty="0">
                <a:solidFill>
                  <a:srgbClr val="272525"/>
                </a:solidFill>
                <a:latin typeface="Barlow Bold" pitchFamily="34" charset="0"/>
                <a:ea typeface="Barlow Bold" pitchFamily="34" charset="-122"/>
                <a:cs typeface="Barlow Bold" pitchFamily="34" charset="-120"/>
              </a:rPr>
              <a:t>Algorithm Development</a:t>
            </a:r>
            <a:endParaRPr lang="en-US" sz="1900" dirty="0"/>
          </a:p>
        </p:txBody>
      </p:sp>
      <p:sp>
        <p:nvSpPr>
          <p:cNvPr id="5" name="Text 2"/>
          <p:cNvSpPr/>
          <p:nvPr/>
        </p:nvSpPr>
        <p:spPr>
          <a:xfrm>
            <a:off x="1880235" y="2423041"/>
            <a:ext cx="12092107" cy="601504"/>
          </a:xfrm>
          <a:prstGeom prst="rect">
            <a:avLst/>
          </a:prstGeom>
          <a:noFill/>
        </p:spPr>
        <p:txBody>
          <a:bodyPr wrap="square" lIns="0" tIns="0" rIns="0" bIns="0" rtlCol="0" anchor="t"/>
          <a:lstStyle/>
          <a:p>
            <a:pPr marL="0" indent="0" algn="l">
              <a:lnSpc>
                <a:spcPts val="2350"/>
              </a:lnSpc>
              <a:buNone/>
            </a:pPr>
            <a:r>
              <a:rPr lang="en-US" sz="1450" dirty="0">
                <a:solidFill>
                  <a:srgbClr val="272525"/>
                </a:solidFill>
                <a:latin typeface="Montserrat" pitchFamily="34" charset="0"/>
                <a:ea typeface="Montserrat" pitchFamily="34" charset="-122"/>
                <a:cs typeface="Montserrat" pitchFamily="34" charset="-120"/>
              </a:rPr>
              <a:t>My first milestone involves developing and rigorously testing basic pathfinding algorithms specifically optimized for vehicle navigation. These algorithms need to consider various constraints like road rules, vehicle capabilities, and passenger comfort.</a:t>
            </a:r>
            <a:endParaRPr lang="en-US" sz="1450" dirty="0"/>
          </a:p>
        </p:txBody>
      </p:sp>
      <p:pic>
        <p:nvPicPr>
          <p:cNvPr id="6" name="Image 1" descr="preencoded.png"/>
          <p:cNvPicPr>
            <a:picLocks noChangeAspect="1"/>
          </p:cNvPicPr>
          <p:nvPr/>
        </p:nvPicPr>
        <p:blipFill>
          <a:blip r:embed="rId2"/>
          <a:stretch>
            <a:fillRect/>
          </a:stretch>
        </p:blipFill>
        <p:spPr>
          <a:xfrm>
            <a:off x="658058" y="3212544"/>
            <a:ext cx="940118" cy="1399461"/>
          </a:xfrm>
          <a:prstGeom prst="rect">
            <a:avLst/>
          </a:prstGeom>
        </p:spPr>
      </p:pic>
      <p:sp>
        <p:nvSpPr>
          <p:cNvPr id="7" name="Text 3"/>
          <p:cNvSpPr/>
          <p:nvPr/>
        </p:nvSpPr>
        <p:spPr>
          <a:xfrm>
            <a:off x="1880235" y="3400544"/>
            <a:ext cx="2474238" cy="309205"/>
          </a:xfrm>
          <a:prstGeom prst="rect">
            <a:avLst/>
          </a:prstGeom>
          <a:noFill/>
        </p:spPr>
        <p:txBody>
          <a:bodyPr wrap="none" lIns="0" tIns="0" rIns="0" bIns="0" rtlCol="0" anchor="t"/>
          <a:lstStyle/>
          <a:p>
            <a:pPr marL="0" indent="0" algn="l">
              <a:lnSpc>
                <a:spcPts val="2400"/>
              </a:lnSpc>
              <a:buNone/>
            </a:pPr>
            <a:r>
              <a:rPr lang="en-US" sz="1900" b="1" dirty="0">
                <a:solidFill>
                  <a:srgbClr val="272525"/>
                </a:solidFill>
                <a:latin typeface="Barlow Bold" pitchFamily="34" charset="0"/>
                <a:ea typeface="Barlow Bold" pitchFamily="34" charset="-122"/>
                <a:cs typeface="Barlow Bold" pitchFamily="34" charset="-120"/>
              </a:rPr>
              <a:t>Data Integration</a:t>
            </a:r>
            <a:endParaRPr lang="en-US" sz="1900" dirty="0"/>
          </a:p>
        </p:txBody>
      </p:sp>
      <p:sp>
        <p:nvSpPr>
          <p:cNvPr id="8" name="Text 4"/>
          <p:cNvSpPr/>
          <p:nvPr/>
        </p:nvSpPr>
        <p:spPr>
          <a:xfrm>
            <a:off x="1880235" y="3822502"/>
            <a:ext cx="12092107" cy="601504"/>
          </a:xfrm>
          <a:prstGeom prst="rect">
            <a:avLst/>
          </a:prstGeom>
          <a:noFill/>
        </p:spPr>
        <p:txBody>
          <a:bodyPr wrap="square" lIns="0" tIns="0" rIns="0" bIns="0" rtlCol="0" anchor="t"/>
          <a:lstStyle/>
          <a:p>
            <a:pPr marL="0" indent="0" algn="l">
              <a:lnSpc>
                <a:spcPts val="2350"/>
              </a:lnSpc>
              <a:buNone/>
            </a:pPr>
            <a:r>
              <a:rPr lang="en-US" sz="1450" dirty="0">
                <a:solidFill>
                  <a:srgbClr val="272525"/>
                </a:solidFill>
                <a:latin typeface="Montserrat" pitchFamily="34" charset="0"/>
                <a:ea typeface="Montserrat" pitchFamily="34" charset="-122"/>
                <a:cs typeface="Montserrat" pitchFamily="34" charset="-120"/>
              </a:rPr>
              <a:t>I'm working to seamlessly integrate Lanelet2 framework with OpenStreetMap data to create accurate, navigable representations of road networks. This involves complex data transformation and verification processes to ensure reliability.</a:t>
            </a:r>
            <a:endParaRPr lang="en-US" sz="1450" dirty="0"/>
          </a:p>
        </p:txBody>
      </p:sp>
      <p:pic>
        <p:nvPicPr>
          <p:cNvPr id="9" name="Image 2" descr="preencoded.png"/>
          <p:cNvPicPr>
            <a:picLocks noChangeAspect="1"/>
          </p:cNvPicPr>
          <p:nvPr/>
        </p:nvPicPr>
        <p:blipFill>
          <a:blip r:embed="rId3"/>
          <a:stretch>
            <a:fillRect/>
          </a:stretch>
        </p:blipFill>
        <p:spPr>
          <a:xfrm>
            <a:off x="658058" y="4612005"/>
            <a:ext cx="940118" cy="1399461"/>
          </a:xfrm>
          <a:prstGeom prst="rect">
            <a:avLst/>
          </a:prstGeom>
        </p:spPr>
      </p:pic>
      <p:sp>
        <p:nvSpPr>
          <p:cNvPr id="10" name="Text 5"/>
          <p:cNvSpPr/>
          <p:nvPr/>
        </p:nvSpPr>
        <p:spPr>
          <a:xfrm>
            <a:off x="1880235" y="4800005"/>
            <a:ext cx="2620923" cy="309205"/>
          </a:xfrm>
          <a:prstGeom prst="rect">
            <a:avLst/>
          </a:prstGeom>
          <a:noFill/>
        </p:spPr>
        <p:txBody>
          <a:bodyPr wrap="none" lIns="0" tIns="0" rIns="0" bIns="0" rtlCol="0" anchor="t"/>
          <a:lstStyle/>
          <a:p>
            <a:pPr marL="0" indent="0" algn="l">
              <a:lnSpc>
                <a:spcPts val="2400"/>
              </a:lnSpc>
              <a:buNone/>
            </a:pPr>
            <a:r>
              <a:rPr lang="en-US" sz="1900" b="1" dirty="0">
                <a:solidFill>
                  <a:srgbClr val="272525"/>
                </a:solidFill>
                <a:latin typeface="Barlow Bold" pitchFamily="34" charset="0"/>
                <a:ea typeface="Barlow Bold" pitchFamily="34" charset="-122"/>
                <a:cs typeface="Barlow Bold" pitchFamily="34" charset="-120"/>
              </a:rPr>
              <a:t>Simulation Environment</a:t>
            </a:r>
            <a:endParaRPr lang="en-US" sz="1900" dirty="0"/>
          </a:p>
        </p:txBody>
      </p:sp>
      <p:sp>
        <p:nvSpPr>
          <p:cNvPr id="11" name="Text 6"/>
          <p:cNvSpPr/>
          <p:nvPr/>
        </p:nvSpPr>
        <p:spPr>
          <a:xfrm>
            <a:off x="1880235" y="5221962"/>
            <a:ext cx="12092107" cy="601504"/>
          </a:xfrm>
          <a:prstGeom prst="rect">
            <a:avLst/>
          </a:prstGeom>
          <a:noFill/>
        </p:spPr>
        <p:txBody>
          <a:bodyPr wrap="square" lIns="0" tIns="0" rIns="0" bIns="0" rtlCol="0" anchor="t"/>
          <a:lstStyle/>
          <a:p>
            <a:pPr marL="0" indent="0" algn="l">
              <a:lnSpc>
                <a:spcPts val="2350"/>
              </a:lnSpc>
              <a:buNone/>
            </a:pPr>
            <a:r>
              <a:rPr lang="en-US" sz="1450" dirty="0">
                <a:solidFill>
                  <a:srgbClr val="272525"/>
                </a:solidFill>
                <a:latin typeface="Montserrat" pitchFamily="34" charset="0"/>
                <a:ea typeface="Montserrat" pitchFamily="34" charset="-122"/>
                <a:cs typeface="Montserrat" pitchFamily="34" charset="-120"/>
              </a:rPr>
              <a:t>Building an initial simulation model is crucial for testing navigation algorithms in a controlled environment. This virtual testbed allows me to evaluate performance across numerous scenarios without real-world risks.</a:t>
            </a:r>
            <a:endParaRPr lang="en-US" sz="1450" dirty="0"/>
          </a:p>
        </p:txBody>
      </p:sp>
      <p:pic>
        <p:nvPicPr>
          <p:cNvPr id="12" name="Image 3" descr="preencoded.png"/>
          <p:cNvPicPr>
            <a:picLocks noChangeAspect="1"/>
          </p:cNvPicPr>
          <p:nvPr/>
        </p:nvPicPr>
        <p:blipFill>
          <a:blip r:embed="rId4"/>
          <a:stretch>
            <a:fillRect/>
          </a:stretch>
        </p:blipFill>
        <p:spPr>
          <a:xfrm>
            <a:off x="658058" y="6011466"/>
            <a:ext cx="940118" cy="1399461"/>
          </a:xfrm>
          <a:prstGeom prst="rect">
            <a:avLst/>
          </a:prstGeom>
        </p:spPr>
      </p:pic>
      <p:sp>
        <p:nvSpPr>
          <p:cNvPr id="13" name="Text 7"/>
          <p:cNvSpPr/>
          <p:nvPr/>
        </p:nvSpPr>
        <p:spPr>
          <a:xfrm>
            <a:off x="1880235" y="6199465"/>
            <a:ext cx="2474238" cy="309205"/>
          </a:xfrm>
          <a:prstGeom prst="rect">
            <a:avLst/>
          </a:prstGeom>
          <a:noFill/>
        </p:spPr>
        <p:txBody>
          <a:bodyPr wrap="none" lIns="0" tIns="0" rIns="0" bIns="0" rtlCol="0" anchor="t"/>
          <a:lstStyle/>
          <a:p>
            <a:pPr marL="0" indent="0" algn="l">
              <a:lnSpc>
                <a:spcPts val="2400"/>
              </a:lnSpc>
              <a:buNone/>
            </a:pPr>
            <a:r>
              <a:rPr lang="en-US" sz="1900" b="1" dirty="0">
                <a:solidFill>
                  <a:srgbClr val="272525"/>
                </a:solidFill>
                <a:latin typeface="Barlow Bold" pitchFamily="34" charset="0"/>
                <a:ea typeface="Barlow Bold" pitchFamily="34" charset="-122"/>
                <a:cs typeface="Barlow Bold" pitchFamily="34" charset="-120"/>
              </a:rPr>
              <a:t>Technical Obstacles</a:t>
            </a:r>
            <a:endParaRPr lang="en-US" sz="1900" dirty="0"/>
          </a:p>
        </p:txBody>
      </p:sp>
      <p:sp>
        <p:nvSpPr>
          <p:cNvPr id="14" name="Text 8"/>
          <p:cNvSpPr/>
          <p:nvPr/>
        </p:nvSpPr>
        <p:spPr>
          <a:xfrm>
            <a:off x="1880235" y="6621423"/>
            <a:ext cx="12092107" cy="601504"/>
          </a:xfrm>
          <a:prstGeom prst="rect">
            <a:avLst/>
          </a:prstGeom>
          <a:noFill/>
        </p:spPr>
        <p:txBody>
          <a:bodyPr wrap="square" lIns="0" tIns="0" rIns="0" bIns="0" rtlCol="0" anchor="t"/>
          <a:lstStyle/>
          <a:p>
            <a:pPr marL="0" indent="0" algn="l">
              <a:lnSpc>
                <a:spcPts val="2350"/>
              </a:lnSpc>
              <a:buNone/>
            </a:pPr>
            <a:r>
              <a:rPr lang="en-US" sz="1450" dirty="0">
                <a:solidFill>
                  <a:srgbClr val="272525"/>
                </a:solidFill>
                <a:latin typeface="Montserrat" pitchFamily="34" charset="0"/>
                <a:ea typeface="Montserrat" pitchFamily="34" charset="-122"/>
                <a:cs typeface="Montserrat" pitchFamily="34" charset="-120"/>
              </a:rPr>
              <a:t>A significant portion of my work involves overcoming obstacles in data processing, including handling inconsistent mapping data, optimizing large dataset operations, and ensuring real-time performance.</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5910" y="625197"/>
            <a:ext cx="4631174" cy="578882"/>
          </a:xfrm>
          <a:prstGeom prst="rect">
            <a:avLst/>
          </a:prstGeom>
          <a:noFill/>
        </p:spPr>
        <p:txBody>
          <a:bodyPr wrap="none" lIns="0" tIns="0" rIns="0" bIns="0" rtlCol="0" anchor="t"/>
          <a:lstStyle/>
          <a:p>
            <a:pPr marL="0" indent="0" algn="l">
              <a:lnSpc>
                <a:spcPts val="4550"/>
              </a:lnSpc>
              <a:buNone/>
            </a:pPr>
            <a:r>
              <a:rPr lang="en-US" sz="3600" b="1" dirty="0">
                <a:solidFill>
                  <a:srgbClr val="7068F4"/>
                </a:solidFill>
                <a:latin typeface="Barlow Bold" pitchFamily="34" charset="0"/>
                <a:ea typeface="Barlow Bold" pitchFamily="34" charset="-122"/>
                <a:cs typeface="Barlow Bold" pitchFamily="34" charset="-120"/>
              </a:rPr>
              <a:t>Current Progress</a:t>
            </a:r>
            <a:endParaRPr lang="en-US" sz="3600" dirty="0"/>
          </a:p>
        </p:txBody>
      </p:sp>
      <p:pic>
        <p:nvPicPr>
          <p:cNvPr id="3" name="Image 0" descr="preencoded.png"/>
          <p:cNvPicPr>
            <a:picLocks noChangeAspect="1"/>
          </p:cNvPicPr>
          <p:nvPr/>
        </p:nvPicPr>
        <p:blipFill>
          <a:blip r:embed="rId1"/>
          <a:stretch>
            <a:fillRect/>
          </a:stretch>
        </p:blipFill>
        <p:spPr>
          <a:xfrm>
            <a:off x="3136463" y="1556028"/>
            <a:ext cx="1658064" cy="1028343"/>
          </a:xfrm>
          <a:prstGeom prst="rect">
            <a:avLst/>
          </a:prstGeom>
        </p:spPr>
      </p:pic>
      <p:sp>
        <p:nvSpPr>
          <p:cNvPr id="4" name="Text 1"/>
          <p:cNvSpPr/>
          <p:nvPr/>
        </p:nvSpPr>
        <p:spPr>
          <a:xfrm>
            <a:off x="3841671" y="2043232"/>
            <a:ext cx="247412" cy="309324"/>
          </a:xfrm>
          <a:prstGeom prst="rect">
            <a:avLst/>
          </a:prstGeom>
          <a:noFill/>
        </p:spPr>
        <p:txBody>
          <a:bodyPr wrap="none" lIns="0" tIns="0" rIns="0" bIns="0" rtlCol="0" anchor="t"/>
          <a:lstStyle/>
          <a:p>
            <a:pPr marL="0" indent="0" algn="ctr">
              <a:lnSpc>
                <a:spcPts val="3100"/>
              </a:lnSpc>
              <a:buNone/>
            </a:pPr>
            <a:r>
              <a:rPr lang="en-US" sz="1900" b="1" dirty="0">
                <a:solidFill>
                  <a:srgbClr val="272525"/>
                </a:solidFill>
                <a:latin typeface="Barlow Bold" pitchFamily="34" charset="0"/>
                <a:ea typeface="Barlow Bold" pitchFamily="34" charset="-122"/>
                <a:cs typeface="Barlow Bold" pitchFamily="34" charset="-120"/>
              </a:rPr>
              <a:t>1</a:t>
            </a:r>
            <a:endParaRPr lang="en-US" sz="1900" dirty="0"/>
          </a:p>
        </p:txBody>
      </p:sp>
      <p:sp>
        <p:nvSpPr>
          <p:cNvPr id="5" name="Text 2"/>
          <p:cNvSpPr/>
          <p:nvPr/>
        </p:nvSpPr>
        <p:spPr>
          <a:xfrm>
            <a:off x="4970502" y="1732002"/>
            <a:ext cx="2315528" cy="289441"/>
          </a:xfrm>
          <a:prstGeom prst="rect">
            <a:avLst/>
          </a:prstGeom>
          <a:noFill/>
        </p:spPr>
        <p:txBody>
          <a:bodyPr wrap="none" lIns="0" tIns="0" rIns="0" bIns="0" rtlCol="0" anchor="t"/>
          <a:lstStyle/>
          <a:p>
            <a:pPr marL="0" indent="0" algn="l">
              <a:lnSpc>
                <a:spcPts val="2250"/>
              </a:lnSpc>
              <a:buNone/>
            </a:pPr>
            <a:r>
              <a:rPr lang="en-US" sz="1800" b="1" dirty="0">
                <a:solidFill>
                  <a:srgbClr val="272525"/>
                </a:solidFill>
                <a:latin typeface="Barlow Bold" pitchFamily="34" charset="0"/>
                <a:ea typeface="Barlow Bold" pitchFamily="34" charset="-122"/>
                <a:cs typeface="Barlow Bold" pitchFamily="34" charset="-120"/>
              </a:rPr>
              <a:t>Future Work</a:t>
            </a:r>
            <a:endParaRPr lang="en-US" sz="1800" dirty="0"/>
          </a:p>
        </p:txBody>
      </p:sp>
      <p:sp>
        <p:nvSpPr>
          <p:cNvPr id="6" name="Text 3"/>
          <p:cNvSpPr/>
          <p:nvPr/>
        </p:nvSpPr>
        <p:spPr>
          <a:xfrm>
            <a:off x="4970502" y="2126933"/>
            <a:ext cx="3088124" cy="281464"/>
          </a:xfrm>
          <a:prstGeom prst="rect">
            <a:avLst/>
          </a:prstGeom>
          <a:noFill/>
        </p:spPr>
        <p:txBody>
          <a:bodyPr wrap="none" lIns="0" tIns="0" rIns="0" bIns="0" rtlCol="0" anchor="t"/>
          <a:lstStyle/>
          <a:p>
            <a:pPr marL="0" indent="0" algn="l">
              <a:lnSpc>
                <a:spcPts val="2200"/>
              </a:lnSpc>
              <a:buNone/>
            </a:pPr>
            <a:r>
              <a:rPr lang="en-US" sz="1350" dirty="0">
                <a:solidFill>
                  <a:srgbClr val="272525"/>
                </a:solidFill>
                <a:latin typeface="Montserrat" pitchFamily="34" charset="0"/>
                <a:ea typeface="Montserrat" pitchFamily="34" charset="-122"/>
                <a:cs typeface="Montserrat" pitchFamily="34" charset="-120"/>
              </a:rPr>
              <a:t>Preparing for advanced integration</a:t>
            </a:r>
            <a:endParaRPr lang="en-US" sz="1350" dirty="0"/>
          </a:p>
        </p:txBody>
      </p:sp>
      <p:sp>
        <p:nvSpPr>
          <p:cNvPr id="7" name="Shape 4"/>
          <p:cNvSpPr/>
          <p:nvPr/>
        </p:nvSpPr>
        <p:spPr>
          <a:xfrm>
            <a:off x="4838462" y="2596753"/>
            <a:ext cx="9132094" cy="11430"/>
          </a:xfrm>
          <a:prstGeom prst="roundRect">
            <a:avLst>
              <a:gd name="adj" fmla="val 1385720"/>
            </a:avLst>
          </a:prstGeom>
          <a:solidFill>
            <a:srgbClr val="C1C3D0"/>
          </a:solidFill>
        </p:spPr>
      </p:sp>
      <p:pic>
        <p:nvPicPr>
          <p:cNvPr id="8" name="Image 1" descr="preencoded.png"/>
          <p:cNvPicPr>
            <a:picLocks noChangeAspect="1"/>
          </p:cNvPicPr>
          <p:nvPr/>
        </p:nvPicPr>
        <p:blipFill>
          <a:blip r:embed="rId2"/>
          <a:stretch>
            <a:fillRect/>
          </a:stretch>
        </p:blipFill>
        <p:spPr>
          <a:xfrm>
            <a:off x="2307431" y="2628305"/>
            <a:ext cx="3316129" cy="1028343"/>
          </a:xfrm>
          <a:prstGeom prst="rect">
            <a:avLst/>
          </a:prstGeom>
        </p:spPr>
      </p:pic>
      <p:sp>
        <p:nvSpPr>
          <p:cNvPr id="9" name="Text 5"/>
          <p:cNvSpPr/>
          <p:nvPr/>
        </p:nvSpPr>
        <p:spPr>
          <a:xfrm>
            <a:off x="3841671" y="2987754"/>
            <a:ext cx="247412" cy="309324"/>
          </a:xfrm>
          <a:prstGeom prst="rect">
            <a:avLst/>
          </a:prstGeom>
          <a:noFill/>
        </p:spPr>
        <p:txBody>
          <a:bodyPr wrap="none" lIns="0" tIns="0" rIns="0" bIns="0" rtlCol="0" anchor="t"/>
          <a:lstStyle/>
          <a:p>
            <a:pPr marL="0" indent="0" algn="ctr">
              <a:lnSpc>
                <a:spcPts val="3100"/>
              </a:lnSpc>
              <a:buNone/>
            </a:pPr>
            <a:r>
              <a:rPr lang="en-US" sz="1900" b="1" dirty="0">
                <a:solidFill>
                  <a:srgbClr val="272525"/>
                </a:solidFill>
                <a:latin typeface="Barlow Bold" pitchFamily="34" charset="0"/>
                <a:ea typeface="Barlow Bold" pitchFamily="34" charset="-122"/>
                <a:cs typeface="Barlow Bold" pitchFamily="34" charset="-120"/>
              </a:rPr>
              <a:t>2</a:t>
            </a:r>
            <a:endParaRPr lang="en-US" sz="1900" dirty="0"/>
          </a:p>
        </p:txBody>
      </p:sp>
      <p:sp>
        <p:nvSpPr>
          <p:cNvPr id="10" name="Text 6"/>
          <p:cNvSpPr/>
          <p:nvPr/>
        </p:nvSpPr>
        <p:spPr>
          <a:xfrm>
            <a:off x="5799534" y="2804279"/>
            <a:ext cx="2315528" cy="289441"/>
          </a:xfrm>
          <a:prstGeom prst="rect">
            <a:avLst/>
          </a:prstGeom>
          <a:noFill/>
        </p:spPr>
        <p:txBody>
          <a:bodyPr wrap="none" lIns="0" tIns="0" rIns="0" bIns="0" rtlCol="0" anchor="t"/>
          <a:lstStyle/>
          <a:p>
            <a:pPr marL="0" indent="0" algn="l">
              <a:lnSpc>
                <a:spcPts val="2250"/>
              </a:lnSpc>
              <a:buNone/>
            </a:pPr>
            <a:r>
              <a:rPr lang="en-US" sz="1800" b="1" dirty="0">
                <a:solidFill>
                  <a:srgbClr val="272525"/>
                </a:solidFill>
                <a:latin typeface="Barlow Bold" pitchFamily="34" charset="0"/>
                <a:ea typeface="Barlow Bold" pitchFamily="34" charset="-122"/>
                <a:cs typeface="Barlow Bold" pitchFamily="34" charset="-120"/>
              </a:rPr>
              <a:t>Ongoing Efforts</a:t>
            </a:r>
            <a:endParaRPr lang="en-US" sz="1800" dirty="0"/>
          </a:p>
        </p:txBody>
      </p:sp>
      <p:sp>
        <p:nvSpPr>
          <p:cNvPr id="11" name="Text 7"/>
          <p:cNvSpPr/>
          <p:nvPr/>
        </p:nvSpPr>
        <p:spPr>
          <a:xfrm>
            <a:off x="5799534" y="3199209"/>
            <a:ext cx="3812738" cy="281464"/>
          </a:xfrm>
          <a:prstGeom prst="rect">
            <a:avLst/>
          </a:prstGeom>
          <a:noFill/>
        </p:spPr>
        <p:txBody>
          <a:bodyPr wrap="none" lIns="0" tIns="0" rIns="0" bIns="0" rtlCol="0" anchor="t"/>
          <a:lstStyle/>
          <a:p>
            <a:pPr marL="0" indent="0" algn="l">
              <a:lnSpc>
                <a:spcPts val="2200"/>
              </a:lnSpc>
              <a:buNone/>
            </a:pPr>
            <a:r>
              <a:rPr lang="en-US" sz="1350" dirty="0">
                <a:solidFill>
                  <a:srgbClr val="272525"/>
                </a:solidFill>
                <a:latin typeface="Montserrat" pitchFamily="34" charset="0"/>
                <a:ea typeface="Montserrat" pitchFamily="34" charset="-122"/>
                <a:cs typeface="Montserrat" pitchFamily="34" charset="-120"/>
              </a:rPr>
              <a:t>Lanelet2 integration and simulation testing</a:t>
            </a:r>
            <a:endParaRPr lang="en-US" sz="1350" dirty="0"/>
          </a:p>
        </p:txBody>
      </p:sp>
      <p:sp>
        <p:nvSpPr>
          <p:cNvPr id="12" name="Shape 8"/>
          <p:cNvSpPr/>
          <p:nvPr/>
        </p:nvSpPr>
        <p:spPr>
          <a:xfrm>
            <a:off x="5667494" y="3669030"/>
            <a:ext cx="8303062" cy="11430"/>
          </a:xfrm>
          <a:prstGeom prst="roundRect">
            <a:avLst>
              <a:gd name="adj" fmla="val 1385720"/>
            </a:avLst>
          </a:prstGeom>
          <a:solidFill>
            <a:srgbClr val="C1C3D0"/>
          </a:solidFill>
        </p:spPr>
      </p:sp>
      <p:pic>
        <p:nvPicPr>
          <p:cNvPr id="13" name="Image 2" descr="preencoded.png"/>
          <p:cNvPicPr>
            <a:picLocks noChangeAspect="1"/>
          </p:cNvPicPr>
          <p:nvPr/>
        </p:nvPicPr>
        <p:blipFill>
          <a:blip r:embed="rId3"/>
          <a:stretch>
            <a:fillRect/>
          </a:stretch>
        </p:blipFill>
        <p:spPr>
          <a:xfrm>
            <a:off x="1478399" y="3700582"/>
            <a:ext cx="4974193" cy="1028343"/>
          </a:xfrm>
          <a:prstGeom prst="rect">
            <a:avLst/>
          </a:prstGeom>
        </p:spPr>
      </p:pic>
      <p:sp>
        <p:nvSpPr>
          <p:cNvPr id="14" name="Text 9"/>
          <p:cNvSpPr/>
          <p:nvPr/>
        </p:nvSpPr>
        <p:spPr>
          <a:xfrm>
            <a:off x="3841671" y="4060031"/>
            <a:ext cx="247412" cy="309324"/>
          </a:xfrm>
          <a:prstGeom prst="rect">
            <a:avLst/>
          </a:prstGeom>
          <a:noFill/>
        </p:spPr>
        <p:txBody>
          <a:bodyPr wrap="none" lIns="0" tIns="0" rIns="0" bIns="0" rtlCol="0" anchor="t"/>
          <a:lstStyle/>
          <a:p>
            <a:pPr marL="0" indent="0" algn="ctr">
              <a:lnSpc>
                <a:spcPts val="3100"/>
              </a:lnSpc>
              <a:buNone/>
            </a:pPr>
            <a:r>
              <a:rPr lang="en-US" sz="1900" b="1" dirty="0">
                <a:solidFill>
                  <a:srgbClr val="272525"/>
                </a:solidFill>
                <a:latin typeface="Barlow Bold" pitchFamily="34" charset="0"/>
                <a:ea typeface="Barlow Bold" pitchFamily="34" charset="-122"/>
                <a:cs typeface="Barlow Bold" pitchFamily="34" charset="-120"/>
              </a:rPr>
              <a:t>3</a:t>
            </a:r>
            <a:endParaRPr lang="en-US" sz="1900" dirty="0"/>
          </a:p>
        </p:txBody>
      </p:sp>
      <p:sp>
        <p:nvSpPr>
          <p:cNvPr id="15" name="Text 10"/>
          <p:cNvSpPr/>
          <p:nvPr/>
        </p:nvSpPr>
        <p:spPr>
          <a:xfrm>
            <a:off x="6628567" y="3876556"/>
            <a:ext cx="2315528" cy="289441"/>
          </a:xfrm>
          <a:prstGeom prst="rect">
            <a:avLst/>
          </a:prstGeom>
          <a:noFill/>
        </p:spPr>
        <p:txBody>
          <a:bodyPr wrap="none" lIns="0" tIns="0" rIns="0" bIns="0" rtlCol="0" anchor="t"/>
          <a:lstStyle/>
          <a:p>
            <a:pPr marL="0" indent="0" algn="l">
              <a:lnSpc>
                <a:spcPts val="2250"/>
              </a:lnSpc>
              <a:buNone/>
            </a:pPr>
            <a:r>
              <a:rPr lang="en-US" sz="1800" b="1" dirty="0">
                <a:solidFill>
                  <a:srgbClr val="272525"/>
                </a:solidFill>
                <a:latin typeface="Barlow Bold" pitchFamily="34" charset="0"/>
                <a:ea typeface="Barlow Bold" pitchFamily="34" charset="-122"/>
                <a:cs typeface="Barlow Bold" pitchFamily="34" charset="-120"/>
              </a:rPr>
              <a:t>Recent Achievements</a:t>
            </a:r>
            <a:endParaRPr lang="en-US" sz="1800" dirty="0"/>
          </a:p>
        </p:txBody>
      </p:sp>
      <p:sp>
        <p:nvSpPr>
          <p:cNvPr id="16" name="Text 11"/>
          <p:cNvSpPr/>
          <p:nvPr/>
        </p:nvSpPr>
        <p:spPr>
          <a:xfrm>
            <a:off x="6628567" y="4271486"/>
            <a:ext cx="3746540" cy="281464"/>
          </a:xfrm>
          <a:prstGeom prst="rect">
            <a:avLst/>
          </a:prstGeom>
          <a:noFill/>
        </p:spPr>
        <p:txBody>
          <a:bodyPr wrap="none" lIns="0" tIns="0" rIns="0" bIns="0" rtlCol="0" anchor="t"/>
          <a:lstStyle/>
          <a:p>
            <a:pPr marL="0" indent="0" algn="l">
              <a:lnSpc>
                <a:spcPts val="2200"/>
              </a:lnSpc>
              <a:buNone/>
            </a:pPr>
            <a:r>
              <a:rPr lang="en-US" sz="1350" dirty="0">
                <a:solidFill>
                  <a:srgbClr val="272525"/>
                </a:solidFill>
                <a:latin typeface="Montserrat" pitchFamily="34" charset="0"/>
                <a:ea typeface="Montserrat" pitchFamily="34" charset="-122"/>
                <a:cs typeface="Montserrat" pitchFamily="34" charset="-120"/>
              </a:rPr>
              <a:t>Initial path planning models implemented</a:t>
            </a:r>
            <a:endParaRPr lang="en-US" sz="1350" dirty="0"/>
          </a:p>
        </p:txBody>
      </p:sp>
      <p:sp>
        <p:nvSpPr>
          <p:cNvPr id="17" name="Shape 12"/>
          <p:cNvSpPr/>
          <p:nvPr/>
        </p:nvSpPr>
        <p:spPr>
          <a:xfrm>
            <a:off x="6496526" y="4741307"/>
            <a:ext cx="7474029" cy="11430"/>
          </a:xfrm>
          <a:prstGeom prst="roundRect">
            <a:avLst>
              <a:gd name="adj" fmla="val 1385720"/>
            </a:avLst>
          </a:prstGeom>
          <a:solidFill>
            <a:srgbClr val="C1C3D0"/>
          </a:solidFill>
        </p:spPr>
      </p:sp>
      <p:pic>
        <p:nvPicPr>
          <p:cNvPr id="18" name="Image 3" descr="preencoded.png"/>
          <p:cNvPicPr>
            <a:picLocks noChangeAspect="1"/>
          </p:cNvPicPr>
          <p:nvPr/>
        </p:nvPicPr>
        <p:blipFill>
          <a:blip r:embed="rId4"/>
          <a:stretch>
            <a:fillRect/>
          </a:stretch>
        </p:blipFill>
        <p:spPr>
          <a:xfrm>
            <a:off x="649367" y="4772858"/>
            <a:ext cx="6632258" cy="1028343"/>
          </a:xfrm>
          <a:prstGeom prst="rect">
            <a:avLst/>
          </a:prstGeom>
        </p:spPr>
      </p:pic>
      <p:sp>
        <p:nvSpPr>
          <p:cNvPr id="19" name="Text 13"/>
          <p:cNvSpPr/>
          <p:nvPr/>
        </p:nvSpPr>
        <p:spPr>
          <a:xfrm>
            <a:off x="3841790" y="5132308"/>
            <a:ext cx="247412" cy="309324"/>
          </a:xfrm>
          <a:prstGeom prst="rect">
            <a:avLst/>
          </a:prstGeom>
          <a:noFill/>
        </p:spPr>
        <p:txBody>
          <a:bodyPr wrap="none" lIns="0" tIns="0" rIns="0" bIns="0" rtlCol="0" anchor="t"/>
          <a:lstStyle/>
          <a:p>
            <a:pPr marL="0" indent="0" algn="ctr">
              <a:lnSpc>
                <a:spcPts val="3100"/>
              </a:lnSpc>
              <a:buNone/>
            </a:pPr>
            <a:r>
              <a:rPr lang="en-US" sz="1900" b="1" dirty="0">
                <a:solidFill>
                  <a:srgbClr val="272525"/>
                </a:solidFill>
                <a:latin typeface="Barlow Bold" pitchFamily="34" charset="0"/>
                <a:ea typeface="Barlow Bold" pitchFamily="34" charset="-122"/>
                <a:cs typeface="Barlow Bold" pitchFamily="34" charset="-120"/>
              </a:rPr>
              <a:t>4</a:t>
            </a:r>
            <a:endParaRPr lang="en-US" sz="1900" dirty="0"/>
          </a:p>
        </p:txBody>
      </p:sp>
      <p:sp>
        <p:nvSpPr>
          <p:cNvPr id="20" name="Text 14"/>
          <p:cNvSpPr/>
          <p:nvPr/>
        </p:nvSpPr>
        <p:spPr>
          <a:xfrm>
            <a:off x="7457599" y="4948833"/>
            <a:ext cx="2315528" cy="289441"/>
          </a:xfrm>
          <a:prstGeom prst="rect">
            <a:avLst/>
          </a:prstGeom>
          <a:noFill/>
        </p:spPr>
        <p:txBody>
          <a:bodyPr wrap="none" lIns="0" tIns="0" rIns="0" bIns="0" rtlCol="0" anchor="t"/>
          <a:lstStyle/>
          <a:p>
            <a:pPr marL="0" indent="0" algn="l">
              <a:lnSpc>
                <a:spcPts val="2250"/>
              </a:lnSpc>
              <a:buNone/>
            </a:pPr>
            <a:r>
              <a:rPr lang="en-US" sz="1800" b="1" dirty="0">
                <a:solidFill>
                  <a:srgbClr val="272525"/>
                </a:solidFill>
                <a:latin typeface="Barlow Bold" pitchFamily="34" charset="0"/>
                <a:ea typeface="Barlow Bold" pitchFamily="34" charset="-122"/>
                <a:cs typeface="Barlow Bold" pitchFamily="34" charset="-120"/>
              </a:rPr>
              <a:t>Foundational Work</a:t>
            </a:r>
            <a:endParaRPr lang="en-US" sz="1800" dirty="0"/>
          </a:p>
        </p:txBody>
      </p:sp>
      <p:sp>
        <p:nvSpPr>
          <p:cNvPr id="21" name="Text 15"/>
          <p:cNvSpPr/>
          <p:nvPr/>
        </p:nvSpPr>
        <p:spPr>
          <a:xfrm>
            <a:off x="7457599" y="5343763"/>
            <a:ext cx="4312444" cy="281464"/>
          </a:xfrm>
          <a:prstGeom prst="rect">
            <a:avLst/>
          </a:prstGeom>
          <a:noFill/>
        </p:spPr>
        <p:txBody>
          <a:bodyPr wrap="none" lIns="0" tIns="0" rIns="0" bIns="0" rtlCol="0" anchor="t"/>
          <a:lstStyle/>
          <a:p>
            <a:pPr marL="0" indent="0" algn="l">
              <a:lnSpc>
                <a:spcPts val="2200"/>
              </a:lnSpc>
              <a:buNone/>
            </a:pPr>
            <a:r>
              <a:rPr lang="en-US" sz="1350" dirty="0">
                <a:solidFill>
                  <a:srgbClr val="272525"/>
                </a:solidFill>
                <a:latin typeface="Montserrat" pitchFamily="34" charset="0"/>
                <a:ea typeface="Montserrat" pitchFamily="34" charset="-122"/>
                <a:cs typeface="Montserrat" pitchFamily="34" charset="-120"/>
              </a:rPr>
              <a:t>Mastery of search algorithms and data structures</a:t>
            </a:r>
            <a:endParaRPr lang="en-US" sz="1350" dirty="0"/>
          </a:p>
        </p:txBody>
      </p:sp>
      <p:sp>
        <p:nvSpPr>
          <p:cNvPr id="22" name="Text 16"/>
          <p:cNvSpPr/>
          <p:nvPr/>
        </p:nvSpPr>
        <p:spPr>
          <a:xfrm>
            <a:off x="615910" y="5999083"/>
            <a:ext cx="13398579" cy="562927"/>
          </a:xfrm>
          <a:prstGeom prst="rect">
            <a:avLst/>
          </a:prstGeom>
          <a:noFill/>
        </p:spPr>
        <p:txBody>
          <a:bodyPr wrap="square" lIns="0" tIns="0" rIns="0" bIns="0" rtlCol="0" anchor="t"/>
          <a:lstStyle/>
          <a:p>
            <a:pPr marL="0" indent="0" algn="l">
              <a:lnSpc>
                <a:spcPts val="2200"/>
              </a:lnSpc>
              <a:buNone/>
            </a:pPr>
            <a:r>
              <a:rPr lang="en-US" sz="1350" dirty="0">
                <a:solidFill>
                  <a:srgbClr val="272525"/>
                </a:solidFill>
                <a:latin typeface="Montserrat" pitchFamily="34" charset="0"/>
                <a:ea typeface="Montserrat" pitchFamily="34" charset="-122"/>
                <a:cs typeface="Montserrat" pitchFamily="34" charset="-120"/>
              </a:rPr>
              <a:t>I've successfully mastered the foundational search algorithms critical to autonomous navigation, analyzed and structured complex OpenStreetMap data for route planning, and begun implementing early-stage path planning models that show promising results in controlled simulations.</a:t>
            </a:r>
            <a:endParaRPr lang="en-US" sz="1350" dirty="0"/>
          </a:p>
        </p:txBody>
      </p:sp>
      <p:sp>
        <p:nvSpPr>
          <p:cNvPr id="23" name="Text 17"/>
          <p:cNvSpPr/>
          <p:nvPr/>
        </p:nvSpPr>
        <p:spPr>
          <a:xfrm>
            <a:off x="615910" y="6759893"/>
            <a:ext cx="13398579" cy="844391"/>
          </a:xfrm>
          <a:prstGeom prst="rect">
            <a:avLst/>
          </a:prstGeom>
          <a:noFill/>
        </p:spPr>
        <p:txBody>
          <a:bodyPr wrap="square" lIns="0" tIns="0" rIns="0" bIns="0" rtlCol="0" anchor="t"/>
          <a:lstStyle/>
          <a:p>
            <a:pPr marL="0" indent="0" algn="l">
              <a:lnSpc>
                <a:spcPts val="2200"/>
              </a:lnSpc>
              <a:buNone/>
            </a:pPr>
            <a:r>
              <a:rPr lang="en-US" sz="1350" dirty="0">
                <a:solidFill>
                  <a:srgbClr val="272525"/>
                </a:solidFill>
                <a:latin typeface="Montserrat" pitchFamily="34" charset="0"/>
                <a:ea typeface="Montserrat" pitchFamily="34" charset="-122"/>
                <a:cs typeface="Montserrat" pitchFamily="34" charset="-120"/>
              </a:rPr>
              <a:t>Currently, I'm enhancing Lanelet2 integration for improved mapping accuracy and conducting extensive tests in simulated environments with various constraints. A significant portion of my current work involves addressing regulatory aspects of navigation, including lane restrictions, traffic rules, and safety protocols essential for real-world deployment.</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8476</Words>
  <Application>WPS Presentation</Application>
  <PresentationFormat>On-screen Show (16:9)</PresentationFormat>
  <Paragraphs>214</Paragraphs>
  <Slides>10</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Barlow Bold</vt:lpstr>
      <vt:lpstr>Segoe Print</vt:lpstr>
      <vt:lpstr>Barlow Bold</vt:lpstr>
      <vt:lpstr>Barlow Bold</vt:lpstr>
      <vt:lpstr>Montserrat</vt:lpstr>
      <vt:lpstr>Montserrat</vt:lpstr>
      <vt:lpstr>Montserrat</vt:lpstr>
      <vt:lpstr>Montserrat Bold</vt:lpstr>
      <vt:lpstr>Montserrat Bold</vt:lpstr>
      <vt:lpstr>Montserrat Bold</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viraj sharma</cp:lastModifiedBy>
  <cp:revision>2</cp:revision>
  <dcterms:created xsi:type="dcterms:W3CDTF">2025-03-19T02:37:00Z</dcterms:created>
  <dcterms:modified xsi:type="dcterms:W3CDTF">2025-03-25T20:45:47Z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D7017B8723F7413C8558E6BE0FE9CFAE_12</vt:lpwstr>
  </property>
  <property fmtid="{D5CDD505-2E9C-101B-9397-08002B2CF9AE}" pid="3" name="KSOProductBuildVer">
    <vt:lpwstr>1033-12.2.0.19805</vt:lpwstr>
  </property>
</Properties>
</file>