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6" r:id="rId5"/>
    <p:sldId id="260" r:id="rId6"/>
    <p:sldId id="265" r:id="rId7"/>
    <p:sldId id="263" r:id="rId8"/>
    <p:sldId id="264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9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2560-92CD-463C-9124-22F12755AB1B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3238E-C162-4EE8-B1F6-22569644F1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01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2560-92CD-463C-9124-22F12755AB1B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3238E-C162-4EE8-B1F6-22569644F1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29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2560-92CD-463C-9124-22F12755AB1B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3238E-C162-4EE8-B1F6-22569644F1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69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2560-92CD-463C-9124-22F12755AB1B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3238E-C162-4EE8-B1F6-22569644F1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62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2560-92CD-463C-9124-22F12755AB1B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3238E-C162-4EE8-B1F6-22569644F1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19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2560-92CD-463C-9124-22F12755AB1B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3238E-C162-4EE8-B1F6-22569644F1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62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2560-92CD-463C-9124-22F12755AB1B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3238E-C162-4EE8-B1F6-22569644F1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4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2560-92CD-463C-9124-22F12755AB1B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3238E-C162-4EE8-B1F6-22569644F1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31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2560-92CD-463C-9124-22F12755AB1B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3238E-C162-4EE8-B1F6-22569644F1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44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2560-92CD-463C-9124-22F12755AB1B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3238E-C162-4EE8-B1F6-22569644F1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67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2560-92CD-463C-9124-22F12755AB1B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3238E-C162-4EE8-B1F6-22569644F1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79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932560-92CD-463C-9124-22F12755AB1B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53238E-C162-4EE8-B1F6-22569644F1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01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algoritmos-de-ordenacao-analise-e-comparacao/28261" TargetMode="External"/><Relationship Id="rId2" Type="http://schemas.openxmlformats.org/officeDocument/2006/relationships/hyperlink" Target="https://www.geeksforgeeks.org/selection-sort-algorithm-2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www.treinaweb.com.br/blog/conheca-os-principais-algoritmos-de-ordenaca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61196-F736-57B0-396E-1AE3EA02B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33259"/>
            <a:ext cx="7772400" cy="1684845"/>
          </a:xfrm>
        </p:spPr>
        <p:txBody>
          <a:bodyPr>
            <a:normAutofit/>
          </a:bodyPr>
          <a:lstStyle/>
          <a:p>
            <a:r>
              <a:rPr lang="pt-BR" sz="8800" dirty="0" err="1">
                <a:latin typeface="Aptos Black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Selection</a:t>
            </a:r>
            <a:r>
              <a:rPr lang="pt-BR" sz="8800" dirty="0">
                <a:latin typeface="Aptos Black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pt-BR" sz="8800" dirty="0" err="1">
                <a:latin typeface="Aptos Black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Sort</a:t>
            </a:r>
            <a:endParaRPr lang="pt-BR" sz="3600" dirty="0">
              <a:latin typeface="Aptos Black" panose="020F05020202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2B7245-AA87-E072-C02D-246F93A3A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306824"/>
            <a:ext cx="6858000" cy="621792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spcAft>
                <a:spcPts val="30"/>
              </a:spcAft>
            </a:pPr>
            <a:r>
              <a:rPr lang="pt-BR" dirty="0"/>
              <a:t>Estrutura de Dados I – Prof. Daniele Oliveira</a:t>
            </a:r>
          </a:p>
          <a:p>
            <a:pPr>
              <a:spcBef>
                <a:spcPts val="0"/>
              </a:spcBef>
              <a:spcAft>
                <a:spcPts val="30"/>
              </a:spcAft>
            </a:pPr>
            <a:r>
              <a:rPr lang="pt-BR" dirty="0"/>
              <a:t>Aluno: Augusto Barbosa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F7DE58-7AF3-0166-BB9B-80C69843B955}"/>
              </a:ext>
            </a:extLst>
          </p:cNvPr>
          <p:cNvSpPr txBox="1"/>
          <p:nvPr/>
        </p:nvSpPr>
        <p:spPr>
          <a:xfrm>
            <a:off x="914400" y="274320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u="sng" dirty="0">
                <a:latin typeface="Aptos ExtraBold" panose="020F0502020204030204" pitchFamily="34" charset="0"/>
              </a:rPr>
              <a:t>em uma Lista Duplamente Encadeada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404A232-34E5-BEF2-4508-279B7DE4B658}"/>
              </a:ext>
            </a:extLst>
          </p:cNvPr>
          <p:cNvSpPr/>
          <p:nvPr/>
        </p:nvSpPr>
        <p:spPr>
          <a:xfrm>
            <a:off x="0" y="-1"/>
            <a:ext cx="800100" cy="6858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18573E4-896A-3902-0196-66FB024B0983}"/>
              </a:ext>
            </a:extLst>
          </p:cNvPr>
          <p:cNvSpPr/>
          <p:nvPr/>
        </p:nvSpPr>
        <p:spPr>
          <a:xfrm>
            <a:off x="0" y="5838824"/>
            <a:ext cx="1996440" cy="10191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6B0E08-3443-4516-AA3D-B5E6A2BB9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416" y="4306824"/>
            <a:ext cx="2395728" cy="239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3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404A232-34E5-BEF2-4508-279B7DE4B658}"/>
              </a:ext>
            </a:extLst>
          </p:cNvPr>
          <p:cNvSpPr/>
          <p:nvPr/>
        </p:nvSpPr>
        <p:spPr>
          <a:xfrm>
            <a:off x="0" y="0"/>
            <a:ext cx="274320" cy="6858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18573E4-896A-3902-0196-66FB024B0983}"/>
              </a:ext>
            </a:extLst>
          </p:cNvPr>
          <p:cNvSpPr/>
          <p:nvPr/>
        </p:nvSpPr>
        <p:spPr>
          <a:xfrm>
            <a:off x="0" y="6236208"/>
            <a:ext cx="9144000" cy="6217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27BA874-4238-C2B1-8C03-1F69161EEED1}"/>
              </a:ext>
            </a:extLst>
          </p:cNvPr>
          <p:cNvSpPr txBox="1"/>
          <p:nvPr/>
        </p:nvSpPr>
        <p:spPr>
          <a:xfrm>
            <a:off x="756666" y="1536174"/>
            <a:ext cx="69151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"/>
              </a:spcAft>
            </a:pPr>
            <a:r>
              <a:rPr lang="pt-BR" sz="1600" dirty="0"/>
              <a:t>Seleciona sempre o menor valor do vetor e o move para a primeira posição (ou o maior, dependendo da ordem desejada)</a:t>
            </a:r>
          </a:p>
          <a:p>
            <a:pPr>
              <a:spcAft>
                <a:spcPts val="20"/>
              </a:spcAft>
            </a:pPr>
            <a:endParaRPr lang="pt-BR" sz="1600" dirty="0"/>
          </a:p>
          <a:p>
            <a:pPr>
              <a:spcAft>
                <a:spcPts val="20"/>
              </a:spcAft>
            </a:pPr>
            <a:r>
              <a:rPr lang="pt-BR" sz="1600" dirty="0"/>
              <a:t>Após isso, o segundo menor valor é movido para a segunda posição, e assim por diante, até que os últimos dois elementos estejam ordenados</a:t>
            </a:r>
          </a:p>
          <a:p>
            <a:pPr>
              <a:spcAft>
                <a:spcPts val="20"/>
              </a:spcAft>
            </a:pPr>
            <a:endParaRPr lang="pt-BR" sz="1600" dirty="0"/>
          </a:p>
          <a:p>
            <a:pPr>
              <a:spcAft>
                <a:spcPts val="20"/>
              </a:spcAft>
            </a:pPr>
            <a:r>
              <a:rPr lang="pt-BR" sz="1600" dirty="0"/>
              <a:t>Para cada iteração:</a:t>
            </a:r>
          </a:p>
          <a:p>
            <a:pPr marL="285750" indent="-285750">
              <a:spcAft>
                <a:spcPts val="20"/>
              </a:spcAft>
              <a:buFont typeface="Wingdings" panose="05000000000000000000" pitchFamily="2" charset="2"/>
              <a:buChar char="§"/>
            </a:pPr>
            <a:r>
              <a:rPr lang="pt-BR" sz="1600" dirty="0"/>
              <a:t>Um número é escolhido a partir da primeira posição</a:t>
            </a:r>
          </a:p>
          <a:p>
            <a:pPr marL="285750" indent="-285750">
              <a:spcAft>
                <a:spcPts val="20"/>
              </a:spcAft>
              <a:buFont typeface="Wingdings" panose="05000000000000000000" pitchFamily="2" charset="2"/>
              <a:buChar char="§"/>
            </a:pPr>
            <a:endParaRPr lang="pt-BR" sz="1600" dirty="0"/>
          </a:p>
          <a:p>
            <a:pPr marL="285750" indent="-285750">
              <a:spcAft>
                <a:spcPts val="20"/>
              </a:spcAft>
              <a:buFont typeface="Wingdings" panose="05000000000000000000" pitchFamily="2" charset="2"/>
              <a:buChar char="§"/>
            </a:pPr>
            <a:r>
              <a:rPr lang="pt-BR" sz="1600" dirty="0"/>
              <a:t>O número escolhido é comparado com os números à sua direita</a:t>
            </a:r>
          </a:p>
          <a:p>
            <a:pPr marL="285750" indent="-285750">
              <a:spcAft>
                <a:spcPts val="20"/>
              </a:spcAft>
              <a:buFont typeface="Wingdings" panose="05000000000000000000" pitchFamily="2" charset="2"/>
              <a:buChar char="§"/>
            </a:pPr>
            <a:endParaRPr lang="pt-BR" sz="1600" dirty="0"/>
          </a:p>
          <a:p>
            <a:pPr marL="285750" indent="-285750">
              <a:spcAft>
                <a:spcPts val="20"/>
              </a:spcAft>
              <a:buFont typeface="Wingdings" panose="05000000000000000000" pitchFamily="2" charset="2"/>
              <a:buChar char="§"/>
            </a:pPr>
            <a:r>
              <a:rPr lang="pt-BR" sz="1600" dirty="0"/>
              <a:t>Se for encontrado um número menor, o número escolhido ocupa a posição desse menor número</a:t>
            </a:r>
          </a:p>
          <a:p>
            <a:pPr marL="285750" indent="-285750">
              <a:spcAft>
                <a:spcPts val="20"/>
              </a:spcAft>
              <a:buFont typeface="Wingdings" panose="05000000000000000000" pitchFamily="2" charset="2"/>
              <a:buChar char="§"/>
            </a:pPr>
            <a:endParaRPr lang="pt-BR" sz="1600" dirty="0"/>
          </a:p>
          <a:p>
            <a:endParaRPr lang="pt-BR" sz="16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8167FF8-4A5D-A9EA-2966-1E611122B0A8}"/>
              </a:ext>
            </a:extLst>
          </p:cNvPr>
          <p:cNvSpPr txBox="1"/>
          <p:nvPr/>
        </p:nvSpPr>
        <p:spPr>
          <a:xfrm>
            <a:off x="512064" y="743442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u="sng" dirty="0">
                <a:latin typeface="Aptos ExtraBold" panose="020F0502020204030204" pitchFamily="34" charset="0"/>
              </a:rPr>
              <a:t>Operação</a:t>
            </a:r>
            <a:r>
              <a:rPr lang="pt-BR" sz="3200" dirty="0">
                <a:latin typeface="Aptos ExtraBold" panose="020F0502020204030204" pitchFamily="34" charset="0"/>
              </a:rPr>
              <a:t> </a:t>
            </a:r>
            <a:r>
              <a:rPr lang="pt-BR" sz="3200" u="sng" dirty="0" err="1">
                <a:latin typeface="Aptos ExtraBold" panose="020F0502020204030204" pitchFamily="34" charset="0"/>
              </a:rPr>
              <a:t>Selection</a:t>
            </a:r>
            <a:r>
              <a:rPr lang="pt-BR" sz="3200" dirty="0">
                <a:latin typeface="Aptos ExtraBold" panose="020F0502020204030204" pitchFamily="34" charset="0"/>
              </a:rPr>
              <a:t> </a:t>
            </a:r>
            <a:r>
              <a:rPr lang="pt-BR" sz="3200" u="sng" dirty="0" err="1">
                <a:latin typeface="Aptos ExtraBold" panose="020F0502020204030204" pitchFamily="34" charset="0"/>
              </a:rPr>
              <a:t>Sort</a:t>
            </a:r>
            <a:endParaRPr lang="pt-BR" sz="3200" u="sng" dirty="0">
              <a:latin typeface="Aptos ExtraBold" panose="020F050202020403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7093C85-8F76-4590-65EF-BB961E0ABE77}"/>
              </a:ext>
            </a:extLst>
          </p:cNvPr>
          <p:cNvSpPr txBox="1"/>
          <p:nvPr/>
        </p:nvSpPr>
        <p:spPr>
          <a:xfrm>
            <a:off x="50292" y="6362438"/>
            <a:ext cx="46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02</a:t>
            </a:r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641AAECA-3939-4C7B-2016-03380077CB2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7486" y="3709693"/>
            <a:ext cx="2526514" cy="252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7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404A232-34E5-BEF2-4508-279B7DE4B658}"/>
              </a:ext>
            </a:extLst>
          </p:cNvPr>
          <p:cNvSpPr/>
          <p:nvPr/>
        </p:nvSpPr>
        <p:spPr>
          <a:xfrm>
            <a:off x="0" y="0"/>
            <a:ext cx="274320" cy="6858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18573E4-896A-3902-0196-66FB024B0983}"/>
              </a:ext>
            </a:extLst>
          </p:cNvPr>
          <p:cNvSpPr/>
          <p:nvPr/>
        </p:nvSpPr>
        <p:spPr>
          <a:xfrm>
            <a:off x="0" y="6236208"/>
            <a:ext cx="9144000" cy="6217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7093C85-8F76-4590-65EF-BB961E0ABE77}"/>
              </a:ext>
            </a:extLst>
          </p:cNvPr>
          <p:cNvSpPr txBox="1"/>
          <p:nvPr/>
        </p:nvSpPr>
        <p:spPr>
          <a:xfrm>
            <a:off x="50292" y="6362438"/>
            <a:ext cx="46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58B6F13-8392-6D92-0B6D-3B0D1F30639F}"/>
              </a:ext>
            </a:extLst>
          </p:cNvPr>
          <p:cNvSpPr/>
          <p:nvPr/>
        </p:nvSpPr>
        <p:spPr>
          <a:xfrm>
            <a:off x="863415" y="1464102"/>
            <a:ext cx="648000" cy="64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E53D0F6-8AC9-6D2C-3A2B-7CA8E80A9AE8}"/>
              </a:ext>
            </a:extLst>
          </p:cNvPr>
          <p:cNvSpPr/>
          <p:nvPr/>
        </p:nvSpPr>
        <p:spPr>
          <a:xfrm>
            <a:off x="1613835" y="1464102"/>
            <a:ext cx="648000" cy="64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DD564CB-3ECA-6485-B5E8-2BF09647561E}"/>
              </a:ext>
            </a:extLst>
          </p:cNvPr>
          <p:cNvSpPr/>
          <p:nvPr/>
        </p:nvSpPr>
        <p:spPr>
          <a:xfrm>
            <a:off x="2364255" y="1467149"/>
            <a:ext cx="648000" cy="64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242415D-5DD6-27DC-E18B-CCD0B839D17F}"/>
              </a:ext>
            </a:extLst>
          </p:cNvPr>
          <p:cNvSpPr/>
          <p:nvPr/>
        </p:nvSpPr>
        <p:spPr>
          <a:xfrm>
            <a:off x="3114675" y="1464102"/>
            <a:ext cx="648000" cy="64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9867AB3-D74B-FAC0-5765-6ADC27BACF10}"/>
              </a:ext>
            </a:extLst>
          </p:cNvPr>
          <p:cNvSpPr/>
          <p:nvPr/>
        </p:nvSpPr>
        <p:spPr>
          <a:xfrm>
            <a:off x="3865095" y="1464102"/>
            <a:ext cx="648000" cy="64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55EF580-F1A4-7026-8B6B-1CF55110CB67}"/>
              </a:ext>
            </a:extLst>
          </p:cNvPr>
          <p:cNvSpPr/>
          <p:nvPr/>
        </p:nvSpPr>
        <p:spPr>
          <a:xfrm>
            <a:off x="863415" y="2749528"/>
            <a:ext cx="648000" cy="64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F13EAC8-8947-61C5-FECA-F4A2BF623925}"/>
              </a:ext>
            </a:extLst>
          </p:cNvPr>
          <p:cNvSpPr/>
          <p:nvPr/>
        </p:nvSpPr>
        <p:spPr>
          <a:xfrm>
            <a:off x="1613835" y="2749528"/>
            <a:ext cx="648000" cy="64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7490726-0A93-A7C5-6CB9-EA21163C2E7B}"/>
              </a:ext>
            </a:extLst>
          </p:cNvPr>
          <p:cNvSpPr/>
          <p:nvPr/>
        </p:nvSpPr>
        <p:spPr>
          <a:xfrm>
            <a:off x="2364255" y="2752575"/>
            <a:ext cx="648000" cy="64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A865262-445E-4B21-D415-E2BB37A539DD}"/>
              </a:ext>
            </a:extLst>
          </p:cNvPr>
          <p:cNvSpPr/>
          <p:nvPr/>
        </p:nvSpPr>
        <p:spPr>
          <a:xfrm>
            <a:off x="3114675" y="2749528"/>
            <a:ext cx="648000" cy="64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591669A-8675-3C65-66E8-6F02F0F76C2C}"/>
              </a:ext>
            </a:extLst>
          </p:cNvPr>
          <p:cNvSpPr/>
          <p:nvPr/>
        </p:nvSpPr>
        <p:spPr>
          <a:xfrm>
            <a:off x="3865095" y="2749528"/>
            <a:ext cx="648000" cy="64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789B7B3-00B3-6165-95A0-04A95FC5F6FC}"/>
              </a:ext>
            </a:extLst>
          </p:cNvPr>
          <p:cNvSpPr/>
          <p:nvPr/>
        </p:nvSpPr>
        <p:spPr>
          <a:xfrm>
            <a:off x="863415" y="4038002"/>
            <a:ext cx="648000" cy="64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C0EA780-4BB4-AF61-4E4B-696B9CC5202F}"/>
              </a:ext>
            </a:extLst>
          </p:cNvPr>
          <p:cNvSpPr/>
          <p:nvPr/>
        </p:nvSpPr>
        <p:spPr>
          <a:xfrm>
            <a:off x="1613835" y="4038002"/>
            <a:ext cx="648000" cy="64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132ECC0-F333-0BE8-43C5-DFBB632C02B5}"/>
              </a:ext>
            </a:extLst>
          </p:cNvPr>
          <p:cNvSpPr/>
          <p:nvPr/>
        </p:nvSpPr>
        <p:spPr>
          <a:xfrm>
            <a:off x="2364255" y="4041049"/>
            <a:ext cx="648000" cy="64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BBFCCA4-C7FA-908F-DA29-CC2184DD20E9}"/>
              </a:ext>
            </a:extLst>
          </p:cNvPr>
          <p:cNvSpPr/>
          <p:nvPr/>
        </p:nvSpPr>
        <p:spPr>
          <a:xfrm>
            <a:off x="3114675" y="4038002"/>
            <a:ext cx="648000" cy="64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E109488-7081-0E66-51BB-3152CDE6EB26}"/>
              </a:ext>
            </a:extLst>
          </p:cNvPr>
          <p:cNvSpPr/>
          <p:nvPr/>
        </p:nvSpPr>
        <p:spPr>
          <a:xfrm>
            <a:off x="3865095" y="4038002"/>
            <a:ext cx="648000" cy="64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005D80D9-247B-DA6F-F3E9-F298874B8E57}"/>
              </a:ext>
            </a:extLst>
          </p:cNvPr>
          <p:cNvSpPr/>
          <p:nvPr/>
        </p:nvSpPr>
        <p:spPr>
          <a:xfrm>
            <a:off x="863415" y="5326476"/>
            <a:ext cx="648000" cy="64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FA985BF-83D3-63D9-3079-037001CF01CB}"/>
              </a:ext>
            </a:extLst>
          </p:cNvPr>
          <p:cNvSpPr/>
          <p:nvPr/>
        </p:nvSpPr>
        <p:spPr>
          <a:xfrm>
            <a:off x="1613835" y="5326476"/>
            <a:ext cx="648000" cy="64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7573462-AF30-2815-2C67-641CDE3C6266}"/>
              </a:ext>
            </a:extLst>
          </p:cNvPr>
          <p:cNvSpPr/>
          <p:nvPr/>
        </p:nvSpPr>
        <p:spPr>
          <a:xfrm>
            <a:off x="2364255" y="5329523"/>
            <a:ext cx="648000" cy="64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B850A8A1-0081-10B6-2634-036E731B4785}"/>
              </a:ext>
            </a:extLst>
          </p:cNvPr>
          <p:cNvSpPr/>
          <p:nvPr/>
        </p:nvSpPr>
        <p:spPr>
          <a:xfrm>
            <a:off x="3114675" y="5326476"/>
            <a:ext cx="648000" cy="64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24DCACC-6E14-3FEA-9329-2F98BD0F9F02}"/>
              </a:ext>
            </a:extLst>
          </p:cNvPr>
          <p:cNvSpPr/>
          <p:nvPr/>
        </p:nvSpPr>
        <p:spPr>
          <a:xfrm>
            <a:off x="3865095" y="5326476"/>
            <a:ext cx="648000" cy="64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Colchete Esquerdo 26">
            <a:extLst>
              <a:ext uri="{FF2B5EF4-FFF2-40B4-BE49-F238E27FC236}">
                <a16:creationId xmlns:a16="http://schemas.microsoft.com/office/drawing/2014/main" id="{06FD2510-802A-376A-5DCE-F0B25884CD59}"/>
              </a:ext>
            </a:extLst>
          </p:cNvPr>
          <p:cNvSpPr/>
          <p:nvPr/>
        </p:nvSpPr>
        <p:spPr>
          <a:xfrm rot="5400000">
            <a:off x="1878102" y="635902"/>
            <a:ext cx="119816" cy="1515128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olchete Esquerdo 27">
            <a:extLst>
              <a:ext uri="{FF2B5EF4-FFF2-40B4-BE49-F238E27FC236}">
                <a16:creationId xmlns:a16="http://schemas.microsoft.com/office/drawing/2014/main" id="{D56CBCE9-9753-AF4F-4A20-E1ABF54CB62C}"/>
              </a:ext>
            </a:extLst>
          </p:cNvPr>
          <p:cNvSpPr/>
          <p:nvPr/>
        </p:nvSpPr>
        <p:spPr>
          <a:xfrm rot="5400000">
            <a:off x="2594683" y="1931247"/>
            <a:ext cx="119815" cy="1515128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olchete Esquerdo 28">
            <a:extLst>
              <a:ext uri="{FF2B5EF4-FFF2-40B4-BE49-F238E27FC236}">
                <a16:creationId xmlns:a16="http://schemas.microsoft.com/office/drawing/2014/main" id="{2669690E-594E-60C8-5EF0-1603F673E15C}"/>
              </a:ext>
            </a:extLst>
          </p:cNvPr>
          <p:cNvSpPr/>
          <p:nvPr/>
        </p:nvSpPr>
        <p:spPr>
          <a:xfrm rot="5400000">
            <a:off x="3781165" y="4843183"/>
            <a:ext cx="97975" cy="835995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77FBEC2-CD6A-50B3-B779-E287D18ECD07}"/>
              </a:ext>
            </a:extLst>
          </p:cNvPr>
          <p:cNvSpPr txBox="1"/>
          <p:nvPr/>
        </p:nvSpPr>
        <p:spPr>
          <a:xfrm>
            <a:off x="1511415" y="960370"/>
            <a:ext cx="75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Troca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54068EC-06FC-B99B-94B6-149144070707}"/>
              </a:ext>
            </a:extLst>
          </p:cNvPr>
          <p:cNvSpPr txBox="1"/>
          <p:nvPr/>
        </p:nvSpPr>
        <p:spPr>
          <a:xfrm>
            <a:off x="2320364" y="2247672"/>
            <a:ext cx="75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Troca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CFF57D7-FDA0-727C-3F0F-DD8F48C1C96D}"/>
              </a:ext>
            </a:extLst>
          </p:cNvPr>
          <p:cNvSpPr txBox="1"/>
          <p:nvPr/>
        </p:nvSpPr>
        <p:spPr>
          <a:xfrm>
            <a:off x="3493266" y="4831317"/>
            <a:ext cx="75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Troca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561E065-F16B-814D-6A0C-F979992AFEE7}"/>
              </a:ext>
            </a:extLst>
          </p:cNvPr>
          <p:cNvSpPr txBox="1"/>
          <p:nvPr/>
        </p:nvSpPr>
        <p:spPr>
          <a:xfrm>
            <a:off x="2084283" y="3457426"/>
            <a:ext cx="122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 Troca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DC44B3D2-5ADA-6EAF-13E4-D5C9F403C88F}"/>
              </a:ext>
            </a:extLst>
          </p:cNvPr>
          <p:cNvCxnSpPr>
            <a:cxnSpLocks/>
          </p:cNvCxnSpPr>
          <p:nvPr/>
        </p:nvCxnSpPr>
        <p:spPr>
          <a:xfrm>
            <a:off x="2678730" y="3789747"/>
            <a:ext cx="0" cy="24825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tângulo 34">
            <a:extLst>
              <a:ext uri="{FF2B5EF4-FFF2-40B4-BE49-F238E27FC236}">
                <a16:creationId xmlns:a16="http://schemas.microsoft.com/office/drawing/2014/main" id="{0B37F39D-80CC-2A5E-45BD-DAD2410085B6}"/>
              </a:ext>
            </a:extLst>
          </p:cNvPr>
          <p:cNvSpPr/>
          <p:nvPr/>
        </p:nvSpPr>
        <p:spPr>
          <a:xfrm>
            <a:off x="5075970" y="3129308"/>
            <a:ext cx="648000" cy="64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7E7B0769-A0EA-57DD-4C38-CE34D8D3133B}"/>
              </a:ext>
            </a:extLst>
          </p:cNvPr>
          <p:cNvSpPr/>
          <p:nvPr/>
        </p:nvSpPr>
        <p:spPr>
          <a:xfrm>
            <a:off x="5826390" y="3129308"/>
            <a:ext cx="648000" cy="64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2C1F9EA-9059-985B-F27D-37785C49B525}"/>
              </a:ext>
            </a:extLst>
          </p:cNvPr>
          <p:cNvSpPr/>
          <p:nvPr/>
        </p:nvSpPr>
        <p:spPr>
          <a:xfrm>
            <a:off x="6576810" y="3132355"/>
            <a:ext cx="648000" cy="64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DC9D5B39-78A1-A692-12E7-8AF59A64433A}"/>
              </a:ext>
            </a:extLst>
          </p:cNvPr>
          <p:cNvSpPr/>
          <p:nvPr/>
        </p:nvSpPr>
        <p:spPr>
          <a:xfrm>
            <a:off x="7327230" y="3129308"/>
            <a:ext cx="648000" cy="64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28E8D9BF-CE14-9FEF-C9E4-D3A59355DEC7}"/>
              </a:ext>
            </a:extLst>
          </p:cNvPr>
          <p:cNvSpPr/>
          <p:nvPr/>
        </p:nvSpPr>
        <p:spPr>
          <a:xfrm>
            <a:off x="8077650" y="3129308"/>
            <a:ext cx="648000" cy="64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ABD13F2-9A65-6085-DC1C-1C00ECCEDEB7}"/>
              </a:ext>
            </a:extLst>
          </p:cNvPr>
          <p:cNvSpPr txBox="1"/>
          <p:nvPr/>
        </p:nvSpPr>
        <p:spPr>
          <a:xfrm>
            <a:off x="5571936" y="2628903"/>
            <a:ext cx="2640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Resultado Final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84D855D5-6402-C918-2BFD-7E8FFE008244}"/>
              </a:ext>
            </a:extLst>
          </p:cNvPr>
          <p:cNvSpPr txBox="1"/>
          <p:nvPr/>
        </p:nvSpPr>
        <p:spPr>
          <a:xfrm>
            <a:off x="2140578" y="383220"/>
            <a:ext cx="5530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u="sng" dirty="0">
                <a:latin typeface="Aptos ExtraBold" panose="020F0502020204030204" pitchFamily="34" charset="0"/>
              </a:rPr>
              <a:t>Manipulação</a:t>
            </a:r>
            <a:r>
              <a:rPr lang="pt-BR" sz="3200" dirty="0">
                <a:latin typeface="Aptos ExtraBold" panose="020F0502020204030204" pitchFamily="34" charset="0"/>
              </a:rPr>
              <a:t> </a:t>
            </a:r>
            <a:r>
              <a:rPr lang="pt-BR" sz="3200" u="sng" dirty="0" err="1">
                <a:latin typeface="Aptos ExtraBold" panose="020F0502020204030204" pitchFamily="34" charset="0"/>
              </a:rPr>
              <a:t>Selection</a:t>
            </a:r>
            <a:r>
              <a:rPr lang="pt-BR" sz="3200" dirty="0">
                <a:latin typeface="Aptos ExtraBold" panose="020F0502020204030204" pitchFamily="34" charset="0"/>
              </a:rPr>
              <a:t> </a:t>
            </a:r>
            <a:r>
              <a:rPr lang="pt-BR" sz="3200" u="sng" dirty="0" err="1">
                <a:latin typeface="Aptos ExtraBold" panose="020F0502020204030204" pitchFamily="34" charset="0"/>
              </a:rPr>
              <a:t>Sort</a:t>
            </a:r>
            <a:endParaRPr lang="pt-BR" sz="3200" u="sng" dirty="0">
              <a:latin typeface="Aptos ExtraBold" panose="020F0502020204030204" pitchFamily="34" charset="0"/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9FAD61E3-9C72-DBC8-8619-5BDFCE022906}"/>
              </a:ext>
            </a:extLst>
          </p:cNvPr>
          <p:cNvSpPr txBox="1"/>
          <p:nvPr/>
        </p:nvSpPr>
        <p:spPr>
          <a:xfrm>
            <a:off x="274320" y="1459795"/>
            <a:ext cx="6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1)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CB757D1C-8D95-005D-B76E-FFD9696392B2}"/>
              </a:ext>
            </a:extLst>
          </p:cNvPr>
          <p:cNvSpPr txBox="1"/>
          <p:nvPr/>
        </p:nvSpPr>
        <p:spPr>
          <a:xfrm>
            <a:off x="296077" y="2743552"/>
            <a:ext cx="6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2)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28252E1-09DF-64C8-35F2-FF1B16CB49E0}"/>
              </a:ext>
            </a:extLst>
          </p:cNvPr>
          <p:cNvSpPr txBox="1"/>
          <p:nvPr/>
        </p:nvSpPr>
        <p:spPr>
          <a:xfrm>
            <a:off x="296077" y="4039784"/>
            <a:ext cx="6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3)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4EDA501-67FA-69DA-EA9B-14557CDC08D9}"/>
              </a:ext>
            </a:extLst>
          </p:cNvPr>
          <p:cNvSpPr txBox="1"/>
          <p:nvPr/>
        </p:nvSpPr>
        <p:spPr>
          <a:xfrm>
            <a:off x="323647" y="5326363"/>
            <a:ext cx="6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4)</a:t>
            </a:r>
          </a:p>
        </p:txBody>
      </p:sp>
      <p:pic>
        <p:nvPicPr>
          <p:cNvPr id="15" name="Imagem 14" descr="Forma, Círculo&#10;&#10;Descrição gerada automaticamente">
            <a:extLst>
              <a:ext uri="{FF2B5EF4-FFF2-40B4-BE49-F238E27FC236}">
                <a16:creationId xmlns:a16="http://schemas.microsoft.com/office/drawing/2014/main" id="{718E5B3D-E976-BCE9-395C-7593CDD20F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17101" y="83440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15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404A232-34E5-BEF2-4508-279B7DE4B658}"/>
              </a:ext>
            </a:extLst>
          </p:cNvPr>
          <p:cNvSpPr/>
          <p:nvPr/>
        </p:nvSpPr>
        <p:spPr>
          <a:xfrm>
            <a:off x="0" y="0"/>
            <a:ext cx="274320" cy="6858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18573E4-896A-3902-0196-66FB024B0983}"/>
              </a:ext>
            </a:extLst>
          </p:cNvPr>
          <p:cNvSpPr/>
          <p:nvPr/>
        </p:nvSpPr>
        <p:spPr>
          <a:xfrm>
            <a:off x="0" y="6236208"/>
            <a:ext cx="9144000" cy="6217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7093C85-8F76-4590-65EF-BB961E0ABE77}"/>
              </a:ext>
            </a:extLst>
          </p:cNvPr>
          <p:cNvSpPr txBox="1"/>
          <p:nvPr/>
        </p:nvSpPr>
        <p:spPr>
          <a:xfrm>
            <a:off x="50292" y="6362438"/>
            <a:ext cx="46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84D855D5-6402-C918-2BFD-7E8FFE008244}"/>
              </a:ext>
            </a:extLst>
          </p:cNvPr>
          <p:cNvSpPr txBox="1"/>
          <p:nvPr/>
        </p:nvSpPr>
        <p:spPr>
          <a:xfrm>
            <a:off x="2140578" y="383220"/>
            <a:ext cx="5530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u="sng" dirty="0">
                <a:latin typeface="Aptos ExtraBold" panose="020F0502020204030204" pitchFamily="34" charset="0"/>
              </a:rPr>
              <a:t>Manipulação</a:t>
            </a:r>
            <a:r>
              <a:rPr lang="pt-BR" sz="3200" dirty="0">
                <a:latin typeface="Aptos ExtraBold" panose="020F0502020204030204" pitchFamily="34" charset="0"/>
              </a:rPr>
              <a:t> </a:t>
            </a:r>
            <a:r>
              <a:rPr lang="pt-BR" sz="3200" u="sng" dirty="0" err="1">
                <a:latin typeface="Aptos ExtraBold" panose="020F0502020204030204" pitchFamily="34" charset="0"/>
              </a:rPr>
              <a:t>Selection</a:t>
            </a:r>
            <a:r>
              <a:rPr lang="pt-BR" sz="3200" dirty="0">
                <a:latin typeface="Aptos ExtraBold" panose="020F0502020204030204" pitchFamily="34" charset="0"/>
              </a:rPr>
              <a:t> </a:t>
            </a:r>
            <a:r>
              <a:rPr lang="pt-BR" sz="3200" u="sng" dirty="0" err="1">
                <a:latin typeface="Aptos ExtraBold" panose="020F0502020204030204" pitchFamily="34" charset="0"/>
              </a:rPr>
              <a:t>Sort</a:t>
            </a:r>
            <a:endParaRPr lang="pt-BR" sz="3200" u="sng" dirty="0">
              <a:latin typeface="Aptos ExtraBold" panose="020F0502020204030204" pitchFamily="34" charset="0"/>
            </a:endParaRPr>
          </a:p>
        </p:txBody>
      </p:sp>
      <p:pic>
        <p:nvPicPr>
          <p:cNvPr id="2050" name="Picture 2" descr="Sorting Algorithms with Animations - emre.me">
            <a:extLst>
              <a:ext uri="{FF2B5EF4-FFF2-40B4-BE49-F238E27FC236}">
                <a16:creationId xmlns:a16="http://schemas.microsoft.com/office/drawing/2014/main" id="{0E9F353D-356D-C4C3-D387-F389449D8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741" y="967995"/>
            <a:ext cx="5321985" cy="468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88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404A232-34E5-BEF2-4508-279B7DE4B658}"/>
              </a:ext>
            </a:extLst>
          </p:cNvPr>
          <p:cNvSpPr/>
          <p:nvPr/>
        </p:nvSpPr>
        <p:spPr>
          <a:xfrm>
            <a:off x="0" y="0"/>
            <a:ext cx="274320" cy="6858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18573E4-896A-3902-0196-66FB024B0983}"/>
              </a:ext>
            </a:extLst>
          </p:cNvPr>
          <p:cNvSpPr/>
          <p:nvPr/>
        </p:nvSpPr>
        <p:spPr>
          <a:xfrm>
            <a:off x="0" y="6236208"/>
            <a:ext cx="9144000" cy="6217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8167FF8-4A5D-A9EA-2966-1E611122B0A8}"/>
              </a:ext>
            </a:extLst>
          </p:cNvPr>
          <p:cNvSpPr txBox="1"/>
          <p:nvPr/>
        </p:nvSpPr>
        <p:spPr>
          <a:xfrm>
            <a:off x="1271524" y="104234"/>
            <a:ext cx="6600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u="sng" dirty="0">
                <a:latin typeface="Aptos ExtraBold" panose="020B0004020202020204" pitchFamily="34" charset="0"/>
              </a:rPr>
              <a:t>Algoritmo</a:t>
            </a:r>
            <a:r>
              <a:rPr lang="pt-BR" sz="3200" dirty="0">
                <a:latin typeface="Aptos ExtraBold" panose="020B0004020202020204" pitchFamily="34" charset="0"/>
              </a:rPr>
              <a:t> </a:t>
            </a:r>
            <a:r>
              <a:rPr lang="pt-BR" sz="3200" u="sng" dirty="0">
                <a:latin typeface="Aptos ExtraBold" panose="020B0004020202020204" pitchFamily="34" charset="0"/>
              </a:rPr>
              <a:t>de</a:t>
            </a:r>
            <a:r>
              <a:rPr lang="pt-BR" sz="3200" dirty="0">
                <a:latin typeface="Aptos ExtraBold" panose="020B0004020202020204" pitchFamily="34" charset="0"/>
              </a:rPr>
              <a:t> </a:t>
            </a:r>
            <a:r>
              <a:rPr lang="pt-BR" sz="3200" u="sng" dirty="0" err="1">
                <a:latin typeface="Aptos ExtraBold" panose="020B0004020202020204" pitchFamily="34" charset="0"/>
              </a:rPr>
              <a:t>Selection</a:t>
            </a:r>
            <a:r>
              <a:rPr lang="pt-BR" sz="3200" dirty="0">
                <a:latin typeface="Aptos ExtraBold" panose="020B0004020202020204" pitchFamily="34" charset="0"/>
              </a:rPr>
              <a:t> </a:t>
            </a:r>
            <a:r>
              <a:rPr lang="pt-BR" sz="3200" u="sng" dirty="0" err="1">
                <a:latin typeface="Aptos ExtraBold" panose="020B0004020202020204" pitchFamily="34" charset="0"/>
              </a:rPr>
              <a:t>Sort</a:t>
            </a:r>
            <a:r>
              <a:rPr lang="pt-BR" sz="3200" dirty="0">
                <a:latin typeface="Aptos ExtraBold" panose="020B0004020202020204" pitchFamily="34" charset="0"/>
              </a:rPr>
              <a:t> </a:t>
            </a:r>
            <a:r>
              <a:rPr lang="pt-BR" sz="3200" u="sng" dirty="0">
                <a:latin typeface="Aptos ExtraBold" panose="020B0004020202020204" pitchFamily="34" charset="0"/>
              </a:rPr>
              <a:t>para</a:t>
            </a:r>
            <a:r>
              <a:rPr lang="pt-BR" sz="3200" dirty="0">
                <a:latin typeface="Aptos ExtraBold" panose="020B0004020202020204" pitchFamily="34" charset="0"/>
              </a:rPr>
              <a:t> </a:t>
            </a:r>
            <a:r>
              <a:rPr lang="pt-BR" sz="3200" u="sng" dirty="0">
                <a:latin typeface="Aptos ExtraBold" panose="020B0004020202020204" pitchFamily="34" charset="0"/>
              </a:rPr>
              <a:t>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7093C85-8F76-4590-65EF-BB961E0ABE77}"/>
              </a:ext>
            </a:extLst>
          </p:cNvPr>
          <p:cNvSpPr txBox="1"/>
          <p:nvPr/>
        </p:nvSpPr>
        <p:spPr>
          <a:xfrm>
            <a:off x="50292" y="6362438"/>
            <a:ext cx="46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2590FAB-F148-5F71-A711-4E7C962C16D7}"/>
              </a:ext>
            </a:extLst>
          </p:cNvPr>
          <p:cNvSpPr/>
          <p:nvPr/>
        </p:nvSpPr>
        <p:spPr>
          <a:xfrm>
            <a:off x="1775078" y="873093"/>
            <a:ext cx="5896737" cy="49607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err="1">
                <a:solidFill>
                  <a:schemeClr val="tx1"/>
                </a:solidFill>
              </a:rPr>
              <a:t>void</a:t>
            </a:r>
            <a:r>
              <a:rPr lang="pt-BR" sz="1200" dirty="0">
                <a:solidFill>
                  <a:schemeClr val="tx1"/>
                </a:solidFill>
              </a:rPr>
              <a:t> swap(Elemento *a, Elemento *b) {	// Função para trocar valores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</a:t>
            </a:r>
            <a:r>
              <a:rPr lang="pt-BR" sz="1200" dirty="0" err="1">
                <a:solidFill>
                  <a:schemeClr val="tx1"/>
                </a:solidFill>
              </a:rPr>
              <a:t>int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dirty="0" err="1">
                <a:solidFill>
                  <a:schemeClr val="tx1"/>
                </a:solidFill>
              </a:rPr>
              <a:t>temp</a:t>
            </a:r>
            <a:r>
              <a:rPr lang="pt-BR" sz="1200" dirty="0">
                <a:solidFill>
                  <a:schemeClr val="tx1"/>
                </a:solidFill>
              </a:rPr>
              <a:t> = a-&gt;valor;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a-&gt;valor = b-&gt;valor;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b-&gt;valor = </a:t>
            </a:r>
            <a:r>
              <a:rPr lang="pt-BR" sz="1200" dirty="0" err="1">
                <a:solidFill>
                  <a:schemeClr val="tx1"/>
                </a:solidFill>
              </a:rPr>
              <a:t>temp</a:t>
            </a:r>
            <a:r>
              <a:rPr lang="pt-BR" sz="1200" dirty="0">
                <a:solidFill>
                  <a:schemeClr val="tx1"/>
                </a:solidFill>
              </a:rPr>
              <a:t>;</a:t>
            </a:r>
          </a:p>
          <a:p>
            <a:r>
              <a:rPr lang="pt-BR" sz="1200" dirty="0">
                <a:solidFill>
                  <a:schemeClr val="tx1"/>
                </a:solidFill>
              </a:rPr>
              <a:t>}</a:t>
            </a:r>
          </a:p>
          <a:p>
            <a:endParaRPr lang="pt-BR" sz="1200" dirty="0">
              <a:solidFill>
                <a:schemeClr val="tx1"/>
              </a:solidFill>
            </a:endParaRPr>
          </a:p>
          <a:p>
            <a:r>
              <a:rPr lang="pt-BR" sz="1200" dirty="0" err="1">
                <a:solidFill>
                  <a:schemeClr val="tx1"/>
                </a:solidFill>
              </a:rPr>
              <a:t>void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dirty="0" err="1">
                <a:solidFill>
                  <a:schemeClr val="tx1"/>
                </a:solidFill>
              </a:rPr>
              <a:t>selectionSort</a:t>
            </a:r>
            <a:r>
              <a:rPr lang="pt-BR" sz="1200" dirty="0">
                <a:solidFill>
                  <a:schemeClr val="tx1"/>
                </a:solidFill>
              </a:rPr>
              <a:t>() {	// Função de ordenação </a:t>
            </a:r>
            <a:r>
              <a:rPr lang="pt-BR" sz="1200" dirty="0" err="1">
                <a:solidFill>
                  <a:schemeClr val="tx1"/>
                </a:solidFill>
              </a:rPr>
              <a:t>Selection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dirty="0" err="1">
                <a:solidFill>
                  <a:schemeClr val="tx1"/>
                </a:solidFill>
              </a:rPr>
              <a:t>Sort</a:t>
            </a:r>
            <a:r>
              <a:rPr lang="pt-BR" sz="1200" dirty="0">
                <a:solidFill>
                  <a:schemeClr val="tx1"/>
                </a:solidFill>
              </a:rPr>
              <a:t> para Lista Duplamente Encadeada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</a:t>
            </a:r>
            <a:r>
              <a:rPr lang="pt-BR" sz="1200" dirty="0" err="1">
                <a:solidFill>
                  <a:schemeClr val="tx1"/>
                </a:solidFill>
              </a:rPr>
              <a:t>if</a:t>
            </a:r>
            <a:r>
              <a:rPr lang="pt-BR" sz="1200" dirty="0">
                <a:solidFill>
                  <a:schemeClr val="tx1"/>
                </a:solidFill>
              </a:rPr>
              <a:t> (inicio == NULL) </a:t>
            </a:r>
            <a:r>
              <a:rPr lang="pt-BR" sz="1200" dirty="0" err="1">
                <a:solidFill>
                  <a:schemeClr val="tx1"/>
                </a:solidFill>
              </a:rPr>
              <a:t>return</a:t>
            </a:r>
            <a:r>
              <a:rPr lang="pt-BR" sz="1200" dirty="0">
                <a:solidFill>
                  <a:schemeClr val="tx1"/>
                </a:solidFill>
              </a:rPr>
              <a:t>; 	// Lista vazia</a:t>
            </a:r>
          </a:p>
          <a:p>
            <a:endParaRPr lang="pt-BR" sz="1200" dirty="0">
              <a:solidFill>
                <a:schemeClr val="tx1"/>
              </a:solidFill>
            </a:endParaRPr>
          </a:p>
          <a:p>
            <a:r>
              <a:rPr lang="pt-BR" sz="1200" dirty="0">
                <a:solidFill>
                  <a:schemeClr val="tx1"/>
                </a:solidFill>
              </a:rPr>
              <a:t>    Elemento *i, *j, *min;</a:t>
            </a:r>
          </a:p>
          <a:p>
            <a:endParaRPr lang="pt-BR" sz="1200" dirty="0">
              <a:solidFill>
                <a:schemeClr val="tx1"/>
              </a:solidFill>
            </a:endParaRPr>
          </a:p>
          <a:p>
            <a:r>
              <a:rPr lang="pt-BR" sz="1200" dirty="0">
                <a:solidFill>
                  <a:schemeClr val="tx1"/>
                </a:solidFill>
              </a:rPr>
              <a:t>for (i = inicio; i != NULL; i = i-&gt;</a:t>
            </a:r>
            <a:r>
              <a:rPr lang="pt-BR" sz="1200" dirty="0" err="1">
                <a:solidFill>
                  <a:schemeClr val="tx1"/>
                </a:solidFill>
              </a:rPr>
              <a:t>proximo</a:t>
            </a:r>
            <a:r>
              <a:rPr lang="pt-BR" sz="1200" dirty="0">
                <a:solidFill>
                  <a:schemeClr val="tx1"/>
                </a:solidFill>
              </a:rPr>
              <a:t>) {	// Percorrer a lista até o penúltimo elemento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    min = i;</a:t>
            </a:r>
          </a:p>
          <a:p>
            <a:endParaRPr lang="pt-BR" sz="1200" dirty="0">
              <a:solidFill>
                <a:schemeClr val="tx1"/>
              </a:solidFill>
            </a:endParaRPr>
          </a:p>
          <a:p>
            <a:r>
              <a:rPr lang="pt-BR" sz="1200" dirty="0">
                <a:solidFill>
                  <a:schemeClr val="tx1"/>
                </a:solidFill>
              </a:rPr>
              <a:t>for (j = i-&gt;</a:t>
            </a:r>
            <a:r>
              <a:rPr lang="pt-BR" sz="1200" dirty="0" err="1">
                <a:solidFill>
                  <a:schemeClr val="tx1"/>
                </a:solidFill>
              </a:rPr>
              <a:t>proximo</a:t>
            </a:r>
            <a:r>
              <a:rPr lang="pt-BR" sz="1200" dirty="0">
                <a:solidFill>
                  <a:schemeClr val="tx1"/>
                </a:solidFill>
              </a:rPr>
              <a:t>; j != NULL; j = j-&gt;</a:t>
            </a:r>
            <a:r>
              <a:rPr lang="pt-BR" sz="1200" dirty="0" err="1">
                <a:solidFill>
                  <a:schemeClr val="tx1"/>
                </a:solidFill>
              </a:rPr>
              <a:t>proximo</a:t>
            </a:r>
            <a:r>
              <a:rPr lang="pt-BR" sz="1200" dirty="0">
                <a:solidFill>
                  <a:schemeClr val="tx1"/>
                </a:solidFill>
              </a:rPr>
              <a:t>) {	// Procurar o menor valor à frente de 'i'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        </a:t>
            </a:r>
            <a:r>
              <a:rPr lang="pt-BR" sz="1200" dirty="0" err="1">
                <a:solidFill>
                  <a:schemeClr val="tx1"/>
                </a:solidFill>
              </a:rPr>
              <a:t>if</a:t>
            </a:r>
            <a:r>
              <a:rPr lang="pt-BR" sz="1200" dirty="0">
                <a:solidFill>
                  <a:schemeClr val="tx1"/>
                </a:solidFill>
              </a:rPr>
              <a:t> (j-&gt;valor &lt; min-&gt;valor) {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            min = j;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        }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    }</a:t>
            </a:r>
          </a:p>
          <a:p>
            <a:endParaRPr lang="pt-BR" sz="1200" dirty="0">
              <a:solidFill>
                <a:schemeClr val="tx1"/>
              </a:solidFill>
            </a:endParaRPr>
          </a:p>
          <a:p>
            <a:r>
              <a:rPr lang="pt-BR" sz="1200" dirty="0" err="1">
                <a:solidFill>
                  <a:schemeClr val="tx1"/>
                </a:solidFill>
              </a:rPr>
              <a:t>if</a:t>
            </a:r>
            <a:r>
              <a:rPr lang="pt-BR" sz="1200" dirty="0">
                <a:solidFill>
                  <a:schemeClr val="tx1"/>
                </a:solidFill>
              </a:rPr>
              <a:t> (min != i) {	// Trocar o valor de 'i' com o menor encontrado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        swap(i, min);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    }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}</a:t>
            </a:r>
          </a:p>
          <a:p>
            <a:r>
              <a:rPr lang="pt-BR" sz="1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A52CE3-22E3-E500-F5C9-E01ECAEAAC60}"/>
              </a:ext>
            </a:extLst>
          </p:cNvPr>
          <p:cNvSpPr txBox="1"/>
          <p:nvPr/>
        </p:nvSpPr>
        <p:spPr>
          <a:xfrm>
            <a:off x="1271524" y="395918"/>
            <a:ext cx="6600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u="sng" dirty="0">
                <a:latin typeface="Aptos ExtraBold" panose="020B0004020202020204" pitchFamily="34" charset="0"/>
              </a:rPr>
              <a:t>Lista</a:t>
            </a:r>
            <a:r>
              <a:rPr lang="pt-BR" sz="3200" dirty="0">
                <a:latin typeface="Aptos ExtraBold" panose="020B0004020202020204" pitchFamily="34" charset="0"/>
              </a:rPr>
              <a:t> </a:t>
            </a:r>
            <a:r>
              <a:rPr lang="pt-BR" sz="3200" u="sng" dirty="0">
                <a:latin typeface="Aptos ExtraBold" panose="020B0004020202020204" pitchFamily="34" charset="0"/>
              </a:rPr>
              <a:t>Duplamente</a:t>
            </a:r>
            <a:r>
              <a:rPr lang="pt-BR" sz="3200" dirty="0">
                <a:latin typeface="Aptos ExtraBold" panose="020B0004020202020204" pitchFamily="34" charset="0"/>
              </a:rPr>
              <a:t> </a:t>
            </a:r>
            <a:r>
              <a:rPr lang="pt-BR" sz="3200" u="sng" dirty="0">
                <a:latin typeface="Aptos ExtraBold" panose="020B0004020202020204" pitchFamily="34" charset="0"/>
              </a:rPr>
              <a:t>Encadeada</a:t>
            </a:r>
          </a:p>
        </p:txBody>
      </p:sp>
      <p:pic>
        <p:nvPicPr>
          <p:cNvPr id="3" name="Imagem 2" descr="Mouse de computador em cima de cadeira&#10;&#10;Descrição gerada automaticamente com confiança média">
            <a:extLst>
              <a:ext uri="{FF2B5EF4-FFF2-40B4-BE49-F238E27FC236}">
                <a16:creationId xmlns:a16="http://schemas.microsoft.com/office/drawing/2014/main" id="{E8B540F4-1B14-C88B-BB3A-291C01DCA2B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4320" y="1204482"/>
            <a:ext cx="1413228" cy="141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52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404A232-34E5-BEF2-4508-279B7DE4B658}"/>
              </a:ext>
            </a:extLst>
          </p:cNvPr>
          <p:cNvSpPr/>
          <p:nvPr/>
        </p:nvSpPr>
        <p:spPr>
          <a:xfrm>
            <a:off x="0" y="0"/>
            <a:ext cx="274320" cy="6858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18573E4-896A-3902-0196-66FB024B0983}"/>
              </a:ext>
            </a:extLst>
          </p:cNvPr>
          <p:cNvSpPr/>
          <p:nvPr/>
        </p:nvSpPr>
        <p:spPr>
          <a:xfrm>
            <a:off x="0" y="6236208"/>
            <a:ext cx="9144000" cy="6217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8167FF8-4A5D-A9EA-2966-1E611122B0A8}"/>
              </a:ext>
            </a:extLst>
          </p:cNvPr>
          <p:cNvSpPr txBox="1"/>
          <p:nvPr/>
        </p:nvSpPr>
        <p:spPr>
          <a:xfrm>
            <a:off x="2258568" y="743442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u="sng" dirty="0">
                <a:latin typeface="Aptos ExtraBold" panose="020B0004020202020204" pitchFamily="34" charset="0"/>
              </a:rPr>
              <a:t>Análise</a:t>
            </a:r>
            <a:r>
              <a:rPr lang="pt-BR" sz="3600" dirty="0">
                <a:latin typeface="Aptos ExtraBold" panose="020B0004020202020204" pitchFamily="34" charset="0"/>
              </a:rPr>
              <a:t> </a:t>
            </a:r>
            <a:r>
              <a:rPr lang="pt-BR" sz="3600" u="sng" dirty="0">
                <a:latin typeface="Aptos ExtraBold" panose="020B0004020202020204" pitchFamily="34" charset="0"/>
              </a:rPr>
              <a:t>do</a:t>
            </a:r>
            <a:r>
              <a:rPr lang="pt-BR" sz="3600" dirty="0">
                <a:latin typeface="Aptos ExtraBold" panose="020B0004020202020204" pitchFamily="34" charset="0"/>
              </a:rPr>
              <a:t> </a:t>
            </a:r>
            <a:r>
              <a:rPr lang="pt-BR" sz="3600" u="sng" dirty="0">
                <a:latin typeface="Aptos ExtraBold" panose="020B0004020202020204" pitchFamily="34" charset="0"/>
              </a:rPr>
              <a:t>Algoritmo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7093C85-8F76-4590-65EF-BB961E0ABE77}"/>
              </a:ext>
            </a:extLst>
          </p:cNvPr>
          <p:cNvSpPr txBox="1"/>
          <p:nvPr/>
        </p:nvSpPr>
        <p:spPr>
          <a:xfrm>
            <a:off x="50292" y="6362438"/>
            <a:ext cx="46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06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77E0B7F2-2CD5-8C5C-96F6-C0CEDF0D8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560847"/>
              </p:ext>
            </p:extLst>
          </p:nvPr>
        </p:nvGraphicFramePr>
        <p:xfrm>
          <a:off x="1095375" y="2293526"/>
          <a:ext cx="6953250" cy="2270948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476625">
                  <a:extLst>
                    <a:ext uri="{9D8B030D-6E8A-4147-A177-3AD203B41FA5}">
                      <a16:colId xmlns:a16="http://schemas.microsoft.com/office/drawing/2014/main" val="870366626"/>
                    </a:ext>
                  </a:extLst>
                </a:gridCol>
                <a:gridCol w="3476625">
                  <a:extLst>
                    <a:ext uri="{9D8B030D-6E8A-4147-A177-3AD203B41FA5}">
                      <a16:colId xmlns:a16="http://schemas.microsoft.com/office/drawing/2014/main" val="3371064686"/>
                    </a:ext>
                  </a:extLst>
                </a:gridCol>
              </a:tblGrid>
              <a:tr h="567737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err="1">
                          <a:solidFill>
                            <a:schemeClr val="bg1"/>
                          </a:solidFill>
                        </a:rPr>
                        <a:t>Algorítmo</a:t>
                      </a:r>
                      <a:r>
                        <a:rPr lang="pt-BR" sz="2200" dirty="0">
                          <a:solidFill>
                            <a:schemeClr val="bg1"/>
                          </a:solidFill>
                        </a:rPr>
                        <a:t> de Ordenação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chemeClr val="bg1"/>
                          </a:solidFill>
                        </a:rPr>
                        <a:t>Tempo de Execução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5784468"/>
                  </a:ext>
                </a:extLst>
              </a:tr>
              <a:tr h="567737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Quick </a:t>
                      </a:r>
                      <a:r>
                        <a:rPr lang="pt-BR" sz="2200" dirty="0" err="1"/>
                        <a:t>Sort</a:t>
                      </a:r>
                      <a:endParaRPr lang="pt-BR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0.000102 segundos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345382"/>
                  </a:ext>
                </a:extLst>
              </a:tr>
              <a:tr h="567737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err="1"/>
                        <a:t>Selection</a:t>
                      </a:r>
                      <a:r>
                        <a:rPr lang="pt-BR" sz="2200" dirty="0"/>
                        <a:t> </a:t>
                      </a:r>
                      <a:r>
                        <a:rPr lang="pt-BR" sz="2200" dirty="0" err="1"/>
                        <a:t>Sort</a:t>
                      </a:r>
                      <a:endParaRPr lang="pt-BR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0.000899 segundos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316042"/>
                  </a:ext>
                </a:extLst>
              </a:tr>
              <a:tr h="567737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Bubble </a:t>
                      </a:r>
                      <a:r>
                        <a:rPr lang="pt-BR" sz="2200" dirty="0" err="1"/>
                        <a:t>Sort</a:t>
                      </a:r>
                      <a:endParaRPr lang="pt-BR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0.001783 segundos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383726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638FAC81-1D2E-DBB0-9374-9DC60AFCCD3F}"/>
              </a:ext>
            </a:extLst>
          </p:cNvPr>
          <p:cNvSpPr txBox="1"/>
          <p:nvPr/>
        </p:nvSpPr>
        <p:spPr>
          <a:xfrm>
            <a:off x="284607" y="4851212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+mj-lt"/>
              </a:rPr>
              <a:t>Compilador: </a:t>
            </a:r>
            <a:r>
              <a:rPr lang="pt-BR" sz="1200" dirty="0" err="1">
                <a:latin typeface="+mj-lt"/>
              </a:rPr>
              <a:t>JetBrains</a:t>
            </a:r>
            <a:r>
              <a:rPr lang="pt-BR" sz="1200" dirty="0">
                <a:latin typeface="+mj-lt"/>
              </a:rPr>
              <a:t> </a:t>
            </a:r>
            <a:r>
              <a:rPr lang="pt-BR" sz="1200" dirty="0" err="1">
                <a:latin typeface="+mj-lt"/>
              </a:rPr>
              <a:t>Clion</a:t>
            </a:r>
            <a:r>
              <a:rPr lang="pt-BR" sz="1200" dirty="0">
                <a:latin typeface="+mj-lt"/>
              </a:rPr>
              <a:t> - Computador Lenovo </a:t>
            </a:r>
            <a:r>
              <a:rPr lang="pt-BR" sz="1200" dirty="0" err="1">
                <a:latin typeface="+mj-lt"/>
              </a:rPr>
              <a:t>Ideapad</a:t>
            </a:r>
            <a:r>
              <a:rPr lang="pt-BR" sz="1200" dirty="0">
                <a:latin typeface="+mj-lt"/>
              </a:rPr>
              <a:t>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+mj-lt"/>
              </a:rPr>
              <a:t>CPU </a:t>
            </a:r>
            <a:r>
              <a:rPr lang="pt-BR" sz="1200" dirty="0" err="1">
                <a:effectLst/>
                <a:latin typeface="+mj-lt"/>
              </a:rPr>
              <a:t>Ryzen</a:t>
            </a:r>
            <a:r>
              <a:rPr lang="pt-BR" sz="1200" dirty="0">
                <a:effectLst/>
                <a:latin typeface="+mj-lt"/>
              </a:rPr>
              <a:t> 7 5700U 8 núcleos/16 threads</a:t>
            </a: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pt-BR" sz="1200" dirty="0">
                <a:latin typeface="+mj-lt"/>
              </a:rPr>
              <a:t>GPU Integrada </a:t>
            </a:r>
            <a:r>
              <a:rPr lang="pt-BR" sz="1200" dirty="0">
                <a:effectLst/>
                <a:latin typeface="+mj-lt"/>
              </a:rPr>
              <a:t>AMD Radeon RX Vega 8</a:t>
            </a: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de-DE" sz="1200" i="0" dirty="0">
                <a:effectLst/>
                <a:highlight>
                  <a:srgbClr val="FFFFFF"/>
                </a:highlight>
                <a:latin typeface="+mj-lt"/>
              </a:rPr>
              <a:t>RAM 8Gb DDR4 3200 MHz</a:t>
            </a:r>
            <a:endParaRPr lang="pt-BR" sz="1200" dirty="0">
              <a:effectLst/>
              <a:latin typeface="+mj-lt"/>
            </a:endParaRP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pt-BR" sz="1200" i="0" dirty="0">
                <a:effectLst/>
                <a:highlight>
                  <a:srgbClr val="FFFFFF"/>
                </a:highlight>
                <a:latin typeface="+mj-lt"/>
              </a:rPr>
              <a:t>SSD </a:t>
            </a:r>
            <a:r>
              <a:rPr lang="pt-BR" sz="1200" i="0" dirty="0" err="1">
                <a:effectLst/>
                <a:highlight>
                  <a:srgbClr val="FFFFFF"/>
                </a:highlight>
                <a:latin typeface="+mj-lt"/>
              </a:rPr>
              <a:t>NVMe</a:t>
            </a:r>
            <a:r>
              <a:rPr lang="pt-BR" sz="1200" i="0" dirty="0">
                <a:effectLst/>
                <a:highlight>
                  <a:srgbClr val="FFFFFF"/>
                </a:highlight>
                <a:latin typeface="+mj-lt"/>
              </a:rPr>
              <a:t> Gen3 256Gb</a:t>
            </a: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pt-BR" sz="1200" dirty="0">
                <a:highlight>
                  <a:srgbClr val="FFFFFF"/>
                </a:highlight>
                <a:latin typeface="+mj-lt"/>
              </a:rPr>
              <a:t>Windows 11 Home</a:t>
            </a:r>
            <a:endParaRPr lang="pt-BR" sz="1200" i="0" dirty="0">
              <a:effectLst/>
              <a:highlight>
                <a:srgbClr val="FFFFFF"/>
              </a:highlight>
              <a:latin typeface="+mj-lt"/>
            </a:endParaRPr>
          </a:p>
        </p:txBody>
      </p:sp>
      <p:pic>
        <p:nvPicPr>
          <p:cNvPr id="2" name="Imagem 1" descr="Forma, Ícone&#10;&#10;Descrição gerada automaticamente com confiança média">
            <a:extLst>
              <a:ext uri="{FF2B5EF4-FFF2-40B4-BE49-F238E27FC236}">
                <a16:creationId xmlns:a16="http://schemas.microsoft.com/office/drawing/2014/main" id="{19F8C7BE-3E31-A244-150D-6D809BC168E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DFFFE"/>
              </a:clrFrom>
              <a:clrTo>
                <a:srgbClr val="FD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18504" y="445294"/>
            <a:ext cx="1848231" cy="184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1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404A232-34E5-BEF2-4508-279B7DE4B658}"/>
              </a:ext>
            </a:extLst>
          </p:cNvPr>
          <p:cNvSpPr/>
          <p:nvPr/>
        </p:nvSpPr>
        <p:spPr>
          <a:xfrm>
            <a:off x="0" y="0"/>
            <a:ext cx="274320" cy="6858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18573E4-896A-3902-0196-66FB024B0983}"/>
              </a:ext>
            </a:extLst>
          </p:cNvPr>
          <p:cNvSpPr/>
          <p:nvPr/>
        </p:nvSpPr>
        <p:spPr>
          <a:xfrm>
            <a:off x="0" y="6236208"/>
            <a:ext cx="9144000" cy="6217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27BA874-4238-C2B1-8C03-1F69161EEED1}"/>
              </a:ext>
            </a:extLst>
          </p:cNvPr>
          <p:cNvSpPr txBox="1"/>
          <p:nvPr/>
        </p:nvSpPr>
        <p:spPr>
          <a:xfrm>
            <a:off x="756666" y="2413337"/>
            <a:ext cx="76306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Eficiência</a:t>
            </a:r>
            <a:r>
              <a:rPr lang="pt-B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Melhor Caso</a:t>
            </a:r>
            <a:r>
              <a:rPr lang="pt-BR" dirty="0"/>
              <a:t>: O(n²), mesmo que a lista já esteja ordenada, o algoritmo ainda percorre toda a lista e verifica cada elemento.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Médio Caso/Pior Caso</a:t>
            </a:r>
            <a:r>
              <a:rPr lang="pt-BR" dirty="0"/>
              <a:t>: O(n²). O algoritmo sempre realiza a busca do menor elemento no restante da lista para cada elemento, o que resulta em um tempo quadrático.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8167FF8-4A5D-A9EA-2966-1E611122B0A8}"/>
              </a:ext>
            </a:extLst>
          </p:cNvPr>
          <p:cNvSpPr txBox="1"/>
          <p:nvPr/>
        </p:nvSpPr>
        <p:spPr>
          <a:xfrm>
            <a:off x="512064" y="743442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u="sng" dirty="0">
                <a:latin typeface="Aptos ExtraBold" panose="020B0004020202020204" pitchFamily="34" charset="0"/>
              </a:rPr>
              <a:t>Análise</a:t>
            </a:r>
            <a:r>
              <a:rPr lang="pt-BR" sz="3600" dirty="0">
                <a:latin typeface="Aptos ExtraBold" panose="020B0004020202020204" pitchFamily="34" charset="0"/>
              </a:rPr>
              <a:t> </a:t>
            </a:r>
            <a:r>
              <a:rPr lang="pt-BR" sz="3600" u="sng" dirty="0">
                <a:latin typeface="Aptos ExtraBold" panose="020B0004020202020204" pitchFamily="34" charset="0"/>
              </a:rPr>
              <a:t>do</a:t>
            </a:r>
            <a:r>
              <a:rPr lang="pt-BR" sz="3600" dirty="0">
                <a:latin typeface="Aptos ExtraBold" panose="020B0004020202020204" pitchFamily="34" charset="0"/>
              </a:rPr>
              <a:t> </a:t>
            </a:r>
            <a:r>
              <a:rPr lang="pt-BR" sz="3600" u="sng" dirty="0">
                <a:latin typeface="Aptos ExtraBold" panose="020B0004020202020204" pitchFamily="34" charset="0"/>
              </a:rPr>
              <a:t>Algoritmo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7093C85-8F76-4590-65EF-BB961E0ABE77}"/>
              </a:ext>
            </a:extLst>
          </p:cNvPr>
          <p:cNvSpPr txBox="1"/>
          <p:nvPr/>
        </p:nvSpPr>
        <p:spPr>
          <a:xfrm>
            <a:off x="50292" y="6362438"/>
            <a:ext cx="46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07</a:t>
            </a:r>
          </a:p>
        </p:txBody>
      </p:sp>
      <p:pic>
        <p:nvPicPr>
          <p:cNvPr id="3" name="Imagem 2" descr="Ícone&#10;&#10;Descrição gerada automaticamente com confiança baixa">
            <a:extLst>
              <a:ext uri="{FF2B5EF4-FFF2-40B4-BE49-F238E27FC236}">
                <a16:creationId xmlns:a16="http://schemas.microsoft.com/office/drawing/2014/main" id="{2FA4A18F-66EA-6A0D-F71C-595F2ECAD32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DFFFE"/>
              </a:clrFrom>
              <a:clrTo>
                <a:srgbClr val="FD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8483" y="3758184"/>
            <a:ext cx="2788920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2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404A232-34E5-BEF2-4508-279B7DE4B658}"/>
              </a:ext>
            </a:extLst>
          </p:cNvPr>
          <p:cNvSpPr/>
          <p:nvPr/>
        </p:nvSpPr>
        <p:spPr>
          <a:xfrm>
            <a:off x="0" y="0"/>
            <a:ext cx="274320" cy="6858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18573E4-896A-3902-0196-66FB024B0983}"/>
              </a:ext>
            </a:extLst>
          </p:cNvPr>
          <p:cNvSpPr/>
          <p:nvPr/>
        </p:nvSpPr>
        <p:spPr>
          <a:xfrm>
            <a:off x="0" y="6236208"/>
            <a:ext cx="9144000" cy="6217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8167FF8-4A5D-A9EA-2966-1E611122B0A8}"/>
              </a:ext>
            </a:extLst>
          </p:cNvPr>
          <p:cNvSpPr txBox="1"/>
          <p:nvPr/>
        </p:nvSpPr>
        <p:spPr>
          <a:xfrm>
            <a:off x="512064" y="743442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u="sng" dirty="0">
                <a:latin typeface="Aptos ExtraBold" panose="020B0004020202020204" pitchFamily="34" charset="0"/>
              </a:rPr>
              <a:t>Análise</a:t>
            </a:r>
            <a:r>
              <a:rPr lang="pt-BR" sz="3600" dirty="0">
                <a:latin typeface="Aptos ExtraBold" panose="020B0004020202020204" pitchFamily="34" charset="0"/>
              </a:rPr>
              <a:t> </a:t>
            </a:r>
            <a:r>
              <a:rPr lang="pt-BR" sz="3600" u="sng" dirty="0">
                <a:latin typeface="Aptos ExtraBold" panose="020B0004020202020204" pitchFamily="34" charset="0"/>
              </a:rPr>
              <a:t>do</a:t>
            </a:r>
            <a:r>
              <a:rPr lang="pt-BR" sz="3600" dirty="0">
                <a:latin typeface="Aptos ExtraBold" panose="020B0004020202020204" pitchFamily="34" charset="0"/>
              </a:rPr>
              <a:t> </a:t>
            </a:r>
            <a:r>
              <a:rPr lang="pt-BR" sz="3600" u="sng" dirty="0">
                <a:latin typeface="Aptos ExtraBold" panose="020B0004020202020204" pitchFamily="34" charset="0"/>
              </a:rPr>
              <a:t>Algoritmo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7093C85-8F76-4590-65EF-BB961E0ABE77}"/>
              </a:ext>
            </a:extLst>
          </p:cNvPr>
          <p:cNvSpPr txBox="1"/>
          <p:nvPr/>
        </p:nvSpPr>
        <p:spPr>
          <a:xfrm>
            <a:off x="50292" y="6362438"/>
            <a:ext cx="46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08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6A6BB0-6FDB-BAFB-C51F-9789C5F48EE0}"/>
              </a:ext>
            </a:extLst>
          </p:cNvPr>
          <p:cNvSpPr txBox="1"/>
          <p:nvPr/>
        </p:nvSpPr>
        <p:spPr>
          <a:xfrm>
            <a:off x="971550" y="1305341"/>
            <a:ext cx="7200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Estabilidade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Não Estável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 algoritmo de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Selection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não é estável, </a:t>
            </a:r>
            <a:r>
              <a:rPr lang="pt-BR" dirty="0"/>
              <a:t>ele pode alterar a ordem relativa de elementos iguais.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Utilização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Listas pequenas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Apesar de ser ineficiente para grandes volumes de dados, pode ser usado em listas pequenas onde a simplicidade do código é um fator desejável.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Quando não há restrições de memória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 algoritmo não requer espaço adicional significativo (além de algumas variáveis auxiliares para trocas), então ele pode ser aplicado em ambientes com baixa disponibilidade de memória.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706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404A232-34E5-BEF2-4508-279B7DE4B658}"/>
              </a:ext>
            </a:extLst>
          </p:cNvPr>
          <p:cNvSpPr/>
          <p:nvPr/>
        </p:nvSpPr>
        <p:spPr>
          <a:xfrm>
            <a:off x="-1" y="0"/>
            <a:ext cx="3743325" cy="6858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/>
              <a:t>Referências</a:t>
            </a:r>
            <a:r>
              <a:rPr lang="pt-BR"/>
              <a:t>:</a:t>
            </a:r>
          </a:p>
          <a:p>
            <a:pPr algn="ctr"/>
            <a:endParaRPr lang="pt-BR"/>
          </a:p>
          <a:p>
            <a:r>
              <a:rPr lang="pt-BR" sz="140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https://www.geeksforgeeks.org/selection-sort-algorithm-2/</a:t>
            </a:r>
            <a:endParaRPr lang="pt-BR" sz="1400">
              <a:solidFill>
                <a:schemeClr val="bg1"/>
              </a:solidFill>
            </a:endParaRPr>
          </a:p>
          <a:p>
            <a:endParaRPr lang="pt-BR" sz="1400">
              <a:solidFill>
                <a:schemeClr val="bg1"/>
              </a:solidFill>
            </a:endParaRPr>
          </a:p>
          <a:p>
            <a:r>
              <a:rPr lang="pt-BR" sz="140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https://www.devmedia.com.br/algoritmos-de-ordenacao-analise-e-comparacao/28261</a:t>
            </a:r>
            <a:endParaRPr lang="pt-BR" sz="1400">
              <a:solidFill>
                <a:schemeClr val="bg1"/>
              </a:solidFill>
            </a:endParaRPr>
          </a:p>
          <a:p>
            <a:endParaRPr lang="pt-BR" sz="1400">
              <a:solidFill>
                <a:schemeClr val="bg1"/>
              </a:solidFill>
            </a:endParaRPr>
          </a:p>
          <a:p>
            <a:r>
              <a:rPr lang="pt-BR" sz="140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https://www.treinaweb.com.br/blog/conheca-os-principais-algoritmos-de-ordenacao</a:t>
            </a:r>
            <a:endParaRPr lang="pt-BR" sz="1400">
              <a:solidFill>
                <a:schemeClr val="bg1"/>
              </a:solidFill>
            </a:endParaRPr>
          </a:p>
          <a:p>
            <a:endParaRPr lang="pt-BR" sz="1400">
              <a:solidFill>
                <a:schemeClr val="bg1"/>
              </a:solidFill>
            </a:endParaRPr>
          </a:p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18573E4-896A-3902-0196-66FB024B0983}"/>
              </a:ext>
            </a:extLst>
          </p:cNvPr>
          <p:cNvSpPr/>
          <p:nvPr/>
        </p:nvSpPr>
        <p:spPr>
          <a:xfrm>
            <a:off x="0" y="6236208"/>
            <a:ext cx="9144000" cy="6217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4111463E-5A5F-F4CD-F9DE-16701A23F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0317" y="2691352"/>
            <a:ext cx="5083683" cy="1475295"/>
          </a:xfrm>
        </p:spPr>
        <p:txBody>
          <a:bodyPr>
            <a:normAutofit/>
          </a:bodyPr>
          <a:lstStyle/>
          <a:p>
            <a:r>
              <a:rPr lang="pt-BR" sz="8800">
                <a:latin typeface="Aptos Black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Obrigado</a:t>
            </a:r>
            <a:endParaRPr lang="pt-BR" sz="3600" dirty="0">
              <a:latin typeface="Aptos Black" panose="020F05020202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2" name="Imagem 1" descr="Forma&#10;&#10;Descrição gerada automaticamente com confiança média">
            <a:extLst>
              <a:ext uri="{FF2B5EF4-FFF2-40B4-BE49-F238E27FC236}">
                <a16:creationId xmlns:a16="http://schemas.microsoft.com/office/drawing/2014/main" id="{E9A89CF3-6057-A667-C114-E43A36AF1F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509" y="403863"/>
            <a:ext cx="2813298" cy="281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425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1878</TotalTime>
  <Words>629</Words>
  <Application>Microsoft Office PowerPoint</Application>
  <PresentationFormat>Apresentação na tela (4:3)</PresentationFormat>
  <Paragraphs>121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Aptos</vt:lpstr>
      <vt:lpstr>Aptos Black</vt:lpstr>
      <vt:lpstr>Aptos Display</vt:lpstr>
      <vt:lpstr>Aptos ExtraBold</vt:lpstr>
      <vt:lpstr>Arial</vt:lpstr>
      <vt:lpstr>Wingdings</vt:lpstr>
      <vt:lpstr>Tema do Office</vt:lpstr>
      <vt:lpstr>Selection Sort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Augusto Ortigoso Barbosa</dc:creator>
  <cp:lastModifiedBy>Augusto Ortigoso Barbosa</cp:lastModifiedBy>
  <cp:revision>4</cp:revision>
  <dcterms:created xsi:type="dcterms:W3CDTF">2024-09-23T20:56:24Z</dcterms:created>
  <dcterms:modified xsi:type="dcterms:W3CDTF">2024-09-26T22:41:18Z</dcterms:modified>
</cp:coreProperties>
</file>