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69" r:id="rId5"/>
    <p:sldId id="270" r:id="rId6"/>
    <p:sldId id="274" r:id="rId7"/>
    <p:sldId id="27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9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2560-92CD-463C-9124-22F12755AB1B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3238E-C162-4EE8-B1F6-22569644F1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01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2560-92CD-463C-9124-22F12755AB1B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3238E-C162-4EE8-B1F6-22569644F1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29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2560-92CD-463C-9124-22F12755AB1B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3238E-C162-4EE8-B1F6-22569644F1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69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2560-92CD-463C-9124-22F12755AB1B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3238E-C162-4EE8-B1F6-22569644F1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62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2560-92CD-463C-9124-22F12755AB1B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3238E-C162-4EE8-B1F6-22569644F1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19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2560-92CD-463C-9124-22F12755AB1B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3238E-C162-4EE8-B1F6-22569644F1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62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2560-92CD-463C-9124-22F12755AB1B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3238E-C162-4EE8-B1F6-22569644F1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4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2560-92CD-463C-9124-22F12755AB1B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3238E-C162-4EE8-B1F6-22569644F1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31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2560-92CD-463C-9124-22F12755AB1B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3238E-C162-4EE8-B1F6-22569644F1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44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2560-92CD-463C-9124-22F12755AB1B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3238E-C162-4EE8-B1F6-22569644F1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67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2560-92CD-463C-9124-22F12755AB1B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3238E-C162-4EE8-B1F6-22569644F1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79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932560-92CD-463C-9124-22F12755AB1B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53238E-C162-4EE8-B1F6-22569644F1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01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B2B7245-AA87-E072-C02D-246F93A3A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306824"/>
            <a:ext cx="6858000" cy="621792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spcAft>
                <a:spcPts val="30"/>
              </a:spcAft>
            </a:pPr>
            <a:r>
              <a:rPr lang="pt-BR" dirty="0"/>
              <a:t>Estrutura de Dados I – Prof. Daniele Oliveira</a:t>
            </a:r>
          </a:p>
          <a:p>
            <a:pPr>
              <a:spcBef>
                <a:spcPts val="0"/>
              </a:spcBef>
              <a:spcAft>
                <a:spcPts val="30"/>
              </a:spcAft>
            </a:pPr>
            <a:r>
              <a:rPr lang="pt-BR" dirty="0"/>
              <a:t>Aluno: Augusto Barbosa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F7DE58-7AF3-0166-BB9B-80C69843B955}"/>
              </a:ext>
            </a:extLst>
          </p:cNvPr>
          <p:cNvSpPr txBox="1"/>
          <p:nvPr/>
        </p:nvSpPr>
        <p:spPr>
          <a:xfrm>
            <a:off x="914400" y="274320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u="sng" dirty="0" err="1">
                <a:latin typeface="Aptos ExtraBold" panose="020F0502020204030204" pitchFamily="34" charset="0"/>
              </a:rPr>
              <a:t>International</a:t>
            </a:r>
            <a:r>
              <a:rPr lang="pt-BR" sz="3200" dirty="0">
                <a:latin typeface="Aptos ExtraBold" panose="020F0502020204030204" pitchFamily="34" charset="0"/>
              </a:rPr>
              <a:t> </a:t>
            </a:r>
            <a:r>
              <a:rPr lang="pt-BR" sz="3200" u="sng" dirty="0">
                <a:latin typeface="Aptos ExtraBold" panose="020F0502020204030204" pitchFamily="34" charset="0"/>
              </a:rPr>
              <a:t>Space</a:t>
            </a:r>
            <a:r>
              <a:rPr lang="pt-BR" sz="3200" dirty="0">
                <a:latin typeface="Aptos ExtraBold" panose="020F0502020204030204" pitchFamily="34" charset="0"/>
              </a:rPr>
              <a:t> </a:t>
            </a:r>
            <a:r>
              <a:rPr lang="pt-BR" sz="3200" u="sng" dirty="0" err="1">
                <a:latin typeface="Aptos ExtraBold" panose="020F0502020204030204" pitchFamily="34" charset="0"/>
              </a:rPr>
              <a:t>Station</a:t>
            </a:r>
            <a:endParaRPr lang="pt-BR" sz="3200" u="sng" dirty="0">
              <a:latin typeface="Aptos ExtraBold" panose="020F050202020403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404A232-34E5-BEF2-4508-279B7DE4B658}"/>
              </a:ext>
            </a:extLst>
          </p:cNvPr>
          <p:cNvSpPr/>
          <p:nvPr/>
        </p:nvSpPr>
        <p:spPr>
          <a:xfrm>
            <a:off x="8343900" y="0"/>
            <a:ext cx="800100" cy="68580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18573E4-896A-3902-0196-66FB024B0983}"/>
              </a:ext>
            </a:extLst>
          </p:cNvPr>
          <p:cNvSpPr/>
          <p:nvPr/>
        </p:nvSpPr>
        <p:spPr>
          <a:xfrm>
            <a:off x="7147560" y="5838825"/>
            <a:ext cx="1996440" cy="10191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63ADCDE8-C9B8-74B8-3934-8C4A15C5F2A7}"/>
              </a:ext>
            </a:extLst>
          </p:cNvPr>
          <p:cNvSpPr/>
          <p:nvPr/>
        </p:nvSpPr>
        <p:spPr>
          <a:xfrm>
            <a:off x="0" y="4551363"/>
            <a:ext cx="2423160" cy="2306637"/>
          </a:xfrm>
          <a:prstGeom prst="rtTriangl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8C1046B9-D163-AF67-5D73-C42797EBCE2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70198" y="46684"/>
            <a:ext cx="2526514" cy="25265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5261196-F736-57B0-396E-1AE3EA02B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33259"/>
            <a:ext cx="7772400" cy="1684845"/>
          </a:xfrm>
        </p:spPr>
        <p:txBody>
          <a:bodyPr>
            <a:noAutofit/>
          </a:bodyPr>
          <a:lstStyle/>
          <a:p>
            <a:r>
              <a:rPr lang="pt-BR" sz="6600" dirty="0">
                <a:latin typeface="Aptos Black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TAD Personalizada</a:t>
            </a:r>
            <a:endParaRPr lang="pt-BR" sz="2400" dirty="0">
              <a:latin typeface="Aptos Black" panose="020F05020202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63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404A232-34E5-BEF2-4508-279B7DE4B658}"/>
              </a:ext>
            </a:extLst>
          </p:cNvPr>
          <p:cNvSpPr/>
          <p:nvPr/>
        </p:nvSpPr>
        <p:spPr>
          <a:xfrm>
            <a:off x="8887968" y="0"/>
            <a:ext cx="256032" cy="68580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18573E4-896A-3902-0196-66FB024B0983}"/>
              </a:ext>
            </a:extLst>
          </p:cNvPr>
          <p:cNvSpPr/>
          <p:nvPr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63ADCDE8-C9B8-74B8-3934-8C4A15C5F2A7}"/>
              </a:ext>
            </a:extLst>
          </p:cNvPr>
          <p:cNvSpPr/>
          <p:nvPr/>
        </p:nvSpPr>
        <p:spPr>
          <a:xfrm rot="5400000">
            <a:off x="680642" y="-690958"/>
            <a:ext cx="694942" cy="2076862"/>
          </a:xfrm>
          <a:prstGeom prst="rtTriangl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8BFDAD5-18E0-4BF7-6CF1-7F90511483F0}"/>
              </a:ext>
            </a:extLst>
          </p:cNvPr>
          <p:cNvSpPr txBox="1"/>
          <p:nvPr/>
        </p:nvSpPr>
        <p:spPr>
          <a:xfrm>
            <a:off x="4572" y="6490454"/>
            <a:ext cx="46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7F351DE5-71EC-50AE-464F-E95C30159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777" y="979480"/>
            <a:ext cx="5305806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ExtraBold" panose="020B0004020202020204" pitchFamily="34" charset="0"/>
              </a:rPr>
              <a:t>Introdução</a:t>
            </a:r>
            <a:endParaRPr kumimoji="0" lang="pt-BR" altLang="pt-B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Objetivo da TAD: 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rmazenar informações sobre astronautas, suas missões e os módulos associados a essas missões.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Estrutura da TAD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Lista simples que armazena até 10 itens, cada um com três atributos: nome do astronauta, nome da missão e nome do módulo.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ExtraBold" panose="020B0004020202020204" pitchFamily="34" charset="0"/>
              </a:rPr>
              <a:t>Definição das Estruturas - - - - - - - - - - - - - - - - - -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Item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lang="pt-BR" altLang="pt-BR" dirty="0">
                <a:latin typeface="+mj-lt"/>
              </a:rPr>
              <a:t>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lementos da lista</a:t>
            </a:r>
            <a:r>
              <a:rPr lang="pt-BR" altLang="pt-BR" dirty="0">
                <a:latin typeface="+mj-lt"/>
              </a:rPr>
              <a:t>: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astronautas, missões e módulos.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ListaISS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Armazena os itens e a variável "fim" que indica o número de elementos atuais.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39DF831-D150-1848-466C-4580B62CE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16" y="4398264"/>
            <a:ext cx="2395728" cy="239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3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404A232-34E5-BEF2-4508-279B7DE4B658}"/>
              </a:ext>
            </a:extLst>
          </p:cNvPr>
          <p:cNvSpPr/>
          <p:nvPr/>
        </p:nvSpPr>
        <p:spPr>
          <a:xfrm>
            <a:off x="8887968" y="0"/>
            <a:ext cx="256032" cy="68580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18573E4-896A-3902-0196-66FB024B0983}"/>
              </a:ext>
            </a:extLst>
          </p:cNvPr>
          <p:cNvSpPr/>
          <p:nvPr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63ADCDE8-C9B8-74B8-3934-8C4A15C5F2A7}"/>
              </a:ext>
            </a:extLst>
          </p:cNvPr>
          <p:cNvSpPr/>
          <p:nvPr/>
        </p:nvSpPr>
        <p:spPr>
          <a:xfrm rot="5400000">
            <a:off x="680642" y="-690958"/>
            <a:ext cx="694942" cy="2076862"/>
          </a:xfrm>
          <a:prstGeom prst="rtTriangl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8BFDAD5-18E0-4BF7-6CF1-7F90511483F0}"/>
              </a:ext>
            </a:extLst>
          </p:cNvPr>
          <p:cNvSpPr txBox="1"/>
          <p:nvPr/>
        </p:nvSpPr>
        <p:spPr>
          <a:xfrm>
            <a:off x="4572" y="6490454"/>
            <a:ext cx="46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8C48978-499D-FD42-26FD-C2E5800CE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230" y="887775"/>
            <a:ext cx="569553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ExtraBold" panose="020B0004020202020204" pitchFamily="34" charset="0"/>
              </a:rPr>
              <a:t> Estrutura da TAD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Operações com </a:t>
            </a: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strings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exigindo o uso de funções como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strcmp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() para comparar nomes de astronautas. </a:t>
            </a:r>
          </a:p>
        </p:txBody>
      </p:sp>
      <p:pic>
        <p:nvPicPr>
          <p:cNvPr id="6" name="Imagem 5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28C0B7BD-D977-0FFA-31CC-0E7FC2C54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55" y="1903438"/>
            <a:ext cx="6881089" cy="319012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752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404A232-34E5-BEF2-4508-279B7DE4B658}"/>
              </a:ext>
            </a:extLst>
          </p:cNvPr>
          <p:cNvSpPr/>
          <p:nvPr/>
        </p:nvSpPr>
        <p:spPr>
          <a:xfrm>
            <a:off x="8887968" y="0"/>
            <a:ext cx="256032" cy="68580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18573E4-896A-3902-0196-66FB024B0983}"/>
              </a:ext>
            </a:extLst>
          </p:cNvPr>
          <p:cNvSpPr/>
          <p:nvPr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63ADCDE8-C9B8-74B8-3934-8C4A15C5F2A7}"/>
              </a:ext>
            </a:extLst>
          </p:cNvPr>
          <p:cNvSpPr/>
          <p:nvPr/>
        </p:nvSpPr>
        <p:spPr>
          <a:xfrm rot="5400000">
            <a:off x="680642" y="-690958"/>
            <a:ext cx="694942" cy="2076862"/>
          </a:xfrm>
          <a:prstGeom prst="rtTriangl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8BFDAD5-18E0-4BF7-6CF1-7F90511483F0}"/>
              </a:ext>
            </a:extLst>
          </p:cNvPr>
          <p:cNvSpPr txBox="1"/>
          <p:nvPr/>
        </p:nvSpPr>
        <p:spPr>
          <a:xfrm>
            <a:off x="4572" y="6490454"/>
            <a:ext cx="46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6F7C744-AEE0-0FDE-AB7F-C31C1D734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53" y="635833"/>
            <a:ext cx="761009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1" i="0" u="sng" strike="noStrike" cap="none" normalizeH="0" baseline="0" dirty="0">
                <a:ln>
                  <a:noFill/>
                </a:ln>
                <a:effectLst/>
                <a:latin typeface="Aptos ExtraBold" panose="020B0004020202020204" pitchFamily="34" charset="0"/>
              </a:rPr>
              <a:t>Execução do Programa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Menu permite realizar operações de inserção, remoção, busca, alteração e exibição de dados na lista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Entrada são recebidas via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fgets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() para capturar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strings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de astronautas, missões e módulos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600" dirty="0">
                <a:latin typeface="+mj-lt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Após a interação, a lista é liberada da memória com a função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Libera_lista_iss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()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CD23174B-706B-EB43-304F-14FA1090A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094" y="2944157"/>
            <a:ext cx="4629796" cy="343900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Imagem 4" descr="Forma, Círculo&#10;&#10;Descrição gerada automaticamente">
            <a:extLst>
              <a:ext uri="{FF2B5EF4-FFF2-40B4-BE49-F238E27FC236}">
                <a16:creationId xmlns:a16="http://schemas.microsoft.com/office/drawing/2014/main" id="{CF581A03-7CCF-29F2-18C2-C723AD13F74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93785" y="249936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8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404A232-34E5-BEF2-4508-279B7DE4B658}"/>
              </a:ext>
            </a:extLst>
          </p:cNvPr>
          <p:cNvSpPr/>
          <p:nvPr/>
        </p:nvSpPr>
        <p:spPr>
          <a:xfrm>
            <a:off x="8887968" y="0"/>
            <a:ext cx="256032" cy="68580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18573E4-896A-3902-0196-66FB024B0983}"/>
              </a:ext>
            </a:extLst>
          </p:cNvPr>
          <p:cNvSpPr/>
          <p:nvPr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63ADCDE8-C9B8-74B8-3934-8C4A15C5F2A7}"/>
              </a:ext>
            </a:extLst>
          </p:cNvPr>
          <p:cNvSpPr/>
          <p:nvPr/>
        </p:nvSpPr>
        <p:spPr>
          <a:xfrm rot="5400000">
            <a:off x="680642" y="-690958"/>
            <a:ext cx="694942" cy="2076862"/>
          </a:xfrm>
          <a:prstGeom prst="rtTriangl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8BFDAD5-18E0-4BF7-6CF1-7F90511483F0}"/>
              </a:ext>
            </a:extLst>
          </p:cNvPr>
          <p:cNvSpPr txBox="1"/>
          <p:nvPr/>
        </p:nvSpPr>
        <p:spPr>
          <a:xfrm>
            <a:off x="4572" y="6490454"/>
            <a:ext cx="46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F65C297-3F48-A622-D49C-948814FE5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02" y="2490281"/>
            <a:ext cx="5257800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sng" strike="noStrike" cap="none" normalizeH="0" baseline="0" dirty="0">
                <a:ln>
                  <a:noFill/>
                </a:ln>
                <a:effectLst/>
                <a:latin typeface="Aptos ExtraBold" panose="020B0004020202020204" pitchFamily="34" charset="0"/>
              </a:rPr>
              <a:t>Salvar Lista Em Arquivo</a:t>
            </a:r>
            <a:endParaRPr lang="pt-BR" altLang="pt-BR" sz="2000" b="1" u="sng" dirty="0">
              <a:latin typeface="Aptos ExtraBold" panose="020B00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Salva os dados da lista em um arquivo de texto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Escreve os detalhes de cada item (astronauta, missão, módulo) em um arquivo especificado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Uso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 Permite persistir os dados da lista para uso posterior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B08A5EF-A362-B3C2-DB87-64FE53A928FD}"/>
              </a:ext>
            </a:extLst>
          </p:cNvPr>
          <p:cNvSpPr txBox="1"/>
          <p:nvPr/>
        </p:nvSpPr>
        <p:spPr>
          <a:xfrm>
            <a:off x="914400" y="347473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u="sng" dirty="0">
                <a:latin typeface="Aptos ExtraBold" panose="020F0502020204030204" pitchFamily="34" charset="0"/>
              </a:rPr>
              <a:t>Alterações</a:t>
            </a:r>
            <a:r>
              <a:rPr lang="pt-BR" sz="3200" dirty="0">
                <a:latin typeface="Aptos ExtraBold" panose="020F0502020204030204" pitchFamily="34" charset="0"/>
              </a:rPr>
              <a:t> </a:t>
            </a:r>
            <a:r>
              <a:rPr lang="pt-BR" sz="3200" u="sng" dirty="0">
                <a:latin typeface="Aptos ExtraBold" panose="020F0502020204030204" pitchFamily="34" charset="0"/>
              </a:rPr>
              <a:t>na</a:t>
            </a:r>
            <a:r>
              <a:rPr lang="pt-BR" sz="3200" dirty="0">
                <a:latin typeface="Aptos ExtraBold" panose="020F0502020204030204" pitchFamily="34" charset="0"/>
              </a:rPr>
              <a:t> </a:t>
            </a:r>
            <a:r>
              <a:rPr lang="pt-BR" sz="3200" u="sng" dirty="0">
                <a:latin typeface="Aptos ExtraBold" panose="020F0502020204030204" pitchFamily="34" charset="0"/>
              </a:rPr>
              <a:t>TAD</a:t>
            </a:r>
            <a:r>
              <a:rPr lang="pt-BR" sz="3200" dirty="0">
                <a:latin typeface="Aptos ExtraBold" panose="020F0502020204030204" pitchFamily="34" charset="0"/>
              </a:rPr>
              <a:t> </a:t>
            </a:r>
            <a:r>
              <a:rPr lang="pt-BR" sz="3200" u="sng" dirty="0">
                <a:latin typeface="Aptos ExtraBold" panose="020F0502020204030204" pitchFamily="34" charset="0"/>
              </a:rPr>
              <a:t>I.S.S.</a:t>
            </a:r>
          </a:p>
        </p:txBody>
      </p:sp>
      <p:pic>
        <p:nvPicPr>
          <p:cNvPr id="2" name="Imagem 1" descr="Forma, Ícone&#10;&#10;Descrição gerada automaticamente com confiança média">
            <a:extLst>
              <a:ext uri="{FF2B5EF4-FFF2-40B4-BE49-F238E27FC236}">
                <a16:creationId xmlns:a16="http://schemas.microsoft.com/office/drawing/2014/main" id="{EF64D518-D875-5FDD-DD05-AA7CAD68245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13848" y="1906531"/>
            <a:ext cx="3044936" cy="304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1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404A232-34E5-BEF2-4508-279B7DE4B658}"/>
              </a:ext>
            </a:extLst>
          </p:cNvPr>
          <p:cNvSpPr/>
          <p:nvPr/>
        </p:nvSpPr>
        <p:spPr>
          <a:xfrm>
            <a:off x="8887968" y="0"/>
            <a:ext cx="256032" cy="68580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18573E4-896A-3902-0196-66FB024B0983}"/>
              </a:ext>
            </a:extLst>
          </p:cNvPr>
          <p:cNvSpPr/>
          <p:nvPr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63ADCDE8-C9B8-74B8-3934-8C4A15C5F2A7}"/>
              </a:ext>
            </a:extLst>
          </p:cNvPr>
          <p:cNvSpPr/>
          <p:nvPr/>
        </p:nvSpPr>
        <p:spPr>
          <a:xfrm rot="5400000">
            <a:off x="680642" y="-690958"/>
            <a:ext cx="694942" cy="2076862"/>
          </a:xfrm>
          <a:prstGeom prst="rtTriangl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8BFDAD5-18E0-4BF7-6CF1-7F90511483F0}"/>
              </a:ext>
            </a:extLst>
          </p:cNvPr>
          <p:cNvSpPr txBox="1"/>
          <p:nvPr/>
        </p:nvSpPr>
        <p:spPr>
          <a:xfrm>
            <a:off x="4572" y="6490454"/>
            <a:ext cx="46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F65C297-3F48-A622-D49C-948814FE5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888" y="982176"/>
            <a:ext cx="4131694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sng" strike="noStrike" cap="none" normalizeH="0" baseline="0" dirty="0">
                <a:ln>
                  <a:noFill/>
                </a:ln>
                <a:effectLst/>
                <a:latin typeface="Aptos ExtraBold" panose="020B0004020202020204" pitchFamily="34" charset="0"/>
              </a:rPr>
              <a:t>Mesclar Lista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Cria uma nova lista que contém todos os itens das duas listas fornecidas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Verifica duplicatas antes de inserir itens da segunda lista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Combina duas listas, evitando duplicatas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sng" strike="noStrike" cap="none" normalizeH="0" baseline="0" dirty="0" err="1">
                <a:ln>
                  <a:noFill/>
                </a:ln>
                <a:effectLst/>
                <a:latin typeface="Aptos ExtraBold" panose="020B0004020202020204" pitchFamily="34" charset="0"/>
              </a:rPr>
              <a:t>Ordernar</a:t>
            </a:r>
            <a:r>
              <a:rPr kumimoji="0" lang="pt-BR" altLang="pt-BR" sz="2000" b="1" i="0" u="sng" strike="noStrike" cap="none" normalizeH="0" baseline="0" dirty="0">
                <a:ln>
                  <a:noFill/>
                </a:ln>
                <a:effectLst/>
                <a:latin typeface="Aptos ExtraBold" panose="020B0004020202020204" pitchFamily="34" charset="0"/>
              </a:rPr>
              <a:t> Lista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Implementa um algoritmo de ordenação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bubble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ordenar os itens da lista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 busca de itens em uma lista ordenada por um critério (neste caso, o nome do astronauta)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2642DA8-FE2D-7780-7EA3-8E1A7284A452}"/>
              </a:ext>
            </a:extLst>
          </p:cNvPr>
          <p:cNvSpPr txBox="1"/>
          <p:nvPr/>
        </p:nvSpPr>
        <p:spPr>
          <a:xfrm>
            <a:off x="914400" y="347473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u="sng" dirty="0">
                <a:latin typeface="Aptos ExtraBold" panose="020F0502020204030204" pitchFamily="34" charset="0"/>
              </a:rPr>
              <a:t>Alterações</a:t>
            </a:r>
            <a:r>
              <a:rPr lang="pt-BR" sz="3200" dirty="0">
                <a:latin typeface="Aptos ExtraBold" panose="020F0502020204030204" pitchFamily="34" charset="0"/>
              </a:rPr>
              <a:t> </a:t>
            </a:r>
            <a:r>
              <a:rPr lang="pt-BR" sz="3200" u="sng" dirty="0">
                <a:latin typeface="Aptos ExtraBold" panose="020F0502020204030204" pitchFamily="34" charset="0"/>
              </a:rPr>
              <a:t>na</a:t>
            </a:r>
            <a:r>
              <a:rPr lang="pt-BR" sz="3200" dirty="0">
                <a:latin typeface="Aptos ExtraBold" panose="020F0502020204030204" pitchFamily="34" charset="0"/>
              </a:rPr>
              <a:t> </a:t>
            </a:r>
            <a:r>
              <a:rPr lang="pt-BR" sz="3200" u="sng" dirty="0">
                <a:latin typeface="Aptos ExtraBold" panose="020F0502020204030204" pitchFamily="34" charset="0"/>
              </a:rPr>
              <a:t>TAD</a:t>
            </a:r>
            <a:r>
              <a:rPr lang="pt-BR" sz="3200" dirty="0">
                <a:latin typeface="Aptos ExtraBold" panose="020F0502020204030204" pitchFamily="34" charset="0"/>
              </a:rPr>
              <a:t> </a:t>
            </a:r>
            <a:r>
              <a:rPr lang="pt-BR" sz="3200" u="sng" dirty="0">
                <a:latin typeface="Aptos ExtraBold" panose="020F0502020204030204" pitchFamily="34" charset="0"/>
              </a:rPr>
              <a:t>I.S.S.</a:t>
            </a:r>
          </a:p>
        </p:txBody>
      </p:sp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B5531285-4E71-C989-2698-02260E123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428" y="1528888"/>
            <a:ext cx="4167986" cy="380022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Imagem 4" descr="Ícone&#10;&#10;Descrição gerada automaticamente com confiança baixa">
            <a:extLst>
              <a:ext uri="{FF2B5EF4-FFF2-40B4-BE49-F238E27FC236}">
                <a16:creationId xmlns:a16="http://schemas.microsoft.com/office/drawing/2014/main" id="{779BF441-B7FF-18A5-A0B6-4AD230BB916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60900" y="3418070"/>
            <a:ext cx="3072384" cy="307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4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404A232-34E5-BEF2-4508-279B7DE4B658}"/>
              </a:ext>
            </a:extLst>
          </p:cNvPr>
          <p:cNvSpPr/>
          <p:nvPr/>
        </p:nvSpPr>
        <p:spPr>
          <a:xfrm>
            <a:off x="8887968" y="0"/>
            <a:ext cx="256032" cy="68580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18573E4-896A-3902-0196-66FB024B0983}"/>
              </a:ext>
            </a:extLst>
          </p:cNvPr>
          <p:cNvSpPr/>
          <p:nvPr/>
        </p:nvSpPr>
        <p:spPr>
          <a:xfrm>
            <a:off x="0" y="4910328"/>
            <a:ext cx="9144000" cy="19476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63ADCDE8-C9B8-74B8-3934-8C4A15C5F2A7}"/>
              </a:ext>
            </a:extLst>
          </p:cNvPr>
          <p:cNvSpPr/>
          <p:nvPr/>
        </p:nvSpPr>
        <p:spPr>
          <a:xfrm rot="5400000">
            <a:off x="680642" y="-690958"/>
            <a:ext cx="694942" cy="2076862"/>
          </a:xfrm>
          <a:prstGeom prst="rtTriangl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76FE61-48EA-B87D-8C0D-5391DFDFA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3429" y="2691352"/>
            <a:ext cx="5083683" cy="1475295"/>
          </a:xfrm>
        </p:spPr>
        <p:txBody>
          <a:bodyPr>
            <a:normAutofit/>
          </a:bodyPr>
          <a:lstStyle/>
          <a:p>
            <a:r>
              <a:rPr lang="pt-BR" sz="8800">
                <a:latin typeface="Aptos Black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Obrigado</a:t>
            </a:r>
            <a:endParaRPr lang="pt-BR" sz="3600" dirty="0">
              <a:latin typeface="Aptos Black" panose="020F05020202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m 2" descr="Forma&#10;&#10;Descrição gerada automaticamente com confiança média">
            <a:extLst>
              <a:ext uri="{FF2B5EF4-FFF2-40B4-BE49-F238E27FC236}">
                <a16:creationId xmlns:a16="http://schemas.microsoft.com/office/drawing/2014/main" id="{187107DC-11EB-A16C-E14D-04822A29A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621" y="403863"/>
            <a:ext cx="2813298" cy="281329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7DCCF44-2B71-269A-E10D-D2F8573F772A}"/>
              </a:ext>
            </a:extLst>
          </p:cNvPr>
          <p:cNvSpPr txBox="1"/>
          <p:nvPr/>
        </p:nvSpPr>
        <p:spPr>
          <a:xfrm>
            <a:off x="91440" y="4985183"/>
            <a:ext cx="6199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bg1"/>
                </a:solidFill>
                <a:latin typeface="Aptos ExtraBold" panose="020B0004020202020204" pitchFamily="34" charset="0"/>
              </a:rPr>
              <a:t>REFERENCIAS:</a:t>
            </a: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Slides concedidos pela professora Daniele Oliveira</a:t>
            </a:r>
          </a:p>
        </p:txBody>
      </p:sp>
    </p:spTree>
    <p:extLst>
      <p:ext uri="{BB962C8B-B14F-4D97-AF65-F5344CB8AC3E}">
        <p14:creationId xmlns:p14="http://schemas.microsoft.com/office/powerpoint/2010/main" val="9541521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1995</TotalTime>
  <Words>345</Words>
  <Application>Microsoft Office PowerPoint</Application>
  <PresentationFormat>Apresentação na tela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Aptos</vt:lpstr>
      <vt:lpstr>Aptos Black</vt:lpstr>
      <vt:lpstr>Aptos Display</vt:lpstr>
      <vt:lpstr>Aptos ExtraBold</vt:lpstr>
      <vt:lpstr>Arial</vt:lpstr>
      <vt:lpstr>Tema do Office</vt:lpstr>
      <vt:lpstr>TAD Personalizada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Augusto Ortigoso Barbosa</dc:creator>
  <cp:lastModifiedBy>Augusto Ortigoso Barbosa</cp:lastModifiedBy>
  <cp:revision>5</cp:revision>
  <dcterms:created xsi:type="dcterms:W3CDTF">2024-09-23T20:56:24Z</dcterms:created>
  <dcterms:modified xsi:type="dcterms:W3CDTF">2024-09-26T15:14:06Z</dcterms:modified>
</cp:coreProperties>
</file>