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4"/>
    <p:sldMasterId id="2147483653" r:id="rId5"/>
    <p:sldMasterId id="2147483657" r:id="rId6"/>
  </p:sldMasterIdLst>
  <p:notesMasterIdLst>
    <p:notesMasterId r:id="rId17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8"/>
      <p:bold r:id="rId19"/>
      <p:italic r:id="rId20"/>
      <p:boldItalic r:id="rId21"/>
    </p:embeddedFont>
    <p:embeddedFont>
      <p:font typeface="Helvetica Neue" panose="020B0604020202020204" charset="0"/>
      <p:regular r:id="rId22"/>
      <p:bold r:id="rId23"/>
      <p:italic r:id="rId24"/>
      <p:boldItalic r:id="rId25"/>
    </p:embeddedFont>
    <p:embeddedFont>
      <p:font typeface="Poppins" panose="000005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96">
          <p15:clr>
            <a:srgbClr val="A4A3A4"/>
          </p15:clr>
        </p15:guide>
        <p15:guide id="2" orient="horz" pos="3463">
          <p15:clr>
            <a:srgbClr val="A4A3A4"/>
          </p15:clr>
        </p15:guide>
        <p15:guide id="3" orient="horz" pos="469">
          <p15:clr>
            <a:srgbClr val="A4A3A4"/>
          </p15:clr>
        </p15:guide>
        <p15:guide id="4" orient="horz" pos="3418">
          <p15:clr>
            <a:srgbClr val="A4A3A4"/>
          </p15:clr>
        </p15:guide>
        <p15:guide id="5" orient="horz" pos="329">
          <p15:clr>
            <a:srgbClr val="A4A3A4"/>
          </p15:clr>
        </p15:guide>
        <p15:guide id="6" orient="horz" pos="2909">
          <p15:clr>
            <a:srgbClr val="A4A3A4"/>
          </p15:clr>
        </p15:guide>
        <p15:guide id="7" orient="horz" pos="757">
          <p15:clr>
            <a:srgbClr val="A4A3A4"/>
          </p15:clr>
        </p15:guide>
        <p15:guide id="8" orient="horz" pos="597">
          <p15:clr>
            <a:srgbClr val="A4A3A4"/>
          </p15:clr>
        </p15:guide>
        <p15:guide id="9" orient="horz" pos="3093">
          <p15:clr>
            <a:srgbClr val="A4A3A4"/>
          </p15:clr>
        </p15:guide>
        <p15:guide id="10" pos="5541">
          <p15:clr>
            <a:srgbClr val="A4A3A4"/>
          </p15:clr>
        </p15:guide>
        <p15:guide id="11" pos="2896">
          <p15:clr>
            <a:srgbClr val="A4A3A4"/>
          </p15:clr>
        </p15:guide>
        <p15:guide id="12" pos="254">
          <p15:clr>
            <a:srgbClr val="A4A3A4"/>
          </p15:clr>
        </p15:guide>
        <p15:guide id="13" pos="5499">
          <p15:clr>
            <a:srgbClr val="A4A3A4"/>
          </p15:clr>
        </p15:guide>
        <p15:guide id="14" pos="4198">
          <p15:clr>
            <a:srgbClr val="9AA0A6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1" roundtripDataSignature="AMtx7mhjI8u0xVpR7hK1nW80r2WfaCFg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A8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B9AB3C-C92A-468B-9AC1-0AD8164DF863}" v="6" dt="2023-06-15T12:38:58.715"/>
  </p1510:revLst>
</p1510:revInfo>
</file>

<file path=ppt/tableStyles.xml><?xml version="1.0" encoding="utf-8"?>
<a:tblStyleLst xmlns:a="http://schemas.openxmlformats.org/drawingml/2006/main" def="{43C55BED-BFC5-42EA-807F-3E37B2D6DE55}">
  <a:tblStyle styleId="{43C55BED-BFC5-42EA-807F-3E37B2D6DE5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44"/>
      </p:cViewPr>
      <p:guideLst>
        <p:guide orient="horz" pos="196"/>
        <p:guide orient="horz" pos="3463"/>
        <p:guide orient="horz" pos="469"/>
        <p:guide orient="horz" pos="3418"/>
        <p:guide orient="horz" pos="329"/>
        <p:guide orient="horz" pos="2909"/>
        <p:guide orient="horz" pos="757"/>
        <p:guide orient="horz" pos="597"/>
        <p:guide orient="horz" pos="3093"/>
        <p:guide pos="5541"/>
        <p:guide pos="2896"/>
        <p:guide pos="254"/>
        <p:guide pos="5499"/>
        <p:guide pos="419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34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font" Target="fonts/font7.fntdata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microsoft.com/office/2015/10/relationships/revisionInfo" Target="revisionInfo.xml"/><Relationship Id="rId10" Type="http://schemas.openxmlformats.org/officeDocument/2006/relationships/slide" Target="slides/slide4.xml"/><Relationship Id="rId19" Type="http://schemas.openxmlformats.org/officeDocument/2006/relationships/font" Target="fonts/font2.fntdata"/><Relationship Id="rId31" Type="http://customschemas.google.com/relationships/presentationmetadata" Target="meta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5" Type="http://schemas.openxmlformats.org/officeDocument/2006/relationships/tableStyles" Target="tableStyles.xml"/><Relationship Id="rId8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sng" strike="noStrike" cap="none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sng" strike="noStrike" cap="none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sng" strike="noStrike" cap="none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sng" strike="noStrike" cap="none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sng" strike="noStrike" cap="none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sng" strike="noStrike" cap="none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sng" strike="noStrike" cap="none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sng" strike="noStrike" cap="none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sng" strike="noStrike" cap="none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sng" strike="noStrike" cap="none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sng" strike="noStrike" cap="none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sng" strike="noStrike" cap="none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sng" strike="noStrike" cap="none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sng" strike="noStrike" cap="none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sng" strike="noStrike" cap="none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sng" strike="noStrike" cap="none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sng" strike="noStrike" cap="none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sng" strike="noStrike" cap="none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sng" strike="noStrike" cap="none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sng" strike="noStrike" cap="none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sng" strike="noStrike" cap="none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sng" strike="noStrike" cap="none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sng" strike="noStrike" cap="none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sng" strike="noStrike" cap="none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sng" strike="noStrike" cap="none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sng" strike="noStrike" cap="none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sng" strike="noStrike" cap="none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 sz="1200" b="0" i="0" u="sng" strike="noStrike" cap="none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 b="0" i="0" u="sng" strike="noStrike" cap="none">
              <a:solidFill>
                <a:srgbClr val="CC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5" name="Google Shape;7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1" name="Google Shape;181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21756551b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g1321756551b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618650623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9" name="Google Shape;89;g13618650623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618650623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g13618650623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618650623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2" name="Google Shape;112;g13618650623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00eae174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g1200eae174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618650623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8" name="Google Shape;148;g13618650623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618650623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8" name="Google Shape;158;g13618650623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365276aea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g1365276ae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centrata">
  <p:cSld name="COVER centrata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74"/>
          <p:cNvSpPr txBox="1">
            <a:spLocks noGrp="1"/>
          </p:cNvSpPr>
          <p:nvPr>
            <p:ph type="title"/>
          </p:nvPr>
        </p:nvSpPr>
        <p:spPr>
          <a:xfrm>
            <a:off x="1645753" y="2543043"/>
            <a:ext cx="5852400" cy="1451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12" name="Google Shape;12;p74" descr="Immagine che contiene testo&#10;&#10;Descrizione generata automa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29144" y="777837"/>
            <a:ext cx="3085712" cy="1201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ZIE testo">
  <p:cSld name="GRAZIE testo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94" descr="lov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86505" y="250281"/>
            <a:ext cx="1370991" cy="1304223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94"/>
          <p:cNvSpPr txBox="1">
            <a:spLocks noGrp="1"/>
          </p:cNvSpPr>
          <p:nvPr>
            <p:ph type="title"/>
          </p:nvPr>
        </p:nvSpPr>
        <p:spPr>
          <a:xfrm>
            <a:off x="742950" y="1557338"/>
            <a:ext cx="7658100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E4002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1" name="Google Shape;61;p94"/>
          <p:cNvSpPr txBox="1"/>
          <p:nvPr/>
        </p:nvSpPr>
        <p:spPr>
          <a:xfrm>
            <a:off x="742950" y="4064044"/>
            <a:ext cx="7658100" cy="641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425" tIns="21425" rIns="21425" bIns="214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-IT" sz="1400" b="0" i="0" u="none" strike="noStrike" cap="none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Connexia S.r.l.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it-IT" sz="1000" b="0" i="0" u="none" strike="noStrike" cap="none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Via B. Panizza 7, 20144 Milan - P.zza Barberini 47, 00187 Rome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-IT" sz="14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www.connexia.com</a:t>
            </a:r>
            <a:endParaRPr sz="1400" b="0" i="0" u="none" strike="noStrike" cap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" name="Google Shape;62;p94"/>
          <p:cNvSpPr txBox="1">
            <a:spLocks noGrp="1"/>
          </p:cNvSpPr>
          <p:nvPr>
            <p:ph type="body" idx="1"/>
          </p:nvPr>
        </p:nvSpPr>
        <p:spPr>
          <a:xfrm>
            <a:off x="742950" y="2578100"/>
            <a:ext cx="7658100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A ROSSA">
  <p:cSld name="VUOTA ROSSA">
    <p:bg>
      <p:bgPr>
        <a:solidFill>
          <a:srgbClr val="E4002B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5"/>
          <p:cNvSpPr txBox="1">
            <a:spLocks noGrp="1"/>
          </p:cNvSpPr>
          <p:nvPr>
            <p:ph type="sldNum" idx="12"/>
          </p:nvPr>
        </p:nvSpPr>
        <p:spPr>
          <a:xfrm>
            <a:off x="8026200" y="4679887"/>
            <a:ext cx="504056" cy="165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65" name="Google Shape;65;p95"/>
          <p:cNvSpPr txBox="1"/>
          <p:nvPr/>
        </p:nvSpPr>
        <p:spPr>
          <a:xfrm>
            <a:off x="1162066" y="4680566"/>
            <a:ext cx="1584176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it-IT" sz="6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 ALL RIGHTS RESERVED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95" descr="1_cnx_positivo_rgb_logotyp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0067" y="4693257"/>
            <a:ext cx="843955" cy="169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95" descr="2_cnx_positivo_rgb_mark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41356" y="4560888"/>
            <a:ext cx="438259" cy="416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A">
  <p:cSld name="VUOTA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6"/>
          <p:cNvSpPr txBox="1">
            <a:spLocks noGrp="1"/>
          </p:cNvSpPr>
          <p:nvPr>
            <p:ph type="sldNum" idx="12"/>
          </p:nvPr>
        </p:nvSpPr>
        <p:spPr>
          <a:xfrm>
            <a:off x="8026200" y="4679887"/>
            <a:ext cx="504056" cy="165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2528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2528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2528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2528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2528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2528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2528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2528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2528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70" name="Google Shape;70;p96" descr="2_cnx_positivo_rgb_mark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41356" y="4566661"/>
            <a:ext cx="438259" cy="41698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96"/>
          <p:cNvSpPr txBox="1"/>
          <p:nvPr/>
        </p:nvSpPr>
        <p:spPr>
          <a:xfrm>
            <a:off x="1162066" y="4680566"/>
            <a:ext cx="1584176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it-IT" sz="600" b="1" i="0" u="none" strike="noStrike" cap="none">
                <a:solidFill>
                  <a:srgbClr val="2528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 ALL RIGHTS RESERVED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96" descr="cnxr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6211" y="4711653"/>
            <a:ext cx="843955" cy="142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centrata img">
  <p:cSld name="COVER centrata img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2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5" name="Google Shape;15;p102"/>
          <p:cNvSpPr txBox="1">
            <a:spLocks noGrp="1"/>
          </p:cNvSpPr>
          <p:nvPr>
            <p:ph type="title"/>
          </p:nvPr>
        </p:nvSpPr>
        <p:spPr>
          <a:xfrm>
            <a:off x="1650910" y="2543043"/>
            <a:ext cx="5852400" cy="1451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" name="Google Shape;16;p102"/>
          <p:cNvSpPr txBox="1"/>
          <p:nvPr/>
        </p:nvSpPr>
        <p:spPr>
          <a:xfrm>
            <a:off x="1645753" y="2543043"/>
            <a:ext cx="5852400" cy="1451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it-IT" sz="2800" b="1" i="0" u="none" strike="noStrike" cap="none">
                <a:solidFill>
                  <a:srgbClr val="E4002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Fare clic per modificare lo stile del titolo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Google Shape;17;p102" descr="Immagine che contiene testo&#10;&#10;Descrizione generata automa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29144" y="777837"/>
            <a:ext cx="3085712" cy="1201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centrata img red">
  <p:cSld name="COVER centrata img red">
    <p:bg>
      <p:bgPr>
        <a:solidFill>
          <a:srgbClr val="E4002B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03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103"/>
          <p:cNvSpPr txBox="1">
            <a:spLocks noGrp="1"/>
          </p:cNvSpPr>
          <p:nvPr>
            <p:ph type="title"/>
          </p:nvPr>
        </p:nvSpPr>
        <p:spPr>
          <a:xfrm>
            <a:off x="1650910" y="2543043"/>
            <a:ext cx="5852400" cy="14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21" name="Google Shape;21;p103" descr="Immagine che contiene testo&#10;&#10;Descrizione generata automa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68860" y="808763"/>
            <a:ext cx="3006282" cy="1170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centrata red">
  <p:cSld name="COVER centrata red">
    <p:bg>
      <p:bgPr>
        <a:solidFill>
          <a:srgbClr val="E4002B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04"/>
          <p:cNvSpPr txBox="1">
            <a:spLocks noGrp="1"/>
          </p:cNvSpPr>
          <p:nvPr>
            <p:ph type="title"/>
          </p:nvPr>
        </p:nvSpPr>
        <p:spPr>
          <a:xfrm>
            <a:off x="1645753" y="2543043"/>
            <a:ext cx="5852400" cy="14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24" name="Google Shape;24;p104" descr="Immagine che contiene testo&#10;&#10;Descrizione generata automa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68860" y="808763"/>
            <a:ext cx="3006282" cy="1170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2">
  <p:cSld name="CONTENUTO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1"/>
          <p:cNvSpPr txBox="1">
            <a:spLocks noGrp="1"/>
          </p:cNvSpPr>
          <p:nvPr>
            <p:ph type="title"/>
          </p:nvPr>
        </p:nvSpPr>
        <p:spPr>
          <a:xfrm>
            <a:off x="254000" y="536806"/>
            <a:ext cx="8542200" cy="6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E4002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8" name="Google Shape;28;p81"/>
          <p:cNvSpPr txBox="1">
            <a:spLocks noGrp="1"/>
          </p:cNvSpPr>
          <p:nvPr>
            <p:ph type="body" idx="1"/>
          </p:nvPr>
        </p:nvSpPr>
        <p:spPr>
          <a:xfrm>
            <a:off x="254000" y="231081"/>
            <a:ext cx="85422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425463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42546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425463"/>
              </a:buClr>
              <a:buSzPts val="1400"/>
              <a:buFont typeface="Calibri"/>
              <a:buChar char="•"/>
              <a:defRPr sz="1400" b="1" i="0" u="none" strike="noStrike" cap="none">
                <a:solidFill>
                  <a:srgbClr val="42546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425463"/>
              </a:buClr>
              <a:buSzPts val="1400"/>
              <a:buFont typeface="Calibri"/>
              <a:buChar char="•"/>
              <a:defRPr sz="1400" b="1" i="0" u="none" strike="noStrike" cap="none">
                <a:solidFill>
                  <a:srgbClr val="42546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425463"/>
              </a:buClr>
              <a:buSzPts val="1400"/>
              <a:buFont typeface="Calibri"/>
              <a:buChar char="•"/>
              <a:defRPr sz="1400" b="1" i="0" u="none" strike="noStrike" cap="none">
                <a:solidFill>
                  <a:srgbClr val="42546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9" name="Google Shape;29;p81"/>
          <p:cNvSpPr txBox="1">
            <a:spLocks noGrp="1"/>
          </p:cNvSpPr>
          <p:nvPr>
            <p:ph type="body" idx="2"/>
          </p:nvPr>
        </p:nvSpPr>
        <p:spPr>
          <a:xfrm>
            <a:off x="254000" y="1201737"/>
            <a:ext cx="8542200" cy="3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1">
  <p:cSld name="CONTENUTO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0"/>
          <p:cNvSpPr txBox="1">
            <a:spLocks noGrp="1"/>
          </p:cNvSpPr>
          <p:nvPr>
            <p:ph type="sldNum" idx="12"/>
          </p:nvPr>
        </p:nvSpPr>
        <p:spPr>
          <a:xfrm>
            <a:off x="8026200" y="4679887"/>
            <a:ext cx="504056" cy="165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2528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2528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2528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2528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2528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2528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2528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2528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2528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32" name="Google Shape;32;p80" descr="2_cnx_positivo_rgb_mark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41356" y="4566661"/>
            <a:ext cx="438259" cy="41698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80"/>
          <p:cNvSpPr txBox="1"/>
          <p:nvPr/>
        </p:nvSpPr>
        <p:spPr>
          <a:xfrm>
            <a:off x="1162066" y="4680566"/>
            <a:ext cx="1584176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it-IT" sz="600" b="1" i="0" u="none" strike="noStrike" cap="none">
                <a:solidFill>
                  <a:srgbClr val="2528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 ALL RIGHTS RESERVED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" name="Google Shape;34;p80" descr="cnxr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6211" y="4711653"/>
            <a:ext cx="843955" cy="142623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80"/>
          <p:cNvSpPr txBox="1">
            <a:spLocks noGrp="1"/>
          </p:cNvSpPr>
          <p:nvPr>
            <p:ph type="title"/>
          </p:nvPr>
        </p:nvSpPr>
        <p:spPr>
          <a:xfrm>
            <a:off x="254000" y="536806"/>
            <a:ext cx="8542338" cy="644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E4002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6" name="Google Shape;36;p80"/>
          <p:cNvSpPr txBox="1">
            <a:spLocks noGrp="1"/>
          </p:cNvSpPr>
          <p:nvPr>
            <p:ph type="body" idx="1"/>
          </p:nvPr>
        </p:nvSpPr>
        <p:spPr>
          <a:xfrm>
            <a:off x="254000" y="231081"/>
            <a:ext cx="8542338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425463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42546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425463"/>
              </a:buClr>
              <a:buSzPts val="1400"/>
              <a:buFont typeface="Calibri"/>
              <a:buChar char="•"/>
              <a:defRPr sz="1400" b="1" i="0" u="none" strike="noStrike" cap="none">
                <a:solidFill>
                  <a:srgbClr val="42546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425463"/>
              </a:buClr>
              <a:buSzPts val="1400"/>
              <a:buFont typeface="Calibri"/>
              <a:buChar char="•"/>
              <a:defRPr sz="1400" b="1" i="0" u="none" strike="noStrike" cap="none">
                <a:solidFill>
                  <a:srgbClr val="42546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425463"/>
              </a:buClr>
              <a:buSzPts val="1400"/>
              <a:buFont typeface="Calibri"/>
              <a:buChar char="•"/>
              <a:defRPr sz="1400" b="1" i="0" u="none" strike="noStrike" cap="none">
                <a:solidFill>
                  <a:srgbClr val="42546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7" name="Google Shape;37;p80"/>
          <p:cNvSpPr txBox="1">
            <a:spLocks noGrp="1"/>
          </p:cNvSpPr>
          <p:nvPr>
            <p:ph type="body" idx="2"/>
          </p:nvPr>
        </p:nvSpPr>
        <p:spPr>
          <a:xfrm>
            <a:off x="254000" y="1201737"/>
            <a:ext cx="8542338" cy="3364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red">
  <p:cSld name="CONTENUTO red">
    <p:bg>
      <p:bgPr>
        <a:solidFill>
          <a:srgbClr val="E4002B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2"/>
          <p:cNvSpPr txBox="1">
            <a:spLocks noGrp="1"/>
          </p:cNvSpPr>
          <p:nvPr>
            <p:ph type="body" idx="1"/>
          </p:nvPr>
        </p:nvSpPr>
        <p:spPr>
          <a:xfrm>
            <a:off x="254000" y="1201738"/>
            <a:ext cx="8542338" cy="335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0" name="Google Shape;40;p92"/>
          <p:cNvSpPr txBox="1">
            <a:spLocks noGrp="1"/>
          </p:cNvSpPr>
          <p:nvPr>
            <p:ph type="sldNum" idx="12"/>
          </p:nvPr>
        </p:nvSpPr>
        <p:spPr>
          <a:xfrm>
            <a:off x="8026200" y="4679887"/>
            <a:ext cx="504056" cy="165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41" name="Google Shape;41;p92"/>
          <p:cNvSpPr txBox="1"/>
          <p:nvPr/>
        </p:nvSpPr>
        <p:spPr>
          <a:xfrm>
            <a:off x="1162066" y="4680566"/>
            <a:ext cx="1584176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it-IT" sz="6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 ALL RIGHTS RESERVED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92"/>
          <p:cNvSpPr txBox="1">
            <a:spLocks noGrp="1"/>
          </p:cNvSpPr>
          <p:nvPr>
            <p:ph type="title"/>
          </p:nvPr>
        </p:nvSpPr>
        <p:spPr>
          <a:xfrm>
            <a:off x="254000" y="536806"/>
            <a:ext cx="8542338" cy="644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3" name="Google Shape;43;p92"/>
          <p:cNvSpPr txBox="1">
            <a:spLocks noGrp="1"/>
          </p:cNvSpPr>
          <p:nvPr>
            <p:ph type="body" idx="2"/>
          </p:nvPr>
        </p:nvSpPr>
        <p:spPr>
          <a:xfrm>
            <a:off x="254000" y="231081"/>
            <a:ext cx="8542338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425463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42546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425463"/>
              </a:buClr>
              <a:buSzPts val="1400"/>
              <a:buFont typeface="Calibri"/>
              <a:buChar char="•"/>
              <a:defRPr sz="1400" b="1" i="0" u="none" strike="noStrike" cap="none">
                <a:solidFill>
                  <a:srgbClr val="42546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425463"/>
              </a:buClr>
              <a:buSzPts val="1400"/>
              <a:buFont typeface="Calibri"/>
              <a:buChar char="•"/>
              <a:defRPr sz="1400" b="1" i="0" u="none" strike="noStrike" cap="none">
                <a:solidFill>
                  <a:srgbClr val="42546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425463"/>
              </a:buClr>
              <a:buSzPts val="1400"/>
              <a:buFont typeface="Calibri"/>
              <a:buChar char="•"/>
              <a:defRPr sz="1400" b="1" i="0" u="none" strike="noStrike" cap="none">
                <a:solidFill>
                  <a:srgbClr val="42546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44" name="Google Shape;44;p92" descr="1_cnx_positivo_rgb_logotyp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0067" y="4693257"/>
            <a:ext cx="843955" cy="169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92" descr="2_cnx_positivo_rgb_mark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41356" y="4560888"/>
            <a:ext cx="438259" cy="416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ZIE pattern">
  <p:cSld name="GRAZIE pattern">
    <p:bg>
      <p:bgPr>
        <a:solidFill>
          <a:srgbClr val="E4002B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85" descr="pattern 2.png"/>
          <p:cNvPicPr preferRelativeResize="0"/>
          <p:nvPr/>
        </p:nvPicPr>
        <p:blipFill rotWithShape="1">
          <a:blip r:embed="rId2">
            <a:alphaModFix/>
          </a:blip>
          <a:srcRect l="3856" t="7161" r="3854" b="7161"/>
          <a:stretch/>
        </p:blipFill>
        <p:spPr>
          <a:xfrm>
            <a:off x="596845" y="368300"/>
            <a:ext cx="8204256" cy="44069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85"/>
          <p:cNvSpPr txBox="1">
            <a:spLocks noGrp="1"/>
          </p:cNvSpPr>
          <p:nvPr>
            <p:ph type="title"/>
          </p:nvPr>
        </p:nvSpPr>
        <p:spPr>
          <a:xfrm>
            <a:off x="2628900" y="1968500"/>
            <a:ext cx="4076700" cy="1206500"/>
          </a:xfrm>
          <a:prstGeom prst="rect">
            <a:avLst/>
          </a:prstGeom>
          <a:solidFill>
            <a:srgbClr val="E4002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3"/>
          <p:cNvSpPr txBox="1">
            <a:spLocks noGrp="1"/>
          </p:cNvSpPr>
          <p:nvPr>
            <p:ph type="sldNum" idx="12"/>
          </p:nvPr>
        </p:nvSpPr>
        <p:spPr>
          <a:xfrm>
            <a:off x="8026200" y="4679887"/>
            <a:ext cx="504056" cy="165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2528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2528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2528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2528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2528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2528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2528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2528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2528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52" name="Google Shape;52;p93" descr="2_cnx_positivo_rgb_mark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41356" y="4566661"/>
            <a:ext cx="438259" cy="416984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93"/>
          <p:cNvSpPr txBox="1"/>
          <p:nvPr/>
        </p:nvSpPr>
        <p:spPr>
          <a:xfrm>
            <a:off x="1162066" y="4680566"/>
            <a:ext cx="1584176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it-IT" sz="600" b="1" i="0" u="none" strike="noStrike" cap="none">
                <a:solidFill>
                  <a:srgbClr val="2528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 ALL RIGHTS RESERVED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" name="Google Shape;54;p93" descr="cnxr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6211" y="4711653"/>
            <a:ext cx="843955" cy="14262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93"/>
          <p:cNvSpPr txBox="1">
            <a:spLocks noGrp="1"/>
          </p:cNvSpPr>
          <p:nvPr>
            <p:ph type="title"/>
          </p:nvPr>
        </p:nvSpPr>
        <p:spPr>
          <a:xfrm>
            <a:off x="254000" y="536806"/>
            <a:ext cx="8542338" cy="644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E4002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6" name="Google Shape;56;p93"/>
          <p:cNvSpPr txBox="1">
            <a:spLocks noGrp="1"/>
          </p:cNvSpPr>
          <p:nvPr>
            <p:ph type="body" idx="1"/>
          </p:nvPr>
        </p:nvSpPr>
        <p:spPr>
          <a:xfrm>
            <a:off x="254000" y="231081"/>
            <a:ext cx="8542338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425463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42546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425463"/>
              </a:buClr>
              <a:buSzPts val="1400"/>
              <a:buFont typeface="Calibri"/>
              <a:buChar char="•"/>
              <a:defRPr sz="1400" b="1" i="0" u="none" strike="noStrike" cap="none">
                <a:solidFill>
                  <a:srgbClr val="42546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425463"/>
              </a:buClr>
              <a:buSzPts val="1400"/>
              <a:buFont typeface="Calibri"/>
              <a:buChar char="•"/>
              <a:defRPr sz="1400" b="1" i="0" u="none" strike="noStrike" cap="none">
                <a:solidFill>
                  <a:srgbClr val="42546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425463"/>
              </a:buClr>
              <a:buSzPts val="1400"/>
              <a:buFont typeface="Calibri"/>
              <a:buChar char="•"/>
              <a:defRPr sz="1400" b="1" i="0" u="none" strike="noStrike" cap="none">
                <a:solidFill>
                  <a:srgbClr val="42546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7" name="Google Shape;57;p93"/>
          <p:cNvSpPr/>
          <p:nvPr/>
        </p:nvSpPr>
        <p:spPr>
          <a:xfrm>
            <a:off x="7653339" y="374442"/>
            <a:ext cx="1142999" cy="1142999"/>
          </a:xfrm>
          <a:prstGeom prst="rect">
            <a:avLst/>
          </a:prstGeom>
          <a:noFill/>
          <a:ln w="38100" cap="flat" cmpd="sng">
            <a:solidFill>
              <a:srgbClr val="E4002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600"/>
              <a:buFont typeface="Helvetica Neue"/>
              <a:buNone/>
            </a:pPr>
            <a:endParaRPr sz="3600" b="0" i="0" u="sng" strike="noStrike" cap="none">
              <a:solidFill>
                <a:srgbClr val="CC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slow">
    <p:push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slow">
    <p:push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</p:sldLayoutIdLst>
  <p:transition spd="slow">
    <p:push dir="r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</p:sldLayoutIdLst>
  <p:transition spd="slow">
    <p:push dir="r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"/>
          <p:cNvSpPr txBox="1">
            <a:spLocks noGrp="1"/>
          </p:cNvSpPr>
          <p:nvPr>
            <p:ph type="title"/>
          </p:nvPr>
        </p:nvSpPr>
        <p:spPr>
          <a:xfrm>
            <a:off x="1671203" y="2557043"/>
            <a:ext cx="5852400" cy="1451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 sz="3100" dirty="0">
                <a:solidFill>
                  <a:srgbClr val="48A8D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Time Report</a:t>
            </a:r>
            <a:endParaRPr sz="3100" dirty="0">
              <a:solidFill>
                <a:srgbClr val="48A8D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3100" dirty="0">
              <a:solidFill>
                <a:srgbClr val="48A8D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 dirty="0">
                <a:solidFill>
                  <a:srgbClr val="48A8D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How To </a:t>
            </a:r>
            <a:endParaRPr dirty="0">
              <a:solidFill>
                <a:srgbClr val="48A8D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8" name="Google Shape;78;p1"/>
          <p:cNvSpPr txBox="1">
            <a:spLocks noGrp="1"/>
          </p:cNvSpPr>
          <p:nvPr>
            <p:ph type="title"/>
          </p:nvPr>
        </p:nvSpPr>
        <p:spPr>
          <a:xfrm>
            <a:off x="-88650" y="4910150"/>
            <a:ext cx="9144000" cy="23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 sz="1000" dirty="0">
                <a:solidFill>
                  <a:srgbClr val="48A8D4"/>
                </a:solidFill>
              </a:rPr>
              <a:t>giugno 2022</a:t>
            </a:r>
            <a:endParaRPr sz="1000" dirty="0">
              <a:solidFill>
                <a:srgbClr val="48A8D4"/>
              </a:solidFill>
            </a:endParaRPr>
          </a:p>
        </p:txBody>
      </p:sp>
      <p:pic>
        <p:nvPicPr>
          <p:cNvPr id="79" name="Google Shape;79;p1"/>
          <p:cNvPicPr preferRelativeResize="0"/>
          <p:nvPr/>
        </p:nvPicPr>
        <p:blipFill rotWithShape="1">
          <a:blip r:embed="rId3">
            <a:alphaModFix/>
            <a:grayscl/>
          </a:blip>
          <a:srcRect l="11967" t="20294" r="11222" b="25742"/>
          <a:stretch/>
        </p:blipFill>
        <p:spPr>
          <a:xfrm>
            <a:off x="3831638" y="4008438"/>
            <a:ext cx="1480726" cy="389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6F7A4D32-33D5-71FA-49C7-629BA96E10CC}"/>
              </a:ext>
            </a:extLst>
          </p:cNvPr>
          <p:cNvSpPr/>
          <p:nvPr/>
        </p:nvSpPr>
        <p:spPr>
          <a:xfrm>
            <a:off x="3188262" y="744538"/>
            <a:ext cx="2880765" cy="1300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04F5A451-3AD1-DAD5-F6CE-6E6573F7EA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6714" y="1302398"/>
            <a:ext cx="3281377" cy="5289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Policromia, Elementi grafici, silhouette, creatività&#10;&#10;Descrizione generata automaticamente">
            <a:extLst>
              <a:ext uri="{FF2B5EF4-FFF2-40B4-BE49-F238E27FC236}">
                <a16:creationId xmlns:a16="http://schemas.microsoft.com/office/drawing/2014/main" id="{17CD0B5E-5FF4-5A19-7305-86E146813B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730" t="42678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83" name="Google Shape;183;p72"/>
          <p:cNvSpPr txBox="1">
            <a:spLocks noGrp="1"/>
          </p:cNvSpPr>
          <p:nvPr>
            <p:ph type="title"/>
          </p:nvPr>
        </p:nvSpPr>
        <p:spPr>
          <a:xfrm>
            <a:off x="2644269" y="1968500"/>
            <a:ext cx="4076700" cy="12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THANK YOU</a:t>
            </a:r>
            <a:endParaRPr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21756551b_0_158"/>
          <p:cNvSpPr txBox="1"/>
          <p:nvPr/>
        </p:nvSpPr>
        <p:spPr>
          <a:xfrm>
            <a:off x="254000" y="536806"/>
            <a:ext cx="8542200" cy="6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it-IT" sz="2800" b="1" i="0" u="none" strike="noStrike" cap="none" dirty="0">
                <a:solidFill>
                  <a:srgbClr val="48A8D4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Policy</a:t>
            </a:r>
            <a:endParaRPr sz="2800" b="1" i="0" u="none" strike="noStrike" cap="none" dirty="0">
              <a:solidFill>
                <a:srgbClr val="48A8D4"/>
              </a:solidFill>
              <a:latin typeface="Poppins" panose="00000500000000000000" pitchFamily="2" charset="0"/>
              <a:ea typeface="Century Gothic"/>
              <a:cs typeface="Poppins" panose="00000500000000000000" pitchFamily="2" charset="0"/>
              <a:sym typeface="Century Gothic"/>
            </a:endParaRPr>
          </a:p>
        </p:txBody>
      </p:sp>
      <p:sp>
        <p:nvSpPr>
          <p:cNvPr id="85" name="Google Shape;85;g1321756551b_0_158"/>
          <p:cNvSpPr txBox="1"/>
          <p:nvPr/>
        </p:nvSpPr>
        <p:spPr>
          <a:xfrm>
            <a:off x="254000" y="231081"/>
            <a:ext cx="85422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-IT" sz="1400" b="1" i="0" u="none" strike="noStrike" cap="none" dirty="0">
                <a:solidFill>
                  <a:schemeClr val="bg1">
                    <a:lumMod val="65000"/>
                  </a:schemeClr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TIME REPORT</a:t>
            </a:r>
            <a:endParaRPr sz="1400" b="1" i="0" u="none" strike="noStrike" cap="none" dirty="0">
              <a:solidFill>
                <a:schemeClr val="bg1">
                  <a:lumMod val="65000"/>
                </a:schemeClr>
              </a:solidFill>
              <a:latin typeface="Poppins" panose="00000500000000000000" pitchFamily="2" charset="0"/>
              <a:ea typeface="Century Gothic"/>
              <a:cs typeface="Poppins" panose="00000500000000000000" pitchFamily="2" charset="0"/>
              <a:sym typeface="Century Gothic"/>
            </a:endParaRPr>
          </a:p>
        </p:txBody>
      </p:sp>
      <p:sp>
        <p:nvSpPr>
          <p:cNvPr id="86" name="Google Shape;86;g1321756551b_0_158"/>
          <p:cNvSpPr txBox="1"/>
          <p:nvPr/>
        </p:nvSpPr>
        <p:spPr>
          <a:xfrm>
            <a:off x="332150" y="1392925"/>
            <a:ext cx="7949700" cy="3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entury Gothic"/>
              <a:buChar char="-"/>
            </a:pPr>
            <a:r>
              <a:rPr lang="it-IT" sz="1300" b="0" i="0" u="none" strike="noStrike" cap="none" dirty="0">
                <a:solidFill>
                  <a:srgbClr val="000000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La compilazione del Time </a:t>
            </a:r>
            <a:r>
              <a:rPr lang="it-IT" sz="1300" b="0" i="0" u="none" strike="noStrike" cap="none" dirty="0" err="1">
                <a:solidFill>
                  <a:srgbClr val="000000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Sheet</a:t>
            </a:r>
            <a:r>
              <a:rPr lang="it-IT" sz="1300" b="0" i="0" u="none" strike="noStrike" cap="none" dirty="0">
                <a:solidFill>
                  <a:srgbClr val="000000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 su Paprika deve essere effettuata</a:t>
            </a:r>
            <a:r>
              <a:rPr lang="it-IT" sz="1300" b="1" i="0" u="none" strike="noStrike" cap="none" dirty="0">
                <a:solidFill>
                  <a:srgbClr val="000000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 settimanalmente</a:t>
            </a:r>
            <a:r>
              <a:rPr lang="it-IT" sz="1300" b="0" i="0" u="none" strike="noStrike" cap="none" dirty="0">
                <a:solidFill>
                  <a:srgbClr val="000000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. </a:t>
            </a:r>
            <a:endParaRPr sz="1300" b="0" i="0" u="none" strike="noStrike" cap="none" dirty="0">
              <a:solidFill>
                <a:srgbClr val="000000"/>
              </a:solidFill>
              <a:latin typeface="Poppins" panose="00000500000000000000" pitchFamily="2" charset="0"/>
              <a:ea typeface="Century Gothic"/>
              <a:cs typeface="Poppins" panose="00000500000000000000" pitchFamily="2" charset="0"/>
              <a:sym typeface="Century Gothic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 dirty="0">
              <a:solidFill>
                <a:srgbClr val="000000"/>
              </a:solidFill>
              <a:latin typeface="Poppins" panose="00000500000000000000" pitchFamily="2" charset="0"/>
              <a:ea typeface="Century Gothic"/>
              <a:cs typeface="Poppins" panose="00000500000000000000" pitchFamily="2" charset="0"/>
              <a:sym typeface="Century Gothic"/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entury Gothic"/>
              <a:buChar char="-"/>
            </a:pPr>
            <a:r>
              <a:rPr lang="it-IT" sz="1300" b="0" i="0" u="none" strike="noStrike" cap="none" dirty="0">
                <a:solidFill>
                  <a:srgbClr val="000000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Il Time </a:t>
            </a:r>
            <a:r>
              <a:rPr lang="it-IT" sz="1300" b="0" i="0" u="none" strike="noStrike" cap="none" dirty="0" err="1">
                <a:solidFill>
                  <a:srgbClr val="000000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Sheet</a:t>
            </a:r>
            <a:r>
              <a:rPr lang="it-IT" sz="1300" b="0" i="0" u="none" strike="noStrike" cap="none" dirty="0">
                <a:solidFill>
                  <a:srgbClr val="000000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 deve essere interamente compilato </a:t>
            </a:r>
            <a:r>
              <a:rPr lang="it-IT" sz="1300" b="1" i="0" u="none" strike="noStrike" cap="none" dirty="0">
                <a:solidFill>
                  <a:srgbClr val="000000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entro l’ultimo giorno lavorativo del mese</a:t>
            </a:r>
            <a:r>
              <a:rPr lang="it-IT" sz="1300" b="0" i="0" u="none" strike="noStrike" cap="none" dirty="0">
                <a:solidFill>
                  <a:srgbClr val="000000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.</a:t>
            </a:r>
            <a:endParaRPr sz="1300" b="0" i="0" u="none" strike="noStrike" cap="none" dirty="0">
              <a:solidFill>
                <a:srgbClr val="000000"/>
              </a:solidFill>
              <a:latin typeface="Poppins" panose="00000500000000000000" pitchFamily="2" charset="0"/>
              <a:ea typeface="Century Gothic"/>
              <a:cs typeface="Poppins" panose="00000500000000000000" pitchFamily="2" charset="0"/>
              <a:sym typeface="Century Gothic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 dirty="0">
              <a:solidFill>
                <a:srgbClr val="000000"/>
              </a:solidFill>
              <a:latin typeface="Poppins" panose="00000500000000000000" pitchFamily="2" charset="0"/>
              <a:ea typeface="Century Gothic"/>
              <a:cs typeface="Poppins" panose="00000500000000000000" pitchFamily="2" charset="0"/>
              <a:sym typeface="Century Gothic"/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entury Gothic"/>
              <a:buChar char="-"/>
            </a:pPr>
            <a:r>
              <a:rPr lang="it-IT" sz="1300" b="0" i="0" u="none" strike="noStrike" cap="none" dirty="0">
                <a:solidFill>
                  <a:srgbClr val="000000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Il </a:t>
            </a:r>
            <a:r>
              <a:rPr lang="it-IT" sz="1300" b="1" i="0" u="none" strike="noStrike" cap="none" dirty="0">
                <a:solidFill>
                  <a:srgbClr val="000000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totale delle ore da inserire</a:t>
            </a:r>
            <a:r>
              <a:rPr lang="it-IT" sz="1300" b="0" i="0" u="none" strike="noStrike" cap="none" dirty="0">
                <a:solidFill>
                  <a:srgbClr val="000000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 (salvo situazioni di lavoro part-time o presenza di Festività) è pari a:</a:t>
            </a:r>
            <a:endParaRPr sz="1300" b="0" i="0" u="none" strike="noStrike" cap="none" dirty="0">
              <a:solidFill>
                <a:srgbClr val="000000"/>
              </a:solidFill>
              <a:latin typeface="Poppins" panose="00000500000000000000" pitchFamily="2" charset="0"/>
              <a:ea typeface="Century Gothic"/>
              <a:cs typeface="Poppins" panose="00000500000000000000" pitchFamily="2" charset="0"/>
              <a:sym typeface="Century Gothic"/>
            </a:endParaRPr>
          </a:p>
          <a:p>
            <a: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entury Gothic"/>
              <a:buChar char="-"/>
            </a:pPr>
            <a:r>
              <a:rPr lang="it-IT" sz="1300" b="0" i="0" u="none" strike="noStrike" cap="none" dirty="0">
                <a:solidFill>
                  <a:srgbClr val="000000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8h/giorno </a:t>
            </a:r>
            <a:endParaRPr sz="1300" b="0" i="0" u="none" strike="noStrike" cap="none" dirty="0">
              <a:solidFill>
                <a:srgbClr val="000000"/>
              </a:solidFill>
              <a:latin typeface="Poppins" panose="00000500000000000000" pitchFamily="2" charset="0"/>
              <a:ea typeface="Century Gothic"/>
              <a:cs typeface="Poppins" panose="00000500000000000000" pitchFamily="2" charset="0"/>
              <a:sym typeface="Century Gothic"/>
            </a:endParaRPr>
          </a:p>
          <a:p>
            <a: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entury Gothic"/>
              <a:buChar char="-"/>
            </a:pPr>
            <a:r>
              <a:rPr lang="it-IT" sz="1300" b="0" i="0" u="none" strike="noStrike" cap="none" dirty="0">
                <a:solidFill>
                  <a:srgbClr val="000000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40h/settimana</a:t>
            </a:r>
            <a:endParaRPr sz="1300" b="0" i="0" u="none" strike="noStrike" cap="none" dirty="0">
              <a:solidFill>
                <a:srgbClr val="000000"/>
              </a:solidFill>
              <a:latin typeface="Poppins" panose="00000500000000000000" pitchFamily="2" charset="0"/>
              <a:ea typeface="Century Gothic"/>
              <a:cs typeface="Poppins" panose="00000500000000000000" pitchFamily="2" charset="0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 dirty="0">
              <a:solidFill>
                <a:srgbClr val="000000"/>
              </a:solidFill>
              <a:latin typeface="Poppins" panose="00000500000000000000" pitchFamily="2" charset="0"/>
              <a:ea typeface="Century Gothic"/>
              <a:cs typeface="Poppins" panose="00000500000000000000" pitchFamily="2" charset="0"/>
              <a:sym typeface="Century Gothic"/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entury Gothic"/>
              <a:buChar char="-"/>
            </a:pPr>
            <a:r>
              <a:rPr lang="it-IT" sz="1300" b="0" i="0" u="none" strike="noStrike" cap="none" dirty="0">
                <a:solidFill>
                  <a:srgbClr val="000000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Le </a:t>
            </a:r>
            <a:r>
              <a:rPr lang="it-IT" sz="1300" b="1" i="0" u="none" strike="noStrike" cap="none" dirty="0">
                <a:solidFill>
                  <a:srgbClr val="000000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giornate di chiusura aziendale</a:t>
            </a:r>
            <a:r>
              <a:rPr lang="it-IT" sz="1300" b="0" i="0" u="none" strike="noStrike" cap="none" dirty="0">
                <a:solidFill>
                  <a:srgbClr val="000000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 (es. venerdì di Pasqua) vanno </a:t>
            </a:r>
            <a:r>
              <a:rPr lang="it-IT" sz="1300" b="1" i="0" u="none" strike="noStrike" cap="none" dirty="0">
                <a:solidFill>
                  <a:srgbClr val="000000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inserite come ferie </a:t>
            </a:r>
            <a:r>
              <a:rPr lang="it-IT" sz="1300" i="0" u="none" strike="noStrike" cap="none" dirty="0">
                <a:solidFill>
                  <a:srgbClr val="000000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(progetto X190028 </a:t>
            </a:r>
            <a:r>
              <a:rPr lang="it-IT" sz="1300" i="0" u="none" strike="noStrike" cap="none" dirty="0" err="1">
                <a:solidFill>
                  <a:srgbClr val="000000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Assenze_Connexia</a:t>
            </a:r>
            <a:r>
              <a:rPr lang="it-IT" sz="1300" i="0" u="none" strike="noStrike" cap="none" dirty="0">
                <a:solidFill>
                  <a:srgbClr val="000000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, </a:t>
            </a:r>
            <a:r>
              <a:rPr lang="it-IT" sz="1300" dirty="0"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Attività Ferie, </a:t>
            </a:r>
            <a:r>
              <a:rPr lang="it-IT" sz="1300" i="0" u="none" strike="noStrike" cap="none" dirty="0">
                <a:solidFill>
                  <a:srgbClr val="000000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descrizione Chiusura aziendale)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1" i="0" u="none" strike="noStrike" cap="none" dirty="0">
              <a:solidFill>
                <a:srgbClr val="000000"/>
              </a:solidFill>
              <a:latin typeface="Poppins" panose="00000500000000000000" pitchFamily="2" charset="0"/>
              <a:ea typeface="Century Gothic"/>
              <a:cs typeface="Poppins" panose="00000500000000000000" pitchFamily="2" charset="0"/>
              <a:sym typeface="Century Gothic"/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entury Gothic"/>
              <a:buChar char="-"/>
            </a:pPr>
            <a:r>
              <a:rPr lang="it-IT" sz="1300" b="0" i="0" u="none" strike="noStrike" cap="none" dirty="0">
                <a:solidFill>
                  <a:srgbClr val="000000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Le </a:t>
            </a:r>
            <a:r>
              <a:rPr lang="it-IT" sz="1300" b="1" i="0" u="none" strike="noStrike" cap="none" dirty="0">
                <a:solidFill>
                  <a:srgbClr val="000000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Festività</a:t>
            </a:r>
            <a:r>
              <a:rPr lang="it-IT" sz="1300" b="0" i="0" u="none" strike="noStrike" cap="none" dirty="0">
                <a:solidFill>
                  <a:srgbClr val="000000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 (es. Natale, Ferragosto, ecc.) </a:t>
            </a:r>
            <a:r>
              <a:rPr lang="it-IT" sz="1300" b="1" i="0" u="none" strike="noStrike" cap="none" dirty="0">
                <a:solidFill>
                  <a:srgbClr val="000000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NON devono essere inserite </a:t>
            </a:r>
            <a:r>
              <a:rPr lang="it-IT" sz="1300" dirty="0"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 in quanto importate preventivamente dal sistema.</a:t>
            </a:r>
            <a:endParaRPr sz="1300" b="0" i="0" u="none" strike="noStrike" cap="none" dirty="0">
              <a:solidFill>
                <a:srgbClr val="000000"/>
              </a:solidFill>
              <a:latin typeface="Poppins" panose="00000500000000000000" pitchFamily="2" charset="0"/>
              <a:ea typeface="Century Gothic"/>
              <a:cs typeface="Poppins" panose="00000500000000000000" pitchFamily="2" charset="0"/>
              <a:sym typeface="Century Gothic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 dirty="0">
              <a:solidFill>
                <a:srgbClr val="000000"/>
              </a:solidFill>
              <a:latin typeface="Poppins" panose="00000500000000000000" pitchFamily="2" charset="0"/>
              <a:ea typeface="Century Gothic"/>
              <a:cs typeface="Poppins" panose="00000500000000000000" pitchFamily="2" charset="0"/>
              <a:sym typeface="Century Gothic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618650623_1_1"/>
          <p:cNvSpPr txBox="1"/>
          <p:nvPr/>
        </p:nvSpPr>
        <p:spPr>
          <a:xfrm>
            <a:off x="254000" y="536806"/>
            <a:ext cx="8542200" cy="6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it-IT" sz="2800" b="1" i="0" u="none" strike="noStrike" cap="none" dirty="0">
                <a:solidFill>
                  <a:srgbClr val="48A8D4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How to</a:t>
            </a:r>
            <a:endParaRPr sz="2800" b="1" i="0" u="none" strike="noStrike" cap="none" dirty="0">
              <a:solidFill>
                <a:srgbClr val="48A8D4"/>
              </a:solidFill>
              <a:latin typeface="Poppins" panose="00000500000000000000" pitchFamily="2" charset="0"/>
              <a:ea typeface="Century Gothic"/>
              <a:cs typeface="Poppins" panose="00000500000000000000" pitchFamily="2" charset="0"/>
              <a:sym typeface="Century Gothic"/>
            </a:endParaRPr>
          </a:p>
        </p:txBody>
      </p:sp>
      <p:sp>
        <p:nvSpPr>
          <p:cNvPr id="92" name="Google Shape;92;g13618650623_1_1"/>
          <p:cNvSpPr txBox="1"/>
          <p:nvPr/>
        </p:nvSpPr>
        <p:spPr>
          <a:xfrm>
            <a:off x="254000" y="231081"/>
            <a:ext cx="85422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-IT" sz="1400" b="1" i="0" u="none" strike="noStrike" cap="none" dirty="0">
                <a:solidFill>
                  <a:schemeClr val="bg1">
                    <a:lumMod val="65000"/>
                  </a:schemeClr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TIME REPORT</a:t>
            </a:r>
            <a:endParaRPr sz="1400" b="1" i="0" u="none" strike="noStrike" cap="none" dirty="0">
              <a:solidFill>
                <a:schemeClr val="bg1">
                  <a:lumMod val="65000"/>
                </a:schemeClr>
              </a:solidFill>
              <a:latin typeface="Poppins" panose="00000500000000000000" pitchFamily="2" charset="0"/>
              <a:ea typeface="Century Gothic"/>
              <a:cs typeface="Poppins" panose="00000500000000000000" pitchFamily="2" charset="0"/>
              <a:sym typeface="Century Gothic"/>
            </a:endParaRPr>
          </a:p>
        </p:txBody>
      </p:sp>
      <p:pic>
        <p:nvPicPr>
          <p:cNvPr id="93" name="Google Shape;93;g13618650623_1_1"/>
          <p:cNvPicPr preferRelativeResize="0"/>
          <p:nvPr/>
        </p:nvPicPr>
        <p:blipFill rotWithShape="1">
          <a:blip r:embed="rId3">
            <a:alphaModFix/>
          </a:blip>
          <a:srcRect b="39057"/>
          <a:stretch/>
        </p:blipFill>
        <p:spPr>
          <a:xfrm>
            <a:off x="700699" y="1293220"/>
            <a:ext cx="7760002" cy="1682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Google Shape;94;g13618650623_1_1"/>
          <p:cNvCxnSpPr>
            <a:cxnSpLocks/>
          </p:cNvCxnSpPr>
          <p:nvPr/>
        </p:nvCxnSpPr>
        <p:spPr>
          <a:xfrm flipH="1">
            <a:off x="1146469" y="1201738"/>
            <a:ext cx="2681064" cy="757062"/>
          </a:xfrm>
          <a:prstGeom prst="straightConnector1">
            <a:avLst/>
          </a:prstGeom>
          <a:noFill/>
          <a:ln w="19050" cap="flat" cmpd="sng">
            <a:solidFill>
              <a:srgbClr val="48A8D4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95" name="Google Shape;95;g13618650623_1_1"/>
          <p:cNvSpPr txBox="1"/>
          <p:nvPr/>
        </p:nvSpPr>
        <p:spPr>
          <a:xfrm>
            <a:off x="3900769" y="836650"/>
            <a:ext cx="4559932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it-IT" sz="1300" b="0" i="0" u="none" strike="noStrike" cap="none" dirty="0">
                <a:solidFill>
                  <a:schemeClr val="dk1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Dalla homepage di Paprika selezionare </a:t>
            </a:r>
            <a:r>
              <a:rPr lang="it-IT" sz="1300" b="1" i="0" u="none" strike="noStrike" cap="none" dirty="0">
                <a:solidFill>
                  <a:schemeClr val="dk1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Foglio Ore</a:t>
            </a:r>
            <a:endParaRPr sz="1300" b="1" i="0" u="none" strike="noStrike" cap="none" dirty="0">
              <a:solidFill>
                <a:schemeClr val="dk1"/>
              </a:solidFill>
              <a:latin typeface="Poppins" panose="00000500000000000000" pitchFamily="2" charset="0"/>
              <a:ea typeface="Century Gothic"/>
              <a:cs typeface="Poppins" panose="00000500000000000000" pitchFamily="2" charset="0"/>
              <a:sym typeface="Century Gothic"/>
            </a:endParaRPr>
          </a:p>
        </p:txBody>
      </p:sp>
      <p:pic>
        <p:nvPicPr>
          <p:cNvPr id="96" name="Google Shape;96;g13618650623_1_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97513" y="2153618"/>
            <a:ext cx="6199902" cy="282755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g13618650623_1_1"/>
          <p:cNvCxnSpPr>
            <a:cxnSpLocks/>
          </p:cNvCxnSpPr>
          <p:nvPr/>
        </p:nvCxnSpPr>
        <p:spPr>
          <a:xfrm flipH="1">
            <a:off x="2218800" y="3869975"/>
            <a:ext cx="1784700" cy="975300"/>
          </a:xfrm>
          <a:prstGeom prst="straightConnector1">
            <a:avLst/>
          </a:prstGeom>
          <a:noFill/>
          <a:ln w="19050" cap="flat" cmpd="sng">
            <a:solidFill>
              <a:srgbClr val="48A8D4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98" name="Google Shape;98;g13618650623_1_1"/>
          <p:cNvSpPr txBox="1"/>
          <p:nvPr/>
        </p:nvSpPr>
        <p:spPr>
          <a:xfrm>
            <a:off x="4003500" y="3461975"/>
            <a:ext cx="42294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it-IT" sz="1300" b="0" i="0" u="none" strike="noStrike" cap="none" dirty="0">
                <a:solidFill>
                  <a:schemeClr val="dk1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Selezionare </a:t>
            </a:r>
            <a:r>
              <a:rPr lang="it-IT" sz="1600" b="1" i="0" u="none" strike="noStrike" cap="none" dirty="0">
                <a:solidFill>
                  <a:schemeClr val="dk1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+ </a:t>
            </a:r>
            <a:r>
              <a:rPr lang="it-IT" sz="1300" b="1" i="0" u="none" strike="noStrike" cap="none" dirty="0">
                <a:solidFill>
                  <a:schemeClr val="dk1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Aggiungi riga</a:t>
            </a:r>
            <a:endParaRPr sz="1300" b="1" i="0" u="none" strike="noStrike" cap="none" dirty="0">
              <a:solidFill>
                <a:schemeClr val="dk1"/>
              </a:solidFill>
              <a:latin typeface="Poppins" panose="00000500000000000000" pitchFamily="2" charset="0"/>
              <a:ea typeface="Century Gothic"/>
              <a:cs typeface="Poppins" panose="00000500000000000000" pitchFamily="2" charset="0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618650623_1_15"/>
          <p:cNvSpPr txBox="1"/>
          <p:nvPr/>
        </p:nvSpPr>
        <p:spPr>
          <a:xfrm>
            <a:off x="254000" y="536806"/>
            <a:ext cx="8542200" cy="6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it-IT" sz="2800" b="1" i="0" u="none" strike="noStrike" cap="none" dirty="0">
                <a:solidFill>
                  <a:srgbClr val="48A8D4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Selezione progetto</a:t>
            </a:r>
            <a:endParaRPr sz="2800" b="1" i="0" u="none" strike="noStrike" cap="none" dirty="0">
              <a:solidFill>
                <a:srgbClr val="48A8D4"/>
              </a:solidFill>
              <a:latin typeface="Poppins" panose="00000500000000000000" pitchFamily="2" charset="0"/>
              <a:ea typeface="Century Gothic"/>
              <a:cs typeface="Poppins" panose="00000500000000000000" pitchFamily="2" charset="0"/>
              <a:sym typeface="Century Gothic"/>
            </a:endParaRPr>
          </a:p>
        </p:txBody>
      </p:sp>
      <p:sp>
        <p:nvSpPr>
          <p:cNvPr id="104" name="Google Shape;104;g13618650623_1_15"/>
          <p:cNvSpPr txBox="1"/>
          <p:nvPr/>
        </p:nvSpPr>
        <p:spPr>
          <a:xfrm>
            <a:off x="254000" y="231081"/>
            <a:ext cx="85422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-IT" sz="1400" b="1" i="0" u="none" strike="noStrike" cap="none" dirty="0">
                <a:solidFill>
                  <a:schemeClr val="bg1">
                    <a:lumMod val="65000"/>
                  </a:schemeClr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TIME REPORT</a:t>
            </a:r>
            <a:endParaRPr sz="1400" b="1" i="0" u="none" strike="noStrike" cap="none" dirty="0">
              <a:solidFill>
                <a:schemeClr val="bg1">
                  <a:lumMod val="65000"/>
                </a:schemeClr>
              </a:solidFill>
              <a:latin typeface="Poppins" panose="00000500000000000000" pitchFamily="2" charset="0"/>
              <a:ea typeface="Century Gothic"/>
              <a:cs typeface="Poppins" panose="00000500000000000000" pitchFamily="2" charset="0"/>
              <a:sym typeface="Century Gothic"/>
            </a:endParaRPr>
          </a:p>
        </p:txBody>
      </p:sp>
      <p:pic>
        <p:nvPicPr>
          <p:cNvPr id="105" name="Google Shape;105;g13618650623_1_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2625" y="1198631"/>
            <a:ext cx="3796274" cy="36577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g13618650623_1_15"/>
          <p:cNvCxnSpPr/>
          <p:nvPr/>
        </p:nvCxnSpPr>
        <p:spPr>
          <a:xfrm flipH="1">
            <a:off x="2863000" y="794800"/>
            <a:ext cx="1934700" cy="1258500"/>
          </a:xfrm>
          <a:prstGeom prst="straightConnector1">
            <a:avLst/>
          </a:prstGeom>
          <a:noFill/>
          <a:ln w="19050" cap="flat" cmpd="sng">
            <a:solidFill>
              <a:srgbClr val="48A8D4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07" name="Google Shape;107;g13618650623_1_15"/>
          <p:cNvSpPr txBox="1"/>
          <p:nvPr/>
        </p:nvSpPr>
        <p:spPr>
          <a:xfrm>
            <a:off x="4811975" y="453400"/>
            <a:ext cx="4098900" cy="7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it-IT" sz="1200" b="0" i="0" u="none" strike="noStrike" cap="none" dirty="0">
                <a:solidFill>
                  <a:schemeClr val="dk1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Ricercare il </a:t>
            </a:r>
            <a:r>
              <a:rPr lang="it-IT" sz="1200" b="1" i="0" u="none" strike="noStrike" cap="none" dirty="0">
                <a:solidFill>
                  <a:schemeClr val="dk1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progetto di interesse</a:t>
            </a:r>
            <a:r>
              <a:rPr lang="it-IT" sz="1200" b="0" i="0" u="none" strike="noStrike" cap="none" dirty="0">
                <a:solidFill>
                  <a:schemeClr val="dk1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 inserendo il </a:t>
            </a:r>
            <a:r>
              <a:rPr lang="it-IT" sz="1200" b="0" i="0" u="sng" strike="noStrike" cap="none" dirty="0">
                <a:solidFill>
                  <a:schemeClr val="dk1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nome</a:t>
            </a:r>
            <a:r>
              <a:rPr lang="it-IT" sz="1200" b="0" i="0" u="none" strike="noStrike" cap="none" dirty="0">
                <a:solidFill>
                  <a:schemeClr val="dk1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 o il </a:t>
            </a:r>
            <a:r>
              <a:rPr lang="it-IT" sz="1200" b="0" i="0" u="sng" strike="noStrike" cap="none" dirty="0">
                <a:solidFill>
                  <a:schemeClr val="dk1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codice progetto</a:t>
            </a:r>
            <a:r>
              <a:rPr lang="it-IT" sz="1200" b="0" i="0" u="none" strike="noStrike" cap="none" dirty="0">
                <a:solidFill>
                  <a:schemeClr val="dk1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, quindi selezionarlo. In alternativa è possibile eseguire la ricerca per </a:t>
            </a:r>
            <a:r>
              <a:rPr lang="it-IT" sz="1200" b="0" i="0" u="sng" strike="noStrike" cap="none" dirty="0">
                <a:solidFill>
                  <a:schemeClr val="dk1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cliente</a:t>
            </a:r>
            <a:r>
              <a:rPr lang="it-IT" sz="1200" b="0" i="0" u="none" strike="noStrike" cap="none" dirty="0">
                <a:solidFill>
                  <a:schemeClr val="dk1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. </a:t>
            </a:r>
            <a:endParaRPr sz="1200" b="0" i="0" u="none" strike="noStrike" cap="none" dirty="0">
              <a:solidFill>
                <a:schemeClr val="dk1"/>
              </a:solidFill>
              <a:latin typeface="Poppins" panose="00000500000000000000" pitchFamily="2" charset="0"/>
              <a:ea typeface="Century Gothic"/>
              <a:cs typeface="Poppins" panose="00000500000000000000" pitchFamily="2" charset="0"/>
              <a:sym typeface="Century Gothic"/>
            </a:endParaRPr>
          </a:p>
        </p:txBody>
      </p:sp>
      <p:pic>
        <p:nvPicPr>
          <p:cNvPr id="108" name="Google Shape;108;g13618650623_1_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47205" y="1568450"/>
            <a:ext cx="3428439" cy="219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13618650623_1_15"/>
          <p:cNvSpPr txBox="1"/>
          <p:nvPr/>
        </p:nvSpPr>
        <p:spPr>
          <a:xfrm>
            <a:off x="4944125" y="3575050"/>
            <a:ext cx="3834600" cy="15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it-IT" sz="1200" b="0" i="0" u="none" strike="noStrike" cap="none" dirty="0">
                <a:solidFill>
                  <a:schemeClr val="dk1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Inserire una</a:t>
            </a:r>
            <a:r>
              <a:rPr lang="it-IT" sz="1200" b="1" i="0" u="none" strike="noStrike" cap="none" dirty="0">
                <a:solidFill>
                  <a:schemeClr val="dk1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 breve descrizione delle attività svolte</a:t>
            </a:r>
            <a:r>
              <a:rPr lang="it-IT" sz="1200" b="0" i="0" u="none" strike="noStrike" cap="none" dirty="0">
                <a:solidFill>
                  <a:schemeClr val="dk1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 sul progetto e selezionare conferma. Si creerà una </a:t>
            </a:r>
            <a:r>
              <a:rPr lang="it-IT" sz="1200" b="1" i="0" u="none" strike="noStrike" cap="none" dirty="0">
                <a:solidFill>
                  <a:schemeClr val="dk1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riga di progetto</a:t>
            </a:r>
            <a:r>
              <a:rPr lang="it-IT" sz="1200" b="0" i="0" u="none" strike="noStrike" cap="none" dirty="0">
                <a:solidFill>
                  <a:schemeClr val="dk1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 in cui inserire il numero di ore.</a:t>
            </a:r>
            <a:endParaRPr sz="1200" b="0" i="0" u="none" strike="noStrike" cap="none" dirty="0">
              <a:solidFill>
                <a:schemeClr val="dk1"/>
              </a:solidFill>
              <a:latin typeface="Poppins" panose="00000500000000000000" pitchFamily="2" charset="0"/>
              <a:ea typeface="Century Gothic"/>
              <a:cs typeface="Poppins" panose="00000500000000000000" pitchFamily="2" charset="0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it-IT" sz="1200" b="0" i="0" u="none" strike="noStrike" cap="none" dirty="0">
                <a:solidFill>
                  <a:schemeClr val="dk1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Per la compilazione del campo </a:t>
            </a:r>
            <a:r>
              <a:rPr lang="it-IT" sz="1200" b="1" i="0" u="none" strike="noStrike" cap="none" dirty="0">
                <a:solidFill>
                  <a:schemeClr val="dk1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Attività</a:t>
            </a:r>
            <a:r>
              <a:rPr lang="it-IT" sz="1200" b="0" i="0" u="none" strike="noStrike" cap="none" dirty="0">
                <a:solidFill>
                  <a:schemeClr val="dk1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 si rimanda alle slide successive.</a:t>
            </a:r>
            <a:endParaRPr sz="1200" b="0" i="0" u="none" strike="noStrike" cap="none" dirty="0">
              <a:solidFill>
                <a:schemeClr val="dk1"/>
              </a:solidFill>
              <a:latin typeface="Poppins" panose="00000500000000000000" pitchFamily="2" charset="0"/>
              <a:ea typeface="Century Gothic"/>
              <a:cs typeface="Poppins" panose="00000500000000000000" pitchFamily="2" charset="0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618650623_1_32"/>
          <p:cNvSpPr txBox="1"/>
          <p:nvPr/>
        </p:nvSpPr>
        <p:spPr>
          <a:xfrm>
            <a:off x="254000" y="536806"/>
            <a:ext cx="8542200" cy="6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it-IT" sz="2800" b="1" i="0" u="none" strike="noStrike" cap="none" dirty="0">
                <a:solidFill>
                  <a:srgbClr val="48A8D4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Inserimento ore</a:t>
            </a:r>
            <a:endParaRPr sz="2800" b="1" i="0" u="none" strike="noStrike" cap="none" dirty="0">
              <a:solidFill>
                <a:srgbClr val="48A8D4"/>
              </a:solidFill>
              <a:latin typeface="Poppins" panose="00000500000000000000" pitchFamily="2" charset="0"/>
              <a:ea typeface="Century Gothic"/>
              <a:cs typeface="Poppins" panose="00000500000000000000" pitchFamily="2" charset="0"/>
              <a:sym typeface="Century Gothic"/>
            </a:endParaRPr>
          </a:p>
        </p:txBody>
      </p:sp>
      <p:sp>
        <p:nvSpPr>
          <p:cNvPr id="115" name="Google Shape;115;g13618650623_1_32"/>
          <p:cNvSpPr txBox="1"/>
          <p:nvPr/>
        </p:nvSpPr>
        <p:spPr>
          <a:xfrm>
            <a:off x="254000" y="231081"/>
            <a:ext cx="85422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-IT" sz="1400" b="1" i="0" u="none" strike="noStrike" cap="none" dirty="0">
                <a:solidFill>
                  <a:schemeClr val="bg1">
                    <a:lumMod val="65000"/>
                  </a:schemeClr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TIME REPORT</a:t>
            </a:r>
            <a:endParaRPr sz="1400" b="1" i="0" u="none" strike="noStrike" cap="none" dirty="0">
              <a:solidFill>
                <a:schemeClr val="bg1">
                  <a:lumMod val="65000"/>
                </a:schemeClr>
              </a:solidFill>
              <a:latin typeface="Poppins" panose="00000500000000000000" pitchFamily="2" charset="0"/>
              <a:ea typeface="Century Gothic"/>
              <a:cs typeface="Poppins" panose="00000500000000000000" pitchFamily="2" charset="0"/>
              <a:sym typeface="Century Gothic"/>
            </a:endParaRPr>
          </a:p>
        </p:txBody>
      </p:sp>
      <p:pic>
        <p:nvPicPr>
          <p:cNvPr id="116" name="Google Shape;116;g13618650623_1_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7975" y="1213313"/>
            <a:ext cx="8448224" cy="80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13618650623_1_32"/>
          <p:cNvSpPr/>
          <p:nvPr/>
        </p:nvSpPr>
        <p:spPr>
          <a:xfrm>
            <a:off x="403427" y="1655009"/>
            <a:ext cx="157800" cy="157200"/>
          </a:xfrm>
          <a:prstGeom prst="ellipse">
            <a:avLst/>
          </a:prstGeom>
          <a:noFill/>
          <a:ln w="28575" cap="flat" cmpd="sng">
            <a:solidFill>
              <a:srgbClr val="48A8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13618650623_1_32"/>
          <p:cNvSpPr txBox="1"/>
          <p:nvPr/>
        </p:nvSpPr>
        <p:spPr>
          <a:xfrm>
            <a:off x="832488" y="2029781"/>
            <a:ext cx="4474800" cy="11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it-IT" sz="1200" b="0" i="0" u="none" strike="noStrike" cap="none" dirty="0">
                <a:solidFill>
                  <a:schemeClr val="dk1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Sulla stessa riga di progetto inserire le </a:t>
            </a:r>
            <a:r>
              <a:rPr lang="it-IT" sz="1200" b="1" i="0" u="none" strike="noStrike" cap="none" dirty="0">
                <a:solidFill>
                  <a:schemeClr val="dk1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ore lavorate giornalmente sul progetto nella settimana corrente</a:t>
            </a:r>
            <a:r>
              <a:rPr lang="it-IT" sz="1200" b="0" i="0" u="none" strike="noStrike" cap="none" dirty="0">
                <a:solidFill>
                  <a:schemeClr val="dk1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.</a:t>
            </a:r>
            <a:r>
              <a:rPr lang="it-IT" sz="1200" dirty="0">
                <a:solidFill>
                  <a:schemeClr val="dk1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           Il taglio minimo deve essere di </a:t>
            </a:r>
            <a:r>
              <a:rPr lang="it-IT" sz="1200" u="sng" dirty="0">
                <a:solidFill>
                  <a:schemeClr val="dk1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0,5h (30 minuti)</a:t>
            </a:r>
            <a:r>
              <a:rPr lang="it-IT" sz="1200" dirty="0">
                <a:solidFill>
                  <a:schemeClr val="dk1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.</a:t>
            </a:r>
            <a:endParaRPr sz="1200" dirty="0">
              <a:solidFill>
                <a:schemeClr val="dk1"/>
              </a:solidFill>
              <a:latin typeface="Poppins" panose="00000500000000000000" pitchFamily="2" charset="0"/>
              <a:ea typeface="Century Gothic"/>
              <a:cs typeface="Poppins" panose="00000500000000000000" pitchFamily="2" charset="0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it-IT" sz="1200" b="0" i="0" u="none" strike="noStrike" cap="none" dirty="0">
                <a:solidFill>
                  <a:schemeClr val="dk1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Per </a:t>
            </a:r>
            <a:r>
              <a:rPr lang="it-IT" sz="1200" b="1" i="0" u="none" strike="noStrike" cap="none" dirty="0">
                <a:solidFill>
                  <a:schemeClr val="dk1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modificare la descrizione attività </a:t>
            </a:r>
            <a:r>
              <a:rPr lang="it-IT" sz="1200" b="0" i="0" u="none" strike="noStrike" cap="none" dirty="0">
                <a:solidFill>
                  <a:schemeClr val="dk1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della singola giornata selezionare la freccia accanto al progetto che splitterà la riga nei diversi giorni della settimana.</a:t>
            </a:r>
            <a:endParaRPr sz="1200" b="0" i="0" u="none" strike="noStrike" cap="none" dirty="0">
              <a:solidFill>
                <a:schemeClr val="dk1"/>
              </a:solidFill>
              <a:highlight>
                <a:srgbClr val="FFFF00"/>
              </a:highlight>
              <a:latin typeface="Poppins" panose="00000500000000000000" pitchFamily="2" charset="0"/>
              <a:ea typeface="Century Gothic"/>
              <a:cs typeface="Poppins" panose="00000500000000000000" pitchFamily="2" charset="0"/>
              <a:sym typeface="Century Gothic"/>
            </a:endParaRPr>
          </a:p>
        </p:txBody>
      </p:sp>
      <p:cxnSp>
        <p:nvCxnSpPr>
          <p:cNvPr id="119" name="Google Shape;119;g13618650623_1_32"/>
          <p:cNvCxnSpPr>
            <a:stCxn id="117" idx="4"/>
            <a:endCxn id="120" idx="0"/>
          </p:cNvCxnSpPr>
          <p:nvPr/>
        </p:nvCxnSpPr>
        <p:spPr>
          <a:xfrm rot="-5400000" flipH="1">
            <a:off x="-361123" y="2655659"/>
            <a:ext cx="1811700" cy="124800"/>
          </a:xfrm>
          <a:prstGeom prst="bentConnector3">
            <a:avLst>
              <a:gd name="adj1" fmla="val 49997"/>
            </a:avLst>
          </a:prstGeom>
          <a:noFill/>
          <a:ln w="19050" cap="flat" cmpd="sng">
            <a:solidFill>
              <a:srgbClr val="48A8D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1" name="Google Shape;121;g13618650623_1_32"/>
          <p:cNvSpPr txBox="1"/>
          <p:nvPr/>
        </p:nvSpPr>
        <p:spPr>
          <a:xfrm>
            <a:off x="3502775" y="697350"/>
            <a:ext cx="52269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it-IT" sz="1200" b="0" i="0" u="none" strike="noStrike" cap="none" dirty="0">
                <a:solidFill>
                  <a:schemeClr val="dk1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Per spostarsi di settimana in settimana utilizzare le frecce </a:t>
            </a:r>
            <a:r>
              <a:rPr lang="it-IT" sz="1200" b="1" i="0" u="none" strike="noStrike" cap="none" dirty="0">
                <a:solidFill>
                  <a:schemeClr val="dk1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&lt; &gt;</a:t>
            </a:r>
            <a:r>
              <a:rPr lang="it-IT" sz="1200" b="0" i="0" u="none" strike="noStrike" cap="none" dirty="0">
                <a:solidFill>
                  <a:schemeClr val="dk1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 o selezionare il </a:t>
            </a:r>
            <a:r>
              <a:rPr lang="it-IT" sz="1200" b="1" i="0" u="none" strike="noStrike" cap="none" dirty="0">
                <a:solidFill>
                  <a:schemeClr val="dk1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calendario</a:t>
            </a:r>
            <a:r>
              <a:rPr lang="it-IT" sz="1200" b="0" i="0" u="none" strike="noStrike" cap="none" dirty="0">
                <a:solidFill>
                  <a:schemeClr val="dk1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 per tornare alla settimana corrente</a:t>
            </a:r>
            <a:endParaRPr sz="1200" b="0" i="0" u="none" strike="noStrike" cap="none" dirty="0">
              <a:solidFill>
                <a:schemeClr val="dk1"/>
              </a:solidFill>
              <a:latin typeface="Poppins" panose="00000500000000000000" pitchFamily="2" charset="0"/>
              <a:ea typeface="Century Gothic"/>
              <a:cs typeface="Poppins" panose="00000500000000000000" pitchFamily="2" charset="0"/>
              <a:sym typeface="Century Gothic"/>
            </a:endParaRPr>
          </a:p>
        </p:txBody>
      </p:sp>
      <p:cxnSp>
        <p:nvCxnSpPr>
          <p:cNvPr id="122" name="Google Shape;122;g13618650623_1_32"/>
          <p:cNvCxnSpPr/>
          <p:nvPr/>
        </p:nvCxnSpPr>
        <p:spPr>
          <a:xfrm>
            <a:off x="8085125" y="1101525"/>
            <a:ext cx="291000" cy="125700"/>
          </a:xfrm>
          <a:prstGeom prst="straightConnector1">
            <a:avLst/>
          </a:prstGeom>
          <a:noFill/>
          <a:ln w="19050" cap="flat" cmpd="sng">
            <a:solidFill>
              <a:srgbClr val="48A8D4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23" name="Google Shape;123;g13618650623_1_32"/>
          <p:cNvPicPr preferRelativeResize="0"/>
          <p:nvPr/>
        </p:nvPicPr>
        <p:blipFill rotWithShape="1">
          <a:blip r:embed="rId4">
            <a:alphaModFix/>
          </a:blip>
          <a:srcRect b="58636"/>
          <a:stretch/>
        </p:blipFill>
        <p:spPr>
          <a:xfrm>
            <a:off x="518950" y="3619083"/>
            <a:ext cx="4952725" cy="67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13618650623_1_32"/>
          <p:cNvSpPr/>
          <p:nvPr/>
        </p:nvSpPr>
        <p:spPr>
          <a:xfrm flipH="1">
            <a:off x="528163" y="3623818"/>
            <a:ext cx="157800" cy="157200"/>
          </a:xfrm>
          <a:prstGeom prst="ellipse">
            <a:avLst/>
          </a:prstGeom>
          <a:noFill/>
          <a:ln w="28575" cap="flat" cmpd="sng">
            <a:solidFill>
              <a:srgbClr val="48A8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g13618650623_1_32"/>
          <p:cNvPicPr preferRelativeResize="0"/>
          <p:nvPr/>
        </p:nvPicPr>
        <p:blipFill rotWithShape="1">
          <a:blip r:embed="rId5">
            <a:alphaModFix/>
          </a:blip>
          <a:srcRect b="19060"/>
          <a:stretch/>
        </p:blipFill>
        <p:spPr>
          <a:xfrm>
            <a:off x="5994100" y="3161113"/>
            <a:ext cx="2749325" cy="117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13618650623_1_32"/>
          <p:cNvPicPr preferRelativeResize="0"/>
          <p:nvPr/>
        </p:nvPicPr>
        <p:blipFill rotWithShape="1">
          <a:blip r:embed="rId6">
            <a:alphaModFix/>
          </a:blip>
          <a:srcRect t="22287"/>
          <a:stretch/>
        </p:blipFill>
        <p:spPr>
          <a:xfrm>
            <a:off x="396750" y="4385988"/>
            <a:ext cx="8388300" cy="33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13618650623_1_32"/>
          <p:cNvSpPr txBox="1"/>
          <p:nvPr/>
        </p:nvSpPr>
        <p:spPr>
          <a:xfrm>
            <a:off x="402924" y="4678463"/>
            <a:ext cx="6070703" cy="3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it-IT" sz="1200" b="0" i="0" u="none" strike="noStrike" cap="none" dirty="0">
                <a:solidFill>
                  <a:schemeClr val="dk1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Per aggiungere altri progetti selezionare </a:t>
            </a:r>
            <a:r>
              <a:rPr lang="it-IT" sz="1200" b="1" i="0" u="none" strike="noStrike" cap="none" dirty="0">
                <a:solidFill>
                  <a:schemeClr val="dk1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+ Aggiungi riga</a:t>
            </a:r>
            <a:r>
              <a:rPr lang="it-IT" sz="1200" b="0" i="0" u="none" strike="noStrike" cap="none" dirty="0">
                <a:solidFill>
                  <a:schemeClr val="dk1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 a fine pagina. </a:t>
            </a:r>
            <a:endParaRPr sz="1200" b="0" i="0" u="none" strike="noStrike" cap="none" dirty="0">
              <a:solidFill>
                <a:schemeClr val="dk1"/>
              </a:solidFill>
              <a:latin typeface="Poppins" panose="00000500000000000000" pitchFamily="2" charset="0"/>
              <a:ea typeface="Century Gothic"/>
              <a:cs typeface="Poppins" panose="00000500000000000000" pitchFamily="2" charset="0"/>
              <a:sym typeface="Century Gothic"/>
            </a:endParaRPr>
          </a:p>
        </p:txBody>
      </p:sp>
      <p:sp>
        <p:nvSpPr>
          <p:cNvPr id="127" name="Google Shape;127;g13618650623_1_32"/>
          <p:cNvSpPr txBox="1"/>
          <p:nvPr/>
        </p:nvSpPr>
        <p:spPr>
          <a:xfrm>
            <a:off x="5356075" y="1982586"/>
            <a:ext cx="3440100" cy="10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it-IT" sz="1200" b="0" i="0" u="none" strike="noStrike" cap="none" dirty="0">
                <a:solidFill>
                  <a:schemeClr val="dk1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E’ possibile contrassegnare come </a:t>
            </a:r>
            <a:r>
              <a:rPr lang="it-IT" sz="1200" b="1" i="0" u="none" strike="noStrike" cap="none" dirty="0">
                <a:solidFill>
                  <a:schemeClr val="dk1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Preferiti</a:t>
            </a:r>
            <a:r>
              <a:rPr lang="it-IT" sz="1200" b="0" i="0" u="none" strike="noStrike" cap="none" dirty="0">
                <a:solidFill>
                  <a:schemeClr val="dk1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 progetti ricorrenti, selezionando l’icona    sulla riga di progetto. I progetti preferiti verranno riportati nell’elenco relativo in fase di selezione del progetto</a:t>
            </a:r>
            <a:endParaRPr sz="1200" b="0" i="0" u="none" strike="noStrike" cap="none" dirty="0">
              <a:solidFill>
                <a:schemeClr val="dk1"/>
              </a:solidFill>
              <a:highlight>
                <a:srgbClr val="FFFF00"/>
              </a:highlight>
              <a:latin typeface="Poppins" panose="00000500000000000000" pitchFamily="2" charset="0"/>
              <a:ea typeface="Century Gothic"/>
              <a:cs typeface="Poppins" panose="00000500000000000000" pitchFamily="2" charset="0"/>
              <a:sym typeface="Century Gothic"/>
            </a:endParaRPr>
          </a:p>
        </p:txBody>
      </p:sp>
      <p:sp>
        <p:nvSpPr>
          <p:cNvPr id="128" name="Google Shape;128;g13618650623_1_32"/>
          <p:cNvSpPr/>
          <p:nvPr/>
        </p:nvSpPr>
        <p:spPr>
          <a:xfrm>
            <a:off x="8384425" y="2304373"/>
            <a:ext cx="124800" cy="117900"/>
          </a:xfrm>
          <a:prstGeom prst="heart">
            <a:avLst/>
          </a:prstGeom>
          <a:solidFill>
            <a:srgbClr val="21212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9" name="Google Shape;129;g13618650623_1_32"/>
          <p:cNvCxnSpPr>
            <a:stCxn id="124" idx="1"/>
            <a:endCxn id="127" idx="3"/>
          </p:cNvCxnSpPr>
          <p:nvPr/>
        </p:nvCxnSpPr>
        <p:spPr>
          <a:xfrm rot="10800000" flipH="1">
            <a:off x="5994100" y="2532163"/>
            <a:ext cx="2802000" cy="1215000"/>
          </a:xfrm>
          <a:prstGeom prst="bentConnector5">
            <a:avLst>
              <a:gd name="adj1" fmla="val -8498"/>
              <a:gd name="adj2" fmla="val 51511"/>
              <a:gd name="adj3" fmla="val 105220"/>
            </a:avLst>
          </a:prstGeom>
          <a:noFill/>
          <a:ln w="19050" cap="flat" cmpd="sng">
            <a:solidFill>
              <a:srgbClr val="48A8D4"/>
            </a:solidFill>
            <a:prstDash val="solid"/>
            <a:round/>
            <a:headEnd type="triangle" w="med" len="med"/>
            <a:tailEnd type="none" w="sm" len="sm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00eae1748_0_5"/>
          <p:cNvSpPr txBox="1"/>
          <p:nvPr/>
        </p:nvSpPr>
        <p:spPr>
          <a:xfrm>
            <a:off x="254000" y="536806"/>
            <a:ext cx="8542200" cy="6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it-IT" sz="2800" b="1" i="0" u="none" strike="noStrike" cap="none" dirty="0">
                <a:solidFill>
                  <a:srgbClr val="48A8D4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Inserimento ore</a:t>
            </a:r>
            <a:endParaRPr sz="2800" b="1" i="0" u="none" strike="noStrike" cap="none" dirty="0">
              <a:solidFill>
                <a:srgbClr val="48A8D4"/>
              </a:solidFill>
              <a:latin typeface="Poppins" panose="00000500000000000000" pitchFamily="2" charset="0"/>
              <a:ea typeface="Century Gothic"/>
              <a:cs typeface="Poppins" panose="00000500000000000000" pitchFamily="2" charset="0"/>
              <a:sym typeface="Century Gothic"/>
            </a:endParaRPr>
          </a:p>
        </p:txBody>
      </p:sp>
      <p:sp>
        <p:nvSpPr>
          <p:cNvPr id="135" name="Google Shape;135;g1200eae1748_0_5"/>
          <p:cNvSpPr txBox="1"/>
          <p:nvPr/>
        </p:nvSpPr>
        <p:spPr>
          <a:xfrm>
            <a:off x="254000" y="231081"/>
            <a:ext cx="85422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-IT" sz="1400" b="1" i="0" u="none" strike="noStrike" cap="none" dirty="0">
                <a:solidFill>
                  <a:schemeClr val="bg1">
                    <a:lumMod val="65000"/>
                  </a:schemeClr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TIME REPORT</a:t>
            </a:r>
            <a:endParaRPr sz="1400" b="1" i="0" u="none" strike="noStrike" cap="none" dirty="0">
              <a:solidFill>
                <a:schemeClr val="bg1">
                  <a:lumMod val="65000"/>
                </a:schemeClr>
              </a:solidFill>
              <a:latin typeface="Poppins" panose="00000500000000000000" pitchFamily="2" charset="0"/>
              <a:ea typeface="Century Gothic"/>
              <a:cs typeface="Poppins" panose="00000500000000000000" pitchFamily="2" charset="0"/>
              <a:sym typeface="Century Gothic"/>
            </a:endParaRPr>
          </a:p>
        </p:txBody>
      </p:sp>
      <p:sp>
        <p:nvSpPr>
          <p:cNvPr id="136" name="Google Shape;136;g1200eae1748_0_5"/>
          <p:cNvSpPr txBox="1"/>
          <p:nvPr/>
        </p:nvSpPr>
        <p:spPr>
          <a:xfrm>
            <a:off x="254000" y="3438275"/>
            <a:ext cx="8542200" cy="8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g1200eae1748_0_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3125" y="1760225"/>
            <a:ext cx="8436550" cy="122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1200eae1748_0_5"/>
          <p:cNvSpPr txBox="1"/>
          <p:nvPr/>
        </p:nvSpPr>
        <p:spPr>
          <a:xfrm>
            <a:off x="350850" y="2995250"/>
            <a:ext cx="8458200" cy="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it-IT" sz="1200" b="0" i="0" u="none" strike="noStrike" cap="none" dirty="0">
                <a:solidFill>
                  <a:schemeClr val="dk1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A completamento del </a:t>
            </a:r>
            <a:r>
              <a:rPr lang="it-IT" sz="1200" b="1" i="0" u="none" strike="noStrike" cap="none" dirty="0">
                <a:solidFill>
                  <a:schemeClr val="dk1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totale</a:t>
            </a:r>
            <a:r>
              <a:rPr lang="it-IT" sz="1200" b="0" i="0" u="none" strike="noStrike" cap="none" dirty="0">
                <a:solidFill>
                  <a:schemeClr val="dk1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 </a:t>
            </a:r>
            <a:r>
              <a:rPr lang="it-IT" sz="1200" b="1" dirty="0">
                <a:solidFill>
                  <a:schemeClr val="dk1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ore giornaliere (es. 8 per i full time)</a:t>
            </a:r>
            <a:r>
              <a:rPr lang="it-IT" sz="1200" b="0" i="0" u="none" strike="noStrike" cap="none" dirty="0">
                <a:solidFill>
                  <a:schemeClr val="dk1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 i giorni da </a:t>
            </a:r>
            <a:r>
              <a:rPr lang="it-IT" sz="1200" b="0" i="0" u="none" strike="noStrike" cap="none" dirty="0">
                <a:solidFill>
                  <a:schemeClr val="dk1"/>
                </a:solidFill>
                <a:highlight>
                  <a:srgbClr val="E4002B"/>
                </a:highlight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 rossi </a:t>
            </a:r>
            <a:r>
              <a:rPr lang="it-IT" sz="1200" b="0" i="0" u="none" strike="noStrike" cap="none" dirty="0">
                <a:solidFill>
                  <a:schemeClr val="dk1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 diventeranno </a:t>
            </a:r>
            <a:r>
              <a:rPr lang="it-IT" sz="1200" b="0" i="0" u="none" strike="noStrike" cap="none" dirty="0">
                <a:solidFill>
                  <a:schemeClr val="dk1"/>
                </a:solidFill>
                <a:highlight>
                  <a:srgbClr val="00FF00"/>
                </a:highlight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 verdi </a:t>
            </a:r>
            <a:r>
              <a:rPr lang="it-IT" sz="1200" b="0" i="0" u="none" strike="noStrike" cap="none" dirty="0">
                <a:solidFill>
                  <a:schemeClr val="dk1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.</a:t>
            </a:r>
            <a:endParaRPr sz="1200" b="0" i="0" u="none" strike="noStrike" cap="none" dirty="0">
              <a:solidFill>
                <a:schemeClr val="dk1"/>
              </a:solidFill>
              <a:latin typeface="Poppins" panose="00000500000000000000" pitchFamily="2" charset="0"/>
              <a:ea typeface="Century Gothic"/>
              <a:cs typeface="Poppins" panose="00000500000000000000" pitchFamily="2" charset="0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it-IT" sz="1200" b="0" i="0" u="none" strike="noStrike" cap="none" dirty="0">
                <a:solidFill>
                  <a:schemeClr val="dk1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Come ulteriore check, verificare che il </a:t>
            </a:r>
            <a:r>
              <a:rPr lang="it-IT" sz="1200" b="1" i="0" u="none" strike="noStrike" cap="none" dirty="0">
                <a:solidFill>
                  <a:schemeClr val="dk1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totale ore settimanali sia pari alle ore previste da contratto (es. 40 per i full time)</a:t>
            </a:r>
            <a:endParaRPr sz="1200" b="0" i="0" u="none" strike="noStrike" cap="none" dirty="0">
              <a:solidFill>
                <a:schemeClr val="dk1"/>
              </a:solidFill>
              <a:latin typeface="Poppins" panose="00000500000000000000" pitchFamily="2" charset="0"/>
              <a:ea typeface="Century Gothic"/>
              <a:cs typeface="Poppins" panose="00000500000000000000" pitchFamily="2" charset="0"/>
              <a:sym typeface="Century Gothic"/>
            </a:endParaRPr>
          </a:p>
        </p:txBody>
      </p:sp>
      <p:sp>
        <p:nvSpPr>
          <p:cNvPr id="139" name="Google Shape;139;g1200eae1748_0_5"/>
          <p:cNvSpPr/>
          <p:nvPr/>
        </p:nvSpPr>
        <p:spPr>
          <a:xfrm>
            <a:off x="3303400" y="2603675"/>
            <a:ext cx="605700" cy="2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1" name="Google Shape;141;g1200eae1748_0_5"/>
          <p:cNvCxnSpPr>
            <a:cxnSpLocks/>
          </p:cNvCxnSpPr>
          <p:nvPr/>
        </p:nvCxnSpPr>
        <p:spPr>
          <a:xfrm>
            <a:off x="6190407" y="3849583"/>
            <a:ext cx="2185893" cy="555292"/>
          </a:xfrm>
          <a:prstGeom prst="straightConnector1">
            <a:avLst/>
          </a:prstGeom>
          <a:noFill/>
          <a:ln w="19050" cap="flat" cmpd="sng">
            <a:solidFill>
              <a:srgbClr val="48A8D4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42" name="Google Shape;142;g1200eae1748_0_5"/>
          <p:cNvGrpSpPr/>
          <p:nvPr/>
        </p:nvGrpSpPr>
        <p:grpSpPr>
          <a:xfrm>
            <a:off x="3767425" y="975968"/>
            <a:ext cx="5226900" cy="644072"/>
            <a:chOff x="3767425" y="762098"/>
            <a:chExt cx="5226900" cy="713100"/>
          </a:xfrm>
        </p:grpSpPr>
        <p:sp>
          <p:nvSpPr>
            <p:cNvPr id="143" name="Google Shape;143;g1200eae1748_0_5"/>
            <p:cNvSpPr txBox="1"/>
            <p:nvPr/>
          </p:nvSpPr>
          <p:spPr>
            <a:xfrm>
              <a:off x="3767425" y="762098"/>
              <a:ext cx="5226900" cy="71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it-IT" sz="1200" b="0" i="0" u="none" strike="noStrike" cap="none" dirty="0">
                  <a:solidFill>
                    <a:schemeClr val="dk1"/>
                  </a:solidFill>
                  <a:latin typeface="Poppins" panose="00000500000000000000" pitchFamily="2" charset="0"/>
                  <a:ea typeface="Century Gothic"/>
                  <a:cs typeface="Poppins" panose="00000500000000000000" pitchFamily="2" charset="0"/>
                  <a:sym typeface="Century Gothic"/>
                </a:rPr>
                <a:t>E’ possibile modificare in blocco tutte le ore inserite su un progetto selezionando       per spostarle su un progetto alternativo.</a:t>
              </a:r>
              <a:endParaRPr sz="1200" b="0" i="0" u="none" strike="noStrike" cap="none" dirty="0">
                <a:solidFill>
                  <a:schemeClr val="dk1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endParaRPr>
            </a:p>
          </p:txBody>
        </p:sp>
        <p:sp>
          <p:nvSpPr>
            <p:cNvPr id="144" name="Google Shape;144;g1200eae1748_0_5"/>
            <p:cNvSpPr/>
            <p:nvPr/>
          </p:nvSpPr>
          <p:spPr>
            <a:xfrm>
              <a:off x="5610600" y="1337890"/>
              <a:ext cx="162300" cy="106500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5" name="Google Shape;145;g1200eae1748_0_5"/>
          <p:cNvCxnSpPr>
            <a:cxnSpLocks/>
          </p:cNvCxnSpPr>
          <p:nvPr/>
        </p:nvCxnSpPr>
        <p:spPr>
          <a:xfrm flipH="1">
            <a:off x="4511400" y="1624786"/>
            <a:ext cx="1099200" cy="632892"/>
          </a:xfrm>
          <a:prstGeom prst="straightConnector1">
            <a:avLst/>
          </a:prstGeom>
          <a:noFill/>
          <a:ln w="19050" cap="flat" cmpd="sng">
            <a:solidFill>
              <a:srgbClr val="48A8D4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BC89B54C-1AB7-AC9B-71B6-44C39D33C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000" y="4468708"/>
            <a:ext cx="8374743" cy="40601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618650623_1_50"/>
          <p:cNvSpPr txBox="1"/>
          <p:nvPr/>
        </p:nvSpPr>
        <p:spPr>
          <a:xfrm>
            <a:off x="254000" y="536806"/>
            <a:ext cx="8542200" cy="6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it-IT" sz="2800" b="1" i="0" u="none" strike="noStrike" cap="none" dirty="0">
                <a:solidFill>
                  <a:srgbClr val="48A8D4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Assenze</a:t>
            </a:r>
            <a:endParaRPr sz="2800" b="1" i="0" u="none" strike="noStrike" cap="none" dirty="0">
              <a:solidFill>
                <a:srgbClr val="48A8D4"/>
              </a:solidFill>
              <a:latin typeface="Poppins" panose="00000500000000000000" pitchFamily="2" charset="0"/>
              <a:ea typeface="Century Gothic"/>
              <a:cs typeface="Poppins" panose="00000500000000000000" pitchFamily="2" charset="0"/>
              <a:sym typeface="Century Gothic"/>
            </a:endParaRPr>
          </a:p>
        </p:txBody>
      </p:sp>
      <p:sp>
        <p:nvSpPr>
          <p:cNvPr id="151" name="Google Shape;151;g13618650623_1_50"/>
          <p:cNvSpPr txBox="1"/>
          <p:nvPr/>
        </p:nvSpPr>
        <p:spPr>
          <a:xfrm>
            <a:off x="254000" y="231081"/>
            <a:ext cx="85422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-IT" sz="1400" b="1" i="0" u="none" strike="noStrike" cap="none" dirty="0">
                <a:solidFill>
                  <a:schemeClr val="bg1">
                    <a:lumMod val="65000"/>
                  </a:schemeClr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TIME REPORT</a:t>
            </a:r>
            <a:endParaRPr sz="1400" b="1" i="0" u="none" strike="noStrike" cap="none" dirty="0">
              <a:solidFill>
                <a:schemeClr val="bg1">
                  <a:lumMod val="65000"/>
                </a:schemeClr>
              </a:solidFill>
              <a:latin typeface="Poppins" panose="00000500000000000000" pitchFamily="2" charset="0"/>
              <a:ea typeface="Century Gothic"/>
              <a:cs typeface="Poppins" panose="00000500000000000000" pitchFamily="2" charset="0"/>
              <a:sym typeface="Century Gothic"/>
            </a:endParaRPr>
          </a:p>
        </p:txBody>
      </p:sp>
      <p:sp>
        <p:nvSpPr>
          <p:cNvPr id="152" name="Google Shape;152;g13618650623_1_50"/>
          <p:cNvSpPr txBox="1"/>
          <p:nvPr/>
        </p:nvSpPr>
        <p:spPr>
          <a:xfrm>
            <a:off x="332150" y="1196275"/>
            <a:ext cx="8385900" cy="8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it-IT" sz="1300" b="1" i="0" u="none" strike="noStrike" cap="none">
                <a:solidFill>
                  <a:srgbClr val="000000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PROGETTO: Assenze Connexia</a:t>
            </a:r>
            <a:endParaRPr sz="1300" b="1" i="0" u="none" strike="noStrike" cap="none">
              <a:solidFill>
                <a:srgbClr val="000000"/>
              </a:solidFill>
              <a:latin typeface="Poppins" panose="00000500000000000000" pitchFamily="2" charset="0"/>
              <a:ea typeface="Century Gothic"/>
              <a:cs typeface="Poppins" panose="00000500000000000000" pitchFamily="2" charset="0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it-IT" sz="1300" b="0" i="0" u="none" strike="noStrike" cap="none">
                <a:solidFill>
                  <a:srgbClr val="000000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In questo progetto dovranno essere indicati i </a:t>
            </a:r>
            <a:r>
              <a:rPr lang="it-IT" sz="1300" b="1" i="0" u="none" strike="noStrike" cap="none">
                <a:solidFill>
                  <a:srgbClr val="000000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permessi/ferie/malattie</a:t>
            </a:r>
            <a:r>
              <a:rPr lang="it-IT" sz="1300" b="0" i="0" u="none" strike="noStrike" cap="none">
                <a:solidFill>
                  <a:srgbClr val="000000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.</a:t>
            </a:r>
            <a:endParaRPr sz="1300" b="0" i="0" u="none" strike="noStrike" cap="none">
              <a:solidFill>
                <a:srgbClr val="000000"/>
              </a:solidFill>
              <a:latin typeface="Poppins" panose="00000500000000000000" pitchFamily="2" charset="0"/>
              <a:ea typeface="Century Gothic"/>
              <a:cs typeface="Poppins" panose="00000500000000000000" pitchFamily="2" charset="0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it-IT" sz="1300" b="0" i="0" u="none" strike="noStrike" cap="none">
                <a:solidFill>
                  <a:srgbClr val="000000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Valorizzare il campo </a:t>
            </a:r>
            <a:r>
              <a:rPr lang="it-IT" sz="1300" b="1" i="0" u="none" strike="noStrike" cap="none">
                <a:solidFill>
                  <a:srgbClr val="000000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Attività</a:t>
            </a:r>
            <a:r>
              <a:rPr lang="it-IT" sz="1300" b="0" i="0" u="none" strike="noStrike" cap="none">
                <a:solidFill>
                  <a:srgbClr val="000000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 selezionando una tra le seguenti voci:</a:t>
            </a:r>
            <a:endParaRPr sz="1300" b="0" i="0" u="none" strike="noStrike" cap="none">
              <a:solidFill>
                <a:srgbClr val="000000"/>
              </a:solidFill>
              <a:latin typeface="Poppins" panose="00000500000000000000" pitchFamily="2" charset="0"/>
              <a:ea typeface="Century Gothic"/>
              <a:cs typeface="Poppins" panose="00000500000000000000" pitchFamily="2" charset="0"/>
              <a:sym typeface="Century Gothic"/>
            </a:endParaRPr>
          </a:p>
        </p:txBody>
      </p:sp>
      <p:sp>
        <p:nvSpPr>
          <p:cNvPr id="153" name="Google Shape;153;g13618650623_1_50"/>
          <p:cNvSpPr txBox="1"/>
          <p:nvPr/>
        </p:nvSpPr>
        <p:spPr>
          <a:xfrm>
            <a:off x="350475" y="4127650"/>
            <a:ext cx="8489700" cy="6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it-IT" sz="1300" b="0" i="0" u="none" strike="noStrike" cap="none">
                <a:solidFill>
                  <a:srgbClr val="000000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Nel campo </a:t>
            </a:r>
            <a:r>
              <a:rPr lang="it-IT" sz="1300" b="1" i="0" u="none" strike="noStrike" cap="none">
                <a:solidFill>
                  <a:srgbClr val="000000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Commento</a:t>
            </a:r>
            <a:r>
              <a:rPr lang="it-IT" sz="1300" b="0" i="0" u="none" strike="noStrike" cap="none">
                <a:solidFill>
                  <a:srgbClr val="000000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 dovrà essere riportata la stessa voce selezionata</a:t>
            </a:r>
            <a:endParaRPr sz="1300" b="0" i="0" u="none" strike="noStrike" cap="none">
              <a:solidFill>
                <a:srgbClr val="000000"/>
              </a:solidFill>
              <a:latin typeface="Poppins" panose="00000500000000000000" pitchFamily="2" charset="0"/>
              <a:ea typeface="Century Gothic"/>
              <a:cs typeface="Poppins" panose="00000500000000000000" pitchFamily="2" charset="0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it-IT" sz="1300" b="0" i="0" u="none" strike="noStrike" cap="none">
                <a:solidFill>
                  <a:srgbClr val="000000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(es. attività Ferie - commento Ferie).</a:t>
            </a:r>
            <a:endParaRPr sz="1300" b="0" i="0" u="none" strike="noStrike" cap="none">
              <a:solidFill>
                <a:srgbClr val="000000"/>
              </a:solidFill>
              <a:latin typeface="Poppins" panose="00000500000000000000" pitchFamily="2" charset="0"/>
              <a:ea typeface="Century Gothic"/>
              <a:cs typeface="Poppins" panose="00000500000000000000" pitchFamily="2" charset="0"/>
              <a:sym typeface="Century Gothic"/>
            </a:endParaRPr>
          </a:p>
        </p:txBody>
      </p:sp>
      <p:graphicFrame>
        <p:nvGraphicFramePr>
          <p:cNvPr id="154" name="Google Shape;154;g13618650623_1_50"/>
          <p:cNvGraphicFramePr/>
          <p:nvPr>
            <p:extLst>
              <p:ext uri="{D42A27DB-BD31-4B8C-83A1-F6EECF244321}">
                <p14:modId xmlns:p14="http://schemas.microsoft.com/office/powerpoint/2010/main" val="3545329252"/>
              </p:ext>
            </p:extLst>
          </p:nvPr>
        </p:nvGraphicFramePr>
        <p:xfrm>
          <a:off x="402925" y="2056075"/>
          <a:ext cx="7239000" cy="1994823"/>
        </p:xfrm>
        <a:graphic>
          <a:graphicData uri="http://schemas.openxmlformats.org/drawingml/2006/table">
            <a:tbl>
              <a:tblPr>
                <a:noFill/>
                <a:tableStyleId>{43C55BED-BFC5-42EA-807F-3E37B2D6DE55}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457200" marR="0" lvl="0" indent="-3111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Century Gothic"/>
                        <a:buChar char="-"/>
                      </a:pPr>
                      <a:r>
                        <a:rPr lang="it-IT" sz="1300" u="none" strike="noStrike" cap="none" dirty="0">
                          <a:latin typeface="Poppins" panose="00000500000000000000" pitchFamily="2" charset="0"/>
                          <a:ea typeface="Century Gothic"/>
                          <a:cs typeface="Poppins" panose="00000500000000000000" pitchFamily="2" charset="0"/>
                          <a:sym typeface="Century Gothic"/>
                        </a:rPr>
                        <a:t>Allattamento</a:t>
                      </a:r>
                      <a:endParaRPr sz="1300" u="none" strike="noStrike" cap="none" dirty="0">
                        <a:latin typeface="Poppins" panose="00000500000000000000" pitchFamily="2" charset="0"/>
                        <a:ea typeface="Century Gothic"/>
                        <a:cs typeface="Poppins" panose="00000500000000000000" pitchFamily="2" charset="0"/>
                        <a:sym typeface="Century Gothic"/>
                      </a:endParaRPr>
                    </a:p>
                    <a:p>
                      <a:pPr marL="457200" marR="0" lvl="0" indent="-3111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Century Gothic"/>
                        <a:buChar char="-"/>
                      </a:pPr>
                      <a:r>
                        <a:rPr lang="it-IT" sz="1300" u="none" strike="noStrike" cap="none" dirty="0">
                          <a:latin typeface="Poppins" panose="00000500000000000000" pitchFamily="2" charset="0"/>
                          <a:ea typeface="Century Gothic"/>
                          <a:cs typeface="Poppins" panose="00000500000000000000" pitchFamily="2" charset="0"/>
                          <a:sym typeface="Century Gothic"/>
                        </a:rPr>
                        <a:t>Congedo matrimoniale</a:t>
                      </a:r>
                      <a:endParaRPr sz="1300" u="none" strike="noStrike" cap="none" dirty="0">
                        <a:latin typeface="Poppins" panose="00000500000000000000" pitchFamily="2" charset="0"/>
                        <a:ea typeface="Century Gothic"/>
                        <a:cs typeface="Poppins" panose="00000500000000000000" pitchFamily="2" charset="0"/>
                        <a:sym typeface="Century Gothic"/>
                      </a:endParaRPr>
                    </a:p>
                    <a:p>
                      <a:pPr marL="457200" marR="0" lvl="0" indent="-3111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Century Gothic"/>
                        <a:buChar char="-"/>
                      </a:pPr>
                      <a:r>
                        <a:rPr lang="it-IT" sz="1300" u="none" strike="noStrike" cap="none" dirty="0">
                          <a:latin typeface="Poppins" panose="00000500000000000000" pitchFamily="2" charset="0"/>
                          <a:ea typeface="Century Gothic"/>
                          <a:cs typeface="Poppins" panose="00000500000000000000" pitchFamily="2" charset="0"/>
                          <a:sym typeface="Century Gothic"/>
                        </a:rPr>
                        <a:t>Donazione sangue</a:t>
                      </a:r>
                      <a:endParaRPr sz="1300" u="none" strike="noStrike" cap="none" dirty="0">
                        <a:latin typeface="Poppins" panose="00000500000000000000" pitchFamily="2" charset="0"/>
                        <a:ea typeface="Century Gothic"/>
                        <a:cs typeface="Poppins" panose="00000500000000000000" pitchFamily="2" charset="0"/>
                        <a:sym typeface="Century Gothic"/>
                      </a:endParaRPr>
                    </a:p>
                    <a:p>
                      <a:pPr marL="457200" marR="0" lvl="0" indent="-3111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Century Gothic"/>
                        <a:buChar char="-"/>
                      </a:pPr>
                      <a:r>
                        <a:rPr lang="it-IT" sz="1300" u="none" strike="noStrike" cap="none" dirty="0">
                          <a:latin typeface="Poppins" panose="00000500000000000000" pitchFamily="2" charset="0"/>
                          <a:ea typeface="Century Gothic"/>
                          <a:cs typeface="Poppins" panose="00000500000000000000" pitchFamily="2" charset="0"/>
                          <a:sym typeface="Century Gothic"/>
                        </a:rPr>
                        <a:t>Ferie</a:t>
                      </a:r>
                      <a:endParaRPr sz="1300" u="none" strike="noStrike" cap="none" dirty="0">
                        <a:latin typeface="Poppins" panose="00000500000000000000" pitchFamily="2" charset="0"/>
                        <a:ea typeface="Century Gothic"/>
                        <a:cs typeface="Poppins" panose="00000500000000000000" pitchFamily="2" charset="0"/>
                        <a:sym typeface="Century Gothic"/>
                      </a:endParaRPr>
                    </a:p>
                    <a:p>
                      <a:pPr marL="457200" marR="0" lvl="0" indent="-3111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Century Gothic"/>
                        <a:buChar char="-"/>
                      </a:pPr>
                      <a:r>
                        <a:rPr lang="it-IT" sz="1300" u="none" strike="noStrike" cap="none" dirty="0">
                          <a:latin typeface="Poppins" panose="00000500000000000000" pitchFamily="2" charset="0"/>
                          <a:ea typeface="Century Gothic"/>
                          <a:cs typeface="Poppins" panose="00000500000000000000" pitchFamily="2" charset="0"/>
                          <a:sym typeface="Century Gothic"/>
                        </a:rPr>
                        <a:t>Malattia</a:t>
                      </a:r>
                      <a:endParaRPr sz="1300" u="none" strike="noStrike" cap="none" dirty="0">
                        <a:latin typeface="Poppins" panose="00000500000000000000" pitchFamily="2" charset="0"/>
                        <a:ea typeface="Century Gothic"/>
                        <a:cs typeface="Poppins" panose="00000500000000000000" pitchFamily="2" charset="0"/>
                        <a:sym typeface="Century Gothic"/>
                      </a:endParaRPr>
                    </a:p>
                    <a:p>
                      <a:pPr marL="457200" marR="0" lvl="0" indent="-3111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Century Gothic"/>
                        <a:buChar char="-"/>
                      </a:pPr>
                      <a:r>
                        <a:rPr lang="it-IT" sz="1300" u="none" strike="noStrike" cap="none" dirty="0">
                          <a:latin typeface="Poppins" panose="00000500000000000000" pitchFamily="2" charset="0"/>
                          <a:ea typeface="Century Gothic"/>
                          <a:cs typeface="Poppins" panose="00000500000000000000" pitchFamily="2" charset="0"/>
                          <a:sym typeface="Century Gothic"/>
                        </a:rPr>
                        <a:t>Infortunio</a:t>
                      </a:r>
                      <a:endParaRPr sz="1300" u="none" strike="noStrike" cap="none" dirty="0">
                        <a:latin typeface="Poppins" panose="00000500000000000000" pitchFamily="2" charset="0"/>
                        <a:ea typeface="Century Gothic"/>
                        <a:cs typeface="Poppins" panose="00000500000000000000" pitchFamily="2" charset="0"/>
                        <a:sym typeface="Century Gothic"/>
                      </a:endParaRPr>
                    </a:p>
                    <a:p>
                      <a:pPr marL="457200" marR="0" lvl="0" indent="-3111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Century Gothic"/>
                        <a:buChar char="-"/>
                      </a:pPr>
                      <a:r>
                        <a:rPr lang="it-IT" sz="1300" u="none" strike="noStrike" cap="none" dirty="0">
                          <a:latin typeface="Poppins" panose="00000500000000000000" pitchFamily="2" charset="0"/>
                          <a:ea typeface="Century Gothic"/>
                          <a:cs typeface="Poppins" panose="00000500000000000000" pitchFamily="2" charset="0"/>
                          <a:sym typeface="Century Gothic"/>
                        </a:rPr>
                        <a:t>Maternità facoltativa</a:t>
                      </a:r>
                      <a:endParaRPr sz="1300" u="none" strike="noStrike" cap="none" dirty="0">
                        <a:latin typeface="Poppins" panose="00000500000000000000" pitchFamily="2" charset="0"/>
                        <a:ea typeface="Century Gothic"/>
                        <a:cs typeface="Poppins" panose="00000500000000000000" pitchFamily="2" charset="0"/>
                        <a:sym typeface="Century Gothic"/>
                      </a:endParaRPr>
                    </a:p>
                    <a:p>
                      <a:pPr marL="457200" marR="0" lvl="0" indent="-3111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Century Gothic"/>
                        <a:buChar char="-"/>
                      </a:pPr>
                      <a:r>
                        <a:rPr lang="it-IT" sz="1300" u="none" strike="noStrike" cap="none" dirty="0">
                          <a:latin typeface="Poppins" panose="00000500000000000000" pitchFamily="2" charset="0"/>
                          <a:ea typeface="Century Gothic"/>
                          <a:cs typeface="Poppins" panose="00000500000000000000" pitchFamily="2" charset="0"/>
                          <a:sym typeface="Century Gothic"/>
                        </a:rPr>
                        <a:t>Maternità obbligatoria</a:t>
                      </a:r>
                      <a:endParaRPr sz="1400" u="none" strike="noStrike" cap="none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-3111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Century Gothic"/>
                        <a:buChar char="-"/>
                      </a:pPr>
                      <a:r>
                        <a:rPr lang="it-IT" sz="1300" u="none" strike="noStrike" cap="none" dirty="0">
                          <a:latin typeface="Poppins" panose="00000500000000000000" pitchFamily="2" charset="0"/>
                          <a:ea typeface="Century Gothic"/>
                          <a:cs typeface="Poppins" panose="00000500000000000000" pitchFamily="2" charset="0"/>
                          <a:sym typeface="Century Gothic"/>
                        </a:rPr>
                        <a:t>Permesso elettorale</a:t>
                      </a:r>
                      <a:endParaRPr sz="1300" u="none" strike="noStrike" cap="none" dirty="0">
                        <a:latin typeface="Poppins" panose="00000500000000000000" pitchFamily="2" charset="0"/>
                        <a:ea typeface="Century Gothic"/>
                        <a:cs typeface="Poppins" panose="00000500000000000000" pitchFamily="2" charset="0"/>
                        <a:sym typeface="Century Gothic"/>
                      </a:endParaRPr>
                    </a:p>
                    <a:p>
                      <a:pPr marL="457200" marR="0" lvl="0" indent="-3111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Century Gothic"/>
                        <a:buChar char="-"/>
                      </a:pPr>
                      <a:r>
                        <a:rPr lang="it-IT" sz="1300" u="none" strike="noStrike" cap="none" dirty="0">
                          <a:latin typeface="Poppins" panose="00000500000000000000" pitchFamily="2" charset="0"/>
                          <a:ea typeface="Century Gothic"/>
                          <a:cs typeface="Poppins" panose="00000500000000000000" pitchFamily="2" charset="0"/>
                          <a:sym typeface="Century Gothic"/>
                        </a:rPr>
                        <a:t>Permesso lutto</a:t>
                      </a:r>
                      <a:endParaRPr sz="1300" u="none" strike="noStrike" cap="none" dirty="0">
                        <a:latin typeface="Poppins" panose="00000500000000000000" pitchFamily="2" charset="0"/>
                        <a:ea typeface="Century Gothic"/>
                        <a:cs typeface="Poppins" panose="00000500000000000000" pitchFamily="2" charset="0"/>
                        <a:sym typeface="Century Gothic"/>
                      </a:endParaRPr>
                    </a:p>
                    <a:p>
                      <a:pPr marL="457200" marR="0" lvl="0" indent="-3111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Century Gothic"/>
                        <a:buChar char="-"/>
                      </a:pPr>
                      <a:r>
                        <a:rPr lang="it-IT" sz="1300" u="none" strike="noStrike" cap="none" dirty="0">
                          <a:latin typeface="Poppins" panose="00000500000000000000" pitchFamily="2" charset="0"/>
                          <a:ea typeface="Century Gothic"/>
                          <a:cs typeface="Poppins" panose="00000500000000000000" pitchFamily="2" charset="0"/>
                          <a:sym typeface="Century Gothic"/>
                        </a:rPr>
                        <a:t>Permesso disabili a giorni</a:t>
                      </a:r>
                      <a:endParaRPr sz="1300" u="none" strike="noStrike" cap="none" dirty="0">
                        <a:latin typeface="Poppins" panose="00000500000000000000" pitchFamily="2" charset="0"/>
                        <a:ea typeface="Century Gothic"/>
                        <a:cs typeface="Poppins" panose="00000500000000000000" pitchFamily="2" charset="0"/>
                        <a:sym typeface="Century Gothic"/>
                      </a:endParaRPr>
                    </a:p>
                    <a:p>
                      <a:pPr marL="45720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it-IT" sz="1300" u="none" strike="noStrike" cap="none" dirty="0">
                          <a:latin typeface="Poppins" panose="00000500000000000000" pitchFamily="2" charset="0"/>
                          <a:ea typeface="Century Gothic"/>
                          <a:cs typeface="Poppins" panose="00000500000000000000" pitchFamily="2" charset="0"/>
                          <a:sym typeface="Century Gothic"/>
                        </a:rPr>
                        <a:t>(per i permessi relativi alla L.104)</a:t>
                      </a:r>
                      <a:endParaRPr sz="1300" u="none" strike="noStrike" cap="none" dirty="0">
                        <a:latin typeface="Poppins" panose="00000500000000000000" pitchFamily="2" charset="0"/>
                        <a:ea typeface="Century Gothic"/>
                        <a:cs typeface="Poppins" panose="00000500000000000000" pitchFamily="2" charset="0"/>
                        <a:sym typeface="Century Gothic"/>
                      </a:endParaRPr>
                    </a:p>
                    <a:p>
                      <a:pPr marL="457200" marR="0" lvl="0" indent="-3111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Century Gothic"/>
                        <a:buChar char="-"/>
                      </a:pPr>
                      <a:r>
                        <a:rPr lang="it-IT" sz="1300" u="none" strike="noStrike" cap="none" dirty="0">
                          <a:latin typeface="Poppins" panose="00000500000000000000" pitchFamily="2" charset="0"/>
                          <a:ea typeface="Century Gothic"/>
                          <a:cs typeface="Poppins" panose="00000500000000000000" pitchFamily="2" charset="0"/>
                          <a:sym typeface="Century Gothic"/>
                        </a:rPr>
                        <a:t>Permesso non retribuito</a:t>
                      </a:r>
                      <a:endParaRPr sz="1300" u="none" strike="noStrike" cap="none" dirty="0">
                        <a:latin typeface="Poppins" panose="00000500000000000000" pitchFamily="2" charset="0"/>
                        <a:ea typeface="Century Gothic"/>
                        <a:cs typeface="Poppins" panose="00000500000000000000" pitchFamily="2" charset="0"/>
                        <a:sym typeface="Century Gothic"/>
                      </a:endParaRPr>
                    </a:p>
                    <a:p>
                      <a:pPr marL="457200" marR="0" lvl="0" indent="-3111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Century Gothic"/>
                        <a:buChar char="-"/>
                      </a:pPr>
                      <a:r>
                        <a:rPr lang="it-IT" sz="1300" u="none" strike="noStrike" cap="none" dirty="0">
                          <a:latin typeface="Poppins" panose="00000500000000000000" pitchFamily="2" charset="0"/>
                          <a:ea typeface="Century Gothic"/>
                          <a:cs typeface="Poppins" panose="00000500000000000000" pitchFamily="2" charset="0"/>
                          <a:sym typeface="Century Gothic"/>
                        </a:rPr>
                        <a:t>Riduzione orario di lavoro (sostituisce la voce permesso)</a:t>
                      </a:r>
                      <a:endParaRPr sz="1400" u="none" strike="noStrike" cap="none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5" name="Google Shape;155;g13618650623_1_50"/>
          <p:cNvSpPr txBox="1"/>
          <p:nvPr/>
        </p:nvSpPr>
        <p:spPr>
          <a:xfrm>
            <a:off x="1061975" y="2005950"/>
            <a:ext cx="453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618650623_1_57"/>
          <p:cNvSpPr txBox="1"/>
          <p:nvPr/>
        </p:nvSpPr>
        <p:spPr>
          <a:xfrm>
            <a:off x="254000" y="536806"/>
            <a:ext cx="8542200" cy="6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it-IT" sz="2800" b="1" i="0" u="none" strike="noStrike" cap="none" dirty="0" err="1">
                <a:solidFill>
                  <a:srgbClr val="48A8D4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Internal</a:t>
            </a:r>
            <a:r>
              <a:rPr lang="it-IT" sz="2800" b="1" i="0" u="none" strike="noStrike" cap="none" dirty="0">
                <a:solidFill>
                  <a:srgbClr val="48A8D4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 time</a:t>
            </a:r>
            <a:endParaRPr sz="2800" b="1" i="0" u="none" strike="noStrike" cap="none" dirty="0">
              <a:solidFill>
                <a:srgbClr val="48A8D4"/>
              </a:solidFill>
              <a:latin typeface="Poppins" panose="00000500000000000000" pitchFamily="2" charset="0"/>
              <a:ea typeface="Century Gothic"/>
              <a:cs typeface="Poppins" panose="00000500000000000000" pitchFamily="2" charset="0"/>
              <a:sym typeface="Century Gothic"/>
            </a:endParaRPr>
          </a:p>
        </p:txBody>
      </p:sp>
      <p:sp>
        <p:nvSpPr>
          <p:cNvPr id="161" name="Google Shape;161;g13618650623_1_57"/>
          <p:cNvSpPr txBox="1"/>
          <p:nvPr/>
        </p:nvSpPr>
        <p:spPr>
          <a:xfrm>
            <a:off x="254000" y="231081"/>
            <a:ext cx="85422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-IT" sz="1400" b="1" i="0" u="none" strike="noStrike" cap="none" dirty="0">
                <a:solidFill>
                  <a:schemeClr val="bg1">
                    <a:lumMod val="65000"/>
                  </a:schemeClr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TIME REPORT</a:t>
            </a:r>
            <a:endParaRPr sz="1400" b="1" i="0" u="none" strike="noStrike" cap="none" dirty="0">
              <a:solidFill>
                <a:schemeClr val="bg1">
                  <a:lumMod val="65000"/>
                </a:schemeClr>
              </a:solidFill>
              <a:latin typeface="Poppins" panose="00000500000000000000" pitchFamily="2" charset="0"/>
              <a:ea typeface="Century Gothic"/>
              <a:cs typeface="Poppins" panose="00000500000000000000" pitchFamily="2" charset="0"/>
              <a:sym typeface="Century Gothic"/>
            </a:endParaRPr>
          </a:p>
        </p:txBody>
      </p:sp>
      <p:sp>
        <p:nvSpPr>
          <p:cNvPr id="162" name="Google Shape;162;g13618650623_1_57"/>
          <p:cNvSpPr txBox="1"/>
          <p:nvPr/>
        </p:nvSpPr>
        <p:spPr>
          <a:xfrm>
            <a:off x="332150" y="1238101"/>
            <a:ext cx="8385900" cy="3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it-IT" sz="1300" b="0" i="0" u="none" strike="noStrike" cap="none" dirty="0">
                <a:solidFill>
                  <a:srgbClr val="000000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Le </a:t>
            </a:r>
            <a:r>
              <a:rPr lang="it-IT" sz="1300" b="1" i="0" u="none" strike="noStrike" cap="none" dirty="0">
                <a:solidFill>
                  <a:srgbClr val="000000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ore di </a:t>
            </a:r>
            <a:r>
              <a:rPr lang="it-IT" sz="1300" b="1" i="0" u="none" strike="noStrike" cap="none" dirty="0" err="1">
                <a:solidFill>
                  <a:srgbClr val="000000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Internal</a:t>
            </a:r>
            <a:r>
              <a:rPr lang="it-IT" sz="1300" b="1" i="0" u="none" strike="noStrike" cap="none" dirty="0">
                <a:solidFill>
                  <a:srgbClr val="000000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 time,</a:t>
            </a:r>
            <a:r>
              <a:rPr lang="it-IT" sz="1300" b="0" i="0" u="none" strike="noStrike" cap="none" dirty="0">
                <a:solidFill>
                  <a:srgbClr val="000000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 ovvero quelle non imputabili a progetti </a:t>
            </a:r>
            <a:r>
              <a:rPr lang="it-IT" sz="1300" b="0" i="0" u="none" strike="noStrike" cap="none" dirty="0" err="1">
                <a:solidFill>
                  <a:srgbClr val="000000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billable</a:t>
            </a:r>
            <a:r>
              <a:rPr lang="it-IT" sz="1300" b="0" i="0" u="none" strike="noStrike" cap="none" dirty="0">
                <a:solidFill>
                  <a:srgbClr val="000000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 e dedicate ad attività interne all’agenzia (es. </a:t>
            </a:r>
            <a:r>
              <a:rPr lang="it-IT" sz="1300" dirty="0"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The Stage</a:t>
            </a:r>
            <a:r>
              <a:rPr lang="it-IT" sz="1300" b="0" i="0" u="none" strike="noStrike" cap="none" dirty="0">
                <a:solidFill>
                  <a:srgbClr val="000000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, formazione, recruiting, …), </a:t>
            </a:r>
            <a:r>
              <a:rPr lang="it-IT" sz="1300" b="1" i="0" u="none" strike="noStrike" cap="none" dirty="0">
                <a:solidFill>
                  <a:srgbClr val="000000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andranno caricate sul proprio progetto </a:t>
            </a:r>
            <a:r>
              <a:rPr lang="it-IT" sz="1300" b="1" i="0" u="none" strike="noStrike" cap="none" dirty="0" err="1">
                <a:solidFill>
                  <a:srgbClr val="000000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Internal</a:t>
            </a:r>
            <a:r>
              <a:rPr lang="it-IT" sz="1300" b="1" i="0" u="none" strike="noStrike" cap="none" dirty="0">
                <a:solidFill>
                  <a:srgbClr val="000000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 di riferimento </a:t>
            </a:r>
            <a:r>
              <a:rPr lang="it-IT" sz="1300" b="0" i="0" u="none" strike="noStrike" cap="none" dirty="0">
                <a:solidFill>
                  <a:srgbClr val="000000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(es. </a:t>
            </a:r>
            <a:r>
              <a:rPr lang="it-IT" sz="1300" b="0" i="0" u="none" strike="noStrike" cap="none" dirty="0" err="1">
                <a:solidFill>
                  <a:srgbClr val="000000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Internal_Account</a:t>
            </a:r>
            <a:r>
              <a:rPr lang="it-IT" sz="1300" b="0" i="0" u="none" strike="noStrike" cap="none" dirty="0">
                <a:solidFill>
                  <a:srgbClr val="000000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, </a:t>
            </a:r>
            <a:r>
              <a:rPr lang="it-IT" sz="1300" b="0" i="0" u="none" strike="noStrike" cap="none" dirty="0" err="1">
                <a:solidFill>
                  <a:srgbClr val="000000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Internal_Innovation</a:t>
            </a:r>
            <a:r>
              <a:rPr lang="it-IT" sz="1300" b="0" i="0" u="none" strike="noStrike" cap="none" dirty="0">
                <a:solidFill>
                  <a:srgbClr val="000000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, </a:t>
            </a:r>
            <a:r>
              <a:rPr lang="it-IT" sz="1300" b="0" i="0" u="none" strike="noStrike" cap="none" dirty="0" err="1">
                <a:solidFill>
                  <a:srgbClr val="000000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Internal_Mediahouse</a:t>
            </a:r>
            <a:r>
              <a:rPr lang="it-IT" sz="1300" b="0" i="0" u="none" strike="noStrike" cap="none" dirty="0">
                <a:solidFill>
                  <a:srgbClr val="000000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, </a:t>
            </a:r>
            <a:r>
              <a:rPr lang="it-IT" sz="1300" b="0" i="0" u="none" strike="noStrike" cap="none" dirty="0" err="1">
                <a:solidFill>
                  <a:srgbClr val="000000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Internal_Pharma</a:t>
            </a:r>
            <a:r>
              <a:rPr lang="it-IT" sz="1300" b="0" i="0" u="none" strike="noStrike" cap="none" dirty="0">
                <a:solidFill>
                  <a:srgbClr val="000000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, </a:t>
            </a:r>
            <a:r>
              <a:rPr lang="it-IT" sz="1300" b="0" i="0" u="none" strike="noStrike" cap="none" dirty="0" err="1">
                <a:solidFill>
                  <a:srgbClr val="000000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ecc</a:t>
            </a:r>
            <a:r>
              <a:rPr lang="it-IT" sz="1300" b="0" i="0" u="none" strike="noStrike" cap="none" dirty="0">
                <a:solidFill>
                  <a:srgbClr val="000000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).</a:t>
            </a:r>
            <a:endParaRPr sz="1300" b="0" i="0" u="none" strike="noStrike" cap="none" dirty="0">
              <a:solidFill>
                <a:srgbClr val="000000"/>
              </a:solidFill>
              <a:latin typeface="Poppins" panose="00000500000000000000" pitchFamily="2" charset="0"/>
              <a:ea typeface="Century Gothic"/>
              <a:cs typeface="Poppins" panose="00000500000000000000" pitchFamily="2" charset="0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 dirty="0">
              <a:solidFill>
                <a:srgbClr val="000000"/>
              </a:solidFill>
              <a:latin typeface="Poppins" panose="00000500000000000000" pitchFamily="2" charset="0"/>
              <a:ea typeface="Century Gothic"/>
              <a:cs typeface="Poppins" panose="00000500000000000000" pitchFamily="2" charset="0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it-IT" sz="1300" b="0" i="0" u="none" strike="noStrike" cap="none" dirty="0">
                <a:solidFill>
                  <a:srgbClr val="000000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Valorizzare il campo </a:t>
            </a:r>
            <a:r>
              <a:rPr lang="it-IT" sz="1300" b="1" i="0" u="none" strike="noStrike" cap="none" dirty="0">
                <a:solidFill>
                  <a:srgbClr val="000000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Attività</a:t>
            </a:r>
            <a:r>
              <a:rPr lang="it-IT" sz="1300" b="0" i="0" u="none" strike="noStrike" cap="none" dirty="0">
                <a:solidFill>
                  <a:srgbClr val="000000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 selezionando una tra le seguenti voci:</a:t>
            </a:r>
            <a:endParaRPr sz="1500" b="0" i="0" u="none" strike="noStrike" cap="none" dirty="0">
              <a:solidFill>
                <a:srgbClr val="000000"/>
              </a:solidFill>
              <a:latin typeface="Poppins" panose="00000500000000000000" pitchFamily="2" charset="0"/>
              <a:ea typeface="Century Gothic"/>
              <a:cs typeface="Poppins" panose="00000500000000000000" pitchFamily="2" charset="0"/>
              <a:sym typeface="Century Gothic"/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Century Gothic"/>
              <a:buChar char="-"/>
            </a:pPr>
            <a:r>
              <a:rPr lang="it-IT" sz="1300" b="0" i="0" u="none" strike="noStrike" cap="none" dirty="0">
                <a:solidFill>
                  <a:srgbClr val="222222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Eventi aziendali</a:t>
            </a:r>
            <a:endParaRPr sz="1300" b="0" i="0" u="none" strike="noStrike" cap="none" dirty="0">
              <a:solidFill>
                <a:srgbClr val="222222"/>
              </a:solidFill>
              <a:latin typeface="Poppins" panose="00000500000000000000" pitchFamily="2" charset="0"/>
              <a:ea typeface="Century Gothic"/>
              <a:cs typeface="Poppins" panose="00000500000000000000" pitchFamily="2" charset="0"/>
              <a:sym typeface="Century Gothic"/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Century Gothic"/>
              <a:buChar char="-"/>
            </a:pPr>
            <a:r>
              <a:rPr lang="it-IT" sz="1300" b="0" i="0" u="none" strike="noStrike" cap="none" dirty="0">
                <a:solidFill>
                  <a:srgbClr val="222222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Formazione</a:t>
            </a:r>
            <a:endParaRPr sz="1300" b="0" i="0" u="none" strike="noStrike" cap="none" dirty="0">
              <a:solidFill>
                <a:srgbClr val="222222"/>
              </a:solidFill>
              <a:latin typeface="Poppins" panose="00000500000000000000" pitchFamily="2" charset="0"/>
              <a:ea typeface="Century Gothic"/>
              <a:cs typeface="Poppins" panose="00000500000000000000" pitchFamily="2" charset="0"/>
              <a:sym typeface="Century Gothic"/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Century Gothic"/>
              <a:buChar char="-"/>
            </a:pPr>
            <a:r>
              <a:rPr lang="it-IT" sz="1300" b="0" i="0" u="none" strike="noStrike" cap="none" dirty="0">
                <a:solidFill>
                  <a:srgbClr val="222222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General Admin</a:t>
            </a:r>
            <a:endParaRPr sz="1300" b="0" i="0" u="none" strike="noStrike" cap="none" dirty="0">
              <a:solidFill>
                <a:srgbClr val="222222"/>
              </a:solidFill>
              <a:latin typeface="Poppins" panose="00000500000000000000" pitchFamily="2" charset="0"/>
              <a:ea typeface="Century Gothic"/>
              <a:cs typeface="Poppins" panose="00000500000000000000" pitchFamily="2" charset="0"/>
              <a:sym typeface="Century Gothic"/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Century Gothic"/>
              <a:buChar char="-"/>
            </a:pPr>
            <a:r>
              <a:rPr lang="it-IT" sz="1300" b="0" i="0" u="none" strike="noStrike" cap="none" dirty="0">
                <a:solidFill>
                  <a:srgbClr val="222222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Recruiting</a:t>
            </a:r>
            <a:endParaRPr sz="1300" b="0" i="0" u="none" strike="noStrike" cap="none" dirty="0">
              <a:solidFill>
                <a:srgbClr val="222222"/>
              </a:solidFill>
              <a:latin typeface="Poppins" panose="00000500000000000000" pitchFamily="2" charset="0"/>
              <a:ea typeface="Century Gothic"/>
              <a:cs typeface="Poppins" panose="00000500000000000000" pitchFamily="2" charset="0"/>
              <a:sym typeface="Century Gothic"/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Century Gothic"/>
              <a:buChar char="-"/>
            </a:pPr>
            <a:r>
              <a:rPr lang="it-IT" sz="1300" b="0" i="0" u="none" strike="noStrike" cap="none" dirty="0">
                <a:solidFill>
                  <a:srgbClr val="222222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Riunioni interne</a:t>
            </a:r>
            <a:endParaRPr sz="1300" b="0" i="0" u="none" strike="noStrike" cap="none" dirty="0">
              <a:solidFill>
                <a:srgbClr val="222222"/>
              </a:solidFill>
              <a:latin typeface="Poppins" panose="00000500000000000000" pitchFamily="2" charset="0"/>
              <a:ea typeface="Century Gothic"/>
              <a:cs typeface="Poppins" panose="00000500000000000000" pitchFamily="2" charset="0"/>
              <a:sym typeface="Century Gothic"/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Century Gothic"/>
              <a:buChar char="-"/>
            </a:pPr>
            <a:r>
              <a:rPr lang="it-IT" sz="1300" b="0" i="0" u="none" strike="noStrike" cap="none" dirty="0" err="1">
                <a:solidFill>
                  <a:srgbClr val="222222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Trouble</a:t>
            </a:r>
            <a:r>
              <a:rPr lang="it-IT" sz="1300" b="0" i="0" u="none" strike="noStrike" cap="none" dirty="0">
                <a:solidFill>
                  <a:srgbClr val="222222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 hours</a:t>
            </a:r>
            <a:endParaRPr sz="1300" b="0" i="0" u="none" strike="noStrike" cap="none" dirty="0">
              <a:solidFill>
                <a:srgbClr val="222222"/>
              </a:solidFill>
              <a:latin typeface="Poppins" panose="00000500000000000000" pitchFamily="2" charset="0"/>
              <a:ea typeface="Century Gothic"/>
              <a:cs typeface="Poppins" panose="00000500000000000000" pitchFamily="2" charset="0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 dirty="0">
              <a:solidFill>
                <a:srgbClr val="000000"/>
              </a:solidFill>
              <a:latin typeface="Poppins" panose="00000500000000000000" pitchFamily="2" charset="0"/>
              <a:ea typeface="Century Gothic"/>
              <a:cs typeface="Poppins" panose="00000500000000000000" pitchFamily="2" charset="0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it-IT" sz="1300" b="0" i="0" u="sng" strike="noStrike" cap="none" dirty="0">
                <a:solidFill>
                  <a:srgbClr val="000000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Nei progetti di tipo </a:t>
            </a:r>
            <a:r>
              <a:rPr lang="it-IT" sz="1300" b="0" i="0" u="sng" strike="noStrike" cap="none" dirty="0" err="1">
                <a:solidFill>
                  <a:srgbClr val="000000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Internal</a:t>
            </a:r>
            <a:r>
              <a:rPr lang="it-IT" sz="1300" b="0" i="0" u="sng" strike="noStrike" cap="none" dirty="0">
                <a:solidFill>
                  <a:srgbClr val="000000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 non potranno mai essere inserite ore di </a:t>
            </a:r>
            <a:r>
              <a:rPr lang="it-IT" sz="1300" b="0" i="0" u="sng" strike="noStrike" cap="none" dirty="0" err="1">
                <a:solidFill>
                  <a:srgbClr val="000000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billable</a:t>
            </a:r>
            <a:r>
              <a:rPr lang="it-IT" sz="1300" b="0" i="0" u="sng" strike="noStrike" cap="none" dirty="0">
                <a:solidFill>
                  <a:srgbClr val="000000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 time. </a:t>
            </a:r>
            <a:endParaRPr sz="1300" b="0" i="0" u="sng" strike="noStrike" cap="none" dirty="0">
              <a:solidFill>
                <a:srgbClr val="000000"/>
              </a:solidFill>
              <a:latin typeface="Poppins" panose="00000500000000000000" pitchFamily="2" charset="0"/>
              <a:ea typeface="Century Gothic"/>
              <a:cs typeface="Poppins" panose="00000500000000000000" pitchFamily="2" charset="0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 dirty="0">
              <a:solidFill>
                <a:srgbClr val="000000"/>
              </a:solidFill>
              <a:latin typeface="Poppins" panose="00000500000000000000" pitchFamily="2" charset="0"/>
              <a:ea typeface="Century Gothic"/>
              <a:cs typeface="Poppins" panose="00000500000000000000" pitchFamily="2" charset="0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it-IT" sz="1300" b="0" i="0" u="none" strike="noStrike" cap="none" dirty="0">
                <a:solidFill>
                  <a:srgbClr val="000000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Nel campo </a:t>
            </a:r>
            <a:r>
              <a:rPr lang="it-IT" sz="1300" b="1" i="0" u="none" strike="noStrike" cap="none" dirty="0">
                <a:solidFill>
                  <a:srgbClr val="000000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Commento </a:t>
            </a:r>
            <a:r>
              <a:rPr lang="it-IT" sz="1300" b="0" i="0" u="none" strike="noStrike" cap="none" dirty="0">
                <a:solidFill>
                  <a:srgbClr val="000000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esplicitare in maniera sintetica l’attività svolta.  </a:t>
            </a:r>
            <a:endParaRPr sz="1500" b="0" i="0" u="none" strike="noStrike" cap="none" dirty="0">
              <a:solidFill>
                <a:srgbClr val="000000"/>
              </a:solidFill>
              <a:latin typeface="Poppins" panose="00000500000000000000" pitchFamily="2" charset="0"/>
              <a:ea typeface="Century Gothic"/>
              <a:cs typeface="Poppins" panose="00000500000000000000" pitchFamily="2" charset="0"/>
              <a:sym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65276aeac_0_0"/>
          <p:cNvSpPr txBox="1"/>
          <p:nvPr/>
        </p:nvSpPr>
        <p:spPr>
          <a:xfrm>
            <a:off x="254000" y="536806"/>
            <a:ext cx="8542200" cy="6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it-IT" sz="2800" b="1" i="0" u="none" strike="noStrike" cap="none" dirty="0">
                <a:solidFill>
                  <a:srgbClr val="48A8D4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Progetti </a:t>
            </a:r>
            <a:r>
              <a:rPr lang="it-IT" sz="2800" b="1" i="0" u="none" strike="noStrike" cap="none" dirty="0" err="1">
                <a:solidFill>
                  <a:srgbClr val="48A8D4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billable</a:t>
            </a:r>
            <a:r>
              <a:rPr lang="it-IT" sz="2800" b="1" i="0" u="none" strike="noStrike" cap="none" dirty="0">
                <a:solidFill>
                  <a:srgbClr val="48A8D4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 e </a:t>
            </a:r>
            <a:r>
              <a:rPr lang="it-IT" sz="2800" b="1" i="0" u="none" strike="noStrike" cap="none" dirty="0" err="1">
                <a:solidFill>
                  <a:srgbClr val="48A8D4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bizdev</a:t>
            </a:r>
            <a:endParaRPr sz="2800" b="1" i="0" u="none" strike="noStrike" cap="none" dirty="0">
              <a:solidFill>
                <a:srgbClr val="48A8D4"/>
              </a:solidFill>
              <a:latin typeface="Poppins" panose="00000500000000000000" pitchFamily="2" charset="0"/>
              <a:ea typeface="Century Gothic"/>
              <a:cs typeface="Poppins" panose="00000500000000000000" pitchFamily="2" charset="0"/>
              <a:sym typeface="Century Gothic"/>
            </a:endParaRPr>
          </a:p>
        </p:txBody>
      </p:sp>
      <p:sp>
        <p:nvSpPr>
          <p:cNvPr id="168" name="Google Shape;168;g1365276aeac_0_0"/>
          <p:cNvSpPr txBox="1"/>
          <p:nvPr/>
        </p:nvSpPr>
        <p:spPr>
          <a:xfrm>
            <a:off x="254000" y="231081"/>
            <a:ext cx="85422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-IT" sz="1400" b="1" i="0" u="none" strike="noStrike" cap="none" dirty="0">
                <a:solidFill>
                  <a:schemeClr val="bg1">
                    <a:lumMod val="65000"/>
                  </a:schemeClr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TIME REPORT</a:t>
            </a:r>
            <a:endParaRPr sz="1400" b="1" i="0" u="none" strike="noStrike" cap="none" dirty="0">
              <a:solidFill>
                <a:schemeClr val="bg1">
                  <a:lumMod val="65000"/>
                </a:schemeClr>
              </a:solidFill>
              <a:latin typeface="Poppins" panose="00000500000000000000" pitchFamily="2" charset="0"/>
              <a:ea typeface="Century Gothic"/>
              <a:cs typeface="Poppins" panose="00000500000000000000" pitchFamily="2" charset="0"/>
              <a:sym typeface="Century Gothic"/>
            </a:endParaRPr>
          </a:p>
        </p:txBody>
      </p:sp>
      <p:sp>
        <p:nvSpPr>
          <p:cNvPr id="169" name="Google Shape;169;g1365276aeac_0_0"/>
          <p:cNvSpPr txBox="1"/>
          <p:nvPr/>
        </p:nvSpPr>
        <p:spPr>
          <a:xfrm>
            <a:off x="332150" y="929725"/>
            <a:ext cx="8385900" cy="27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it-IT" sz="1300" b="0" i="0" u="none" strike="noStrike" cap="none" dirty="0">
                <a:solidFill>
                  <a:srgbClr val="000000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La corretta individuazione del progetto </a:t>
            </a:r>
            <a:r>
              <a:rPr lang="it-IT" sz="1300" b="0" i="0" u="none" strike="noStrike" cap="none" dirty="0" err="1">
                <a:solidFill>
                  <a:srgbClr val="000000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billable</a:t>
            </a:r>
            <a:r>
              <a:rPr lang="it-IT" sz="1300" b="0" i="0" u="none" strike="noStrike" cap="none" dirty="0">
                <a:solidFill>
                  <a:srgbClr val="000000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 o </a:t>
            </a:r>
            <a:r>
              <a:rPr lang="it-IT" sz="1300" b="0" i="0" u="none" strike="noStrike" cap="none" dirty="0" err="1">
                <a:solidFill>
                  <a:srgbClr val="000000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bizdev</a:t>
            </a:r>
            <a:r>
              <a:rPr lang="it-IT" sz="1300" b="0" i="0" u="none" strike="noStrike" cap="none" dirty="0">
                <a:solidFill>
                  <a:srgbClr val="000000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 su cui caricare le ore nel </a:t>
            </a:r>
            <a:r>
              <a:rPr lang="it-IT" sz="1300" b="0" i="0" u="none" strike="noStrike" cap="none" dirty="0" err="1">
                <a:solidFill>
                  <a:srgbClr val="000000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timesheet</a:t>
            </a:r>
            <a:r>
              <a:rPr lang="it-IT" sz="1300" b="0" i="0" u="none" strike="noStrike" cap="none" dirty="0">
                <a:solidFill>
                  <a:srgbClr val="000000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 passa da un </a:t>
            </a:r>
            <a:r>
              <a:rPr lang="it-IT" sz="1300" b="1" i="0" u="none" strike="noStrike" cap="none" dirty="0">
                <a:solidFill>
                  <a:srgbClr val="000000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confronto con la figura dell’Account o del </a:t>
            </a:r>
            <a:r>
              <a:rPr lang="it-IT" sz="1300" b="1" dirty="0"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Director</a:t>
            </a:r>
            <a:r>
              <a:rPr lang="it-IT" sz="1300" b="0" i="0" u="none" strike="noStrike" cap="none" dirty="0">
                <a:solidFill>
                  <a:srgbClr val="000000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. </a:t>
            </a:r>
            <a:endParaRPr sz="1300" b="0" i="0" u="none" strike="noStrike" cap="none" dirty="0">
              <a:solidFill>
                <a:srgbClr val="000000"/>
              </a:solidFill>
              <a:latin typeface="Poppins" panose="00000500000000000000" pitchFamily="2" charset="0"/>
              <a:ea typeface="Century Gothic"/>
              <a:cs typeface="Poppins" panose="00000500000000000000" pitchFamily="2" charset="0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Poppins" panose="00000500000000000000" pitchFamily="2" charset="0"/>
              <a:ea typeface="Century Gothic"/>
              <a:cs typeface="Poppins" panose="00000500000000000000" pitchFamily="2" charset="0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it-IT" sz="1300" b="0" i="0" u="none" strike="noStrike" cap="none" dirty="0">
                <a:solidFill>
                  <a:srgbClr val="000000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La compilazione del time report segue le seguenti regole:</a:t>
            </a:r>
            <a:endParaRPr sz="1300" b="0" i="0" u="none" strike="noStrike" cap="none" dirty="0">
              <a:solidFill>
                <a:srgbClr val="000000"/>
              </a:solidFill>
              <a:latin typeface="Poppins" panose="00000500000000000000" pitchFamily="2" charset="0"/>
              <a:ea typeface="Century Gothic"/>
              <a:cs typeface="Poppins" panose="00000500000000000000" pitchFamily="2" charset="0"/>
              <a:sym typeface="Century Gothic"/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Arial"/>
              <a:buChar char="-"/>
            </a:pPr>
            <a:r>
              <a:rPr lang="it-IT" sz="1300" b="0" i="0" u="none" strike="noStrike" cap="none" dirty="0">
                <a:solidFill>
                  <a:srgbClr val="000000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PROGETTI </a:t>
            </a:r>
            <a:r>
              <a:rPr lang="it-IT" sz="1300" b="1" i="0" u="none" strike="noStrike" cap="none" dirty="0">
                <a:solidFill>
                  <a:srgbClr val="000000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BILLABLE</a:t>
            </a:r>
            <a:r>
              <a:rPr lang="it-IT" sz="1300" b="0" i="0" u="none" strike="noStrike" cap="none" dirty="0">
                <a:solidFill>
                  <a:srgbClr val="000000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 -  selezionare </a:t>
            </a:r>
            <a:r>
              <a:rPr lang="it-IT" sz="1300" b="1" i="0" u="none" strike="noStrike" cap="none" dirty="0" err="1">
                <a:solidFill>
                  <a:srgbClr val="000000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Billable</a:t>
            </a:r>
            <a:r>
              <a:rPr lang="it-IT" sz="1300" b="1" i="0" u="none" strike="noStrike" cap="none" dirty="0">
                <a:solidFill>
                  <a:srgbClr val="000000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 time</a:t>
            </a:r>
            <a:endParaRPr sz="1300" b="1" i="0" u="none" strike="noStrike" cap="none" dirty="0">
              <a:solidFill>
                <a:srgbClr val="000000"/>
              </a:solidFill>
              <a:latin typeface="Poppins" panose="00000500000000000000" pitchFamily="2" charset="0"/>
              <a:ea typeface="Century Gothic"/>
              <a:cs typeface="Poppins" panose="00000500000000000000" pitchFamily="2" charset="0"/>
              <a:sym typeface="Century Gothic"/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entury Gothic"/>
              <a:buChar char="-"/>
            </a:pPr>
            <a:r>
              <a:rPr lang="it-IT" sz="1300" b="0" i="0" u="none" strike="noStrike" cap="none" dirty="0">
                <a:solidFill>
                  <a:srgbClr val="000000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PROGETTI </a:t>
            </a:r>
            <a:r>
              <a:rPr lang="it-IT" sz="1300" b="1" i="0" u="none" strike="noStrike" cap="none" dirty="0">
                <a:solidFill>
                  <a:srgbClr val="000000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BIZDEV</a:t>
            </a:r>
            <a:r>
              <a:rPr lang="it-IT" sz="1300" b="0" i="0" u="none" strike="noStrike" cap="none" dirty="0">
                <a:solidFill>
                  <a:srgbClr val="000000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 - selezionare </a:t>
            </a:r>
            <a:r>
              <a:rPr lang="it-IT" sz="1300" b="1" i="0" u="none" strike="noStrike" cap="none" dirty="0">
                <a:solidFill>
                  <a:srgbClr val="000000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Sales Time</a:t>
            </a:r>
            <a:endParaRPr sz="1300" b="1" i="0" u="none" strike="noStrike" cap="none" dirty="0">
              <a:solidFill>
                <a:srgbClr val="000000"/>
              </a:solidFill>
              <a:latin typeface="Poppins" panose="00000500000000000000" pitchFamily="2" charset="0"/>
              <a:ea typeface="Century Gothic"/>
              <a:cs typeface="Poppins" panose="00000500000000000000" pitchFamily="2" charset="0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 dirty="0">
              <a:solidFill>
                <a:srgbClr val="000000"/>
              </a:solidFill>
              <a:latin typeface="Poppins" panose="00000500000000000000" pitchFamily="2" charset="0"/>
              <a:ea typeface="Century Gothic"/>
              <a:cs typeface="Poppins" panose="00000500000000000000" pitchFamily="2" charset="0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it-IT" sz="1300" b="0" i="0" u="none" strike="noStrike" cap="none" dirty="0">
                <a:solidFill>
                  <a:srgbClr val="000000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Nel campo </a:t>
            </a:r>
            <a:r>
              <a:rPr lang="it-IT" sz="1300" b="1" i="0" u="none" strike="noStrike" cap="none" dirty="0">
                <a:solidFill>
                  <a:srgbClr val="000000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Commento </a:t>
            </a:r>
            <a:r>
              <a:rPr lang="it-IT" sz="1300" b="0" i="0" u="none" strike="noStrike" cap="none" dirty="0">
                <a:solidFill>
                  <a:srgbClr val="000000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esplicitare in maniera sintetica l’attività svolta. E’ </a:t>
            </a:r>
            <a:r>
              <a:rPr lang="it-IT" sz="1300" b="1" i="0" u="none" strike="noStrike" cap="none" dirty="0">
                <a:solidFill>
                  <a:srgbClr val="000000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fondamentale compilare con precisione e attenzione questo campo</a:t>
            </a:r>
            <a:r>
              <a:rPr lang="it-IT" sz="1300" b="0" i="0" u="none" strike="noStrike" cap="none" dirty="0">
                <a:solidFill>
                  <a:srgbClr val="000000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 che ha l’obiettivo di tenere traccia delle attività sul progetto, consentendo analisi e reportistica dello stesso. </a:t>
            </a:r>
            <a:endParaRPr sz="1100" b="0" i="0" u="none" strike="noStrike" cap="none" dirty="0">
              <a:solidFill>
                <a:srgbClr val="000000"/>
              </a:solidFill>
              <a:latin typeface="Poppins" panose="00000500000000000000" pitchFamily="2" charset="0"/>
              <a:ea typeface="Century Gothic"/>
              <a:cs typeface="Poppins" panose="00000500000000000000" pitchFamily="2" charset="0"/>
              <a:sym typeface="Century Gothic"/>
            </a:endParaRPr>
          </a:p>
        </p:txBody>
      </p:sp>
      <p:pic>
        <p:nvPicPr>
          <p:cNvPr id="170" name="Google Shape;170;g1365276aeac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9350" y="4313250"/>
            <a:ext cx="1666875" cy="609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1" name="Google Shape;171;g1365276aeac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56375" y="3956950"/>
            <a:ext cx="1495425" cy="60007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2" name="Google Shape;172;g1365276aeac_0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1250" y="3643225"/>
            <a:ext cx="1495425" cy="51435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3" name="Google Shape;173;g1365276aeac_0_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156850" y="3643225"/>
            <a:ext cx="1400175" cy="609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4" name="Google Shape;174;g1365276aeac_0_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384600" y="4405250"/>
            <a:ext cx="3130375" cy="60007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5" name="Google Shape;175;g1365276aeac_0_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834000" y="4028375"/>
            <a:ext cx="1442624" cy="45722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6" name="Google Shape;176;g1365276aeac_0_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276625" y="3377850"/>
            <a:ext cx="2519575" cy="940054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7" name="Google Shape;177;g1365276aeac_0_0" descr="love.png"/>
          <p:cNvPicPr preferRelativeResize="0"/>
          <p:nvPr/>
        </p:nvPicPr>
        <p:blipFill rotWithShape="1">
          <a:blip r:embed="rId10">
            <a:alphaModFix/>
            <a:biLevel thresh="25000"/>
          </a:blip>
          <a:srcRect/>
          <a:stretch/>
        </p:blipFill>
        <p:spPr>
          <a:xfrm>
            <a:off x="4206484" y="3956942"/>
            <a:ext cx="495683" cy="4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1365276aeac_0_0"/>
          <p:cNvSpPr/>
          <p:nvPr/>
        </p:nvSpPr>
        <p:spPr>
          <a:xfrm>
            <a:off x="564250" y="4098775"/>
            <a:ext cx="495699" cy="3779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it-IT" b="1" dirty="0"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tx1"/>
                </a:solidFill>
                <a:latin typeface="Century Gothic"/>
              </a:rPr>
              <a:t>X</a:t>
            </a:r>
            <a:endParaRPr b="1" i="0" dirty="0"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tx1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ONNEXIA 2020">
      <a:dk1>
        <a:srgbClr val="25282A"/>
      </a:dk1>
      <a:lt1>
        <a:srgbClr val="FFFFFF"/>
      </a:lt1>
      <a:dk2>
        <a:srgbClr val="25282A"/>
      </a:dk2>
      <a:lt2>
        <a:srgbClr val="768692"/>
      </a:lt2>
      <a:accent1>
        <a:srgbClr val="E4002B"/>
      </a:accent1>
      <a:accent2>
        <a:srgbClr val="25282A"/>
      </a:accent2>
      <a:accent3>
        <a:srgbClr val="D1DDE6"/>
      </a:accent3>
      <a:accent4>
        <a:srgbClr val="768792"/>
      </a:accent4>
      <a:accent5>
        <a:srgbClr val="25292A"/>
      </a:accent5>
      <a:accent6>
        <a:srgbClr val="FFFFFF"/>
      </a:accent6>
      <a:hlink>
        <a:srgbClr val="E4002B"/>
      </a:hlink>
      <a:folHlink>
        <a:srgbClr val="485CC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UTI">
  <a:themeElements>
    <a:clrScheme name="CONNEXIA 2020">
      <a:dk1>
        <a:srgbClr val="25282A"/>
      </a:dk1>
      <a:lt1>
        <a:srgbClr val="FFFFFF"/>
      </a:lt1>
      <a:dk2>
        <a:srgbClr val="25282A"/>
      </a:dk2>
      <a:lt2>
        <a:srgbClr val="768692"/>
      </a:lt2>
      <a:accent1>
        <a:srgbClr val="E4002B"/>
      </a:accent1>
      <a:accent2>
        <a:srgbClr val="25282A"/>
      </a:accent2>
      <a:accent3>
        <a:srgbClr val="D1DDE6"/>
      </a:accent3>
      <a:accent4>
        <a:srgbClr val="768792"/>
      </a:accent4>
      <a:accent5>
        <a:srgbClr val="25292A"/>
      </a:accent5>
      <a:accent6>
        <a:srgbClr val="FFFFFF"/>
      </a:accent6>
      <a:hlink>
        <a:srgbClr val="E4002B"/>
      </a:hlink>
      <a:folHlink>
        <a:srgbClr val="485CC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GENERALI">
  <a:themeElements>
    <a:clrScheme name="CONNEXIA 2020">
      <a:dk1>
        <a:srgbClr val="25282A"/>
      </a:dk1>
      <a:lt1>
        <a:srgbClr val="FFFFFF"/>
      </a:lt1>
      <a:dk2>
        <a:srgbClr val="25282A"/>
      </a:dk2>
      <a:lt2>
        <a:srgbClr val="768692"/>
      </a:lt2>
      <a:accent1>
        <a:srgbClr val="E4002B"/>
      </a:accent1>
      <a:accent2>
        <a:srgbClr val="25282A"/>
      </a:accent2>
      <a:accent3>
        <a:srgbClr val="D1DDE6"/>
      </a:accent3>
      <a:accent4>
        <a:srgbClr val="768792"/>
      </a:accent4>
      <a:accent5>
        <a:srgbClr val="25292A"/>
      </a:accent5>
      <a:accent6>
        <a:srgbClr val="FFFFFF"/>
      </a:accent6>
      <a:hlink>
        <a:srgbClr val="E4002B"/>
      </a:hlink>
      <a:folHlink>
        <a:srgbClr val="485CC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1FAC6A0492A9B44A7F4E810A7C71CCA" ma:contentTypeVersion="14" ma:contentTypeDescription="Creare un nuovo documento." ma:contentTypeScope="" ma:versionID="ac7fa3f892b2ede0361161e2c1b583f0">
  <xsd:schema xmlns:xsd="http://www.w3.org/2001/XMLSchema" xmlns:xs="http://www.w3.org/2001/XMLSchema" xmlns:p="http://schemas.microsoft.com/office/2006/metadata/properties" xmlns:ns2="5ec9dc1f-7a1d-40f4-a75d-435257560b08" xmlns:ns3="a53e6eff-38bb-4151-86da-a930cce35181" targetNamespace="http://schemas.microsoft.com/office/2006/metadata/properties" ma:root="true" ma:fieldsID="95938cc26f69241f5e624883f2123664" ns2:_="" ns3:_="">
    <xsd:import namespace="5ec9dc1f-7a1d-40f4-a75d-435257560b08"/>
    <xsd:import namespace="a53e6eff-38bb-4151-86da-a930cce3518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c9dc1f-7a1d-40f4-a75d-435257560b0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TaxCatchAll" ma:index="17" nillable="true" ma:displayName="Taxonomy Catch All Column" ma:hidden="true" ma:list="{285c3888-8698-4692-9a19-691e34d1425d}" ma:internalName="TaxCatchAll" ma:showField="CatchAllData" ma:web="5ec9dc1f-7a1d-40f4-a75d-435257560b0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3e6eff-38bb-4151-86da-a930cce351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Tag immagine" ma:readOnly="false" ma:fieldId="{5cf76f15-5ced-4ddc-b409-7134ff3c332f}" ma:taxonomyMulti="true" ma:sspId="47cac4b7-b69d-4a39-85a7-016965ba312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ec9dc1f-7a1d-40f4-a75d-435257560b08" xsi:nil="true"/>
    <lcf76f155ced4ddcb4097134ff3c332f xmlns="a53e6eff-38bb-4151-86da-a930cce3518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CBB95E5-FAD6-4ABB-B29E-9E69B8C23F4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F5BFF71-7011-4B99-996F-F1E56049616F}"/>
</file>

<file path=customXml/itemProps3.xml><?xml version="1.0" encoding="utf-8"?>
<ds:datastoreItem xmlns:ds="http://schemas.openxmlformats.org/officeDocument/2006/customXml" ds:itemID="{0DB43751-A827-41D4-9C7C-D10760BE7FA1}">
  <ds:schemaRefs>
    <ds:schemaRef ds:uri="http://schemas.microsoft.com/office/2006/metadata/properties"/>
    <ds:schemaRef ds:uri="http://schemas.microsoft.com/office/infopath/2007/PartnerControls"/>
    <ds:schemaRef ds:uri="5ec9dc1f-7a1d-40f4-a75d-435257560b08"/>
    <ds:schemaRef ds:uri="a53e6eff-38bb-4151-86da-a930cce35181"/>
  </ds:schemaRefs>
</ds:datastoreItem>
</file>

<file path=docMetadata/LabelInfo.xml><?xml version="1.0" encoding="utf-8"?>
<clbl:labelList xmlns:clbl="http://schemas.microsoft.com/office/2020/mipLabelMetadata">
  <clbl:label id="{da6eb597-369a-4930-84c5-101d079358d0}" enabled="1" method="Standard" siteId="{1f991ab0-af89-4a9a-b74d-b0b5bcb487c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685</Words>
  <Application>Microsoft Office PowerPoint</Application>
  <PresentationFormat>On-screen Show (16:9)</PresentationFormat>
  <Paragraphs>85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COVER</vt:lpstr>
      <vt:lpstr>CONTENUTI</vt:lpstr>
      <vt:lpstr>GENERALI</vt:lpstr>
      <vt:lpstr>Time Report  How To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Report  How To</dc:title>
  <dc:creator>Marialuisa Pes</dc:creator>
  <cp:lastModifiedBy>Marialuisa Pes</cp:lastModifiedBy>
  <cp:revision>4</cp:revision>
  <dcterms:modified xsi:type="dcterms:W3CDTF">2023-12-14T17:11:35Z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0x010100D1FAC6A0492A9B44A7F4E810A7C71CCA</vt:lpwstr>
  </property>
  <property fmtid="{D5CDD505-2E9C-101B-9397-08002B2CF9AE}" pid="3" name="MediaServiceImageTags">
    <vt:lpwstr/>
  </property>
</Properties>
</file>