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57" r:id="rId3"/>
    <p:sldId id="287" r:id="rId4"/>
    <p:sldId id="286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Sofia" panose="020B0604020202020204" charset="0"/>
      <p:regular r:id="rId19"/>
      <p:bold r:id="rId20"/>
      <p:italic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A2EHEGTwJEagQjan2jW9Rlcb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6CF"/>
    <a:srgbClr val="C1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1E0DF-DECA-498E-812D-D4C9CE5AC4FC}" v="1" dt="2023-06-26T07:28:13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9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46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gs" Target="tags/tag1.xml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luisa Pes" userId="2e7d9df5-0575-4dcc-80e5-bc0bfe81a8c2" providerId="ADAL" clId="{B151E0DF-DECA-498E-812D-D4C9CE5AC4FC}"/>
    <pc:docChg chg="custSel modSld">
      <pc:chgData name="Marialuisa Pes" userId="2e7d9df5-0575-4dcc-80e5-bc0bfe81a8c2" providerId="ADAL" clId="{B151E0DF-DECA-498E-812D-D4C9CE5AC4FC}" dt="2023-06-27T13:39:38.224" v="244" actId="20577"/>
      <pc:docMkLst>
        <pc:docMk/>
      </pc:docMkLst>
      <pc:sldChg chg="modSp mod">
        <pc:chgData name="Marialuisa Pes" userId="2e7d9df5-0575-4dcc-80e5-bc0bfe81a8c2" providerId="ADAL" clId="{B151E0DF-DECA-498E-812D-D4C9CE5AC4FC}" dt="2023-06-24T09:21:44.470" v="124" actId="108"/>
        <pc:sldMkLst>
          <pc:docMk/>
          <pc:sldMk cId="0" sldId="257"/>
        </pc:sldMkLst>
        <pc:spChg chg="mod">
          <ac:chgData name="Marialuisa Pes" userId="2e7d9df5-0575-4dcc-80e5-bc0bfe81a8c2" providerId="ADAL" clId="{B151E0DF-DECA-498E-812D-D4C9CE5AC4FC}" dt="2023-06-24T09:21:44.470" v="124" actId="108"/>
          <ac:spMkLst>
            <pc:docMk/>
            <pc:sldMk cId="0" sldId="257"/>
            <ac:spMk id="144" creationId="{00000000-0000-0000-0000-000000000000}"/>
          </ac:spMkLst>
        </pc:spChg>
      </pc:sldChg>
      <pc:sldChg chg="modSp mod">
        <pc:chgData name="Marialuisa Pes" userId="2e7d9df5-0575-4dcc-80e5-bc0bfe81a8c2" providerId="ADAL" clId="{B151E0DF-DECA-498E-812D-D4C9CE5AC4FC}" dt="2023-06-13T13:02:35.043" v="30" actId="20577"/>
        <pc:sldMkLst>
          <pc:docMk/>
          <pc:sldMk cId="1273150305" sldId="286"/>
        </pc:sldMkLst>
        <pc:spChg chg="mod">
          <ac:chgData name="Marialuisa Pes" userId="2e7d9df5-0575-4dcc-80e5-bc0bfe81a8c2" providerId="ADAL" clId="{B151E0DF-DECA-498E-812D-D4C9CE5AC4FC}" dt="2023-06-13T13:02:35.043" v="30" actId="20577"/>
          <ac:spMkLst>
            <pc:docMk/>
            <pc:sldMk cId="1273150305" sldId="286"/>
            <ac:spMk id="2" creationId="{A6BADED0-2E0F-714E-7937-93ACB3EA33A9}"/>
          </ac:spMkLst>
        </pc:spChg>
      </pc:sldChg>
      <pc:sldChg chg="modSp mod">
        <pc:chgData name="Marialuisa Pes" userId="2e7d9df5-0575-4dcc-80e5-bc0bfe81a8c2" providerId="ADAL" clId="{B151E0DF-DECA-498E-812D-D4C9CE5AC4FC}" dt="2023-06-27T13:39:38.224" v="244" actId="20577"/>
        <pc:sldMkLst>
          <pc:docMk/>
          <pc:sldMk cId="2516378935" sldId="287"/>
        </pc:sldMkLst>
        <pc:spChg chg="mod">
          <ac:chgData name="Marialuisa Pes" userId="2e7d9df5-0575-4dcc-80e5-bc0bfe81a8c2" providerId="ADAL" clId="{B151E0DF-DECA-498E-812D-D4C9CE5AC4FC}" dt="2023-06-27T13:39:38.224" v="244" actId="20577"/>
          <ac:spMkLst>
            <pc:docMk/>
            <pc:sldMk cId="2516378935" sldId="287"/>
            <ac:spMk id="4" creationId="{F4ADCF63-3EC6-12AA-C628-D6F47DF3AAB8}"/>
          </ac:spMkLst>
        </pc:spChg>
      </pc:sldChg>
    </pc:docChg>
  </pc:docChgLst>
  <pc:docChgLst>
    <pc:chgData name="Marialuisa Pes" userId="2e7d9df5-0575-4dcc-80e5-bc0bfe81a8c2" providerId="ADAL" clId="{8FBE0E60-DFFD-4475-807F-F8CDEF1695DF}"/>
    <pc:docChg chg="delSld modSld">
      <pc:chgData name="Marialuisa Pes" userId="2e7d9df5-0575-4dcc-80e5-bc0bfe81a8c2" providerId="ADAL" clId="{8FBE0E60-DFFD-4475-807F-F8CDEF1695DF}" dt="2023-06-07T16:00:57.282" v="45" actId="1076"/>
      <pc:docMkLst>
        <pc:docMk/>
      </pc:docMkLst>
      <pc:sldChg chg="del">
        <pc:chgData name="Marialuisa Pes" userId="2e7d9df5-0575-4dcc-80e5-bc0bfe81a8c2" providerId="ADAL" clId="{8FBE0E60-DFFD-4475-807F-F8CDEF1695DF}" dt="2023-06-07T07:29:51.362" v="0" actId="47"/>
        <pc:sldMkLst>
          <pc:docMk/>
          <pc:sldMk cId="2143063609" sldId="283"/>
        </pc:sldMkLst>
      </pc:sldChg>
      <pc:sldChg chg="modSp mod">
        <pc:chgData name="Marialuisa Pes" userId="2e7d9df5-0575-4dcc-80e5-bc0bfe81a8c2" providerId="ADAL" clId="{8FBE0E60-DFFD-4475-807F-F8CDEF1695DF}" dt="2023-06-07T16:00:57.282" v="45" actId="1076"/>
        <pc:sldMkLst>
          <pc:docMk/>
          <pc:sldMk cId="2516378935" sldId="287"/>
        </pc:sldMkLst>
        <pc:spChg chg="mod">
          <ac:chgData name="Marialuisa Pes" userId="2e7d9df5-0575-4dcc-80e5-bc0bfe81a8c2" providerId="ADAL" clId="{8FBE0E60-DFFD-4475-807F-F8CDEF1695DF}" dt="2023-06-07T16:00:57.282" v="45" actId="1076"/>
          <ac:spMkLst>
            <pc:docMk/>
            <pc:sldMk cId="2516378935" sldId="287"/>
            <ac:spMk id="4" creationId="{F4ADCF63-3EC6-12AA-C628-D6F47DF3AAB8}"/>
          </ac:spMkLst>
        </pc:spChg>
        <pc:spChg chg="mod">
          <ac:chgData name="Marialuisa Pes" userId="2e7d9df5-0575-4dcc-80e5-bc0bfe81a8c2" providerId="ADAL" clId="{8FBE0E60-DFFD-4475-807F-F8CDEF1695DF}" dt="2023-06-07T16:00:44.394" v="42" actId="1076"/>
          <ac:spMkLst>
            <pc:docMk/>
            <pc:sldMk cId="2516378935" sldId="287"/>
            <ac:spMk id="5" creationId="{FF67AF59-EF4F-4369-B6C0-BB7617206D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60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Icon">
  <p:cSld name="Cover_Icon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104601" y="3442252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  <a:defRPr sz="5000" b="1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6104601" y="2831747"/>
            <a:ext cx="5764731" cy="58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417" y="301147"/>
            <a:ext cx="5225102" cy="62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simple">
  <p:cSld name="content_simp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16532" y="2120348"/>
            <a:ext cx="11697821" cy="347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i="0" u="none" strike="noStrike" cap="none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59" name="Google Shape;5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316532" y="404929"/>
            <a:ext cx="1169782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chart">
  <p:cSld name="Content + char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body" idx="1"/>
          </p:nvPr>
        </p:nvSpPr>
        <p:spPr>
          <a:xfrm>
            <a:off x="6294782" y="325368"/>
            <a:ext cx="5719572" cy="566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body" idx="2"/>
          </p:nvPr>
        </p:nvSpPr>
        <p:spPr>
          <a:xfrm>
            <a:off x="316532" y="1789044"/>
            <a:ext cx="5686702" cy="4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title"/>
          </p:nvPr>
        </p:nvSpPr>
        <p:spPr>
          <a:xfrm>
            <a:off x="316533" y="325368"/>
            <a:ext cx="568670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subTitle" idx="3"/>
          </p:nvPr>
        </p:nvSpPr>
        <p:spPr>
          <a:xfrm>
            <a:off x="316533" y="1238375"/>
            <a:ext cx="5686702" cy="29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7A8AA"/>
              </a:buClr>
              <a:buSzPts val="1600"/>
              <a:buNone/>
              <a:defRPr sz="1600" i="0" u="none" strike="noStrike" cap="none">
                <a:solidFill>
                  <a:srgbClr val="A7A8AA"/>
                </a:solidFill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0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28" name="Google Shape;12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31" name="Google Shape;131;p5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7ADC6D5A-B3EC-0409-AF4D-E4BF955A03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39311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7ADC6D5A-B3EC-0409-AF4D-E4BF955A03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338A9E77-D34A-D553-0F8D-B1B03F397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715933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6" imgW="395" imgH="394" progId="TCLayout.ActiveDocument.1">
                  <p:embed/>
                </p:oleObj>
              </mc:Choice>
              <mc:Fallback>
                <p:oleObj name="Diapositiva think-cell" r:id="rId6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338A9E77-D34A-D553-0F8D-B1B03F397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 i="0" u="none" strike="noStrike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relavorate.amministrazione@retexspa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r@connexia.retexsp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ctrTitle"/>
          </p:nvPr>
        </p:nvSpPr>
        <p:spPr>
          <a:xfrm>
            <a:off x="5798049" y="3429000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</a:pPr>
            <a: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FAQ </a:t>
            </a:r>
            <a:b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Congedo matrimoniale</a:t>
            </a:r>
            <a:b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b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r>
              <a:rPr lang="it-IT" sz="2500" b="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CCNL Metalmeccanica Industria</a:t>
            </a:r>
            <a:br>
              <a:rPr lang="it-IT" sz="2500" b="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endParaRPr sz="2500" b="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ADCF63-3EC6-12AA-C628-D6F47DF3AAB8}"/>
              </a:ext>
            </a:extLst>
          </p:cNvPr>
          <p:cNvSpPr txBox="1"/>
          <p:nvPr/>
        </p:nvSpPr>
        <p:spPr>
          <a:xfrm>
            <a:off x="445213" y="1023228"/>
            <a:ext cx="11301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Totale congedo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15 giorni di calendario, non necessariamente consecutivi né successivi alla data di matrimonio (es. il matrimonio è di sabato ma ho bisogno del congedo dal mercoledì precedente);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Quando prenderlo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entro l’anno solare dalla data di matrimonio e in accordo con il responsabile. Se il matrimonio è a giugno e i 15 giorni servono a settembre va bene lo stesso, tendenzialmente basta che si usufruisca all’interno dello stesso anno di matrimonio;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Trattamento economico</a:t>
            </a:r>
            <a:r>
              <a:rPr lang="it-IT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: 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 congedo è tutto a carico dell’azienda, non interviene l’INPS;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Conteggio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i 15 giorni non vengono decurtati da ferie e permessi e spettano ogni volta che un dipendente si sposa.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u="sng" dirty="0">
                <a:latin typeface="Poppins" panose="00000500000000000000" pitchFamily="2" charset="0"/>
                <a:cs typeface="Poppins" panose="00000500000000000000" pitchFamily="2" charset="0"/>
              </a:rPr>
              <a:t>Documentazione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endParaRPr lang="it-IT" dirty="0">
              <a:highlight>
                <a:srgbClr val="FFFF00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RETEX</a:t>
            </a:r>
            <a:r>
              <a:rPr lang="it-IT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dovrai inviare il certificato di matrimonio, non appena si è in possesso, a: </a:t>
            </a:r>
            <a: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orelavorate.amministrazione@retexspa.com</a:t>
            </a:r>
            <a: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(ricordati di inserire il congedo anche in </a:t>
            </a:r>
            <a:r>
              <a:rPr lang="it-IT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Progeta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!).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endParaRPr lang="it-IT" b="1" dirty="0">
              <a:solidFill>
                <a:srgbClr val="70C6C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CONNEXIA: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dovrai inviare il certificato di matrimonio, non appena si è in possesso, a: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hr@connexia.retexspa.com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(ricordati di inserire il congedo anche in Paprika!).</a:t>
            </a:r>
            <a:endParaRPr lang="it-IT" b="1" dirty="0">
              <a:solidFill>
                <a:srgbClr val="70C6C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Google Shape;214;p12">
            <a:extLst>
              <a:ext uri="{FF2B5EF4-FFF2-40B4-BE49-F238E27FC236}">
                <a16:creationId xmlns:a16="http://schemas.microsoft.com/office/drawing/2014/main" id="{FF67AF59-EF4F-4369-B6C0-BB7617206D29}"/>
              </a:ext>
            </a:extLst>
          </p:cNvPr>
          <p:cNvSpPr txBox="1">
            <a:spLocks/>
          </p:cNvSpPr>
          <p:nvPr/>
        </p:nvSpPr>
        <p:spPr>
          <a:xfrm>
            <a:off x="445213" y="276452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richiedere il congedo matrimoniale?</a:t>
            </a:r>
          </a:p>
        </p:txBody>
      </p:sp>
    </p:spTree>
    <p:extLst>
      <p:ext uri="{BB962C8B-B14F-4D97-AF65-F5344CB8AC3E}">
        <p14:creationId xmlns:p14="http://schemas.microsoft.com/office/powerpoint/2010/main" val="25163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642D639E-57E5-8336-3080-6F68C8A6C0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5409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642D639E-57E5-8336-3080-6F68C8A6C0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194841" y="404929"/>
            <a:ext cx="11802319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elvetica Neue"/>
              <a:buNone/>
            </a:pPr>
            <a:r>
              <a:rPr lang="it-IT" sz="3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 Congedo matrimoniale</a:t>
            </a:r>
            <a:endParaRPr sz="300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3</a:t>
            </a:fld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BADED0-2E0F-714E-7937-93ACB3EA33A9}"/>
              </a:ext>
            </a:extLst>
          </p:cNvPr>
          <p:cNvSpPr txBox="1"/>
          <p:nvPr/>
        </p:nvSpPr>
        <p:spPr>
          <a:xfrm>
            <a:off x="589087" y="3142468"/>
            <a:ext cx="11013827" cy="3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sv-SE" dirty="0">
                <a:latin typeface="Poppins" panose="00000500000000000000" pitchFamily="2" charset="0"/>
                <a:cs typeface="Poppins" panose="00000500000000000000" pitchFamily="2" charset="0"/>
              </a:rPr>
              <a:t>Se dovessi avere ulteriori dubbi o domande scrivi al tuo HR di riferimento!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Google Shape;214;p12">
            <a:extLst>
              <a:ext uri="{FF2B5EF4-FFF2-40B4-BE49-F238E27FC236}">
                <a16:creationId xmlns:a16="http://schemas.microsoft.com/office/drawing/2014/main" id="{5FFAB243-546A-0044-5D27-37658977E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090" y="118539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1800" b="1" i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Grazie per l’attenzione</a:t>
            </a:r>
            <a:endParaRPr lang="it-IT" sz="1800" b="1" i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150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FAC6A0492A9B44A7F4E810A7C71CCA" ma:contentTypeVersion="14" ma:contentTypeDescription="Creare un nuovo documento." ma:contentTypeScope="" ma:versionID="ac7fa3f892b2ede0361161e2c1b583f0">
  <xsd:schema xmlns:xsd="http://www.w3.org/2001/XMLSchema" xmlns:xs="http://www.w3.org/2001/XMLSchema" xmlns:p="http://schemas.microsoft.com/office/2006/metadata/properties" xmlns:ns2="5ec9dc1f-7a1d-40f4-a75d-435257560b08" xmlns:ns3="a53e6eff-38bb-4151-86da-a930cce35181" targetNamespace="http://schemas.microsoft.com/office/2006/metadata/properties" ma:root="true" ma:fieldsID="95938cc26f69241f5e624883f2123664" ns2:_="" ns3:_="">
    <xsd:import namespace="5ec9dc1f-7a1d-40f4-a75d-435257560b08"/>
    <xsd:import namespace="a53e6eff-38bb-4151-86da-a930cce35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dc1f-7a1d-40f4-a75d-435257560b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85c3888-8698-4692-9a19-691e34d1425d}" ma:internalName="TaxCatchAll" ma:showField="CatchAllData" ma:web="5ec9dc1f-7a1d-40f4-a75d-435257560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6eff-38bb-4151-86da-a930cce35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47cac4b7-b69d-4a39-85a7-016965ba31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c9dc1f-7a1d-40f4-a75d-435257560b08" xsi:nil="true"/>
    <lcf76f155ced4ddcb4097134ff3c332f xmlns="a53e6eff-38bb-4151-86da-a930cce3518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22C369-FD2E-43D8-8332-CBB5426475D6}"/>
</file>

<file path=customXml/itemProps2.xml><?xml version="1.0" encoding="utf-8"?>
<ds:datastoreItem xmlns:ds="http://schemas.openxmlformats.org/officeDocument/2006/customXml" ds:itemID="{03307B63-C723-4082-AB3B-279D886DB822}"/>
</file>

<file path=customXml/itemProps3.xml><?xml version="1.0" encoding="utf-8"?>
<ds:datastoreItem xmlns:ds="http://schemas.openxmlformats.org/officeDocument/2006/customXml" ds:itemID="{C0C82E07-268C-4892-AF64-8A98EED668FF}"/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230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1" baseType="lpstr">
      <vt:lpstr>Helvetica Neue</vt:lpstr>
      <vt:lpstr>Sofia</vt:lpstr>
      <vt:lpstr>Arial</vt:lpstr>
      <vt:lpstr>Poppins</vt:lpstr>
      <vt:lpstr>Calibri</vt:lpstr>
      <vt:lpstr>Cover</vt:lpstr>
      <vt:lpstr>Content</vt:lpstr>
      <vt:lpstr>Diapositiva think-cell</vt:lpstr>
      <vt:lpstr>FAQ  Congedo matrimoniale  CCNL Metalmeccanica Industria </vt:lpstr>
      <vt:lpstr>Presentazione standard di PowerPoint</vt:lpstr>
      <vt:lpstr>FAQ Congedo matrimoniale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1</dc:title>
  <dc:creator>Luca Meloni</dc:creator>
  <cp:lastModifiedBy>Marialuisa Pes</cp:lastModifiedBy>
  <cp:revision>6</cp:revision>
  <dcterms:created xsi:type="dcterms:W3CDTF">2022-10-05T13:11:29Z</dcterms:created>
  <dcterms:modified xsi:type="dcterms:W3CDTF">2023-06-27T13:39:42Z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0x010100D1FAC6A0492A9B44A7F4E810A7C71CCA</vt:lpwstr>
  </property>
  <property fmtid="{D5CDD505-2E9C-101B-9397-08002B2CF9AE}" pid="3" name="MediaServiceImageTags">
    <vt:lpwstr/>
  </property>
</Properties>
</file>