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2"/>
  </p:notes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orient="horz" pos="3463">
          <p15:clr>
            <a:srgbClr val="A4A3A4"/>
          </p15:clr>
        </p15:guide>
        <p15:guide id="3" orient="horz" pos="469">
          <p15:clr>
            <a:srgbClr val="A4A3A4"/>
          </p15:clr>
        </p15:guide>
        <p15:guide id="4" orient="horz" pos="3418">
          <p15:clr>
            <a:srgbClr val="A4A3A4"/>
          </p15:clr>
        </p15:guide>
        <p15:guide id="5" orient="horz" pos="329">
          <p15:clr>
            <a:srgbClr val="A4A3A4"/>
          </p15:clr>
        </p15:guide>
        <p15:guide id="6" orient="horz" pos="2913" userDrawn="1">
          <p15:clr>
            <a:srgbClr val="A4A3A4"/>
          </p15:clr>
        </p15:guide>
        <p15:guide id="7" orient="horz" pos="757">
          <p15:clr>
            <a:srgbClr val="A4A3A4"/>
          </p15:clr>
        </p15:guide>
        <p15:guide id="8" orient="horz" pos="597">
          <p15:clr>
            <a:srgbClr val="A4A3A4"/>
          </p15:clr>
        </p15:guide>
        <p15:guide id="9" orient="horz" pos="3093">
          <p15:clr>
            <a:srgbClr val="A4A3A4"/>
          </p15:clr>
        </p15:guide>
        <p15:guide id="10" pos="5556" userDrawn="1">
          <p15:clr>
            <a:srgbClr val="A4A3A4"/>
          </p15:clr>
        </p15:guide>
        <p15:guide id="11" pos="2896">
          <p15:clr>
            <a:srgbClr val="A4A3A4"/>
          </p15:clr>
        </p15:guide>
        <p15:guide id="12" pos="222">
          <p15:clr>
            <a:srgbClr val="A4A3A4"/>
          </p15:clr>
        </p15:guide>
        <p15:guide id="13" pos="5488" userDrawn="1">
          <p15:clr>
            <a:srgbClr val="A4A3A4"/>
          </p15:clr>
        </p15:guide>
        <p15:guide id="14" pos="4198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uPHk5ExRGFo/8YCnonk3Zgkd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E820F-C8EA-41A6-8859-349E406A4830}" v="6" dt="2023-06-15T12:54:2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4"/>
      </p:cViewPr>
      <p:guideLst>
        <p:guide orient="horz" pos="196"/>
        <p:guide orient="horz" pos="3463"/>
        <p:guide orient="horz" pos="469"/>
        <p:guide orient="horz" pos="3418"/>
        <p:guide orient="horz" pos="329"/>
        <p:guide orient="horz" pos="2913"/>
        <p:guide orient="horz" pos="757"/>
        <p:guide orient="horz" pos="597"/>
        <p:guide orient="horz" pos="3093"/>
        <p:guide pos="5556"/>
        <p:guide pos="2896"/>
        <p:guide pos="222"/>
        <p:guide pos="5488"/>
        <p:guide pos="41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sng" strike="noStrike" cap="none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‹N›</a:t>
            </a:fld>
            <a:endParaRPr sz="1200" b="0" i="0" u="sng" strike="noStrike" cap="none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1756551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1321756551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21756551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1321756551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1756551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321756551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1756551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1321756551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1756551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1321756551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">
  <p:cSld name="COVER centrat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4"/>
          <p:cNvSpPr txBox="1">
            <a:spLocks noGrp="1"/>
          </p:cNvSpPr>
          <p:nvPr>
            <p:ph type="title"/>
          </p:nvPr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2" name="Google Shape;12;p74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144" y="777837"/>
            <a:ext cx="3085712" cy="12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img">
  <p:cSld name="COVER centrata img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02"/>
          <p:cNvSpPr txBox="1">
            <a:spLocks noGrp="1"/>
          </p:cNvSpPr>
          <p:nvPr>
            <p:ph type="title"/>
          </p:nvPr>
        </p:nvSpPr>
        <p:spPr>
          <a:xfrm>
            <a:off x="1650910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102"/>
          <p:cNvSpPr txBox="1"/>
          <p:nvPr/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Fare clic per modificare lo stile del titolo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02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144" y="777837"/>
            <a:ext cx="3085712" cy="12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img red">
  <p:cSld name="COVER centrata img red">
    <p:bg>
      <p:bgPr>
        <a:solidFill>
          <a:srgbClr val="E4002B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03"/>
          <p:cNvSpPr txBox="1">
            <a:spLocks noGrp="1"/>
          </p:cNvSpPr>
          <p:nvPr>
            <p:ph type="title"/>
          </p:nvPr>
        </p:nvSpPr>
        <p:spPr>
          <a:xfrm>
            <a:off x="1650910" y="2543043"/>
            <a:ext cx="58524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1" name="Google Shape;21;p103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860" y="808763"/>
            <a:ext cx="3006282" cy="117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entrata red">
  <p:cSld name="COVER centrata red">
    <p:bg>
      <p:bgPr>
        <a:solidFill>
          <a:srgbClr val="E4002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4"/>
          <p:cNvSpPr txBox="1">
            <a:spLocks noGrp="1"/>
          </p:cNvSpPr>
          <p:nvPr>
            <p:ph type="title"/>
          </p:nvPr>
        </p:nvSpPr>
        <p:spPr>
          <a:xfrm>
            <a:off x="1645753" y="2543043"/>
            <a:ext cx="58524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24" name="Google Shape;24;p104" descr="Immagine che contiene testo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860" y="808763"/>
            <a:ext cx="3006282" cy="117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1">
  <p:cSld name="CONTENU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28" name="Google Shape;28;p80" descr="2_cnx_positivo_rgb_mar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1356" y="4566661"/>
            <a:ext cx="438259" cy="41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0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25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80" descr="cnxr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11" y="4711653"/>
            <a:ext cx="843955" cy="1426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0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338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80"/>
          <p:cNvSpPr txBox="1">
            <a:spLocks noGrp="1"/>
          </p:cNvSpPr>
          <p:nvPr>
            <p:ph type="body" idx="1"/>
          </p:nvPr>
        </p:nvSpPr>
        <p:spPr>
          <a:xfrm>
            <a:off x="254000" y="231081"/>
            <a:ext cx="854233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80"/>
          <p:cNvSpPr txBox="1">
            <a:spLocks noGrp="1"/>
          </p:cNvSpPr>
          <p:nvPr>
            <p:ph type="body" idx="2"/>
          </p:nvPr>
        </p:nvSpPr>
        <p:spPr>
          <a:xfrm>
            <a:off x="254000" y="1201737"/>
            <a:ext cx="8542338" cy="336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>
  <p:cSld name="CONTENUTO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1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400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81"/>
          <p:cNvSpPr txBox="1">
            <a:spLocks noGrp="1"/>
          </p:cNvSpPr>
          <p:nvPr>
            <p:ph type="body" idx="1"/>
          </p:nvPr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81"/>
          <p:cNvSpPr txBox="1">
            <a:spLocks noGrp="1"/>
          </p:cNvSpPr>
          <p:nvPr>
            <p:ph type="body" idx="2"/>
          </p:nvPr>
        </p:nvSpPr>
        <p:spPr>
          <a:xfrm>
            <a:off x="254000" y="1201737"/>
            <a:ext cx="85422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red">
  <p:cSld name="CONTENUTO red">
    <p:bg>
      <p:bgPr>
        <a:solidFill>
          <a:srgbClr val="E4002B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2"/>
          <p:cNvSpPr txBox="1">
            <a:spLocks noGrp="1"/>
          </p:cNvSpPr>
          <p:nvPr>
            <p:ph type="body" idx="1"/>
          </p:nvPr>
        </p:nvSpPr>
        <p:spPr>
          <a:xfrm>
            <a:off x="254000" y="1201738"/>
            <a:ext cx="8542338" cy="335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56" cy="16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41" name="Google Shape;41;p92"/>
          <p:cNvSpPr txBox="1"/>
          <p:nvPr/>
        </p:nvSpPr>
        <p:spPr>
          <a:xfrm>
            <a:off x="1162066" y="4680566"/>
            <a:ext cx="1584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it-IT" sz="6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2"/>
          <p:cNvSpPr txBox="1">
            <a:spLocks noGrp="1"/>
          </p:cNvSpPr>
          <p:nvPr>
            <p:ph type="title"/>
          </p:nvPr>
        </p:nvSpPr>
        <p:spPr>
          <a:xfrm>
            <a:off x="254000" y="536806"/>
            <a:ext cx="8542338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body" idx="2"/>
          </p:nvPr>
        </p:nvSpPr>
        <p:spPr>
          <a:xfrm>
            <a:off x="254000" y="231081"/>
            <a:ext cx="854233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425463"/>
              </a:buClr>
              <a:buSzPts val="1400"/>
              <a:buFont typeface="Calibri"/>
              <a:buChar char="•"/>
              <a:defRPr sz="1400" b="1" i="0" u="none" strike="noStrike" cap="none">
                <a:solidFill>
                  <a:srgbClr val="4254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44" name="Google Shape;44;p92" descr="1_cnx_positivo_rgb_logoty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067" y="4693257"/>
            <a:ext cx="843955" cy="16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2" descr="2_cnx_positivo_rgb_m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356" y="4560888"/>
            <a:ext cx="438259" cy="41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ZIE pattern">
  <p:cSld name="GRAZIE pattern">
    <p:bg>
      <p:bgPr>
        <a:solidFill>
          <a:srgbClr val="E4002B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5" descr="pattern 2.png"/>
          <p:cNvPicPr preferRelativeResize="0"/>
          <p:nvPr/>
        </p:nvPicPr>
        <p:blipFill rotWithShape="1">
          <a:blip r:embed="rId2">
            <a:alphaModFix/>
          </a:blip>
          <a:srcRect l="3856" t="7161" r="3854" b="7161"/>
          <a:stretch/>
        </p:blipFill>
        <p:spPr>
          <a:xfrm>
            <a:off x="596845" y="368300"/>
            <a:ext cx="8204256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5"/>
          <p:cNvSpPr txBox="1">
            <a:spLocks noGrp="1"/>
          </p:cNvSpPr>
          <p:nvPr>
            <p:ph type="title"/>
          </p:nvPr>
        </p:nvSpPr>
        <p:spPr>
          <a:xfrm>
            <a:off x="2628900" y="1968500"/>
            <a:ext cx="4076700" cy="12065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8657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560413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3" r:id="rId4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1671203" y="2557043"/>
            <a:ext cx="5852400" cy="1451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3100" dirty="0">
                <a:solidFill>
                  <a:srgbClr val="48A8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Richiesta </a:t>
            </a:r>
            <a:r>
              <a:rPr lang="it-IT" sz="3100" dirty="0">
                <a:solidFill>
                  <a:srgbClr val="49AA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</a:t>
            </a:r>
            <a:r>
              <a:rPr lang="it-IT" sz="3100" dirty="0">
                <a:solidFill>
                  <a:srgbClr val="48A8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rimborso spese</a:t>
            </a:r>
            <a:endParaRPr sz="3100"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100"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>
                <a:solidFill>
                  <a:srgbClr val="48A8D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To </a:t>
            </a:r>
            <a:endParaRPr dirty="0">
              <a:solidFill>
                <a:srgbClr val="48A8D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-88650" y="4910150"/>
            <a:ext cx="9144000" cy="23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000" dirty="0">
                <a:solidFill>
                  <a:srgbClr val="48A8D4"/>
                </a:solidFill>
              </a:rPr>
              <a:t>giugno 2022</a:t>
            </a:r>
            <a:endParaRPr sz="1000" dirty="0">
              <a:solidFill>
                <a:srgbClr val="48A8D4"/>
              </a:solidFill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  <a:grayscl/>
          </a:blip>
          <a:srcRect l="11967" t="20294" r="11222" b="25742"/>
          <a:stretch/>
        </p:blipFill>
        <p:spPr>
          <a:xfrm>
            <a:off x="3831638" y="4008438"/>
            <a:ext cx="1480726" cy="3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6F7A4D32-33D5-71FA-49C7-629BA96E10CC}"/>
              </a:ext>
            </a:extLst>
          </p:cNvPr>
          <p:cNvSpPr/>
          <p:nvPr/>
        </p:nvSpPr>
        <p:spPr>
          <a:xfrm>
            <a:off x="3188262" y="744538"/>
            <a:ext cx="2880765" cy="1300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4F5A451-3AD1-DAD5-F6CE-6E6573F7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11" y="1302398"/>
            <a:ext cx="3281377" cy="528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1756551b_0_158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Policy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85" name="Google Shape;85;g1321756551b_0_158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NOTA SPESE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86" name="Google Shape;86;g1321756551b_0_158"/>
          <p:cNvSpPr/>
          <p:nvPr/>
        </p:nvSpPr>
        <p:spPr>
          <a:xfrm>
            <a:off x="730725" y="3976250"/>
            <a:ext cx="7895700" cy="1049700"/>
          </a:xfrm>
          <a:prstGeom prst="rect">
            <a:avLst/>
          </a:prstGeom>
          <a:solidFill>
            <a:srgbClr val="49A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300" b="1" dirty="0">
                <a:solidFill>
                  <a:schemeClr val="lt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note spese che non perverranno entro la fine del mese successivo a quello di competenza si daranno per non pervenute e non verranno rimborsate. Non verranno approvate molteplici richieste di rimborso spese sullo stesso mese di competenza.</a:t>
            </a:r>
            <a:endParaRPr sz="1300" b="1" i="0" u="none" strike="noStrike" cap="none" dirty="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7" name="Google Shape;87;g1321756551b_0_158"/>
          <p:cNvSpPr txBox="1"/>
          <p:nvPr/>
        </p:nvSpPr>
        <p:spPr>
          <a:xfrm>
            <a:off x="302900" y="1005150"/>
            <a:ext cx="8589000" cy="3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-"/>
            </a:pPr>
            <a:r>
              <a:rPr lang="it-IT" sz="12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La nota spese deve essere compilata e mandata in approvazione entro il giorno 7 del mese successivo a quello di competenza delle spese.</a:t>
            </a:r>
            <a:r>
              <a:rPr lang="it-IT" sz="12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Le note spese consegnate dopo questa data saranno contabilizzate e liquidate il secondo mese successivo a quello di competenza. </a:t>
            </a:r>
            <a:endParaRPr sz="12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-"/>
            </a:pPr>
            <a:r>
              <a:rPr lang="it-IT" sz="12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note spese devono essere </a:t>
            </a:r>
            <a:r>
              <a:rPr lang="it-IT" sz="12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inserite nel gestionale Paprika con data spese ultimo giorno del mese</a:t>
            </a:r>
            <a:r>
              <a:rPr lang="it-IT" sz="12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a cui si riferiscono (es. per le spese di marzo 2022 la data è 31 marzo 2022). Solo al momento del caricamento dei giustificativi e del dettaglio delle spese andrà inserita invece la data esatta in cui è stata sostenuta la spesa (vedi slide successive). </a:t>
            </a:r>
            <a:endParaRPr sz="12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Char char="-"/>
            </a:pPr>
            <a:r>
              <a:rPr lang="it-IT" sz="12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Le spese sostenute devono essere solo quelle del mese di riferimento della nota spese</a:t>
            </a:r>
            <a:r>
              <a:rPr lang="it-IT" sz="12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.</a:t>
            </a:r>
            <a:r>
              <a:rPr lang="it-IT" sz="12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Per ogni mese dovrà essere creata UNA SOLA RICHIESTA di rimborso spese</a:t>
            </a:r>
            <a:r>
              <a:rPr lang="it-IT" sz="12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strutturata su diverse righe, ciascuna per ogni spesa sostenuta.</a:t>
            </a:r>
            <a:endParaRPr sz="12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026200" y="4679887"/>
            <a:ext cx="5040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Modalità di inserimento 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NOTA SPESE </a:t>
            </a:r>
            <a:endParaRPr sz="1400" b="1" i="0" u="none" strike="noStrike" cap="none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t="10854" b="6033"/>
          <a:stretch/>
        </p:blipFill>
        <p:spPr>
          <a:xfrm>
            <a:off x="395925" y="1123538"/>
            <a:ext cx="5550451" cy="25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3590325" y="2838750"/>
            <a:ext cx="1090200" cy="209700"/>
          </a:xfrm>
          <a:prstGeom prst="ellipse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00" y="3228625"/>
            <a:ext cx="4916676" cy="1800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4"/>
          <p:cNvCxnSpPr/>
          <p:nvPr/>
        </p:nvCxnSpPr>
        <p:spPr>
          <a:xfrm flipH="1">
            <a:off x="4101175" y="2971150"/>
            <a:ext cx="2396400" cy="14418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9" name="Google Shape;99;p4"/>
          <p:cNvSpPr txBox="1"/>
          <p:nvPr/>
        </p:nvSpPr>
        <p:spPr>
          <a:xfrm>
            <a:off x="6360600" y="1996139"/>
            <a:ext cx="23091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t-IT" sz="1300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</a:t>
            </a:r>
            <a:r>
              <a:rPr lang="it-IT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zionare </a:t>
            </a:r>
            <a:r>
              <a:rPr lang="it-IT" b="1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Nuova Richiesta Rimborso Spese</a:t>
            </a:r>
            <a:endParaRPr sz="1300" b="1" i="0" u="none" strike="noStrike" cap="none" dirty="0">
              <a:solidFill>
                <a:srgbClr val="000000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FDDE8E8-ACE2-F7E7-3968-138B0FD9BE97}"/>
              </a:ext>
            </a:extLst>
          </p:cNvPr>
          <p:cNvSpPr/>
          <p:nvPr/>
        </p:nvSpPr>
        <p:spPr>
          <a:xfrm>
            <a:off x="254000" y="4679887"/>
            <a:ext cx="1914665" cy="23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5154A0D-F34B-7B10-3B37-17B8EAE2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81" t="-8889" r="-26" b="33933"/>
          <a:stretch/>
        </p:blipFill>
        <p:spPr>
          <a:xfrm>
            <a:off x="384793" y="4722408"/>
            <a:ext cx="885449" cy="12220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60AA2BC-5558-199B-3023-C593ABCEDDC2}"/>
              </a:ext>
            </a:extLst>
          </p:cNvPr>
          <p:cNvSpPr/>
          <p:nvPr/>
        </p:nvSpPr>
        <p:spPr>
          <a:xfrm>
            <a:off x="8446100" y="4606694"/>
            <a:ext cx="425731" cy="37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24CABDA-1E58-A67E-A510-EFEF2326E5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964" b="29463"/>
          <a:stretch/>
        </p:blipFill>
        <p:spPr>
          <a:xfrm>
            <a:off x="8509684" y="4622548"/>
            <a:ext cx="362147" cy="373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573825" y="15848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98825" y="17309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4012925" y="3781350"/>
            <a:ext cx="45012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chemeClr val="dk1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Selezionando “Aggiungi riga su progetto”, si crea la linea di spesa</a:t>
            </a:r>
            <a:endParaRPr sz="1300" dirty="0">
              <a:solidFill>
                <a:schemeClr val="dk1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Modalità di inserimento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NOTA SPESE </a:t>
            </a:r>
            <a:endParaRPr b="1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25" y="1485699"/>
            <a:ext cx="6854506" cy="1952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5"/>
          <p:cNvCxnSpPr/>
          <p:nvPr/>
        </p:nvCxnSpPr>
        <p:spPr>
          <a:xfrm rot="10800000">
            <a:off x="1665750" y="3000275"/>
            <a:ext cx="2104200" cy="964500"/>
          </a:xfrm>
          <a:prstGeom prst="straightConnector1">
            <a:avLst/>
          </a:prstGeom>
          <a:noFill/>
          <a:ln w="19050" cap="flat" cmpd="sng">
            <a:solidFill>
              <a:srgbClr val="49AAD7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1756551b_0_11"/>
          <p:cNvSpPr/>
          <p:nvPr/>
        </p:nvSpPr>
        <p:spPr>
          <a:xfrm>
            <a:off x="573825" y="15848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321756551b_0_11"/>
          <p:cNvSpPr/>
          <p:nvPr/>
        </p:nvSpPr>
        <p:spPr>
          <a:xfrm>
            <a:off x="398825" y="17309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21756551b_0_11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Spese di trasporto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18" name="Google Shape;118;g1321756551b_0_11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TIPOLOGIA DI SPESA</a:t>
            </a:r>
            <a:endParaRPr b="1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1321756551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180900"/>
            <a:ext cx="2435350" cy="317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321756551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325" y="4092725"/>
            <a:ext cx="5988349" cy="95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1321756551b_0_11"/>
          <p:cNvCxnSpPr/>
          <p:nvPr/>
        </p:nvCxnSpPr>
        <p:spPr>
          <a:xfrm>
            <a:off x="2037219" y="1745650"/>
            <a:ext cx="2796300" cy="17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g1321756551b_0_11"/>
          <p:cNvSpPr txBox="1"/>
          <p:nvPr/>
        </p:nvSpPr>
        <p:spPr>
          <a:xfrm>
            <a:off x="4891975" y="714442"/>
            <a:ext cx="30000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data della spesa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(Scontrino/ ricevuta/ fattura intestata a </a:t>
            </a:r>
            <a:r>
              <a:rPr lang="it-IT" sz="900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Connexia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Società Benefit </a:t>
            </a:r>
            <a:r>
              <a:rPr lang="it-IT" sz="900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Srl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)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23" name="Google Shape;123;g1321756551b_0_11"/>
          <p:cNvCxnSpPr/>
          <p:nvPr/>
        </p:nvCxnSpPr>
        <p:spPr>
          <a:xfrm rot="10800000" flipH="1">
            <a:off x="2016025" y="1110550"/>
            <a:ext cx="2864400" cy="474300"/>
          </a:xfrm>
          <a:prstGeom prst="bentConnector3">
            <a:avLst>
              <a:gd name="adj1" fmla="val 496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g1321756551b_0_11"/>
          <p:cNvSpPr txBox="1"/>
          <p:nvPr/>
        </p:nvSpPr>
        <p:spPr>
          <a:xfrm>
            <a:off x="4891975" y="1599300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il tipo di spesa “X-Sp.Trasp”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25" name="Google Shape;125;g1321756551b_0_11"/>
          <p:cNvCxnSpPr/>
          <p:nvPr/>
        </p:nvCxnSpPr>
        <p:spPr>
          <a:xfrm>
            <a:off x="2037219" y="1919050"/>
            <a:ext cx="2794500" cy="292200"/>
          </a:xfrm>
          <a:prstGeom prst="bentConnector3">
            <a:avLst>
              <a:gd name="adj1" fmla="val 407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g1321756551b_0_11"/>
          <p:cNvSpPr txBox="1"/>
          <p:nvPr/>
        </p:nvSpPr>
        <p:spPr>
          <a:xfrm>
            <a:off x="4891975" y="1897128"/>
            <a:ext cx="30000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il progetto a cui deve essere imputata la spesa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27" name="Google Shape;127;g1321756551b_0_11"/>
          <p:cNvCxnSpPr/>
          <p:nvPr/>
        </p:nvCxnSpPr>
        <p:spPr>
          <a:xfrm>
            <a:off x="2579294" y="2383175"/>
            <a:ext cx="2291400" cy="49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g1321756551b_0_11"/>
          <p:cNvSpPr txBox="1"/>
          <p:nvPr/>
        </p:nvSpPr>
        <p:spPr>
          <a:xfrm>
            <a:off x="4891975" y="2552978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descrizione della spesa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29" name="Google Shape;129;g1321756551b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600" y="2548100"/>
            <a:ext cx="2070600" cy="154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1321756551b_0_11"/>
          <p:cNvCxnSpPr/>
          <p:nvPr/>
        </p:nvCxnSpPr>
        <p:spPr>
          <a:xfrm>
            <a:off x="8085425" y="4013500"/>
            <a:ext cx="282600" cy="458100"/>
          </a:xfrm>
          <a:prstGeom prst="straightConnector1">
            <a:avLst/>
          </a:prstGeom>
          <a:noFill/>
          <a:ln w="19050" cap="flat" cmpd="sng">
            <a:solidFill>
              <a:srgbClr val="49AAD7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g1321756551b_0_11"/>
          <p:cNvCxnSpPr/>
          <p:nvPr/>
        </p:nvCxnSpPr>
        <p:spPr>
          <a:xfrm>
            <a:off x="1825744" y="2873675"/>
            <a:ext cx="2996400" cy="51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g1321756551b_0_11"/>
          <p:cNvSpPr txBox="1"/>
          <p:nvPr/>
        </p:nvSpPr>
        <p:spPr>
          <a:xfrm>
            <a:off x="4891975" y="3083553"/>
            <a:ext cx="17556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valore della spesa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33" name="Google Shape;133;g1321756551b_0_11"/>
          <p:cNvSpPr txBox="1"/>
          <p:nvPr/>
        </p:nvSpPr>
        <p:spPr>
          <a:xfrm>
            <a:off x="4039350" y="3512282"/>
            <a:ext cx="28644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CARICAMENTO DEL GIUSTIFICATIVO (vedi policy Nota Spese per giustificativi ammessi)</a:t>
            </a:r>
            <a:endParaRPr sz="900" b="1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321756551b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180900"/>
            <a:ext cx="2630999" cy="34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21756551b_0_43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Rimborsi chilometrici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40" name="Google Shape;140;g1321756551b_0_43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TIPOLOGIA DI SPESA</a:t>
            </a:r>
            <a:endParaRPr b="1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1" name="Google Shape;141;g1321756551b_0_43"/>
          <p:cNvCxnSpPr/>
          <p:nvPr/>
        </p:nvCxnSpPr>
        <p:spPr>
          <a:xfrm>
            <a:off x="2037219" y="1745650"/>
            <a:ext cx="2796300" cy="17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g1321756551b_0_43"/>
          <p:cNvSpPr txBox="1"/>
          <p:nvPr/>
        </p:nvSpPr>
        <p:spPr>
          <a:xfrm>
            <a:off x="4920550" y="779770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</a:t>
            </a:r>
            <a:r>
              <a:rPr lang="it-IT" sz="900" b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data del viaggio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43" name="Google Shape;143;g1321756551b_0_43"/>
          <p:cNvCxnSpPr/>
          <p:nvPr/>
        </p:nvCxnSpPr>
        <p:spPr>
          <a:xfrm rot="10800000" flipH="1">
            <a:off x="2016025" y="1110550"/>
            <a:ext cx="2864400" cy="474300"/>
          </a:xfrm>
          <a:prstGeom prst="bentConnector3">
            <a:avLst>
              <a:gd name="adj1" fmla="val 496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g1321756551b_0_43"/>
          <p:cNvSpPr txBox="1"/>
          <p:nvPr/>
        </p:nvSpPr>
        <p:spPr>
          <a:xfrm>
            <a:off x="4920550" y="1612727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il tipo di spesa “X-Rimb.KM”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45" name="Google Shape;145;g1321756551b_0_43"/>
          <p:cNvCxnSpPr/>
          <p:nvPr/>
        </p:nvCxnSpPr>
        <p:spPr>
          <a:xfrm>
            <a:off x="2037219" y="1919050"/>
            <a:ext cx="2794500" cy="292200"/>
          </a:xfrm>
          <a:prstGeom prst="bentConnector3">
            <a:avLst>
              <a:gd name="adj1" fmla="val 407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g1321756551b_0_43"/>
          <p:cNvSpPr txBox="1"/>
          <p:nvPr/>
        </p:nvSpPr>
        <p:spPr>
          <a:xfrm>
            <a:off x="4920550" y="1908377"/>
            <a:ext cx="30000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il progetto a cui deve essere imputata la spesa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47" name="Google Shape;147;g1321756551b_0_43"/>
          <p:cNvCxnSpPr/>
          <p:nvPr/>
        </p:nvCxnSpPr>
        <p:spPr>
          <a:xfrm>
            <a:off x="2579294" y="2383175"/>
            <a:ext cx="2291400" cy="49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g1321756551b_0_43"/>
          <p:cNvSpPr txBox="1"/>
          <p:nvPr/>
        </p:nvSpPr>
        <p:spPr>
          <a:xfrm>
            <a:off x="4920550" y="2569162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percorso, modello auto, cilindrata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49" name="Google Shape;149;g1321756551b_0_43"/>
          <p:cNvSpPr txBox="1"/>
          <p:nvPr/>
        </p:nvSpPr>
        <p:spPr>
          <a:xfrm>
            <a:off x="4920550" y="3099737"/>
            <a:ext cx="17556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km percorsi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50" name="Google Shape;150;g1321756551b_0_43"/>
          <p:cNvCxnSpPr/>
          <p:nvPr/>
        </p:nvCxnSpPr>
        <p:spPr>
          <a:xfrm>
            <a:off x="1782700" y="2844500"/>
            <a:ext cx="3039300" cy="5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g1321756551b_0_43"/>
          <p:cNvCxnSpPr/>
          <p:nvPr/>
        </p:nvCxnSpPr>
        <p:spPr>
          <a:xfrm>
            <a:off x="1782700" y="2996900"/>
            <a:ext cx="3049200" cy="851100"/>
          </a:xfrm>
          <a:prstGeom prst="bentConnector3">
            <a:avLst>
              <a:gd name="adj1" fmla="val 3737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g1321756551b_0_43"/>
          <p:cNvSpPr txBox="1"/>
          <p:nvPr/>
        </p:nvSpPr>
        <p:spPr>
          <a:xfrm>
            <a:off x="5036350" y="3730975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3" name="Google Shape;153;g1321756551b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175" y="3662781"/>
            <a:ext cx="2291400" cy="136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321756551b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0" y="1136998"/>
            <a:ext cx="2794500" cy="362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321756551b_0_90"/>
          <p:cNvPicPr preferRelativeResize="0"/>
          <p:nvPr/>
        </p:nvPicPr>
        <p:blipFill rotWithShape="1">
          <a:blip r:embed="rId4">
            <a:alphaModFix/>
          </a:blip>
          <a:srcRect t="69707"/>
          <a:stretch/>
        </p:blipFill>
        <p:spPr>
          <a:xfrm>
            <a:off x="2088048" y="4507100"/>
            <a:ext cx="6919551" cy="6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321756551b_0_90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Vitto/Pranzi rappresentanza</a:t>
            </a:r>
            <a:endParaRPr sz="2800" b="1" i="0" u="non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61" name="Google Shape;161;g1321756551b_0_90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TIPOLOGIA DI SPESA</a:t>
            </a:r>
            <a:endParaRPr b="1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2" name="Google Shape;162;g1321756551b_0_90"/>
          <p:cNvCxnSpPr/>
          <p:nvPr/>
        </p:nvCxnSpPr>
        <p:spPr>
          <a:xfrm>
            <a:off x="2037219" y="1745650"/>
            <a:ext cx="2796300" cy="17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1321756551b_0_90"/>
          <p:cNvSpPr txBox="1"/>
          <p:nvPr/>
        </p:nvSpPr>
        <p:spPr>
          <a:xfrm>
            <a:off x="4920550" y="815859"/>
            <a:ext cx="30000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data della spesa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(Scontrino/ ricevuta/ fattura intestata a </a:t>
            </a:r>
            <a:r>
              <a:rPr lang="it-IT" sz="900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Connexia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Società Benefit </a:t>
            </a:r>
            <a:r>
              <a:rPr lang="it-IT" sz="900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Srl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)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64" name="Google Shape;164;g1321756551b_0_90"/>
          <p:cNvCxnSpPr/>
          <p:nvPr/>
        </p:nvCxnSpPr>
        <p:spPr>
          <a:xfrm rot="10800000" flipH="1">
            <a:off x="2016025" y="1110550"/>
            <a:ext cx="2864400" cy="474300"/>
          </a:xfrm>
          <a:prstGeom prst="bentConnector3">
            <a:avLst>
              <a:gd name="adj1" fmla="val 4966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g1321756551b_0_90"/>
          <p:cNvSpPr txBox="1"/>
          <p:nvPr/>
        </p:nvSpPr>
        <p:spPr>
          <a:xfrm>
            <a:off x="4920550" y="1576726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il tipo di spesa “X-...”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66" name="Google Shape;166;g1321756551b_0_90"/>
          <p:cNvCxnSpPr/>
          <p:nvPr/>
        </p:nvCxnSpPr>
        <p:spPr>
          <a:xfrm>
            <a:off x="2037219" y="1919050"/>
            <a:ext cx="2794500" cy="292200"/>
          </a:xfrm>
          <a:prstGeom prst="bentConnector3">
            <a:avLst>
              <a:gd name="adj1" fmla="val 4074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g1321756551b_0_90"/>
          <p:cNvSpPr txBox="1"/>
          <p:nvPr/>
        </p:nvSpPr>
        <p:spPr>
          <a:xfrm>
            <a:off x="4920550" y="1907523"/>
            <a:ext cx="30000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Descrizione: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precisare con chi si è pranzato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clienti/fornitori/dipendenti indicando i nominativi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68" name="Google Shape;168;g1321756551b_0_90"/>
          <p:cNvCxnSpPr/>
          <p:nvPr/>
        </p:nvCxnSpPr>
        <p:spPr>
          <a:xfrm>
            <a:off x="2579294" y="2383175"/>
            <a:ext cx="2291400" cy="49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g1321756551b_0_90"/>
          <p:cNvSpPr txBox="1"/>
          <p:nvPr/>
        </p:nvSpPr>
        <p:spPr>
          <a:xfrm>
            <a:off x="4920550" y="2569162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descrizione della spesa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70" name="Google Shape;170;g1321756551b_0_90"/>
          <p:cNvCxnSpPr/>
          <p:nvPr/>
        </p:nvCxnSpPr>
        <p:spPr>
          <a:xfrm>
            <a:off x="1825744" y="3026075"/>
            <a:ext cx="2996400" cy="51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g1321756551b_0_90"/>
          <p:cNvSpPr txBox="1"/>
          <p:nvPr/>
        </p:nvSpPr>
        <p:spPr>
          <a:xfrm>
            <a:off x="4920550" y="3219769"/>
            <a:ext cx="17556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 valore della spesa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72" name="Google Shape;172;g1321756551b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9496" y="2470975"/>
            <a:ext cx="1653854" cy="16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1321756551b_0_90"/>
          <p:cNvCxnSpPr/>
          <p:nvPr/>
        </p:nvCxnSpPr>
        <p:spPr>
          <a:xfrm>
            <a:off x="8513600" y="4101175"/>
            <a:ext cx="282600" cy="458100"/>
          </a:xfrm>
          <a:prstGeom prst="straightConnector1">
            <a:avLst/>
          </a:prstGeom>
          <a:noFill/>
          <a:ln w="19050" cap="flat" cmpd="sng">
            <a:solidFill>
              <a:srgbClr val="E4002B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4" name="Google Shape;174;g1321756551b_0_90"/>
          <p:cNvSpPr txBox="1"/>
          <p:nvPr/>
        </p:nvSpPr>
        <p:spPr>
          <a:xfrm>
            <a:off x="4998900" y="3898267"/>
            <a:ext cx="3133596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CARICAMENTO DEL GIUSTIFICATIVO (vedi policy Nota Spese per giustificativi ammessi)</a:t>
            </a:r>
            <a:endParaRPr sz="900" b="1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1756551b_0_135"/>
          <p:cNvSpPr/>
          <p:nvPr/>
        </p:nvSpPr>
        <p:spPr>
          <a:xfrm>
            <a:off x="573825" y="15848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321756551b_0_135"/>
          <p:cNvSpPr/>
          <p:nvPr/>
        </p:nvSpPr>
        <p:spPr>
          <a:xfrm>
            <a:off x="398825" y="1730950"/>
            <a:ext cx="1189500" cy="16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21756551b_0_135"/>
          <p:cNvSpPr txBox="1"/>
          <p:nvPr/>
        </p:nvSpPr>
        <p:spPr>
          <a:xfrm>
            <a:off x="254000" y="536806"/>
            <a:ext cx="85422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dirty="0">
                <a:solidFill>
                  <a:srgbClr val="49AAD7"/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Approvazione supervisor</a:t>
            </a:r>
            <a:endParaRPr sz="2800" b="1" i="0" u="none" strike="noStrike" cap="none" dirty="0">
              <a:solidFill>
                <a:srgbClr val="49AAD7"/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82" name="Google Shape;182;g1321756551b_0_135"/>
          <p:cNvSpPr txBox="1"/>
          <p:nvPr/>
        </p:nvSpPr>
        <p:spPr>
          <a:xfrm>
            <a:off x="254000" y="231081"/>
            <a:ext cx="8542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b="1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NOTA SPESE </a:t>
            </a:r>
            <a:endParaRPr b="1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g1321756551b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276825"/>
            <a:ext cx="7197225" cy="192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1321756551b_0_135"/>
          <p:cNvCxnSpPr/>
          <p:nvPr/>
        </p:nvCxnSpPr>
        <p:spPr>
          <a:xfrm rot="10800000">
            <a:off x="804725" y="1545350"/>
            <a:ext cx="377700" cy="2245500"/>
          </a:xfrm>
          <a:prstGeom prst="straightConnector1">
            <a:avLst/>
          </a:prstGeom>
          <a:noFill/>
          <a:ln w="19050" cap="flat" cmpd="sng">
            <a:solidFill>
              <a:srgbClr val="49AAD7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5" name="Google Shape;185;g1321756551b_0_135"/>
          <p:cNvSpPr txBox="1"/>
          <p:nvPr/>
        </p:nvSpPr>
        <p:spPr>
          <a:xfrm>
            <a:off x="6585175" y="3090968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Inserire</a:t>
            </a:r>
            <a:r>
              <a:rPr lang="it-IT" sz="900" b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data fine mese </a:t>
            </a: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spese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pic>
        <p:nvPicPr>
          <p:cNvPr id="186" name="Google Shape;186;g1321756551b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075" y="2652550"/>
            <a:ext cx="2341425" cy="22575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321756551b_0_135"/>
          <p:cNvSpPr txBox="1"/>
          <p:nvPr/>
        </p:nvSpPr>
        <p:spPr>
          <a:xfrm>
            <a:off x="6585175" y="3339418"/>
            <a:ext cx="3000000" cy="65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b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Mese </a:t>
            </a: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spese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sp>
        <p:nvSpPr>
          <p:cNvPr id="188" name="Google Shape;188;g1321756551b_0_135"/>
          <p:cNvSpPr txBox="1"/>
          <p:nvPr/>
        </p:nvSpPr>
        <p:spPr>
          <a:xfrm>
            <a:off x="6585175" y="3696743"/>
            <a:ext cx="21447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b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supervisor </a:t>
            </a:r>
            <a:r>
              <a:rPr lang="it-IT" sz="90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(Caretti/Carera)</a:t>
            </a:r>
            <a:endParaRPr sz="90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89" name="Google Shape;189;g1321756551b_0_135"/>
          <p:cNvCxnSpPr/>
          <p:nvPr/>
        </p:nvCxnSpPr>
        <p:spPr>
          <a:xfrm>
            <a:off x="5652775" y="4031000"/>
            <a:ext cx="932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g1321756551b_0_135"/>
          <p:cNvCxnSpPr/>
          <p:nvPr/>
        </p:nvCxnSpPr>
        <p:spPr>
          <a:xfrm>
            <a:off x="5576575" y="3421400"/>
            <a:ext cx="932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g1321756551b_0_135"/>
          <p:cNvCxnSpPr/>
          <p:nvPr/>
        </p:nvCxnSpPr>
        <p:spPr>
          <a:xfrm>
            <a:off x="5576575" y="3650000"/>
            <a:ext cx="9324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g1321756551b_0_135"/>
          <p:cNvSpPr txBox="1"/>
          <p:nvPr/>
        </p:nvSpPr>
        <p:spPr>
          <a:xfrm>
            <a:off x="398825" y="3790850"/>
            <a:ext cx="2257100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SALVA 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per confermare e salvare le modifiche</a:t>
            </a:r>
            <a:endParaRPr sz="900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</p:txBody>
      </p:sp>
      <p:cxnSp>
        <p:nvCxnSpPr>
          <p:cNvPr id="193" name="Google Shape;193;g1321756551b_0_135"/>
          <p:cNvCxnSpPr/>
          <p:nvPr/>
        </p:nvCxnSpPr>
        <p:spPr>
          <a:xfrm flipH="1">
            <a:off x="5029550" y="634600"/>
            <a:ext cx="730800" cy="2353500"/>
          </a:xfrm>
          <a:prstGeom prst="straightConnector1">
            <a:avLst/>
          </a:prstGeom>
          <a:noFill/>
          <a:ln w="19050" cap="flat" cmpd="sng">
            <a:solidFill>
              <a:srgbClr val="49AAD7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4" name="Google Shape;194;g1321756551b_0_135"/>
          <p:cNvSpPr txBox="1"/>
          <p:nvPr/>
        </p:nvSpPr>
        <p:spPr>
          <a:xfrm>
            <a:off x="5808600" y="183625"/>
            <a:ext cx="2144700" cy="15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Variare lo stato della nota spese da 0 Bozza </a:t>
            </a:r>
            <a:r>
              <a:rPr lang="it-IT" sz="900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Rimb</a:t>
            </a: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Spese a 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1 </a:t>
            </a:r>
            <a:r>
              <a:rPr lang="it-IT" sz="900" b="1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Ric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</a:t>
            </a:r>
            <a:r>
              <a:rPr lang="it-IT" sz="900" b="1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Appr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 </a:t>
            </a:r>
            <a:r>
              <a:rPr lang="it-IT" sz="900" b="1" dirty="0" err="1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Supervis</a:t>
            </a:r>
            <a:endParaRPr sz="900" b="1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900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Selezionare </a:t>
            </a:r>
            <a:r>
              <a:rPr lang="it-IT" sz="900" b="1" dirty="0">
                <a:latin typeface="Poppins" panose="00000500000000000000" pitchFamily="2" charset="0"/>
                <a:ea typeface="Century Gothic"/>
                <a:cs typeface="Poppins" panose="00000500000000000000" pitchFamily="2" charset="0"/>
                <a:sym typeface="Century Gothic"/>
              </a:rPr>
              <a:t>Conferma</a:t>
            </a:r>
            <a:endParaRPr sz="900" b="1" dirty="0">
              <a:latin typeface="Poppins" panose="00000500000000000000" pitchFamily="2" charset="0"/>
              <a:ea typeface="Century Gothic"/>
              <a:cs typeface="Poppins" panose="00000500000000000000" pitchFamily="2" charset="0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Policromia, Elementi grafici, silhouette, creatività&#10;&#10;Descrizione generata automaticamente">
            <a:extLst>
              <a:ext uri="{FF2B5EF4-FFF2-40B4-BE49-F238E27FC236}">
                <a16:creationId xmlns:a16="http://schemas.microsoft.com/office/drawing/2014/main" id="{17CD0B5E-5FF4-5A19-7305-86E146813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30" t="426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3" name="Google Shape;183;p72"/>
          <p:cNvSpPr txBox="1">
            <a:spLocks noGrp="1"/>
          </p:cNvSpPr>
          <p:nvPr>
            <p:ph type="title"/>
          </p:nvPr>
        </p:nvSpPr>
        <p:spPr>
          <a:xfrm>
            <a:off x="2644269" y="1968500"/>
            <a:ext cx="40767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ONNEXIA 2020">
      <a:dk1>
        <a:srgbClr val="25282A"/>
      </a:dk1>
      <a:lt1>
        <a:srgbClr val="FFFFFF"/>
      </a:lt1>
      <a:dk2>
        <a:srgbClr val="25282A"/>
      </a:dk2>
      <a:lt2>
        <a:srgbClr val="768692"/>
      </a:lt2>
      <a:accent1>
        <a:srgbClr val="E4002B"/>
      </a:accent1>
      <a:accent2>
        <a:srgbClr val="25282A"/>
      </a:accent2>
      <a:accent3>
        <a:srgbClr val="D1DDE6"/>
      </a:accent3>
      <a:accent4>
        <a:srgbClr val="768792"/>
      </a:accent4>
      <a:accent5>
        <a:srgbClr val="25292A"/>
      </a:accent5>
      <a:accent6>
        <a:srgbClr val="FFFFFF"/>
      </a:accent6>
      <a:hlink>
        <a:srgbClr val="E4002B"/>
      </a:hlink>
      <a:folHlink>
        <a:srgbClr val="485C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TI">
  <a:themeElements>
    <a:clrScheme name="CONNEXIA 2020">
      <a:dk1>
        <a:srgbClr val="25282A"/>
      </a:dk1>
      <a:lt1>
        <a:srgbClr val="FFFFFF"/>
      </a:lt1>
      <a:dk2>
        <a:srgbClr val="25282A"/>
      </a:dk2>
      <a:lt2>
        <a:srgbClr val="768692"/>
      </a:lt2>
      <a:accent1>
        <a:srgbClr val="E4002B"/>
      </a:accent1>
      <a:accent2>
        <a:srgbClr val="25282A"/>
      </a:accent2>
      <a:accent3>
        <a:srgbClr val="D1DDE6"/>
      </a:accent3>
      <a:accent4>
        <a:srgbClr val="768792"/>
      </a:accent4>
      <a:accent5>
        <a:srgbClr val="25292A"/>
      </a:accent5>
      <a:accent6>
        <a:srgbClr val="FFFFFF"/>
      </a:accent6>
      <a:hlink>
        <a:srgbClr val="E4002B"/>
      </a:hlink>
      <a:folHlink>
        <a:srgbClr val="485C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2B02AC-C7EF-435D-ACC6-CF38309730E0}"/>
</file>

<file path=customXml/itemProps2.xml><?xml version="1.0" encoding="utf-8"?>
<ds:datastoreItem xmlns:ds="http://schemas.openxmlformats.org/officeDocument/2006/customXml" ds:itemID="{A6E773E9-9299-4ABA-866A-FA9BB441B33D}"/>
</file>

<file path=customXml/itemProps3.xml><?xml version="1.0" encoding="utf-8"?>
<ds:datastoreItem xmlns:ds="http://schemas.openxmlformats.org/officeDocument/2006/customXml" ds:itemID="{E1944F6B-A7B1-47BB-B99F-18BB42FFD47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Presentazione su schermo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Calibri</vt:lpstr>
      <vt:lpstr>Poppins</vt:lpstr>
      <vt:lpstr>Century Gothic</vt:lpstr>
      <vt:lpstr>Helvetica Neue</vt:lpstr>
      <vt:lpstr>Arial</vt:lpstr>
      <vt:lpstr>COVER</vt:lpstr>
      <vt:lpstr>CONTENUTI</vt:lpstr>
      <vt:lpstr>Richiesta di rimborso spese  How To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Richiesta di rimborso spese  How To</dc:title>
  <dc:creator>Marialuisa Pes</dc:creator>
  <cp:lastModifiedBy>Marialuisa Pes</cp:lastModifiedBy>
  <cp:revision>2</cp:revision>
  <dcterms:modified xsi:type="dcterms:W3CDTF">2023-06-19T06:54:13Z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