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4" r:id="rId2"/>
  </p:sldMasterIdLst>
  <p:notesMasterIdLst>
    <p:notesMasterId r:id="rId17"/>
  </p:notesMasterIdLst>
  <p:handoutMasterIdLst>
    <p:handoutMasterId r:id="rId18"/>
  </p:handoutMasterIdLst>
  <p:sldIdLst>
    <p:sldId id="277" r:id="rId3"/>
    <p:sldId id="267" r:id="rId4"/>
    <p:sldId id="280" r:id="rId5"/>
    <p:sldId id="290" r:id="rId6"/>
    <p:sldId id="291" r:id="rId7"/>
    <p:sldId id="281" r:id="rId8"/>
    <p:sldId id="283" r:id="rId9"/>
    <p:sldId id="284" r:id="rId10"/>
    <p:sldId id="285" r:id="rId11"/>
    <p:sldId id="286" r:id="rId12"/>
    <p:sldId id="282" r:id="rId13"/>
    <p:sldId id="288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88"/>
    <a:srgbClr val="EE0000"/>
    <a:srgbClr val="BC0000"/>
    <a:srgbClr val="F55413"/>
    <a:srgbClr val="F89D4A"/>
    <a:srgbClr val="F78925"/>
    <a:srgbClr val="F98C61"/>
    <a:srgbClr val="F7743F"/>
    <a:srgbClr val="04A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65" d="100"/>
          <a:sy n="65" d="100"/>
        </p:scale>
        <p:origin x="144" y="1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A4496-C844-4429-829A-A203F39E4A03}" type="doc">
      <dgm:prSet loTypeId="urn:microsoft.com/office/officeart/2005/8/layout/hProcess9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206433-A3B4-4102-95F7-43EC86CAAD9D}">
      <dgm:prSet phldrT="[Text]" custT="1"/>
      <dgm:spPr/>
      <dgm:t>
        <a:bodyPr/>
        <a:lstStyle/>
        <a:p>
          <a:pPr algn="ctr"/>
          <a:r>
            <a:rPr lang="en-US" sz="1600" b="1" dirty="0"/>
            <a:t>Requirement</a:t>
          </a:r>
        </a:p>
        <a:p>
          <a:pPr algn="ctr"/>
          <a:r>
            <a:rPr lang="en-US" sz="1600" b="1" dirty="0"/>
            <a:t>Planning &amp; Design</a:t>
          </a:r>
        </a:p>
        <a:p>
          <a:pPr algn="ctr"/>
          <a:r>
            <a:rPr lang="en-GB" sz="1600" b="1" dirty="0"/>
            <a:t>29/08/16</a:t>
          </a:r>
        </a:p>
        <a:p>
          <a:pPr algn="ctr"/>
          <a:r>
            <a:rPr lang="en-GB" sz="1600" b="1" dirty="0"/>
            <a:t>To</a:t>
          </a:r>
        </a:p>
        <a:p>
          <a:pPr algn="ctr"/>
          <a:r>
            <a:rPr lang="en-GB" sz="1600" b="1" dirty="0"/>
            <a:t>30/09/16</a:t>
          </a:r>
        </a:p>
      </dgm:t>
    </dgm:pt>
    <dgm:pt modelId="{A15AD924-A3B2-4348-A0E1-1CA9EC60FD64}" type="parTrans" cxnId="{34F3127C-1D56-4892-996A-D6E0E1446D89}">
      <dgm:prSet/>
      <dgm:spPr/>
      <dgm:t>
        <a:bodyPr/>
        <a:lstStyle/>
        <a:p>
          <a:endParaRPr lang="en-US" sz="2000"/>
        </a:p>
      </dgm:t>
    </dgm:pt>
    <dgm:pt modelId="{6D0C4F3B-1D0A-4582-B136-46EF84DE8804}" type="sibTrans" cxnId="{34F3127C-1D56-4892-996A-D6E0E1446D89}">
      <dgm:prSet/>
      <dgm:spPr/>
      <dgm:t>
        <a:bodyPr/>
        <a:lstStyle/>
        <a:p>
          <a:endParaRPr lang="en-US" sz="2000"/>
        </a:p>
      </dgm:t>
    </dgm:pt>
    <dgm:pt modelId="{11B79ACD-941B-43DE-B536-A80DA4E615CF}">
      <dgm:prSet phldrT="[Text]" custT="1"/>
      <dgm:spPr/>
      <dgm:t>
        <a:bodyPr/>
        <a:lstStyle/>
        <a:p>
          <a:pPr algn="ctr"/>
          <a:r>
            <a:rPr lang="en-US" sz="1800" b="1" dirty="0"/>
            <a:t>Data warehouse </a:t>
          </a:r>
          <a:r>
            <a:rPr lang="en-GB" sz="1800" b="1" dirty="0"/>
            <a:t>03/10/16</a:t>
          </a:r>
        </a:p>
        <a:p>
          <a:pPr algn="ctr"/>
          <a:r>
            <a:rPr lang="en-GB" sz="1800" b="1" dirty="0"/>
            <a:t>To</a:t>
          </a:r>
        </a:p>
        <a:p>
          <a:pPr algn="ctr"/>
          <a:r>
            <a:rPr lang="en-GB" sz="1800" b="1" dirty="0"/>
            <a:t> 28/10/16</a:t>
          </a:r>
          <a:endParaRPr lang="en-US" sz="1800" b="1" dirty="0"/>
        </a:p>
      </dgm:t>
    </dgm:pt>
    <dgm:pt modelId="{A0B60E0D-812A-4D11-8769-9CAC7259C32B}" type="parTrans" cxnId="{5A6A3121-4E2D-48FD-84A7-B177F42DB0A0}">
      <dgm:prSet/>
      <dgm:spPr/>
      <dgm:t>
        <a:bodyPr/>
        <a:lstStyle/>
        <a:p>
          <a:endParaRPr lang="en-US" sz="2000"/>
        </a:p>
      </dgm:t>
    </dgm:pt>
    <dgm:pt modelId="{F434D459-C953-4359-8C96-10AAEEC8399B}" type="sibTrans" cxnId="{5A6A3121-4E2D-48FD-84A7-B177F42DB0A0}">
      <dgm:prSet/>
      <dgm:spPr/>
      <dgm:t>
        <a:bodyPr/>
        <a:lstStyle/>
        <a:p>
          <a:endParaRPr lang="en-US" sz="2000"/>
        </a:p>
      </dgm:t>
    </dgm:pt>
    <dgm:pt modelId="{D8E4E2C4-8191-4F56-A7B8-D9625DA8FDAB}">
      <dgm:prSet phldrT="[Text]" custT="1"/>
      <dgm:spPr/>
      <dgm:t>
        <a:bodyPr/>
        <a:lstStyle/>
        <a:p>
          <a:pPr algn="ctr"/>
          <a:endParaRPr lang="en-US" sz="1600" b="1" dirty="0"/>
        </a:p>
        <a:p>
          <a:pPr algn="ctr"/>
          <a:r>
            <a:rPr lang="en-US" sz="1600" b="1" dirty="0"/>
            <a:t>Report Developer Training</a:t>
          </a:r>
        </a:p>
        <a:p>
          <a:pPr algn="ctr"/>
          <a:r>
            <a:rPr lang="en-US" sz="1600" b="1" dirty="0"/>
            <a:t>Reporting Development</a:t>
          </a:r>
        </a:p>
        <a:p>
          <a:pPr algn="ctr"/>
          <a:r>
            <a:rPr lang="en-US" sz="1600" b="1" dirty="0"/>
            <a:t>Production Deployment</a:t>
          </a:r>
        </a:p>
        <a:p>
          <a:pPr algn="ctr"/>
          <a:r>
            <a:rPr lang="en-GB" sz="1600" b="1" dirty="0"/>
            <a:t>31/10/16</a:t>
          </a:r>
        </a:p>
        <a:p>
          <a:pPr algn="ctr"/>
          <a:r>
            <a:rPr lang="en-GB" sz="1600" b="1" dirty="0"/>
            <a:t>To</a:t>
          </a:r>
        </a:p>
        <a:p>
          <a:pPr algn="ctr"/>
          <a:r>
            <a:rPr lang="en-GB" sz="1600" b="1" dirty="0"/>
            <a:t>28/12/16</a:t>
          </a:r>
          <a:endParaRPr lang="en-US" sz="1600" b="1" dirty="0"/>
        </a:p>
        <a:p>
          <a:pPr algn="ctr"/>
          <a:endParaRPr lang="en-US" sz="1600" b="1" dirty="0"/>
        </a:p>
      </dgm:t>
    </dgm:pt>
    <dgm:pt modelId="{2CFF7131-69C7-417A-B6C7-933EF3D29124}" type="parTrans" cxnId="{87A2797E-7CC0-4867-ADAF-85B63E428E72}">
      <dgm:prSet/>
      <dgm:spPr/>
      <dgm:t>
        <a:bodyPr/>
        <a:lstStyle/>
        <a:p>
          <a:endParaRPr lang="en-US" sz="2000"/>
        </a:p>
      </dgm:t>
    </dgm:pt>
    <dgm:pt modelId="{D3993D86-8D53-4F33-AE3B-B35803C71AFD}" type="sibTrans" cxnId="{87A2797E-7CC0-4867-ADAF-85B63E428E72}">
      <dgm:prSet/>
      <dgm:spPr/>
      <dgm:t>
        <a:bodyPr/>
        <a:lstStyle/>
        <a:p>
          <a:endParaRPr lang="en-US" sz="2000"/>
        </a:p>
      </dgm:t>
    </dgm:pt>
    <dgm:pt modelId="{E0AE1911-D3D8-4113-950A-1F11A35B7E1D}">
      <dgm:prSet custT="1"/>
      <dgm:spPr/>
      <dgm:t>
        <a:bodyPr/>
        <a:lstStyle/>
        <a:p>
          <a:pPr algn="ctr"/>
          <a:r>
            <a:rPr lang="en-US" sz="1800" b="1" kern="1200" dirty="0"/>
            <a:t>UAT in Production</a:t>
          </a:r>
        </a:p>
        <a:p>
          <a:pPr algn="ctr"/>
          <a:r>
            <a:rPr lang="en-US" sz="1800" b="1" kern="1200" dirty="0"/>
            <a:t> </a:t>
          </a:r>
          <a:r>
            <a:rPr lang="en-GB" sz="1800" b="1" kern="1200" dirty="0"/>
            <a:t>29/12/16 </a:t>
          </a:r>
        </a:p>
        <a:p>
          <a:pPr algn="ctr"/>
          <a:r>
            <a:rPr lang="en-GB" sz="1800" b="1" kern="1200" dirty="0"/>
            <a:t>To</a:t>
          </a:r>
        </a:p>
        <a:p>
          <a:pPr algn="ctr"/>
          <a:r>
            <a:rPr lang="en-GB" sz="1800" b="1" kern="1200" dirty="0"/>
            <a:t> 09/01/17</a:t>
          </a:r>
          <a:endParaRPr lang="en-US" sz="1400" b="1" kern="1200" dirty="0"/>
        </a:p>
      </dgm:t>
    </dgm:pt>
    <dgm:pt modelId="{F54C608D-E1FE-41EB-98F6-58AE75335A9B}" type="parTrans" cxnId="{FE566FA6-3085-4E70-B412-AFD59C3EFEFA}">
      <dgm:prSet/>
      <dgm:spPr/>
      <dgm:t>
        <a:bodyPr/>
        <a:lstStyle/>
        <a:p>
          <a:endParaRPr lang="en-US" sz="2000"/>
        </a:p>
      </dgm:t>
    </dgm:pt>
    <dgm:pt modelId="{045BD223-0C07-4BA3-A430-D149C8674415}" type="sibTrans" cxnId="{FE566FA6-3085-4E70-B412-AFD59C3EFEFA}">
      <dgm:prSet/>
      <dgm:spPr/>
      <dgm:t>
        <a:bodyPr/>
        <a:lstStyle/>
        <a:p>
          <a:endParaRPr lang="en-US" sz="2000"/>
        </a:p>
      </dgm:t>
    </dgm:pt>
    <dgm:pt modelId="{22759C75-76EF-4DE2-ABAC-73B36064B19A}">
      <dgm:prSet custT="1"/>
      <dgm:spPr>
        <a:solidFill>
          <a:srgbClr val="04A017"/>
        </a:solidFill>
      </dgm:spPr>
      <dgm:t>
        <a:bodyPr/>
        <a:lstStyle/>
        <a:p>
          <a:pPr algn="ctr"/>
          <a:r>
            <a:rPr lang="en-GB" sz="1600" b="1" dirty="0"/>
            <a:t>Go Live</a:t>
          </a:r>
        </a:p>
        <a:p>
          <a:pPr algn="ctr"/>
          <a:r>
            <a:rPr lang="en-GB" sz="1600" b="1" dirty="0"/>
            <a:t>12/01/17</a:t>
          </a:r>
        </a:p>
      </dgm:t>
    </dgm:pt>
    <dgm:pt modelId="{1E9BA947-4460-4875-9C92-D1339EFE81B3}" type="parTrans" cxnId="{15477E3D-717F-484A-BB84-DEB3B99786CA}">
      <dgm:prSet/>
      <dgm:spPr/>
      <dgm:t>
        <a:bodyPr/>
        <a:lstStyle/>
        <a:p>
          <a:endParaRPr lang="en-US"/>
        </a:p>
      </dgm:t>
    </dgm:pt>
    <dgm:pt modelId="{988D2FD3-0E7D-4A6C-86A7-E06A104C6E24}" type="sibTrans" cxnId="{15477E3D-717F-484A-BB84-DEB3B99786CA}">
      <dgm:prSet/>
      <dgm:spPr/>
      <dgm:t>
        <a:bodyPr/>
        <a:lstStyle/>
        <a:p>
          <a:endParaRPr lang="en-US"/>
        </a:p>
      </dgm:t>
    </dgm:pt>
    <dgm:pt modelId="{9356827E-38A4-41CD-90ED-1CCC76D28F01}">
      <dgm:prSet custT="1"/>
      <dgm:spPr/>
      <dgm:t>
        <a:bodyPr/>
        <a:lstStyle/>
        <a:p>
          <a:pPr algn="ctr"/>
          <a:r>
            <a:rPr lang="en-US" sz="1600" b="1" dirty="0"/>
            <a:t>User Training</a:t>
          </a:r>
        </a:p>
        <a:p>
          <a:pPr algn="ctr"/>
          <a:r>
            <a:rPr lang="en-GB" sz="1600" b="1" dirty="0"/>
            <a:t>10/01/17</a:t>
          </a:r>
        </a:p>
        <a:p>
          <a:pPr algn="ctr"/>
          <a:r>
            <a:rPr lang="en-GB" sz="1600" b="1" dirty="0"/>
            <a:t>To</a:t>
          </a:r>
        </a:p>
        <a:p>
          <a:pPr algn="ctr"/>
          <a:r>
            <a:rPr lang="en-GB" sz="1600" b="1" dirty="0"/>
            <a:t> 11/01/17</a:t>
          </a:r>
          <a:endParaRPr lang="en-US" sz="1600" b="1" dirty="0"/>
        </a:p>
      </dgm:t>
    </dgm:pt>
    <dgm:pt modelId="{0BA068A0-5A48-4D48-BD65-8D24E67A0BAA}" type="parTrans" cxnId="{F3B76A0F-A951-42A3-9682-4F6FE509133D}">
      <dgm:prSet/>
      <dgm:spPr/>
      <dgm:t>
        <a:bodyPr/>
        <a:lstStyle/>
        <a:p>
          <a:endParaRPr lang="en-US"/>
        </a:p>
      </dgm:t>
    </dgm:pt>
    <dgm:pt modelId="{E639082B-10EB-447E-B634-ABC4136A953F}" type="sibTrans" cxnId="{F3B76A0F-A951-42A3-9682-4F6FE509133D}">
      <dgm:prSet/>
      <dgm:spPr/>
      <dgm:t>
        <a:bodyPr/>
        <a:lstStyle/>
        <a:p>
          <a:endParaRPr lang="en-US"/>
        </a:p>
      </dgm:t>
    </dgm:pt>
    <dgm:pt modelId="{6A3C461A-2394-4245-B00C-32D398C9264B}" type="pres">
      <dgm:prSet presAssocID="{EDAA4496-C844-4429-829A-A203F39E4A03}" presName="CompostProcess" presStyleCnt="0">
        <dgm:presLayoutVars>
          <dgm:dir/>
          <dgm:resizeHandles val="exact"/>
        </dgm:presLayoutVars>
      </dgm:prSet>
      <dgm:spPr/>
    </dgm:pt>
    <dgm:pt modelId="{F7B5B7FC-E5EF-47D1-AC48-8B763E3864DB}" type="pres">
      <dgm:prSet presAssocID="{EDAA4496-C844-4429-829A-A203F39E4A03}" presName="arrow" presStyleLbl="bgShp" presStyleIdx="0" presStyleCnt="1" custScaleX="117647" custLinFactNeighborX="1110" custLinFactNeighborY="-1310"/>
      <dgm:spPr/>
    </dgm:pt>
    <dgm:pt modelId="{6A729A53-AE9D-449C-87EC-11007B87A44E}" type="pres">
      <dgm:prSet presAssocID="{EDAA4496-C844-4429-829A-A203F39E4A03}" presName="linearProcess" presStyleCnt="0"/>
      <dgm:spPr/>
    </dgm:pt>
    <dgm:pt modelId="{B395DDAB-EA07-4131-80FC-51DEDC3D57D6}" type="pres">
      <dgm:prSet presAssocID="{A1206433-A3B4-4102-95F7-43EC86CAAD9D}" presName="textNode" presStyleLbl="node1" presStyleIdx="0" presStyleCnt="6" custScaleX="204253" custScaleY="147004">
        <dgm:presLayoutVars>
          <dgm:bulletEnabled val="1"/>
        </dgm:presLayoutVars>
      </dgm:prSet>
      <dgm:spPr/>
    </dgm:pt>
    <dgm:pt modelId="{DD84CE48-54C3-4F53-B344-5283D002F3B7}" type="pres">
      <dgm:prSet presAssocID="{6D0C4F3B-1D0A-4582-B136-46EF84DE8804}" presName="sibTrans" presStyleCnt="0"/>
      <dgm:spPr/>
    </dgm:pt>
    <dgm:pt modelId="{5493D5E8-7DB7-4A9F-80CF-F0983A85A971}" type="pres">
      <dgm:prSet presAssocID="{11B79ACD-941B-43DE-B536-A80DA4E615CF}" presName="textNode" presStyleLbl="node1" presStyleIdx="1" presStyleCnt="6" custScaleX="224615" custScaleY="147004">
        <dgm:presLayoutVars>
          <dgm:bulletEnabled val="1"/>
        </dgm:presLayoutVars>
      </dgm:prSet>
      <dgm:spPr/>
    </dgm:pt>
    <dgm:pt modelId="{324F92C6-D3DA-45E0-8478-948AC2B2886B}" type="pres">
      <dgm:prSet presAssocID="{F434D459-C953-4359-8C96-10AAEEC8399B}" presName="sibTrans" presStyleCnt="0"/>
      <dgm:spPr/>
    </dgm:pt>
    <dgm:pt modelId="{E6DD34F9-7AA7-4A4A-BCF1-0ADF54F93DBE}" type="pres">
      <dgm:prSet presAssocID="{D8E4E2C4-8191-4F56-A7B8-D9625DA8FDAB}" presName="textNode" presStyleLbl="node1" presStyleIdx="2" presStyleCnt="6" custScaleX="277424" custScaleY="144865">
        <dgm:presLayoutVars>
          <dgm:bulletEnabled val="1"/>
        </dgm:presLayoutVars>
      </dgm:prSet>
      <dgm:spPr/>
    </dgm:pt>
    <dgm:pt modelId="{5D9EDC50-1290-4FA1-8E9F-0CFFD4CA6967}" type="pres">
      <dgm:prSet presAssocID="{D3993D86-8D53-4F33-AE3B-B35803C71AFD}" presName="sibTrans" presStyleCnt="0"/>
      <dgm:spPr/>
    </dgm:pt>
    <dgm:pt modelId="{C8DE9D2A-B100-4792-9E58-00FE2AD3B817}" type="pres">
      <dgm:prSet presAssocID="{E0AE1911-D3D8-4113-950A-1F11A35B7E1D}" presName="textNode" presStyleLbl="node1" presStyleIdx="3" presStyleCnt="6" custScaleX="179405" custScaleY="150749">
        <dgm:presLayoutVars>
          <dgm:bulletEnabled val="1"/>
        </dgm:presLayoutVars>
      </dgm:prSet>
      <dgm:spPr/>
    </dgm:pt>
    <dgm:pt modelId="{ED6B6F4B-E5D3-4AA5-8ADC-A7B3B64FF9CB}" type="pres">
      <dgm:prSet presAssocID="{045BD223-0C07-4BA3-A430-D149C8674415}" presName="sibTrans" presStyleCnt="0"/>
      <dgm:spPr/>
    </dgm:pt>
    <dgm:pt modelId="{A3AEBBA0-453C-47F2-B72B-4F54CBEC9743}" type="pres">
      <dgm:prSet presAssocID="{9356827E-38A4-41CD-90ED-1CCC76D28F01}" presName="textNode" presStyleLbl="node1" presStyleIdx="4" presStyleCnt="6" custScaleX="175409" custScaleY="154494">
        <dgm:presLayoutVars>
          <dgm:bulletEnabled val="1"/>
        </dgm:presLayoutVars>
      </dgm:prSet>
      <dgm:spPr/>
    </dgm:pt>
    <dgm:pt modelId="{F6F5FBA3-A04D-4BAD-8C57-64B62A447BA1}" type="pres">
      <dgm:prSet presAssocID="{E639082B-10EB-447E-B634-ABC4136A953F}" presName="sibTrans" presStyleCnt="0"/>
      <dgm:spPr/>
    </dgm:pt>
    <dgm:pt modelId="{04A11F0A-47FA-45FA-91ED-DD15734E6E62}" type="pres">
      <dgm:prSet presAssocID="{22759C75-76EF-4DE2-ABAC-73B36064B19A}" presName="textNode" presStyleLbl="node1" presStyleIdx="5" presStyleCnt="6" custScaleX="116886" custScaleY="154494" custLinFactNeighborX="2481">
        <dgm:presLayoutVars>
          <dgm:bulletEnabled val="1"/>
        </dgm:presLayoutVars>
      </dgm:prSet>
      <dgm:spPr/>
    </dgm:pt>
  </dgm:ptLst>
  <dgm:cxnLst>
    <dgm:cxn modelId="{D142350B-9805-4F85-B894-59BCF0B0BFF6}" type="presOf" srcId="{9356827E-38A4-41CD-90ED-1CCC76D28F01}" destId="{A3AEBBA0-453C-47F2-B72B-4F54CBEC9743}" srcOrd="0" destOrd="0" presId="urn:microsoft.com/office/officeart/2005/8/layout/hProcess9"/>
    <dgm:cxn modelId="{F3B76A0F-A951-42A3-9682-4F6FE509133D}" srcId="{EDAA4496-C844-4429-829A-A203F39E4A03}" destId="{9356827E-38A4-41CD-90ED-1CCC76D28F01}" srcOrd="4" destOrd="0" parTransId="{0BA068A0-5A48-4D48-BD65-8D24E67A0BAA}" sibTransId="{E639082B-10EB-447E-B634-ABC4136A953F}"/>
    <dgm:cxn modelId="{87A2797E-7CC0-4867-ADAF-85B63E428E72}" srcId="{EDAA4496-C844-4429-829A-A203F39E4A03}" destId="{D8E4E2C4-8191-4F56-A7B8-D9625DA8FDAB}" srcOrd="2" destOrd="0" parTransId="{2CFF7131-69C7-417A-B6C7-933EF3D29124}" sibTransId="{D3993D86-8D53-4F33-AE3B-B35803C71AFD}"/>
    <dgm:cxn modelId="{15477E3D-717F-484A-BB84-DEB3B99786CA}" srcId="{EDAA4496-C844-4429-829A-A203F39E4A03}" destId="{22759C75-76EF-4DE2-ABAC-73B36064B19A}" srcOrd="5" destOrd="0" parTransId="{1E9BA947-4460-4875-9C92-D1339EFE81B3}" sibTransId="{988D2FD3-0E7D-4A6C-86A7-E06A104C6E24}"/>
    <dgm:cxn modelId="{B5A542CA-45F8-4820-A59B-3600CB93AF9E}" type="presOf" srcId="{EDAA4496-C844-4429-829A-A203F39E4A03}" destId="{6A3C461A-2394-4245-B00C-32D398C9264B}" srcOrd="0" destOrd="0" presId="urn:microsoft.com/office/officeart/2005/8/layout/hProcess9"/>
    <dgm:cxn modelId="{B9313FDD-EF7C-475E-97F2-226CE070A1D1}" type="presOf" srcId="{E0AE1911-D3D8-4113-950A-1F11A35B7E1D}" destId="{C8DE9D2A-B100-4792-9E58-00FE2AD3B817}" srcOrd="0" destOrd="0" presId="urn:microsoft.com/office/officeart/2005/8/layout/hProcess9"/>
    <dgm:cxn modelId="{545D505A-0645-42C3-BFEC-991023B64F77}" type="presOf" srcId="{D8E4E2C4-8191-4F56-A7B8-D9625DA8FDAB}" destId="{E6DD34F9-7AA7-4A4A-BCF1-0ADF54F93DBE}" srcOrd="0" destOrd="0" presId="urn:microsoft.com/office/officeart/2005/8/layout/hProcess9"/>
    <dgm:cxn modelId="{FE566FA6-3085-4E70-B412-AFD59C3EFEFA}" srcId="{EDAA4496-C844-4429-829A-A203F39E4A03}" destId="{E0AE1911-D3D8-4113-950A-1F11A35B7E1D}" srcOrd="3" destOrd="0" parTransId="{F54C608D-E1FE-41EB-98F6-58AE75335A9B}" sibTransId="{045BD223-0C07-4BA3-A430-D149C8674415}"/>
    <dgm:cxn modelId="{D6F1BE49-7173-4E91-8904-F5F8983310B9}" type="presOf" srcId="{A1206433-A3B4-4102-95F7-43EC86CAAD9D}" destId="{B395DDAB-EA07-4131-80FC-51DEDC3D57D6}" srcOrd="0" destOrd="0" presId="urn:microsoft.com/office/officeart/2005/8/layout/hProcess9"/>
    <dgm:cxn modelId="{55AC19C0-03FD-48BF-93AC-8C65F664D2B6}" type="presOf" srcId="{22759C75-76EF-4DE2-ABAC-73B36064B19A}" destId="{04A11F0A-47FA-45FA-91ED-DD15734E6E62}" srcOrd="0" destOrd="0" presId="urn:microsoft.com/office/officeart/2005/8/layout/hProcess9"/>
    <dgm:cxn modelId="{5A6A3121-4E2D-48FD-84A7-B177F42DB0A0}" srcId="{EDAA4496-C844-4429-829A-A203F39E4A03}" destId="{11B79ACD-941B-43DE-B536-A80DA4E615CF}" srcOrd="1" destOrd="0" parTransId="{A0B60E0D-812A-4D11-8769-9CAC7259C32B}" sibTransId="{F434D459-C953-4359-8C96-10AAEEC8399B}"/>
    <dgm:cxn modelId="{562011F6-91FA-4E8B-B041-CC9681CBC239}" type="presOf" srcId="{11B79ACD-941B-43DE-B536-A80DA4E615CF}" destId="{5493D5E8-7DB7-4A9F-80CF-F0983A85A971}" srcOrd="0" destOrd="0" presId="urn:microsoft.com/office/officeart/2005/8/layout/hProcess9"/>
    <dgm:cxn modelId="{34F3127C-1D56-4892-996A-D6E0E1446D89}" srcId="{EDAA4496-C844-4429-829A-A203F39E4A03}" destId="{A1206433-A3B4-4102-95F7-43EC86CAAD9D}" srcOrd="0" destOrd="0" parTransId="{A15AD924-A3B2-4348-A0E1-1CA9EC60FD64}" sibTransId="{6D0C4F3B-1D0A-4582-B136-46EF84DE8804}"/>
    <dgm:cxn modelId="{A98E731A-3D4B-4620-AB64-F354B5E82199}" type="presParOf" srcId="{6A3C461A-2394-4245-B00C-32D398C9264B}" destId="{F7B5B7FC-E5EF-47D1-AC48-8B763E3864DB}" srcOrd="0" destOrd="0" presId="urn:microsoft.com/office/officeart/2005/8/layout/hProcess9"/>
    <dgm:cxn modelId="{121EFA10-422E-4EC4-BCB4-AA1DF8878CD1}" type="presParOf" srcId="{6A3C461A-2394-4245-B00C-32D398C9264B}" destId="{6A729A53-AE9D-449C-87EC-11007B87A44E}" srcOrd="1" destOrd="0" presId="urn:microsoft.com/office/officeart/2005/8/layout/hProcess9"/>
    <dgm:cxn modelId="{6517CEC7-DD26-42B4-A06F-32EB024A4938}" type="presParOf" srcId="{6A729A53-AE9D-449C-87EC-11007B87A44E}" destId="{B395DDAB-EA07-4131-80FC-51DEDC3D57D6}" srcOrd="0" destOrd="0" presId="urn:microsoft.com/office/officeart/2005/8/layout/hProcess9"/>
    <dgm:cxn modelId="{A3B280F6-68F6-48C5-9561-DF9D52A5ED5B}" type="presParOf" srcId="{6A729A53-AE9D-449C-87EC-11007B87A44E}" destId="{DD84CE48-54C3-4F53-B344-5283D002F3B7}" srcOrd="1" destOrd="0" presId="urn:microsoft.com/office/officeart/2005/8/layout/hProcess9"/>
    <dgm:cxn modelId="{83A85796-1197-4368-8368-A550BD795AC9}" type="presParOf" srcId="{6A729A53-AE9D-449C-87EC-11007B87A44E}" destId="{5493D5E8-7DB7-4A9F-80CF-F0983A85A971}" srcOrd="2" destOrd="0" presId="urn:microsoft.com/office/officeart/2005/8/layout/hProcess9"/>
    <dgm:cxn modelId="{810FBA6B-ED5E-4F7D-AA08-FC11F306A382}" type="presParOf" srcId="{6A729A53-AE9D-449C-87EC-11007B87A44E}" destId="{324F92C6-D3DA-45E0-8478-948AC2B2886B}" srcOrd="3" destOrd="0" presId="urn:microsoft.com/office/officeart/2005/8/layout/hProcess9"/>
    <dgm:cxn modelId="{E40730B0-BD6B-4284-BEF2-A25BD99F3577}" type="presParOf" srcId="{6A729A53-AE9D-449C-87EC-11007B87A44E}" destId="{E6DD34F9-7AA7-4A4A-BCF1-0ADF54F93DBE}" srcOrd="4" destOrd="0" presId="urn:microsoft.com/office/officeart/2005/8/layout/hProcess9"/>
    <dgm:cxn modelId="{3BDBAF3A-2C7D-4055-AF73-A9450BC725BF}" type="presParOf" srcId="{6A729A53-AE9D-449C-87EC-11007B87A44E}" destId="{5D9EDC50-1290-4FA1-8E9F-0CFFD4CA6967}" srcOrd="5" destOrd="0" presId="urn:microsoft.com/office/officeart/2005/8/layout/hProcess9"/>
    <dgm:cxn modelId="{E04945FE-A4D2-4D7D-9743-27E6CB9023FF}" type="presParOf" srcId="{6A729A53-AE9D-449C-87EC-11007B87A44E}" destId="{C8DE9D2A-B100-4792-9E58-00FE2AD3B817}" srcOrd="6" destOrd="0" presId="urn:microsoft.com/office/officeart/2005/8/layout/hProcess9"/>
    <dgm:cxn modelId="{AA130005-9477-4425-ABBE-67F58239BD6C}" type="presParOf" srcId="{6A729A53-AE9D-449C-87EC-11007B87A44E}" destId="{ED6B6F4B-E5D3-4AA5-8ADC-A7B3B64FF9CB}" srcOrd="7" destOrd="0" presId="urn:microsoft.com/office/officeart/2005/8/layout/hProcess9"/>
    <dgm:cxn modelId="{221C5D8D-9D6D-4143-92BB-620154FF0440}" type="presParOf" srcId="{6A729A53-AE9D-449C-87EC-11007B87A44E}" destId="{A3AEBBA0-453C-47F2-B72B-4F54CBEC9743}" srcOrd="8" destOrd="0" presId="urn:microsoft.com/office/officeart/2005/8/layout/hProcess9"/>
    <dgm:cxn modelId="{3B0DB423-01B7-442B-AA7B-7C8F48699BC1}" type="presParOf" srcId="{6A729A53-AE9D-449C-87EC-11007B87A44E}" destId="{F6F5FBA3-A04D-4BAD-8C57-64B62A447BA1}" srcOrd="9" destOrd="0" presId="urn:microsoft.com/office/officeart/2005/8/layout/hProcess9"/>
    <dgm:cxn modelId="{7A739F4A-224D-49EC-93F1-763CAC99C7D7}" type="presParOf" srcId="{6A729A53-AE9D-449C-87EC-11007B87A44E}" destId="{04A11F0A-47FA-45FA-91ED-DD15734E6E62}" srcOrd="10" destOrd="0" presId="urn:microsoft.com/office/officeart/2005/8/layout/hProcess9"/>
  </dgm:cxnLst>
  <dgm:bg>
    <a:solidFill>
      <a:schemeClr val="accent4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5B7FC-E5EF-47D1-AC48-8B763E3864DB}">
      <dsp:nvSpPr>
        <dsp:cNvPr id="0" name=""/>
        <dsp:cNvSpPr/>
      </dsp:nvSpPr>
      <dsp:spPr>
        <a:xfrm>
          <a:off x="5" y="0"/>
          <a:ext cx="11911122" cy="345466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5DDAB-EA07-4131-80FC-51DEDC3D57D6}">
      <dsp:nvSpPr>
        <dsp:cNvPr id="0" name=""/>
        <dsp:cNvSpPr/>
      </dsp:nvSpPr>
      <dsp:spPr>
        <a:xfrm>
          <a:off x="2526" y="711632"/>
          <a:ext cx="1928012" cy="2031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Requirement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Planning &amp; Design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29/08/16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30/09/16</a:t>
          </a:r>
        </a:p>
      </dsp:txBody>
      <dsp:txXfrm>
        <a:off x="96644" y="805750"/>
        <a:ext cx="1739776" cy="1843160"/>
      </dsp:txXfrm>
    </dsp:sp>
    <dsp:sp modelId="{5493D5E8-7DB7-4A9F-80CF-F0983A85A971}">
      <dsp:nvSpPr>
        <dsp:cNvPr id="0" name=""/>
        <dsp:cNvSpPr/>
      </dsp:nvSpPr>
      <dsp:spPr>
        <a:xfrm>
          <a:off x="2087862" y="711632"/>
          <a:ext cx="2120216" cy="20313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warehouse </a:t>
          </a:r>
          <a:r>
            <a:rPr lang="en-GB" sz="1800" b="1" kern="1200" dirty="0"/>
            <a:t>03/10/16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 28/10/16</a:t>
          </a:r>
          <a:endParaRPr lang="en-US" sz="1800" b="1" kern="1200" dirty="0"/>
        </a:p>
      </dsp:txBody>
      <dsp:txXfrm>
        <a:off x="2187027" y="810797"/>
        <a:ext cx="1921886" cy="1833066"/>
      </dsp:txXfrm>
    </dsp:sp>
    <dsp:sp modelId="{E6DD34F9-7AA7-4A4A-BCF1-0ADF54F93DBE}">
      <dsp:nvSpPr>
        <dsp:cNvPr id="0" name=""/>
        <dsp:cNvSpPr/>
      </dsp:nvSpPr>
      <dsp:spPr>
        <a:xfrm>
          <a:off x="4365400" y="726411"/>
          <a:ext cx="2618698" cy="20018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Report Developer Training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Reporting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Production Deployment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31/10/16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28/12/16</a:t>
          </a:r>
          <a:endParaRPr lang="en-US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</dsp:txBody>
      <dsp:txXfrm>
        <a:off x="4463122" y="824133"/>
        <a:ext cx="2423254" cy="1806394"/>
      </dsp:txXfrm>
    </dsp:sp>
    <dsp:sp modelId="{C8DE9D2A-B100-4792-9E58-00FE2AD3B817}">
      <dsp:nvSpPr>
        <dsp:cNvPr id="0" name=""/>
        <dsp:cNvSpPr/>
      </dsp:nvSpPr>
      <dsp:spPr>
        <a:xfrm>
          <a:off x="7141421" y="685757"/>
          <a:ext cx="1693464" cy="20831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UAT in Production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</a:t>
          </a:r>
          <a:r>
            <a:rPr lang="en-GB" sz="1800" b="1" kern="1200" dirty="0"/>
            <a:t>29/12/16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 09/01/17</a:t>
          </a:r>
          <a:endParaRPr lang="en-US" sz="1400" b="1" kern="1200" dirty="0"/>
        </a:p>
      </dsp:txBody>
      <dsp:txXfrm>
        <a:off x="7224089" y="768425"/>
        <a:ext cx="1528128" cy="1917811"/>
      </dsp:txXfrm>
    </dsp:sp>
    <dsp:sp modelId="{A3AEBBA0-453C-47F2-B72B-4F54CBEC9743}">
      <dsp:nvSpPr>
        <dsp:cNvPr id="0" name=""/>
        <dsp:cNvSpPr/>
      </dsp:nvSpPr>
      <dsp:spPr>
        <a:xfrm>
          <a:off x="8992207" y="659881"/>
          <a:ext cx="1655744" cy="213489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User Training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10/01/17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 11/01/17</a:t>
          </a:r>
          <a:endParaRPr lang="en-US" sz="1600" b="1" kern="1200" dirty="0"/>
        </a:p>
      </dsp:txBody>
      <dsp:txXfrm>
        <a:off x="9073034" y="740708"/>
        <a:ext cx="1494090" cy="1973244"/>
      </dsp:txXfrm>
    </dsp:sp>
    <dsp:sp modelId="{04A11F0A-47FA-45FA-91ED-DD15734E6E62}">
      <dsp:nvSpPr>
        <dsp:cNvPr id="0" name=""/>
        <dsp:cNvSpPr/>
      </dsp:nvSpPr>
      <dsp:spPr>
        <a:xfrm>
          <a:off x="10807801" y="659881"/>
          <a:ext cx="1103326" cy="2134898"/>
        </a:xfrm>
        <a:prstGeom prst="roundRect">
          <a:avLst/>
        </a:prstGeom>
        <a:solidFill>
          <a:srgbClr val="04A017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Go Live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12/01/17</a:t>
          </a:r>
        </a:p>
      </dsp:txBody>
      <dsp:txXfrm>
        <a:off x="10861661" y="713741"/>
        <a:ext cx="995606" cy="202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rgbClr val="04A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020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dirty="0"/>
              <a:t>TADS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TNB Analytic Data System Phase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  <a:p>
            <a:r>
              <a:rPr lang="en-US" dirty="0"/>
              <a:t>August 2016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/>
              <a:t>Copyright © 2014 </a:t>
            </a:r>
            <a:r>
              <a:rPr lang="en-US" dirty="0" err="1"/>
              <a:t>Thanaban</a:t>
            </a:r>
            <a:r>
              <a:rPr lang="en-US" dirty="0"/>
              <a:t> Co.,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2752878" cy="13564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76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75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5811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26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39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4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1218907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31" y="1216888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-13575" y="201059"/>
            <a:ext cx="10437812" cy="1014943"/>
          </a:xfrm>
          <a:prstGeom prst="rect">
            <a:avLst/>
          </a:prstGeom>
          <a:solidFill>
            <a:srgbClr val="04A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h-TH" dirty="0"/>
          </a:p>
        </p:txBody>
      </p:sp>
      <p:sp>
        <p:nvSpPr>
          <p:cNvPr id="18" name="Rectangle 17"/>
          <p:cNvSpPr/>
          <p:nvPr/>
        </p:nvSpPr>
        <p:spPr>
          <a:xfrm>
            <a:off x="10585825" y="201059"/>
            <a:ext cx="1602997" cy="1014943"/>
          </a:xfrm>
          <a:prstGeom prst="rect">
            <a:avLst/>
          </a:prstGeom>
          <a:solidFill>
            <a:srgbClr val="020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48" y="282897"/>
            <a:ext cx="9613861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47" y="1483368"/>
            <a:ext cx="96138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9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89D4A"/>
            </a:gs>
            <a:gs pos="50000">
              <a:srgbClr val="F55413"/>
            </a:gs>
            <a:gs pos="100000">
              <a:srgbClr val="EE0000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6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434982"/>
            <a:ext cx="8144134" cy="1117687"/>
          </a:xfrm>
        </p:spPr>
        <p:txBody>
          <a:bodyPr/>
          <a:lstStyle/>
          <a:p>
            <a:r>
              <a:rPr lang="en-US" dirty="0"/>
              <a:t>TNB(</a:t>
            </a:r>
            <a:r>
              <a:rPr lang="en-US" dirty="0" err="1"/>
              <a:t>Tels</a:t>
            </a:r>
            <a:r>
              <a:rPr lang="en-US" dirty="0"/>
              <a:t>) Analytics Data System Phase 1 Kick Off</a:t>
            </a:r>
          </a:p>
          <a:p>
            <a:r>
              <a:rPr lang="en-US" dirty="0"/>
              <a:t>August 2016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5977132"/>
            <a:ext cx="6870660" cy="365125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sz="1200" b="1" dirty="0"/>
              <a:t>Copyright © 2014 </a:t>
            </a:r>
            <a:r>
              <a:rPr lang="en-US" sz="1200" b="1" dirty="0" err="1"/>
              <a:t>Thanaban</a:t>
            </a:r>
            <a:r>
              <a:rPr lang="en-US" sz="1200" b="1" dirty="0"/>
              <a:t> Co., Ltd. All rights reserved.</a:t>
            </a:r>
          </a:p>
        </p:txBody>
      </p:sp>
      <p:pic>
        <p:nvPicPr>
          <p:cNvPr id="9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751" y="192847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62113" y="3289110"/>
            <a:ext cx="2074459" cy="719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Kick Off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6746" y="1483367"/>
            <a:ext cx="11525253" cy="46923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TeleSafe</a:t>
            </a:r>
            <a:r>
              <a:rPr lang="en-US" altLang="zh-CN" dirty="0"/>
              <a:t> </a:t>
            </a:r>
            <a:r>
              <a:rPr lang="en-US" altLang="zh-CN" dirty="0" err="1"/>
              <a:t>Aisa</a:t>
            </a:r>
            <a:r>
              <a:rPr lang="en-US" altLang="zh-CN" dirty="0"/>
              <a:t> (Partner)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Understand all business requirement and specification.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Perform the development and testing (QA) of the reporting.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Provide executive ideas of the reporting concept.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Provide all training to BI developer as well as end user.</a:t>
            </a:r>
          </a:p>
        </p:txBody>
      </p:sp>
      <p:pic>
        <p:nvPicPr>
          <p:cNvPr id="4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819" y="5146984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1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4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819" y="5146984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731599571"/>
              </p:ext>
            </p:extLst>
          </p:nvPr>
        </p:nvGraphicFramePr>
        <p:xfrm>
          <a:off x="153052" y="1692322"/>
          <a:ext cx="11911128" cy="345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53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Plan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557464"/>
              </p:ext>
            </p:extLst>
          </p:nvPr>
        </p:nvGraphicFramePr>
        <p:xfrm>
          <a:off x="448446" y="1363835"/>
          <a:ext cx="11193094" cy="4704401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358390">
                  <a:extLst>
                    <a:ext uri="{9D8B030D-6E8A-4147-A177-3AD203B41FA5}">
                      <a16:colId xmlns:a16="http://schemas.microsoft.com/office/drawing/2014/main" val="801364800"/>
                    </a:ext>
                  </a:extLst>
                </a:gridCol>
                <a:gridCol w="1448272">
                  <a:extLst>
                    <a:ext uri="{9D8B030D-6E8A-4147-A177-3AD203B41FA5}">
                      <a16:colId xmlns:a16="http://schemas.microsoft.com/office/drawing/2014/main" val="2700620866"/>
                    </a:ext>
                  </a:extLst>
                </a:gridCol>
                <a:gridCol w="1599844">
                  <a:extLst>
                    <a:ext uri="{9D8B030D-6E8A-4147-A177-3AD203B41FA5}">
                      <a16:colId xmlns:a16="http://schemas.microsoft.com/office/drawing/2014/main" val="763075800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val="2930012172"/>
                    </a:ext>
                  </a:extLst>
                </a:gridCol>
                <a:gridCol w="4543258">
                  <a:extLst>
                    <a:ext uri="{9D8B030D-6E8A-4147-A177-3AD203B41FA5}">
                      <a16:colId xmlns:a16="http://schemas.microsoft.com/office/drawing/2014/main" val="2848505341"/>
                    </a:ext>
                  </a:extLst>
                </a:gridCol>
              </a:tblGrid>
              <a:tr h="3973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Communication</a:t>
                      </a:r>
                      <a:r>
                        <a:rPr lang="en-US" sz="1600" b="1" baseline="0" dirty="0"/>
                        <a:t> Type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Owner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Mandatory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Frequency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Agenda</a:t>
                      </a:r>
                      <a:endParaRPr lang="th-TH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59064"/>
                  </a:ext>
                </a:extLst>
              </a:tr>
              <a:tr h="1283311">
                <a:tc>
                  <a:txBody>
                    <a:bodyPr/>
                    <a:lstStyle/>
                    <a:p>
                      <a:r>
                        <a:rPr lang="en-US" sz="1600" b="1" dirty="0"/>
                        <a:t>Scrum Meeting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Mr.Nattapong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 team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Daily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b="1" dirty="0"/>
                        <a:t>Update</a:t>
                      </a:r>
                      <a:r>
                        <a:rPr lang="en-AU" sz="1600" b="1" baseline="0" dirty="0"/>
                        <a:t> from everyone on – 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baseline="0" dirty="0"/>
                        <a:t>What was done yesterday?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baseline="0" dirty="0"/>
                        <a:t>What is the plan for tomorrow?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baseline="0" dirty="0"/>
                        <a:t>What are your issues?</a:t>
                      </a:r>
                      <a:endParaRPr lang="en-AU" sz="1600" b="1" dirty="0"/>
                    </a:p>
                    <a:p>
                      <a:endParaRPr lang="th-TH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87804"/>
                  </a:ext>
                </a:extLst>
              </a:tr>
              <a:tr h="1044556">
                <a:tc>
                  <a:txBody>
                    <a:bodyPr/>
                    <a:lstStyle/>
                    <a:p>
                      <a:r>
                        <a:rPr lang="en-US" sz="1600" b="1" dirty="0"/>
                        <a:t>Project Team Meeting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Mr.Nattapong</a:t>
                      </a:r>
                      <a:endParaRPr lang="th-TH" sz="1600" b="1" dirty="0"/>
                    </a:p>
                    <a:p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 Team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r>
                        <a:rPr lang="en-US" sz="1600" b="1" baseline="0" dirty="0" err="1"/>
                        <a:t>TeleSafe</a:t>
                      </a:r>
                      <a:r>
                        <a:rPr lang="en-US" sz="1600" b="1" baseline="0" dirty="0"/>
                        <a:t> Asia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Weekly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dirty="0"/>
                        <a:t>Review &amp; Discuss the project progress.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dirty="0"/>
                        <a:t>Discuss upcoming milestones.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dirty="0"/>
                        <a:t>Review the risk and issues log.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dirty="0"/>
                        <a:t>Any other business.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06057"/>
                  </a:ext>
                </a:extLst>
              </a:tr>
              <a:tr h="1929604">
                <a:tc>
                  <a:txBody>
                    <a:bodyPr/>
                    <a:lstStyle/>
                    <a:p>
                      <a:r>
                        <a:rPr lang="en-US" sz="1600" b="1" dirty="0"/>
                        <a:t>Project Status &amp; Update Report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Mr.Tashiro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Mr.Freddy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Mr.Kampol</a:t>
                      </a:r>
                      <a:endParaRPr lang="th-TH" sz="1600" b="1" dirty="0"/>
                    </a:p>
                    <a:p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BI Team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Mr.Thanachart</a:t>
                      </a:r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Weekly</a:t>
                      </a:r>
                      <a:endParaRPr lang="th-TH" sz="1600" b="1" dirty="0"/>
                    </a:p>
                    <a:p>
                      <a:endParaRPr lang="th-TH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1" dirty="0"/>
                        <a:t>Status</a:t>
                      </a:r>
                      <a:r>
                        <a:rPr lang="en-AU" sz="1600" b="1" baseline="0" dirty="0"/>
                        <a:t> update on the key project parameters Schedule, Budget, Risks, Issues and Benefits.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b="1" dirty="0"/>
                    </a:p>
                    <a:p>
                      <a:endParaRPr lang="th-TH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22926"/>
                  </a:ext>
                </a:extLst>
              </a:tr>
            </a:tbl>
          </a:graphicData>
        </a:graphic>
      </p:graphicFrame>
      <p:pic>
        <p:nvPicPr>
          <p:cNvPr id="5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819" y="5146984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4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 Success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47" y="1363835"/>
            <a:ext cx="9613861" cy="219823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/>
              <a:t>Participation - </a:t>
            </a:r>
            <a:r>
              <a:rPr lang="en-US" dirty="0"/>
              <a:t>Get involved, speak up and share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Communication</a:t>
            </a:r>
            <a:r>
              <a:rPr lang="en-US" dirty="0"/>
              <a:t> - Talk early and often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Teamwork - </a:t>
            </a:r>
            <a:r>
              <a:rPr lang="en-US" dirty="0"/>
              <a:t>Work together to keep projects coordinated</a:t>
            </a:r>
          </a:p>
          <a:p>
            <a:pPr>
              <a:spcBef>
                <a:spcPct val="50000"/>
              </a:spcBef>
            </a:pPr>
            <a:r>
              <a:rPr lang="en-US" sz="3200" b="1" dirty="0"/>
              <a:t>Have fun!</a:t>
            </a:r>
          </a:p>
          <a:p>
            <a:endParaRPr lang="th-TH" dirty="0"/>
          </a:p>
        </p:txBody>
      </p:sp>
      <p:pic>
        <p:nvPicPr>
          <p:cNvPr id="4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819" y="5146984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520" y="2861792"/>
            <a:ext cx="9613861" cy="13007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b="1" dirty="0"/>
              <a:t>Q &amp; A</a:t>
            </a:r>
            <a:endParaRPr lang="th-TH" sz="9600" b="1" dirty="0"/>
          </a:p>
        </p:txBody>
      </p:sp>
    </p:spTree>
    <p:extLst>
      <p:ext uri="{BB962C8B-B14F-4D97-AF65-F5344CB8AC3E}">
        <p14:creationId xmlns:p14="http://schemas.microsoft.com/office/powerpoint/2010/main" val="23112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47" y="1483367"/>
            <a:ext cx="9613861" cy="4327497"/>
          </a:xfrm>
        </p:spPr>
        <p:txBody>
          <a:bodyPr>
            <a:normAutofit/>
          </a:bodyPr>
          <a:lstStyle/>
          <a:p>
            <a:r>
              <a:rPr lang="en-US" dirty="0"/>
              <a:t>Project Introduction</a:t>
            </a:r>
          </a:p>
          <a:p>
            <a:r>
              <a:rPr lang="en-US" dirty="0"/>
              <a:t>Solution Architecture</a:t>
            </a:r>
          </a:p>
          <a:p>
            <a:r>
              <a:rPr lang="en-US" dirty="0"/>
              <a:t>Project Implementation Methodology</a:t>
            </a:r>
          </a:p>
          <a:p>
            <a:r>
              <a:rPr lang="en-US" dirty="0"/>
              <a:t>Project Organization</a:t>
            </a:r>
          </a:p>
          <a:p>
            <a:r>
              <a:rPr lang="en-US" dirty="0"/>
              <a:t>Responsibilities</a:t>
            </a:r>
          </a:p>
          <a:p>
            <a:r>
              <a:rPr lang="en-US" dirty="0"/>
              <a:t>Project Timeline</a:t>
            </a:r>
          </a:p>
          <a:p>
            <a:r>
              <a:rPr lang="en-US" dirty="0"/>
              <a:t>Communication Plan</a:t>
            </a:r>
          </a:p>
          <a:p>
            <a:r>
              <a:rPr lang="en-US" dirty="0"/>
              <a:t>Key to Success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354" y="5160632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47" y="1483368"/>
            <a:ext cx="10848978" cy="4460232"/>
          </a:xfrm>
        </p:spPr>
        <p:txBody>
          <a:bodyPr>
            <a:normAutofit/>
          </a:bodyPr>
          <a:lstStyle/>
          <a:p>
            <a:r>
              <a:rPr lang="en-US" dirty="0"/>
              <a:t>The main aim of the TADS project Phase 1 is to replace the current manual management reporting with an automated process and also do more analytics for new reporting.</a:t>
            </a:r>
          </a:p>
          <a:p>
            <a:r>
              <a:rPr lang="en-US" dirty="0"/>
              <a:t>The Insight gained will provide a better view of strategic information and informative decision.</a:t>
            </a:r>
          </a:p>
          <a:p>
            <a:r>
              <a:rPr lang="en-US" dirty="0"/>
              <a:t>The scope of project in phase 1 is Sale and Accounting </a:t>
            </a:r>
          </a:p>
          <a:p>
            <a:r>
              <a:rPr lang="en-US" dirty="0"/>
              <a:t>In the future, the analytics solution can be expanded to cover other areas and offer other high value functions such as Machine Learning</a:t>
            </a:r>
          </a:p>
          <a:p>
            <a:r>
              <a:rPr lang="en-US" dirty="0"/>
              <a:t>The project will start in </a:t>
            </a:r>
            <a:r>
              <a:rPr lang="en-US" b="1" dirty="0"/>
              <a:t>August 29</a:t>
            </a:r>
            <a:r>
              <a:rPr lang="en-US" b="1" baseline="30000" dirty="0"/>
              <a:t>th</a:t>
            </a:r>
            <a:r>
              <a:rPr lang="en-US" b="1" dirty="0"/>
              <a:t> 2016 </a:t>
            </a:r>
            <a:r>
              <a:rPr lang="en-US" dirty="0"/>
              <a:t>and conclude by </a:t>
            </a:r>
            <a:r>
              <a:rPr lang="en-US" b="1" dirty="0"/>
              <a:t>January 2017</a:t>
            </a:r>
            <a:r>
              <a:rPr lang="en-US" dirty="0"/>
              <a:t>.</a:t>
            </a:r>
          </a:p>
          <a:p>
            <a:r>
              <a:rPr lang="en-US" dirty="0"/>
              <a:t>The TADS Phase 1 system will be developed in Business Intelligence of Group Lease PCL with the partner is </a:t>
            </a:r>
            <a:r>
              <a:rPr lang="en-US" b="1" dirty="0" err="1"/>
              <a:t>Telesafe</a:t>
            </a:r>
            <a:r>
              <a:rPr lang="en-US" b="1" dirty="0"/>
              <a:t> </a:t>
            </a:r>
            <a:r>
              <a:rPr lang="en-US" b="1" dirty="0" err="1"/>
              <a:t>Asia.Co,.Ltd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451" y="5174280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33026" y="3681709"/>
            <a:ext cx="1702986" cy="57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Importing/ETL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1827" y="1834273"/>
            <a:ext cx="461665" cy="3899462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Connectors</a:t>
            </a:r>
          </a:p>
        </p:txBody>
      </p:sp>
      <p:sp>
        <p:nvSpPr>
          <p:cNvPr id="9" name="Right Arrow 19"/>
          <p:cNvSpPr/>
          <p:nvPr/>
        </p:nvSpPr>
        <p:spPr>
          <a:xfrm>
            <a:off x="4267208" y="3970193"/>
            <a:ext cx="617026" cy="116032"/>
          </a:xfrm>
          <a:prstGeom prst="rightArrow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2423" y="5304814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BD Database Server     </a:t>
            </a:r>
          </a:p>
          <a:p>
            <a:r>
              <a:rPr lang="en-US" dirty="0"/>
              <a:t>Data Sets Container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34624" y="4162757"/>
            <a:ext cx="1771151" cy="1142657"/>
          </a:xfrm>
          <a:prstGeom prst="rect">
            <a:avLst/>
          </a:prstGeom>
          <a:solidFill>
            <a:schemeClr val="accent3">
              <a:alpha val="2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1668" y="4643069"/>
            <a:ext cx="1236372" cy="0"/>
          </a:xfrm>
          <a:prstGeom prst="straightConnector1">
            <a:avLst/>
          </a:prstGeom>
          <a:ln w="190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222" y="1590693"/>
            <a:ext cx="173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Data Sources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72" y="4269004"/>
            <a:ext cx="409429" cy="4094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95" y="4282551"/>
            <a:ext cx="409429" cy="409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99" y="4282551"/>
            <a:ext cx="409429" cy="4094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55" y="4790013"/>
            <a:ext cx="409429" cy="409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99" y="4825593"/>
            <a:ext cx="409429" cy="409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02" y="4814847"/>
            <a:ext cx="409429" cy="409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633" y="2322495"/>
            <a:ext cx="2876562" cy="16859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348813" y="1412125"/>
            <a:ext cx="2414588" cy="7991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Reports, Dashboards, KPIs, Graphs, GEO Maps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39" y="4056710"/>
            <a:ext cx="2800350" cy="1628775"/>
          </a:xfrm>
          <a:prstGeom prst="rect">
            <a:avLst/>
          </a:prstGeom>
        </p:spPr>
      </p:pic>
      <p:sp>
        <p:nvSpPr>
          <p:cNvPr id="23" name="Right Arrow 3"/>
          <p:cNvSpPr/>
          <p:nvPr/>
        </p:nvSpPr>
        <p:spPr>
          <a:xfrm>
            <a:off x="8644997" y="1949273"/>
            <a:ext cx="321556" cy="4025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661635" y="2195774"/>
            <a:ext cx="1389753" cy="107268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TNB Operational</a:t>
            </a:r>
          </a:p>
          <a:p>
            <a:pPr algn="ctr"/>
            <a:r>
              <a:rPr lang="en-US" dirty="0"/>
              <a:t>DBMS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6246" y="4055073"/>
            <a:ext cx="1365160" cy="1072683"/>
          </a:xfrm>
          <a:prstGeom prst="flowChartMagneticDisk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Warehouse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24608" y="3316812"/>
            <a:ext cx="8328" cy="796236"/>
          </a:xfrm>
          <a:prstGeom prst="straightConnector1">
            <a:avLst/>
          </a:prstGeom>
          <a:ln w="152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1578" y="5146107"/>
            <a:ext cx="174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Created By GL BI Team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6511" y="1182812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BellaDati</a:t>
            </a:r>
            <a:r>
              <a:rPr lang="en-US" dirty="0"/>
              <a:t> Application </a:t>
            </a:r>
          </a:p>
          <a:p>
            <a:pPr algn="ctr"/>
            <a:r>
              <a:rPr lang="en-US" dirty="0"/>
              <a:t>Server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91" y="2062857"/>
            <a:ext cx="1414656" cy="1392731"/>
          </a:xfrm>
          <a:prstGeom prst="rect">
            <a:avLst/>
          </a:prstGeom>
        </p:spPr>
      </p:pic>
      <p:sp>
        <p:nvSpPr>
          <p:cNvPr id="30" name="Up-Down Arrow 13"/>
          <p:cNvSpPr/>
          <p:nvPr/>
        </p:nvSpPr>
        <p:spPr>
          <a:xfrm>
            <a:off x="7686628" y="3498133"/>
            <a:ext cx="380582" cy="6441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-Up Arrow 16"/>
          <p:cNvSpPr/>
          <p:nvPr/>
        </p:nvSpPr>
        <p:spPr>
          <a:xfrm rot="5400000">
            <a:off x="5868719" y="4164280"/>
            <a:ext cx="596015" cy="9575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26" y="5218623"/>
            <a:ext cx="1031837" cy="11455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80" y="5039041"/>
            <a:ext cx="908313" cy="6770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80" y="3184579"/>
            <a:ext cx="862800" cy="4982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63" y="2246947"/>
            <a:ext cx="647728" cy="7345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68" y="1347598"/>
            <a:ext cx="696222" cy="696222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66748" y="282897"/>
            <a:ext cx="9613861" cy="1080938"/>
          </a:xfrm>
        </p:spPr>
        <p:txBody>
          <a:bodyPr/>
          <a:lstStyle/>
          <a:p>
            <a:r>
              <a:rPr lang="en-US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92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Implementation Methodology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47" y="1483368"/>
            <a:ext cx="10527279" cy="447498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Requirements gathering</a:t>
            </a:r>
          </a:p>
          <a:p>
            <a:pPr marL="457200" indent="-457200"/>
            <a:r>
              <a:rPr lang="en-US" dirty="0"/>
              <a:t>Prepare Functional Requirement Document (FRD)</a:t>
            </a:r>
          </a:p>
          <a:p>
            <a:pPr marL="457200" indent="-457200"/>
            <a:r>
              <a:rPr lang="en-US" dirty="0"/>
              <a:t>Data Discovery and Mapping</a:t>
            </a:r>
          </a:p>
          <a:p>
            <a:pPr marL="457200" indent="-457200"/>
            <a:r>
              <a:rPr lang="en-US" dirty="0"/>
              <a:t>Data Warehouse Preparation</a:t>
            </a:r>
          </a:p>
          <a:p>
            <a:pPr marL="457200" indent="-457200"/>
            <a:r>
              <a:rPr lang="en-US" dirty="0"/>
              <a:t>Data Set Creation</a:t>
            </a:r>
          </a:p>
          <a:p>
            <a:pPr marL="457200" indent="-457200"/>
            <a:r>
              <a:rPr lang="en-US" dirty="0"/>
              <a:t>Reports and Dashboards Development &amp; Testing</a:t>
            </a:r>
          </a:p>
          <a:p>
            <a:pPr marL="457200" indent="-457200"/>
            <a:r>
              <a:rPr lang="en-US" dirty="0"/>
              <a:t>User Acceptance Testing (UAT)</a:t>
            </a:r>
          </a:p>
          <a:p>
            <a:pPr marL="457200" indent="-457200"/>
            <a:r>
              <a:rPr lang="en-US" dirty="0"/>
              <a:t>Go Live</a:t>
            </a:r>
          </a:p>
          <a:p>
            <a:pPr marL="0" indent="0">
              <a:buNone/>
            </a:pPr>
            <a:r>
              <a:rPr lang="en-US" dirty="0"/>
              <a:t>(More details in Project Master Plan)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462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  <p:pic>
        <p:nvPicPr>
          <p:cNvPr id="4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216344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1350237"/>
            <a:ext cx="12192000" cy="400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Project Sponsors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0" y="1862581"/>
            <a:ext cx="1746913" cy="368490"/>
          </a:xfrm>
          <a:prstGeom prst="rect">
            <a:avLst/>
          </a:prstGeom>
          <a:solidFill>
            <a:srgbClr val="04A0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Chairman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150499" y="1862140"/>
            <a:ext cx="193570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Mr.Muneo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Tashiro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489793" y="1851501"/>
            <a:ext cx="2076734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Mr.Freddy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Marrie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970113" y="1870979"/>
            <a:ext cx="2654489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Mr.Kampol</a:t>
            </a:r>
            <a:r>
              <a:rPr lang="en-US" dirty="0">
                <a:solidFill>
                  <a:schemeClr val="tx1"/>
                </a:solidFill>
              </a:rPr>
              <a:t> Sinthaworn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3008" y="2411519"/>
            <a:ext cx="12192000" cy="400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Project Managers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984665" y="2972699"/>
            <a:ext cx="3086990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Mr.Nattapong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Laiyapark</a:t>
            </a:r>
            <a:r>
              <a:rPr lang="en-US" dirty="0">
                <a:solidFill>
                  <a:schemeClr val="tx1"/>
                </a:solidFill>
              </a:rPr>
              <a:t> (IT)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flipV="1">
            <a:off x="13008" y="3494174"/>
            <a:ext cx="12065261" cy="12949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20288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3007" y="3746582"/>
            <a:ext cx="2715905" cy="584771"/>
          </a:xfrm>
          <a:prstGeom prst="rect">
            <a:avLst/>
          </a:prstGeom>
          <a:solidFill>
            <a:srgbClr val="020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Business Team Leader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Mr.Muneo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Tashiro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48011" y="3746582"/>
            <a:ext cx="2715905" cy="584771"/>
          </a:xfrm>
          <a:prstGeom prst="rect">
            <a:avLst/>
          </a:prstGeom>
          <a:solidFill>
            <a:srgbClr val="020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IT</a:t>
            </a:r>
            <a:r>
              <a:rPr kumimoji="0" lang="en-US" altLang="zh-CN" sz="1600" b="1" i="0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Team Leader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Mr.Nattapong</a:t>
            </a: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Laiyapark</a:t>
            </a:r>
            <a:endParaRPr lang="en-US" altLang="zh-CN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rebuchet MS (Body)"/>
              <a:ea typeface="Avenir Book"/>
              <a:cs typeface="Avenir Book"/>
              <a:sym typeface="Avenir Boo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007" y="4434454"/>
            <a:ext cx="2715905" cy="7078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Key User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Mr.Thanachart</a:t>
            </a:r>
            <a:endParaRPr lang="en-US" altLang="zh-CN" sz="20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rebuchet MS (Body)"/>
              <a:ea typeface="Avenir Book"/>
              <a:cs typeface="Avenir Book"/>
              <a:sym typeface="Avenir Book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28421" y="4434454"/>
            <a:ext cx="3624216" cy="8617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BI  Development Team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Mr.Perasan</a:t>
            </a: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Ms.Nattida</a:t>
            </a: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Ms.Supawadee</a:t>
            </a: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Mr.Chonlathep</a:t>
            </a:r>
            <a:endParaRPr lang="en-US" altLang="zh-CN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rebuchet MS (Body)"/>
              <a:ea typeface="Avenir Book"/>
              <a:cs typeface="Avenir Book"/>
              <a:sym typeface="Avenir Book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28799" y="4432070"/>
            <a:ext cx="3619464" cy="830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TeleSafe</a:t>
            </a:r>
            <a:r>
              <a:rPr kumimoji="0" lang="en-US" altLang="zh-CN" sz="1600" b="1" i="0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Asia (Partner)</a:t>
            </a:r>
          </a:p>
          <a:p>
            <a:pPr algn="ctr" defTabSz="914400" latinLnBrk="1" hangingPunct="0"/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Mr.Worachai</a:t>
            </a: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(PM)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 Remi (Sr. Consultant)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28421" y="5326069"/>
            <a:ext cx="3621839" cy="8617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Tels</a:t>
            </a:r>
            <a:r>
              <a:rPr kumimoji="0" lang="en-US" altLang="zh-CN" sz="1600" b="1" i="0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Development</a:t>
            </a:r>
            <a:r>
              <a:rPr kumimoji="0" lang="en-US" altLang="zh-CN" sz="1600" b="1" i="0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Team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Mr.Paponpat</a:t>
            </a: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Mr.Thanet</a:t>
            </a: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626423" y="5325374"/>
            <a:ext cx="3621839" cy="830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defTabSz="914400" latinLnBrk="1" hangingPunct="0"/>
            <a:r>
              <a:rPr lang="en-US" altLang="zh-CN" sz="16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Server, Support and Security</a:t>
            </a:r>
          </a:p>
          <a:p>
            <a:pPr algn="ctr" defTabSz="914400" latinLnBrk="1" hangingPunct="0"/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Mr.Thanapol</a:t>
            </a:r>
            <a:r>
              <a:rPr lang="en-US" altLang="zh-CN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 Mr. </a:t>
            </a:r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Prasopsup</a:t>
            </a:r>
            <a:endParaRPr lang="en-US" altLang="zh-CN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rebuchet MS (Body)"/>
              <a:ea typeface="Avenir Book"/>
              <a:cs typeface="Avenir Book"/>
              <a:sym typeface="Avenir Book"/>
            </a:endParaRPr>
          </a:p>
          <a:p>
            <a:pPr algn="ctr" defTabSz="914400" latinLnBrk="1" hangingPunct="0"/>
            <a:r>
              <a:rPr lang="en-US" altLang="zh-CN" sz="1600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rebuchet MS (Body)"/>
                <a:ea typeface="Avenir Book"/>
                <a:cs typeface="Avenir Book"/>
                <a:sym typeface="Avenir Book"/>
              </a:rPr>
              <a:t>Mr.Sutee</a:t>
            </a:r>
            <a:endParaRPr lang="en-US" altLang="zh-CN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rebuchet MS (Body)"/>
              <a:ea typeface="Avenir Book"/>
              <a:cs typeface="Avenir Book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0293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6746" y="1483367"/>
            <a:ext cx="11525253" cy="46923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Chairman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 Take final decision for quotation and contracting.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 Accept the project planning, team and methodology.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 Approve changes which could have big impact on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err="1"/>
              <a:t>Mr.Tashiro</a:t>
            </a:r>
            <a:r>
              <a:rPr lang="en-US" altLang="zh-CN" dirty="0"/>
              <a:t>, </a:t>
            </a:r>
            <a:r>
              <a:rPr lang="en-US" altLang="zh-CN" dirty="0" err="1"/>
              <a:t>Mr.Freddy</a:t>
            </a:r>
            <a:r>
              <a:rPr lang="en-US" altLang="zh-CN" dirty="0"/>
              <a:t> and </a:t>
            </a:r>
            <a:r>
              <a:rPr lang="en-US" altLang="zh-CN" dirty="0" err="1"/>
              <a:t>Mr.Kampol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 </a:t>
            </a:r>
            <a:r>
              <a:rPr lang="en-US" altLang="zh-CN" dirty="0"/>
              <a:t>Act as emergency if people are not reactive enough during the project.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Approve related steps validations. 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Mr. </a:t>
            </a:r>
            <a:r>
              <a:rPr lang="en-US" altLang="zh-CN" dirty="0" err="1"/>
              <a:t>Thanachart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 </a:t>
            </a:r>
            <a:r>
              <a:rPr lang="en-US" altLang="zh-CN" dirty="0"/>
              <a:t>Provide all business requirement that project need.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Manage the business team all over the project as required by BI team.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Perform the testing(QA) of the reporting and so 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Perform the training of the reporting to all TNB users.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§"/>
            </a:pPr>
            <a:endParaRPr lang="th-TH" sz="2000" dirty="0"/>
          </a:p>
        </p:txBody>
      </p:sp>
      <p:pic>
        <p:nvPicPr>
          <p:cNvPr id="4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819" y="5146984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6746" y="1483367"/>
            <a:ext cx="11525253" cy="46923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Mr. </a:t>
            </a:r>
            <a:r>
              <a:rPr lang="en-US" altLang="zh-CN" dirty="0" err="1"/>
              <a:t>Nattapong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 </a:t>
            </a:r>
            <a:r>
              <a:rPr lang="en-US" altLang="zh-CN" dirty="0"/>
              <a:t>Understand all business requirement and specification.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Delegate job to BI team and transfer knowledge to </a:t>
            </a:r>
            <a:r>
              <a:rPr lang="en-US" altLang="zh-CN" dirty="0" err="1"/>
              <a:t>TeleSafe</a:t>
            </a:r>
            <a:r>
              <a:rPr lang="en-US" altLang="zh-CN" dirty="0"/>
              <a:t> partner.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Manage project timeline, issues and risks.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Perform the development and testing (QA) of the Data Warehouse.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Perform the development and testing (QA) of the reporting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Perform the internal training to end user as well as BI team.</a:t>
            </a:r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Mr. </a:t>
            </a:r>
            <a:r>
              <a:rPr lang="en-US" altLang="zh-CN" dirty="0" err="1"/>
              <a:t>Peerasan</a:t>
            </a:r>
            <a:r>
              <a:rPr lang="en-US" altLang="zh-CN" dirty="0"/>
              <a:t>, </a:t>
            </a:r>
            <a:r>
              <a:rPr lang="en-US" altLang="zh-CN" dirty="0" err="1"/>
              <a:t>Mr.Cholathep</a:t>
            </a:r>
            <a:r>
              <a:rPr lang="en-US" altLang="zh-CN" dirty="0"/>
              <a:t>, </a:t>
            </a:r>
            <a:r>
              <a:rPr lang="en-US" altLang="zh-CN" dirty="0" err="1"/>
              <a:t>Ms.Supawadee</a:t>
            </a:r>
            <a:r>
              <a:rPr lang="en-US" altLang="zh-CN" dirty="0"/>
              <a:t> and </a:t>
            </a:r>
            <a:r>
              <a:rPr lang="en-US" altLang="zh-CN" dirty="0" err="1"/>
              <a:t>Ms.Nattida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 </a:t>
            </a:r>
            <a:r>
              <a:rPr lang="en-US" altLang="zh-CN" dirty="0"/>
              <a:t>Understand all business requirement and specification.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Perform the development and testing (QA) of the Data Warehouse.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Perform the development and testing (QA) of the reporting.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Perform the internal training to end user as well as BI team.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sz="3600" dirty="0"/>
          </a:p>
          <a:p>
            <a:pPr>
              <a:buFont typeface="Wingdings" panose="05000000000000000000" pitchFamily="2" charset="2"/>
              <a:buChar char="§"/>
            </a:pPr>
            <a:endParaRPr lang="th-TH" dirty="0"/>
          </a:p>
        </p:txBody>
      </p:sp>
      <p:pic>
        <p:nvPicPr>
          <p:cNvPr id="4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819" y="5146984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0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6746" y="1483367"/>
            <a:ext cx="11525253" cy="46923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Mr. </a:t>
            </a:r>
            <a:r>
              <a:rPr lang="en-US" altLang="zh-CN" dirty="0" err="1"/>
              <a:t>Paponpat</a:t>
            </a:r>
            <a:r>
              <a:rPr lang="en-US" altLang="zh-CN" dirty="0"/>
              <a:t>, Mr. </a:t>
            </a:r>
            <a:r>
              <a:rPr lang="en-US" altLang="zh-CN" dirty="0" err="1"/>
              <a:t>Thanet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600" dirty="0"/>
              <a:t> </a:t>
            </a:r>
            <a:r>
              <a:rPr lang="en-US" altLang="zh-CN" dirty="0"/>
              <a:t>Provide all understanding in </a:t>
            </a:r>
            <a:r>
              <a:rPr lang="en-US" altLang="zh-CN" dirty="0" err="1"/>
              <a:t>Tels</a:t>
            </a:r>
            <a:r>
              <a:rPr lang="en-US" altLang="zh-CN" dirty="0"/>
              <a:t> database structure.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Should understand the business requirement for data mapping.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Mr. </a:t>
            </a:r>
            <a:r>
              <a:rPr lang="en-US" altLang="zh-CN" dirty="0" err="1"/>
              <a:t>Prasopsub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 </a:t>
            </a:r>
            <a:r>
              <a:rPr lang="en-US" altLang="zh-CN" dirty="0"/>
              <a:t>Act as level one for TADS support.</a:t>
            </a:r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Mr. </a:t>
            </a:r>
            <a:r>
              <a:rPr lang="en-US" altLang="zh-CN" dirty="0" err="1"/>
              <a:t>Thanapon</a:t>
            </a:r>
            <a:r>
              <a:rPr lang="en-US" altLang="zh-CN" dirty="0"/>
              <a:t>, Mr. </a:t>
            </a:r>
            <a:r>
              <a:rPr lang="en-US" altLang="zh-CN" dirty="0" err="1"/>
              <a:t>Sutee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Provide all server for development and Production(UAT).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Make sure the availability and speed of TADS during project and after.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 Establish data backup and DRP procedures and monitor it.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3600" dirty="0"/>
          </a:p>
          <a:p>
            <a:pPr>
              <a:buFont typeface="Wingdings" panose="05000000000000000000" pitchFamily="2" charset="2"/>
              <a:buChar char="§"/>
            </a:pPr>
            <a:endParaRPr lang="th-TH" dirty="0"/>
          </a:p>
        </p:txBody>
      </p:sp>
      <p:pic>
        <p:nvPicPr>
          <p:cNvPr id="4" name="Picture 2" descr="Thanaban - สะดวก,รวดเร็ว,ง่า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819" y="5146984"/>
            <a:ext cx="19050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857</Words>
  <Application>Microsoft Office PowerPoint</Application>
  <PresentationFormat>Widescreen</PresentationFormat>
  <Paragraphs>183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宋体</vt:lpstr>
      <vt:lpstr>Angsana New</vt:lpstr>
      <vt:lpstr>Arial</vt:lpstr>
      <vt:lpstr>Avenir Book</vt:lpstr>
      <vt:lpstr>Cambria</vt:lpstr>
      <vt:lpstr>Cordia New</vt:lpstr>
      <vt:lpstr>DilleniaUPC</vt:lpstr>
      <vt:lpstr>Trebuchet MS</vt:lpstr>
      <vt:lpstr>Trebuchet MS (Body)</vt:lpstr>
      <vt:lpstr>Wingdings</vt:lpstr>
      <vt:lpstr>Berlin</vt:lpstr>
      <vt:lpstr>TADS</vt:lpstr>
      <vt:lpstr>Agenda</vt:lpstr>
      <vt:lpstr>Project Introduction</vt:lpstr>
      <vt:lpstr>Solution Architecture</vt:lpstr>
      <vt:lpstr>Project Implementation Methodology</vt:lpstr>
      <vt:lpstr>Project Organization</vt:lpstr>
      <vt:lpstr>Responsibilities</vt:lpstr>
      <vt:lpstr>Responsibilities</vt:lpstr>
      <vt:lpstr>Responsibilities</vt:lpstr>
      <vt:lpstr>Responsibilities</vt:lpstr>
      <vt:lpstr>Project Timeline</vt:lpstr>
      <vt:lpstr>Communication Plan</vt:lpstr>
      <vt:lpstr>Key to Success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2016-08-23T03:48:07Z</dcterms:created>
  <dcterms:modified xsi:type="dcterms:W3CDTF">2016-08-24T08:16:41Z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