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ato"/>
      <p:regular r:id="rId32"/>
      <p:bold r:id="rId33"/>
      <p:italic r:id="rId34"/>
      <p:boldItalic r:id="rId35"/>
    </p:embeddedFont>
    <p:embeddedFont>
      <p:font typeface="Outfit"/>
      <p:regular r:id="rId36"/>
      <p:bold r:id="rId37"/>
    </p:embeddedFont>
    <p:embeddedFont>
      <p:font typeface="Outfit Medium"/>
      <p:regular r:id="rId38"/>
      <p:bold r:id="rId39"/>
    </p:embeddedFont>
    <p:embeddedFont>
      <p:font typeface="DM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E67F4C-255D-4BA0-90C6-66975616B3DB}">
  <a:tblStyle styleId="{3BE67F4C-255D-4BA0-90C6-66975616B3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regular.fntdata"/><Relationship Id="rId20" Type="http://schemas.openxmlformats.org/officeDocument/2006/relationships/slide" Target="slides/slide15.xml"/><Relationship Id="rId42" Type="http://schemas.openxmlformats.org/officeDocument/2006/relationships/font" Target="fonts/DMSans-italic.fntdata"/><Relationship Id="rId41" Type="http://schemas.openxmlformats.org/officeDocument/2006/relationships/font" Target="fonts/DM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DM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Outfit-bold.fntdata"/><Relationship Id="rId14" Type="http://schemas.openxmlformats.org/officeDocument/2006/relationships/slide" Target="slides/slide9.xml"/><Relationship Id="rId36" Type="http://schemas.openxmlformats.org/officeDocument/2006/relationships/font" Target="fonts/Outfit-regular.fntdata"/><Relationship Id="rId17" Type="http://schemas.openxmlformats.org/officeDocument/2006/relationships/slide" Target="slides/slide12.xml"/><Relationship Id="rId39" Type="http://schemas.openxmlformats.org/officeDocument/2006/relationships/font" Target="fonts/OutfitMedium-bold.fntdata"/><Relationship Id="rId16" Type="http://schemas.openxmlformats.org/officeDocument/2006/relationships/slide" Target="slides/slide11.xml"/><Relationship Id="rId38" Type="http://schemas.openxmlformats.org/officeDocument/2006/relationships/font" Target="fonts/Outfi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70a0c8df5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70a0c8df5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score include 1607 days of demand.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28 days into future with the test set that we reserved earlier.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70a0c8df5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70a0c8df5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70a0c8df5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70a0c8df5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both residuals and sales demand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70a0c8df5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70a0c8df5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70a0c8df5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70a0c8df5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the diagram, we only train the data up to time point T - 1, since the residuals at time T+1 is not available for training.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timestamp T is included in train score for sound </a:t>
            </a:r>
            <a:r>
              <a:rPr lang="en"/>
              <a:t>comparison</a:t>
            </a:r>
            <a:r>
              <a:rPr lang="en"/>
              <a:t> between exp 1 and 2.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70a0c8df5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70a0c8df5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70a0c8df5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70a0c8df5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70a0c8df5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70a0c8df5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84655"/>
                </a:solidFill>
                <a:latin typeface="DM Sans"/>
                <a:ea typeface="DM Sans"/>
                <a:cs typeface="DM Sans"/>
                <a:sym typeface="DM Sans"/>
              </a:rPr>
              <a:t>Compare whether the RMSE and R2 score between experiment 1 and experiment 2/3 differs. More interested in comparing the differences in accuracy rather than the accuracy of the model itself. —&gt; takes into account of correlation between variables both hotelling and bonferroni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70a0c8df5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70a0c8df5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70a0c8df5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70a0c8df5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1506548a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1506548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there a need for error modelling for demand forecastin?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70a0c8df57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70a0c8df57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 we do the comparison in the following way, where we take the eval metric from exp 1 minus the eval metric from exp 2. THen we look at the numbers </a:t>
            </a:r>
            <a:r>
              <a:rPr lang="en"/>
              <a:t>that outperform experiment 1. </a:t>
            </a:r>
            <a:br>
              <a:rPr lang="en"/>
            </a:br>
            <a:r>
              <a:rPr lang="en"/>
              <a:t>RMSE positive, R2 negative outperform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both transformer and LSTM case, we can see that more number of exp 3 that outperforms exp 1 than exp 3.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70a0c8df5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70a0c8df5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 really draw conclusion from this since for the case where null hypothesis is rejected, it may be either due to better or lower RMSE/ R2.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70a0c8df5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70a0c8df5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only the difference in </a:t>
            </a:r>
            <a:r>
              <a:rPr lang="en"/>
              <a:t>experiment</a:t>
            </a:r>
            <a:r>
              <a:rPr lang="en"/>
              <a:t> 1 and 3 using transformer yields both positive rmse and negative r2 in the sci, suggesting that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The sci for both rmse and r2 for third row includes 0, aligns with the </a:t>
            </a:r>
            <a:r>
              <a:rPr lang="en"/>
              <a:t>conclusion</a:t>
            </a:r>
            <a:r>
              <a:rPr lang="en"/>
              <a:t> draw </a:t>
            </a:r>
            <a:r>
              <a:rPr lang="en"/>
              <a:t>front the test statistics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70a0c8df57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70a0c8df57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has hard time identifying patterns in the errors, which leads too poor residuals estimate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70a0c8df5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70a0c8df5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Same hyperparameters used for different time series data, which hinders the perf of baseline model and constrain the performance of error model.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Choice of time series models.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70a0c8df5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70a0c8df5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Unpredictability of error patterns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Same hyperparameters used for different time series data, which hinders the perf of baseline model and constrain the performance of error model.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Choice of time series models.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70a0c8df57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70a0c8df5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0a0c8df5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0a0c8df5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0a0c8df5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70a0c8df5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i do this? First look at individual time series and fine tune our error model, toevaluate whether error modelling lead to a change in forecasting accuracy. Then we further compare the difference in accuracy with a larger sample size of 450 time series.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71a4a86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71a4a8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70a0c8df5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70a0c8df5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450 to check the robustness of error model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70a0c8df5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70a0c8df5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70a0c8df5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70a0c8df5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70a0c8df5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70a0c8df5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D_model = the size of the hidden feature space within transformer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 layers for encoder and decoder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h=number of heads for attention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713225" y="1131522"/>
            <a:ext cx="5753100" cy="23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Error Modelling of Demand Patterns to Improve Forecasting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School of Computer Science and Engineering </a:t>
            </a:r>
            <a:endParaRPr sz="2200"/>
          </a:p>
        </p:txBody>
      </p:sp>
      <p:sp>
        <p:nvSpPr>
          <p:cNvPr id="339" name="Google Shape;339;p33"/>
          <p:cNvSpPr txBox="1"/>
          <p:nvPr>
            <p:ph idx="1" type="subTitle"/>
          </p:nvPr>
        </p:nvSpPr>
        <p:spPr>
          <a:xfrm>
            <a:off x="713225" y="3541600"/>
            <a:ext cx="416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Author: Sa Ziheng 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Supervisor:  Jagath Chandana Rajapakse </a:t>
            </a:r>
            <a:endParaRPr/>
          </a:p>
        </p:txBody>
      </p:sp>
      <p:cxnSp>
        <p:nvCxnSpPr>
          <p:cNvPr id="340" name="Google Shape;340;p33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2" name="Google Shape;342;p33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type="title"/>
          </p:nvPr>
        </p:nvSpPr>
        <p:spPr>
          <a:xfrm>
            <a:off x="720000" y="445025"/>
            <a:ext cx="85851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1: Baseline Models</a:t>
            </a:r>
            <a:endParaRPr/>
          </a:p>
        </p:txBody>
      </p:sp>
      <p:sp>
        <p:nvSpPr>
          <p:cNvPr id="471" name="Google Shape;471;p42"/>
          <p:cNvSpPr txBox="1"/>
          <p:nvPr>
            <p:ph idx="4294967295" type="subTitle"/>
          </p:nvPr>
        </p:nvSpPr>
        <p:spPr>
          <a:xfrm>
            <a:off x="720000" y="1165150"/>
            <a:ext cx="78525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1698 time stamps available, we use 1670 days as training set and the last 28 days as validation set.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LSTM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LSTM network is trained on 1579 (1670 - 91) sets of windows and validated against the last 28 days of data.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 1607 days of demand to obtain train score.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Forecast 28 days into the future with newly predicted demand continuously updated into the window to obtain test score. </a:t>
            </a:r>
            <a:endParaRPr sz="1600"/>
          </a:p>
        </p:txBody>
      </p:sp>
      <p:pic>
        <p:nvPicPr>
          <p:cNvPr id="472" name="Google Shape;4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88" y="1928650"/>
            <a:ext cx="51530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type="title"/>
          </p:nvPr>
        </p:nvSpPr>
        <p:spPr>
          <a:xfrm>
            <a:off x="720000" y="445025"/>
            <a:ext cx="85851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1: Baseline Models</a:t>
            </a:r>
            <a:endParaRPr/>
          </a:p>
        </p:txBody>
      </p:sp>
      <p:sp>
        <p:nvSpPr>
          <p:cNvPr id="478" name="Google Shape;478;p43"/>
          <p:cNvSpPr txBox="1"/>
          <p:nvPr>
            <p:ph idx="4294967295" type="subTitle"/>
          </p:nvPr>
        </p:nvSpPr>
        <p:spPr>
          <a:xfrm>
            <a:off x="720000" y="1165150"/>
            <a:ext cx="7852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1698 time stamps available, we use 1670 days as training set and the last 28 days as validation set.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Transformer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Transformer </a:t>
            </a:r>
            <a:r>
              <a:rPr lang="en" sz="1600"/>
              <a:t>network is trained on 1642(1670 - 28) sets of windows and validate against the last 28 days of data.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 1670 days of demand to obtain train score.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Forecast 28 days into the future with newly predicted demand continuously updated into the window to obtain test score. </a:t>
            </a:r>
            <a:endParaRPr sz="1600"/>
          </a:p>
        </p:txBody>
      </p:sp>
      <p:pic>
        <p:nvPicPr>
          <p:cNvPr id="479" name="Google Shape;4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926200"/>
            <a:ext cx="5619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"/>
          <p:cNvSpPr txBox="1"/>
          <p:nvPr>
            <p:ph type="title"/>
          </p:nvPr>
        </p:nvSpPr>
        <p:spPr>
          <a:xfrm>
            <a:off x="720000" y="445025"/>
            <a:ext cx="85851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Models + predicted residuals </a:t>
            </a:r>
            <a:endParaRPr/>
          </a:p>
        </p:txBody>
      </p:sp>
      <p:sp>
        <p:nvSpPr>
          <p:cNvPr id="485" name="Google Shape;485;p44"/>
          <p:cNvSpPr txBox="1"/>
          <p:nvPr>
            <p:ph idx="4294967295" type="subTitle"/>
          </p:nvPr>
        </p:nvSpPr>
        <p:spPr>
          <a:xfrm>
            <a:off x="720000" y="1626125"/>
            <a:ext cx="78525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General Idea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Utilize residuals obtained from respective network models in experiment 1 and we use these residuals as feature in addition to the sales demand.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Residuals are shifted left by one time stamp.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Residuals are Min-max normalized to [-1, 1]. </a:t>
            </a:r>
            <a:endParaRPr sz="1600"/>
          </a:p>
        </p:txBody>
      </p:sp>
      <p:pic>
        <p:nvPicPr>
          <p:cNvPr id="486" name="Google Shape;4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25" y="2659750"/>
            <a:ext cx="6542550" cy="10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/>
          <p:nvPr>
            <p:ph type="title"/>
          </p:nvPr>
        </p:nvSpPr>
        <p:spPr>
          <a:xfrm>
            <a:off x="720000" y="445025"/>
            <a:ext cx="85851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</a:t>
            </a:r>
            <a:endParaRPr/>
          </a:p>
        </p:txBody>
      </p:sp>
      <p:sp>
        <p:nvSpPr>
          <p:cNvPr id="492" name="Google Shape;492;p45"/>
          <p:cNvSpPr txBox="1"/>
          <p:nvPr>
            <p:ph idx="4294967295" type="subTitle"/>
          </p:nvPr>
        </p:nvSpPr>
        <p:spPr>
          <a:xfrm>
            <a:off x="720000" y="1165150"/>
            <a:ext cx="78525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Phase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 window is used -&gt; first L - 1 residuals are unavailable.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sample mean to fill up empty values</a:t>
            </a:r>
            <a:r>
              <a:rPr lang="en" sz="1600"/>
              <a:t>, given by the equation: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93" name="Google Shape;4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875" y="2140006"/>
            <a:ext cx="1434238" cy="6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"/>
          <p:cNvSpPr txBox="1"/>
          <p:nvPr>
            <p:ph type="title"/>
          </p:nvPr>
        </p:nvSpPr>
        <p:spPr>
          <a:xfrm>
            <a:off x="720000" y="445025"/>
            <a:ext cx="85851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</a:t>
            </a:r>
            <a:endParaRPr/>
          </a:p>
        </p:txBody>
      </p:sp>
      <p:sp>
        <p:nvSpPr>
          <p:cNvPr id="499" name="Google Shape;499;p46"/>
          <p:cNvSpPr txBox="1"/>
          <p:nvPr>
            <p:ph idx="4294967295" type="subTitle"/>
          </p:nvPr>
        </p:nvSpPr>
        <p:spPr>
          <a:xfrm>
            <a:off x="720000" y="1165150"/>
            <a:ext cx="78525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 - L - 1 training/ validation data </a:t>
            </a:r>
            <a:r>
              <a:rPr lang="en" sz="1600"/>
              <a:t>remaining</a:t>
            </a:r>
            <a:r>
              <a:rPr lang="en" sz="1600"/>
              <a:t> instead of the original T - L </a:t>
            </a:r>
            <a:r>
              <a:rPr lang="en" sz="1600"/>
              <a:t>training/ validation data, due to residuals being shifted left by one timestamp.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00" name="Google Shape;5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325" y="1831100"/>
            <a:ext cx="4055350" cy="3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 txBox="1"/>
          <p:nvPr>
            <p:ph type="title"/>
          </p:nvPr>
        </p:nvSpPr>
        <p:spPr>
          <a:xfrm>
            <a:off x="720000" y="445025"/>
            <a:ext cx="85851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</a:t>
            </a:r>
            <a:endParaRPr/>
          </a:p>
        </p:txBody>
      </p:sp>
      <p:sp>
        <p:nvSpPr>
          <p:cNvPr id="506" name="Google Shape;506;p47"/>
          <p:cNvSpPr txBox="1"/>
          <p:nvPr>
            <p:ph idx="4294967295" type="subTitle"/>
          </p:nvPr>
        </p:nvSpPr>
        <p:spPr>
          <a:xfrm>
            <a:off x="720000" y="1165150"/>
            <a:ext cx="78525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Testing Phase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Newly predicted output is </a:t>
            </a:r>
            <a:r>
              <a:rPr lang="en" sz="1600"/>
              <a:t>continuously updated into the window whenever actual sales or residuals data is unavailable.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07" name="Google Shape;5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625" y="2126675"/>
            <a:ext cx="5224725" cy="28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7"/>
          <p:cNvSpPr/>
          <p:nvPr/>
        </p:nvSpPr>
        <p:spPr>
          <a:xfrm>
            <a:off x="3662200" y="2415775"/>
            <a:ext cx="279300" cy="302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 txBox="1"/>
          <p:nvPr>
            <p:ph type="title"/>
          </p:nvPr>
        </p:nvSpPr>
        <p:spPr>
          <a:xfrm>
            <a:off x="720000" y="445025"/>
            <a:ext cx="85851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3: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Models + sample mean residuals </a:t>
            </a:r>
            <a:endParaRPr/>
          </a:p>
        </p:txBody>
      </p:sp>
      <p:sp>
        <p:nvSpPr>
          <p:cNvPr id="514" name="Google Shape;514;p48"/>
          <p:cNvSpPr txBox="1"/>
          <p:nvPr>
            <p:ph idx="4294967295" type="subTitle"/>
          </p:nvPr>
        </p:nvSpPr>
        <p:spPr>
          <a:xfrm>
            <a:off x="720000" y="1626125"/>
            <a:ext cx="7852500" cy="2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General Idea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Training phase is the same as Experiment 2.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During testing phase, sample mean residuals instead of predicted residuals are used whenever the residual data is unavailable. </a:t>
            </a:r>
            <a:endParaRPr sz="1600"/>
          </a:p>
        </p:txBody>
      </p:sp>
      <p:pic>
        <p:nvPicPr>
          <p:cNvPr id="515" name="Google Shape;5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213" y="3123600"/>
            <a:ext cx="3871575" cy="192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325" y="609249"/>
            <a:ext cx="4576449" cy="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"/>
          <p:cNvSpPr txBox="1"/>
          <p:nvPr>
            <p:ph type="title"/>
          </p:nvPr>
        </p:nvSpPr>
        <p:spPr>
          <a:xfrm>
            <a:off x="720000" y="445025"/>
            <a:ext cx="65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Method</a:t>
            </a:r>
            <a:endParaRPr/>
          </a:p>
        </p:txBody>
      </p:sp>
      <p:grpSp>
        <p:nvGrpSpPr>
          <p:cNvPr id="522" name="Google Shape;522;p49"/>
          <p:cNvGrpSpPr/>
          <p:nvPr/>
        </p:nvGrpSpPr>
        <p:grpSpPr>
          <a:xfrm>
            <a:off x="6902930" y="-460659"/>
            <a:ext cx="4086563" cy="6064817"/>
            <a:chOff x="5430930" y="-445784"/>
            <a:chExt cx="4086563" cy="6064817"/>
          </a:xfrm>
        </p:grpSpPr>
        <p:sp>
          <p:nvSpPr>
            <p:cNvPr id="523" name="Google Shape;523;p49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9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9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9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9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9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9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9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9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9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9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9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9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9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9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9"/>
            <p:cNvSpPr/>
            <p:nvPr/>
          </p:nvSpPr>
          <p:spPr>
            <a:xfrm>
              <a:off x="7158309" y="24731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9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49"/>
          <p:cNvSpPr txBox="1"/>
          <p:nvPr>
            <p:ph idx="4294967295" type="subTitle"/>
          </p:nvPr>
        </p:nvSpPr>
        <p:spPr>
          <a:xfrm>
            <a:off x="720000" y="1165150"/>
            <a:ext cx="64155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Single-item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Visualizations and comparison between </a:t>
            </a:r>
            <a:r>
              <a:rPr b="1" lang="en" sz="1600"/>
              <a:t>RMSE </a:t>
            </a:r>
            <a:r>
              <a:rPr lang="en" sz="1600"/>
              <a:t>and </a:t>
            </a:r>
            <a:r>
              <a:rPr b="1" lang="en" sz="1600"/>
              <a:t>R2 </a:t>
            </a:r>
            <a:r>
              <a:rPr lang="en" sz="1600"/>
              <a:t>score.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450-item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Compare test statistics and confidence intervals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Paired 2-group comparison with Hotelling’s T-squared statistic with 95% confidence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 for the null hypothesis where both evaluation metrics are the same.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Bonferroni simultaneous confidence intervals (SCIs)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Obtain the 95% simultaneous confidence interval of the difference in evaluation metrics.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Google Shape;546;p50"/>
          <p:cNvGraphicFramePr/>
          <p:nvPr/>
        </p:nvGraphicFramePr>
        <p:xfrm>
          <a:off x="766125" y="12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{3BE67F4C-255D-4BA0-90C6-66975616B3DB}</a:tableStyleId>
              </a:tblPr>
              <a:tblGrid>
                <a:gridCol w="3708300"/>
                <a:gridCol w="1951725"/>
                <a:gridCol w="195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Test RMSE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Test R2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1: LSTM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1.60280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-0.04464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2: LSTM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2.88533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-2.38533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3: LSTM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2.53887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-1.6211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1: Transformer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1.51024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0.07252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2: Transformer</a:t>
                      </a:r>
                      <a:endParaRPr sz="1600">
                        <a:solidFill>
                          <a:srgbClr val="FF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1.50423</a:t>
                      </a:r>
                      <a:endParaRPr sz="1600">
                        <a:solidFill>
                          <a:srgbClr val="FF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0.07989</a:t>
                      </a:r>
                      <a:endParaRPr sz="1600">
                        <a:solidFill>
                          <a:srgbClr val="FF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3: Transformer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1.5105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0.07226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7" name="Google Shape;547;p50"/>
          <p:cNvSpPr txBox="1"/>
          <p:nvPr>
            <p:ph type="title"/>
          </p:nvPr>
        </p:nvSpPr>
        <p:spPr>
          <a:xfrm>
            <a:off x="720000" y="445025"/>
            <a:ext cx="65520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Test Score: 1 Item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"/>
          <p:cNvSpPr txBox="1"/>
          <p:nvPr>
            <p:ph type="title"/>
          </p:nvPr>
        </p:nvSpPr>
        <p:spPr>
          <a:xfrm>
            <a:off x="720000" y="445025"/>
            <a:ext cx="65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1/2: Transformer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13" y="3457250"/>
            <a:ext cx="2928025" cy="135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425" y="3426300"/>
            <a:ext cx="2928025" cy="13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525" y="1619100"/>
            <a:ext cx="2830050" cy="1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>
            <p:ph idx="4294967295" type="subTitle"/>
          </p:nvPr>
        </p:nvSpPr>
        <p:spPr>
          <a:xfrm>
            <a:off x="720000" y="1165150"/>
            <a:ext cx="64155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Experiment 1 Train Set and Test Set: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57" name="Google Shape;55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25" y="1524250"/>
            <a:ext cx="2830050" cy="132659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1"/>
          <p:cNvSpPr txBox="1"/>
          <p:nvPr>
            <p:ph idx="4294967295" type="subTitle"/>
          </p:nvPr>
        </p:nvSpPr>
        <p:spPr>
          <a:xfrm>
            <a:off x="720000" y="2991025"/>
            <a:ext cx="64155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Experiment 2 Train Set and Test Set: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Gap + Objectives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 txBox="1"/>
          <p:nvPr>
            <p:ph idx="3" type="subTitle"/>
          </p:nvPr>
        </p:nvSpPr>
        <p:spPr>
          <a:xfrm>
            <a:off x="930125" y="2060975"/>
            <a:ext cx="2844000" cy="14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Irregularly Structured Demand Patterns</a:t>
            </a: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2168998" y="1656615"/>
            <a:ext cx="366269" cy="366269"/>
            <a:chOff x="-61783350" y="2297100"/>
            <a:chExt cx="316650" cy="316650"/>
          </a:xfrm>
        </p:grpSpPr>
        <p:sp>
          <p:nvSpPr>
            <p:cNvPr id="369" name="Google Shape;369;p34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4"/>
          <p:cNvGrpSpPr/>
          <p:nvPr/>
        </p:nvGrpSpPr>
        <p:grpSpPr>
          <a:xfrm>
            <a:off x="6502893" y="1599013"/>
            <a:ext cx="421914" cy="423864"/>
            <a:chOff x="-1333975" y="2365850"/>
            <a:chExt cx="292225" cy="293575"/>
          </a:xfrm>
        </p:grpSpPr>
        <p:sp>
          <p:nvSpPr>
            <p:cNvPr id="372" name="Google Shape;372;p34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34"/>
          <p:cNvSpPr txBox="1"/>
          <p:nvPr/>
        </p:nvSpPr>
        <p:spPr>
          <a:xfrm>
            <a:off x="4927350" y="2051675"/>
            <a:ext cx="3573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Error Modelling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Use Residuals as Features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Study its Impact 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On LSTM and Transformer 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" name="Google Shape;563;p52"/>
          <p:cNvGraphicFramePr/>
          <p:nvPr/>
        </p:nvGraphicFramePr>
        <p:xfrm>
          <a:off x="885150" y="170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{3BE67F4C-255D-4BA0-90C6-66975616B3DB}</a:tableStyleId>
              </a:tblPr>
              <a:tblGrid>
                <a:gridCol w="3252075"/>
                <a:gridCol w="736025"/>
                <a:gridCol w="736025"/>
                <a:gridCol w="736025"/>
                <a:gridCol w="736025"/>
                <a:gridCol w="736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Comparison 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Difference in </a:t>
                      </a:r>
                      <a:r>
                        <a:rPr b="1" lang="en" sz="1600"/>
                        <a:t>Test RMSE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Difference in </a:t>
                      </a:r>
                      <a:r>
                        <a:rPr b="1" lang="en" sz="1600"/>
                        <a:t>Test R2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6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&gt;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&lt;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&gt;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&lt;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= 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1 - 2: LSTM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27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423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412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27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1 - 3: LSTM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136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314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307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132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1 - 2: Transformer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131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319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313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126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1 - 3: Transformer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136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314</a:t>
                      </a:r>
                      <a:endParaRPr sz="1600">
                        <a:highlight>
                          <a:srgbClr val="FFFFFF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307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132</a:t>
                      </a:r>
                      <a:endParaRPr sz="1600">
                        <a:highlight>
                          <a:srgbClr val="FFFFFF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</a:t>
                      </a:r>
                      <a:endParaRPr sz="1600">
                        <a:highlight>
                          <a:srgbClr val="FFFFFF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4" name="Google Shape;564;p52"/>
          <p:cNvSpPr txBox="1"/>
          <p:nvPr>
            <p:ph type="title"/>
          </p:nvPr>
        </p:nvSpPr>
        <p:spPr>
          <a:xfrm>
            <a:off x="720000" y="445025"/>
            <a:ext cx="7408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Comparison: 450-item </a:t>
            </a:r>
            <a:endParaRPr/>
          </a:p>
        </p:txBody>
      </p:sp>
      <p:sp>
        <p:nvSpPr>
          <p:cNvPr id="565" name="Google Shape;565;p52"/>
          <p:cNvSpPr txBox="1"/>
          <p:nvPr>
            <p:ph idx="4294967295" type="subTitle"/>
          </p:nvPr>
        </p:nvSpPr>
        <p:spPr>
          <a:xfrm>
            <a:off x="720000" y="1165150"/>
            <a:ext cx="64155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Basic Comparisons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" name="Google Shape;570;p53"/>
          <p:cNvGraphicFramePr/>
          <p:nvPr/>
        </p:nvGraphicFramePr>
        <p:xfrm>
          <a:off x="1577450" y="171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{3BE67F4C-255D-4BA0-90C6-66975616B3DB}</a:tableStyleId>
              </a:tblPr>
              <a:tblGrid>
                <a:gridCol w="3775150"/>
                <a:gridCol w="2213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Comparison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Null Hypothesis 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1 - 2: LSTM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Rejected 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1 - 3: LSTM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Not Rejected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1 - 2: Transformer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Rejected 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1 - 3: Transformer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Not Rejected 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1" name="Google Shape;571;p53"/>
          <p:cNvSpPr txBox="1"/>
          <p:nvPr>
            <p:ph type="title"/>
          </p:nvPr>
        </p:nvSpPr>
        <p:spPr>
          <a:xfrm>
            <a:off x="720000" y="445025"/>
            <a:ext cx="7408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Comparison: 450-item </a:t>
            </a:r>
            <a:endParaRPr/>
          </a:p>
        </p:txBody>
      </p:sp>
      <p:sp>
        <p:nvSpPr>
          <p:cNvPr id="572" name="Google Shape;572;p53"/>
          <p:cNvSpPr txBox="1"/>
          <p:nvPr>
            <p:ph idx="4294967295" type="subTitle"/>
          </p:nvPr>
        </p:nvSpPr>
        <p:spPr>
          <a:xfrm>
            <a:off x="720000" y="1165150"/>
            <a:ext cx="64155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Paired 2-Group Comparison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" name="Google Shape;577;p54"/>
          <p:cNvGraphicFramePr/>
          <p:nvPr/>
        </p:nvGraphicFramePr>
        <p:xfrm>
          <a:off x="470475" y="16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{3BE67F4C-255D-4BA0-90C6-66975616B3DB}</a:tableStyleId>
              </a:tblPr>
              <a:tblGrid>
                <a:gridCol w="3775150"/>
                <a:gridCol w="2213950"/>
                <a:gridCol w="2213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Comparison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Difference in </a:t>
                      </a:r>
                      <a:r>
                        <a:rPr b="1" lang="en" sz="1600"/>
                        <a:t>Test RMSE SCIs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Difference in </a:t>
                      </a:r>
                      <a:r>
                        <a:rPr b="1" lang="en" sz="1600"/>
                        <a:t>Test R2 SCIs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1 - 2: LSTM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{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-1.03591, -0.65436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}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{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2.95151, 7.07173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}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1 - 3: LSTM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{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-0.21150, -0.01189}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{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-0.15113, 1.69016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}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3. 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1 - 2: Transformer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{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-0.12818, -0.01858}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{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0.02199, 0.20830</a:t>
                      </a:r>
                      <a:r>
                        <a:rPr lang="en" sz="16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}</a:t>
                      </a:r>
                      <a:endParaRPr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4.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Experiment 1 - 3: Transformer</a:t>
                      </a:r>
                      <a:endParaRPr sz="1600">
                        <a:solidFill>
                          <a:srgbClr val="FF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{-0.04201, 0.02205}</a:t>
                      </a:r>
                      <a:endParaRPr sz="1600">
                        <a:solidFill>
                          <a:srgbClr val="FF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{-0.03294, 0.12772}</a:t>
                      </a:r>
                      <a:endParaRPr sz="1600">
                        <a:solidFill>
                          <a:srgbClr val="FF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8" name="Google Shape;578;p54"/>
          <p:cNvSpPr txBox="1"/>
          <p:nvPr>
            <p:ph type="title"/>
          </p:nvPr>
        </p:nvSpPr>
        <p:spPr>
          <a:xfrm>
            <a:off x="720000" y="445025"/>
            <a:ext cx="7408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Comparison: 450-item </a:t>
            </a:r>
            <a:endParaRPr/>
          </a:p>
        </p:txBody>
      </p:sp>
      <p:sp>
        <p:nvSpPr>
          <p:cNvPr id="579" name="Google Shape;579;p54"/>
          <p:cNvSpPr txBox="1"/>
          <p:nvPr>
            <p:ph idx="4294967295" type="subTitle"/>
          </p:nvPr>
        </p:nvSpPr>
        <p:spPr>
          <a:xfrm>
            <a:off x="720000" y="1165150"/>
            <a:ext cx="64155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95% Bonferroni SCIs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85" name="Google Shape;585;p55"/>
          <p:cNvSpPr txBox="1"/>
          <p:nvPr>
            <p:ph idx="4294967295" type="subTitle"/>
          </p:nvPr>
        </p:nvSpPr>
        <p:spPr>
          <a:xfrm>
            <a:off x="720000" y="1165150"/>
            <a:ext cx="75642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Error modelling does not consistently lead to accuracy improvements.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Sample mean residuals generally serve as a better estimate than predicted residuals.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Attention-based model generally produces better results with error modelling as compared to LSTM.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591" name="Google Shape;591;p56"/>
          <p:cNvSpPr txBox="1"/>
          <p:nvPr>
            <p:ph idx="4294967295" type="subTitle"/>
          </p:nvPr>
        </p:nvSpPr>
        <p:spPr>
          <a:xfrm>
            <a:off x="720000" y="1165150"/>
            <a:ext cx="75642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Same hyperparameters for different time series data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Choice of time series models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 </a:t>
            </a:r>
            <a:endParaRPr/>
          </a:p>
        </p:txBody>
      </p:sp>
      <p:sp>
        <p:nvSpPr>
          <p:cNvPr id="597" name="Google Shape;597;p57"/>
          <p:cNvSpPr txBox="1"/>
          <p:nvPr>
            <p:ph idx="4294967295" type="subTitle"/>
          </p:nvPr>
        </p:nvSpPr>
        <p:spPr>
          <a:xfrm>
            <a:off x="720000" y="1165150"/>
            <a:ext cx="75642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Obtain optimal hyperparameters for each time series data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Optuna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Hyperopt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Bayesian optimization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Choice of time series models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Informer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Autoformer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 noise in </a:t>
            </a:r>
            <a:r>
              <a:rPr lang="en" sz="1600"/>
              <a:t>residuals feature to prevent overfitting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"/>
          <p:cNvSpPr txBox="1"/>
          <p:nvPr>
            <p:ph idx="2" type="title"/>
          </p:nvPr>
        </p:nvSpPr>
        <p:spPr>
          <a:xfrm>
            <a:off x="841250" y="2113800"/>
            <a:ext cx="44919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603" name="Google Shape;603;p58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604" name="Google Shape;604;p58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1" name="Google Shape;621;p58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720000" y="445025"/>
            <a:ext cx="65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 </a:t>
            </a:r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5789830" y="-460659"/>
            <a:ext cx="4086563" cy="6064817"/>
            <a:chOff x="5430930" y="-445784"/>
            <a:chExt cx="4086563" cy="6064817"/>
          </a:xfrm>
        </p:grpSpPr>
        <p:sp>
          <p:nvSpPr>
            <p:cNvPr id="387" name="Google Shape;387;p35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7158309" y="24731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5"/>
          <p:cNvSpPr txBox="1"/>
          <p:nvPr>
            <p:ph idx="4294967295" type="subTitle"/>
          </p:nvPr>
        </p:nvSpPr>
        <p:spPr>
          <a:xfrm>
            <a:off x="720000" y="1172374"/>
            <a:ext cx="39855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●"/>
            </a:pPr>
            <a:r>
              <a:rPr lang="en" sz="1600"/>
              <a:t>Python Version 3.9.7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●"/>
            </a:pPr>
            <a:r>
              <a:rPr lang="en" sz="1600"/>
              <a:t>Pytorch Version 2.0.1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●"/>
            </a:pPr>
            <a:r>
              <a:rPr lang="en" sz="1600"/>
              <a:t>GPU Tesla P100-PCIE-16GB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●"/>
            </a:pPr>
            <a:r>
              <a:rPr lang="en" sz="1600"/>
              <a:t>Random Seed = 1345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720000" y="445025"/>
            <a:ext cx="65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Flow</a:t>
            </a:r>
            <a:endParaRPr/>
          </a:p>
        </p:txBody>
      </p:sp>
      <p:grpSp>
        <p:nvGrpSpPr>
          <p:cNvPr id="411" name="Google Shape;411;p36"/>
          <p:cNvGrpSpPr/>
          <p:nvPr/>
        </p:nvGrpSpPr>
        <p:grpSpPr>
          <a:xfrm>
            <a:off x="6815605" y="-460659"/>
            <a:ext cx="4086563" cy="6064817"/>
            <a:chOff x="5430930" y="-445784"/>
            <a:chExt cx="4086563" cy="6064817"/>
          </a:xfrm>
        </p:grpSpPr>
        <p:sp>
          <p:nvSpPr>
            <p:cNvPr id="412" name="Google Shape;412;p36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7158309" y="24731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6"/>
          <p:cNvSpPr txBox="1"/>
          <p:nvPr>
            <p:ph idx="4294967295" type="subTitle"/>
          </p:nvPr>
        </p:nvSpPr>
        <p:spPr>
          <a:xfrm>
            <a:off x="720000" y="1172375"/>
            <a:ext cx="5984100" cy="52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600"/>
              <a:t>Select a random time series data from a dataset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600"/>
              <a:t>Perform hyperparameter tuning for baseline LSTM and transformer networks with the chosen time series data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600"/>
              <a:t>With the hyperparameters obtained from step 2: 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600"/>
              <a:t>conduct Experiment 1.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600"/>
              <a:t>conduct Experiment 2.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600"/>
              <a:t>conduct Experiment 3.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600"/>
              <a:t>Select a random subset of time series data from the dataset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600"/>
              <a:t>Repeat step 3 for each time series data.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600"/>
              <a:t>Compare results between Experiments 1, 2 and 3.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>
            <p:ph type="title"/>
          </p:nvPr>
        </p:nvSpPr>
        <p:spPr>
          <a:xfrm>
            <a:off x="720000" y="445025"/>
            <a:ext cx="79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436" name="Google Shape;436;p37"/>
          <p:cNvSpPr txBox="1"/>
          <p:nvPr>
            <p:ph idx="4294967295" type="subTitle"/>
          </p:nvPr>
        </p:nvSpPr>
        <p:spPr>
          <a:xfrm>
            <a:off x="720000" y="1141975"/>
            <a:ext cx="78525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M5-Competition dataset from Kaggle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sales_train_validation.csv </a:t>
            </a:r>
            <a:r>
              <a:rPr lang="en" sz="1600"/>
              <a:t>(30490 x 1919 (1913))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sales_train_evaluation.csv </a:t>
            </a:r>
            <a:r>
              <a:rPr lang="en" sz="1600"/>
              <a:t>(30490 x 1947 (1941))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calendar.csv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sell_prices.csv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1913 time steps as training/ validation data and reserve 28 time steps as testing data.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"/>
          <p:cNvSpPr txBox="1"/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"/>
          <p:cNvSpPr txBox="1"/>
          <p:nvPr>
            <p:ph idx="4294967295" type="subTitle"/>
          </p:nvPr>
        </p:nvSpPr>
        <p:spPr>
          <a:xfrm>
            <a:off x="720000" y="1141975"/>
            <a:ext cx="78525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a random time series data (row </a:t>
            </a:r>
            <a:r>
              <a:rPr b="1" lang="en" sz="1600"/>
              <a:t>6780</a:t>
            </a:r>
            <a:r>
              <a:rPr lang="en" sz="1600"/>
              <a:t>), which displays reasonable </a:t>
            </a:r>
            <a:r>
              <a:rPr lang="en" sz="1600"/>
              <a:t>variability.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data from 1 September 2011 onwards (1698 timestamps), due to constant 0 sales from the beginning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Randomly select another </a:t>
            </a:r>
            <a:r>
              <a:rPr b="1" lang="en" sz="1600"/>
              <a:t>450 </a:t>
            </a:r>
            <a:r>
              <a:rPr lang="en" sz="1600"/>
              <a:t>rows of time series data. </a:t>
            </a:r>
            <a:endParaRPr sz="1600"/>
          </a:p>
        </p:txBody>
      </p:sp>
      <p:pic>
        <p:nvPicPr>
          <p:cNvPr id="443" name="Google Shape;4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175" y="3418125"/>
            <a:ext cx="4319649" cy="14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 txBox="1"/>
          <p:nvPr>
            <p:ph type="title"/>
          </p:nvPr>
        </p:nvSpPr>
        <p:spPr>
          <a:xfrm>
            <a:off x="720000" y="445025"/>
            <a:ext cx="85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449" name="Google Shape;449;p39"/>
          <p:cNvSpPr txBox="1"/>
          <p:nvPr>
            <p:ph idx="4294967295" type="subTitle"/>
          </p:nvPr>
        </p:nvSpPr>
        <p:spPr>
          <a:xfrm>
            <a:off x="720000" y="1141975"/>
            <a:ext cx="78525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Min-max normalization to [-1, 1]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 to single-step format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Batch into data loaders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>
            <p:ph type="title"/>
          </p:nvPr>
        </p:nvSpPr>
        <p:spPr>
          <a:xfrm>
            <a:off x="720000" y="445025"/>
            <a:ext cx="8109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(LSTM)</a:t>
            </a:r>
            <a:endParaRPr/>
          </a:p>
        </p:txBody>
      </p:sp>
      <p:sp>
        <p:nvSpPr>
          <p:cNvPr id="455" name="Google Shape;455;p40"/>
          <p:cNvSpPr txBox="1"/>
          <p:nvPr>
            <p:ph idx="4294967295" type="subTitle"/>
          </p:nvPr>
        </p:nvSpPr>
        <p:spPr>
          <a:xfrm>
            <a:off x="720000" y="1165180"/>
            <a:ext cx="78525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3-Fold Cross Validation, with initial hyperparameters: N= 512, L = 1, W = 28.  </a:t>
            </a:r>
            <a:endParaRPr sz="1600"/>
          </a:p>
        </p:txBody>
      </p:sp>
      <p:graphicFrame>
        <p:nvGraphicFramePr>
          <p:cNvPr id="456" name="Google Shape;456;p40"/>
          <p:cNvGraphicFramePr/>
          <p:nvPr/>
        </p:nvGraphicFramePr>
        <p:xfrm>
          <a:off x="952500" y="1708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{3BE67F4C-255D-4BA0-90C6-66975616B3DB}</a:tableStyleId>
              </a:tblPr>
              <a:tblGrid>
                <a:gridCol w="3106600"/>
                <a:gridCol w="413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Batch Size (BS)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32, 64, 128, 256, 512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Hidden Neurons Number (N)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32, 64, 128, 256,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512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1024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Hidden Layers Number (L)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1,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3, 4, 5, 6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Window Size (W)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7, 28,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91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182, 364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7" name="Google Shape;457;p40"/>
          <p:cNvSpPr txBox="1"/>
          <p:nvPr/>
        </p:nvSpPr>
        <p:spPr>
          <a:xfrm>
            <a:off x="720000" y="3493437"/>
            <a:ext cx="585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Optimal hyperparameters: BS = 16, N = 512, L = 2, W = 91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 txBox="1"/>
          <p:nvPr>
            <p:ph type="title"/>
          </p:nvPr>
        </p:nvSpPr>
        <p:spPr>
          <a:xfrm>
            <a:off x="720000" y="445025"/>
            <a:ext cx="83280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(Transformer)</a:t>
            </a:r>
            <a:endParaRPr/>
          </a:p>
        </p:txBody>
      </p:sp>
      <p:sp>
        <p:nvSpPr>
          <p:cNvPr id="463" name="Google Shape;463;p41"/>
          <p:cNvSpPr txBox="1"/>
          <p:nvPr>
            <p:ph idx="4294967295" type="subTitle"/>
          </p:nvPr>
        </p:nvSpPr>
        <p:spPr>
          <a:xfrm>
            <a:off x="720000" y="1165180"/>
            <a:ext cx="78525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3-Fold Cross Validation, with initial hyperparameters: N= 512, L = 1, W = 28.  </a:t>
            </a:r>
            <a:endParaRPr sz="1600"/>
          </a:p>
        </p:txBody>
      </p:sp>
      <p:graphicFrame>
        <p:nvGraphicFramePr>
          <p:cNvPr id="464" name="Google Shape;464;p41"/>
          <p:cNvGraphicFramePr/>
          <p:nvPr/>
        </p:nvGraphicFramePr>
        <p:xfrm>
          <a:off x="952500" y="1708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{3BE67F4C-255D-4BA0-90C6-66975616B3DB}</a:tableStyleId>
              </a:tblPr>
              <a:tblGrid>
                <a:gridCol w="3106600"/>
                <a:gridCol w="413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dmodel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64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128, 512, 1024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2,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8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4, 6, 8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Batch Size (BS) 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16,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64, 128, 256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Window Size (W) 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7, 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28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91, 182, 364</a:t>
                      </a:r>
                      <a:endParaRPr sz="16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5" name="Google Shape;465;p41"/>
          <p:cNvSpPr txBox="1"/>
          <p:nvPr/>
        </p:nvSpPr>
        <p:spPr>
          <a:xfrm>
            <a:off x="720000" y="3901155"/>
            <a:ext cx="738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Optimal hyperparameters: 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dmodel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= 64, h = 4, N = 2, BS = 32, W = 28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