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6"/>
  </p:notesMasterIdLst>
  <p:sldIdLst>
    <p:sldId id="356" r:id="rId3"/>
    <p:sldId id="493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502" r:id="rId17"/>
    <p:sldId id="369" r:id="rId18"/>
    <p:sldId id="370" r:id="rId19"/>
    <p:sldId id="371" r:id="rId20"/>
    <p:sldId id="372" r:id="rId21"/>
    <p:sldId id="373" r:id="rId22"/>
    <p:sldId id="374" r:id="rId23"/>
    <p:sldId id="504" r:id="rId24"/>
    <p:sldId id="375" r:id="rId25"/>
    <p:sldId id="506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495" r:id="rId37"/>
    <p:sldId id="507" r:id="rId38"/>
    <p:sldId id="386" r:id="rId39"/>
    <p:sldId id="497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5" r:id="rId48"/>
    <p:sldId id="500" r:id="rId49"/>
    <p:sldId id="487" r:id="rId50"/>
    <p:sldId id="488" r:id="rId51"/>
    <p:sldId id="397" r:id="rId52"/>
    <p:sldId id="480" r:id="rId53"/>
    <p:sldId id="398" r:id="rId54"/>
    <p:sldId id="399" r:id="rId55"/>
  </p:sldIdLst>
  <p:sldSz cx="9144000" cy="6858000" type="screen4x3"/>
  <p:notesSz cx="6858000" cy="931386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313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s-BO"/>
          </a:p>
        </p:txBody>
      </p:sp>
      <p:sp>
        <p:nvSpPr>
          <p:cNvPr id="12902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1725" y="698500"/>
            <a:ext cx="4652963" cy="34909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424363"/>
            <a:ext cx="5484813" cy="4189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847138"/>
            <a:ext cx="29702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118913C-286F-4D4C-8C9A-9D689BC2E98C}" type="slidenum">
              <a:rPr lang="es-BO"/>
              <a:pPr>
                <a:defRPr/>
              </a:pPr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61C10-B19C-4D77-830A-FD0A31CAC047}" type="slidenum">
              <a:rPr lang="es-BO">
                <a:ea typeface="WenQuanYi Zen Hei" charset="0"/>
                <a:cs typeface="WenQuanYi Zen Hei" charset="0"/>
              </a:rPr>
              <a:pPr/>
              <a:t>1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00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00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5626DD-3BA8-409F-8621-DEF0848B022A}" type="slidenum">
              <a:rPr lang="es-BO">
                <a:ea typeface="WenQuanYi Zen Hei" charset="0"/>
                <a:cs typeface="WenQuanYi Zen Hei" charset="0"/>
              </a:rPr>
              <a:pPr/>
              <a:t>11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9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9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  <p:sp>
        <p:nvSpPr>
          <p:cNvPr id="139269" name="Text Box 3"/>
          <p:cNvSpPr txBox="1">
            <a:spLocks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8805F4-9571-4C4B-81DC-FB20434C6198}" type="slidenum">
              <a:rPr lang="es-BO" sz="1200">
                <a:solidFill>
                  <a:srgbClr val="402000"/>
                </a:solidFill>
                <a:ea typeface="WenQuanYi Zen Hei" charset="0"/>
                <a:cs typeface="WenQuanYi Zen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s-BO" sz="1200">
              <a:solidFill>
                <a:srgbClr val="402000"/>
              </a:solidFill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1D4AF2-8C44-41B9-9106-859854AFC7E4}" type="slidenum">
              <a:rPr lang="es-BO">
                <a:ea typeface="WenQuanYi Zen Hei" charset="0"/>
                <a:cs typeface="WenQuanYi Zen Hei" charset="0"/>
              </a:rPr>
              <a:pPr/>
              <a:t>12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0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0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26FBFD-EC46-4D2B-9B62-9B167FD38312}" type="slidenum">
              <a:rPr lang="es-BO">
                <a:ea typeface="WenQuanYi Zen Hei" charset="0"/>
                <a:cs typeface="WenQuanYi Zen Hei" charset="0"/>
              </a:rPr>
              <a:pPr/>
              <a:t>13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1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1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84CC00-0A91-419B-A9EF-CB7DF4498046}" type="slidenum">
              <a:rPr lang="es-BO">
                <a:ea typeface="WenQuanYi Zen Hei" charset="0"/>
                <a:cs typeface="WenQuanYi Zen Hei" charset="0"/>
              </a:rPr>
              <a:pPr/>
              <a:t>14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2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2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84CC00-0A91-419B-A9EF-CB7DF4498046}" type="slidenum">
              <a:rPr lang="es-BO">
                <a:ea typeface="WenQuanYi Zen Hei" charset="0"/>
                <a:cs typeface="WenQuanYi Zen Hei" charset="0"/>
              </a:rPr>
              <a:pPr/>
              <a:t>15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2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2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A36BD3-75C9-4513-B9A7-A26F7AE21B5A}" type="slidenum">
              <a:rPr lang="es-BO">
                <a:ea typeface="WenQuanYi Zen Hei" charset="0"/>
                <a:cs typeface="WenQuanYi Zen Hei" charset="0"/>
              </a:rPr>
              <a:pPr/>
              <a:t>16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3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3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099038-5519-4D92-9FCE-7BAECAF82F7C}" type="slidenum">
              <a:rPr lang="es-BO">
                <a:ea typeface="WenQuanYi Zen Hei" charset="0"/>
                <a:cs typeface="WenQuanYi Zen Hei" charset="0"/>
              </a:rPr>
              <a:pPr/>
              <a:t>17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4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4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1D6900-14D4-4DD3-8252-FBBEC1E64552}" type="slidenum">
              <a:rPr lang="es-BO">
                <a:ea typeface="WenQuanYi Zen Hei" charset="0"/>
                <a:cs typeface="WenQuanYi Zen Hei" charset="0"/>
              </a:rPr>
              <a:pPr/>
              <a:t>18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5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5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4D5E51-BB95-4A14-8129-F510A361A931}" type="slidenum">
              <a:rPr lang="es-BO">
                <a:ea typeface="WenQuanYi Zen Hei" charset="0"/>
                <a:cs typeface="WenQuanYi Zen Hei" charset="0"/>
              </a:rPr>
              <a:pPr/>
              <a:t>19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6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6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DAAD3B-AAC5-47CB-B042-A1A30E6C43B5}" type="slidenum">
              <a:rPr lang="es-BO">
                <a:ea typeface="WenQuanYi Zen Hei" charset="0"/>
                <a:cs typeface="WenQuanYi Zen Hei" charset="0"/>
              </a:rPr>
              <a:pPr/>
              <a:t>20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7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7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53826B-7528-4825-9D3D-72CAA0F38FDB}" type="slidenum">
              <a:rPr lang="es-BO">
                <a:ea typeface="WenQuanYi Zen Hei" charset="0"/>
                <a:cs typeface="WenQuanYi Zen Hei" charset="0"/>
              </a:rPr>
              <a:pPr/>
              <a:t>3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10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10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5718DF-CC67-4F5B-8616-8F6B852AB43E}" type="slidenum">
              <a:rPr lang="es-BO">
                <a:ea typeface="WenQuanYi Zen Hei" charset="0"/>
                <a:cs typeface="WenQuanYi Zen Hei" charset="0"/>
              </a:rPr>
              <a:pPr/>
              <a:t>21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8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8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5718DF-CC67-4F5B-8616-8F6B852AB43E}" type="slidenum">
              <a:rPr lang="es-BO">
                <a:ea typeface="WenQuanYi Zen Hei" charset="0"/>
                <a:cs typeface="WenQuanYi Zen Hei" charset="0"/>
              </a:rPr>
              <a:pPr/>
              <a:t>22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8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8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F904C8-FE33-4199-B6C6-7FB19E85581E}" type="slidenum">
              <a:rPr lang="es-BO">
                <a:ea typeface="WenQuanYi Zen Hei" charset="0"/>
                <a:cs typeface="WenQuanYi Zen Hei" charset="0"/>
              </a:rPr>
              <a:pPr/>
              <a:t>23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9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9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F904C8-FE33-4199-B6C6-7FB19E85581E}" type="slidenum">
              <a:rPr lang="es-BO">
                <a:ea typeface="WenQuanYi Zen Hei" charset="0"/>
                <a:cs typeface="WenQuanYi Zen Hei" charset="0"/>
              </a:rPr>
              <a:pPr/>
              <a:t>24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49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49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D2BA77-35AA-48FD-8810-901819E1073F}" type="slidenum">
              <a:rPr lang="es-BO">
                <a:ea typeface="WenQuanYi Zen Hei" charset="0"/>
                <a:cs typeface="WenQuanYi Zen Hei" charset="0"/>
              </a:rPr>
              <a:pPr/>
              <a:t>25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0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0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  <p:sp>
        <p:nvSpPr>
          <p:cNvPr id="150533" name="Text Box 3"/>
          <p:cNvSpPr txBox="1">
            <a:spLocks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595EB13-A81C-4D10-9DF6-ED6224B5663F}" type="slidenum">
              <a:rPr lang="es-BO" sz="1200">
                <a:solidFill>
                  <a:srgbClr val="402000"/>
                </a:solidFill>
                <a:ea typeface="WenQuanYi Zen Hei" charset="0"/>
                <a:cs typeface="WenQuanYi Zen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s-BO" sz="1200">
              <a:solidFill>
                <a:srgbClr val="402000"/>
              </a:solidFill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5079E8-BFF3-4D4A-B724-ED7C900116FC}" type="slidenum">
              <a:rPr lang="es-BO">
                <a:ea typeface="WenQuanYi Zen Hei" charset="0"/>
                <a:cs typeface="WenQuanYi Zen Hei" charset="0"/>
              </a:rPr>
              <a:pPr/>
              <a:t>26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1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1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B80880-DF28-433C-9068-3BC73D0A9831}" type="slidenum">
              <a:rPr lang="es-BO">
                <a:ea typeface="WenQuanYi Zen Hei" charset="0"/>
                <a:cs typeface="WenQuanYi Zen Hei" charset="0"/>
              </a:rPr>
              <a:pPr/>
              <a:t>27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2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2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08A336-AD6E-44A6-B1A0-F88708EAC6D8}" type="slidenum">
              <a:rPr lang="es-BO">
                <a:ea typeface="WenQuanYi Zen Hei" charset="0"/>
                <a:cs typeface="WenQuanYi Zen Hei" charset="0"/>
              </a:rPr>
              <a:pPr/>
              <a:t>28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3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3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9D5FC47-C869-4E60-AF8A-7133638475B6}" type="slidenum">
              <a:rPr lang="es-BO" sz="1200">
                <a:solidFill>
                  <a:srgbClr val="402000"/>
                </a:solidFill>
                <a:ea typeface="WenQuanYi Zen Hei" charset="0"/>
                <a:cs typeface="WenQuanYi Zen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s-BO" sz="1200">
              <a:solidFill>
                <a:srgbClr val="402000"/>
              </a:solidFill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ABCE97-D989-45EE-BAAB-91F997A08C07}" type="slidenum">
              <a:rPr lang="es-BO">
                <a:ea typeface="WenQuanYi Zen Hei" charset="0"/>
                <a:cs typeface="WenQuanYi Zen Hei" charset="0"/>
              </a:rPr>
              <a:pPr/>
              <a:t>29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4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4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EEC599-B43B-4F06-A6FF-584D55E9A44A}" type="slidenum">
              <a:rPr lang="es-BO">
                <a:ea typeface="WenQuanYi Zen Hei" charset="0"/>
                <a:cs typeface="WenQuanYi Zen Hei" charset="0"/>
              </a:rPr>
              <a:pPr/>
              <a:t>30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5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5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BCBA37-0A28-434C-8B7D-DC88C783B618}" type="slidenum">
              <a:rPr lang="es-BO">
                <a:ea typeface="WenQuanYi Zen Hei" charset="0"/>
                <a:cs typeface="WenQuanYi Zen Hei" charset="0"/>
              </a:rPr>
              <a:pPr/>
              <a:t>4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2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2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B8070D-91DA-44F8-AB65-288CE2CF8075}" type="slidenum">
              <a:rPr lang="es-BO">
                <a:ea typeface="WenQuanYi Zen Hei" charset="0"/>
                <a:cs typeface="WenQuanYi Zen Hei" charset="0"/>
              </a:rPr>
              <a:pPr/>
              <a:t>31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6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6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874048-4E3A-4121-9F02-11333C8E9B69}" type="slidenum">
              <a:rPr lang="es-BO">
                <a:ea typeface="WenQuanYi Zen Hei" charset="0"/>
                <a:cs typeface="WenQuanYi Zen Hei" charset="0"/>
              </a:rPr>
              <a:pPr/>
              <a:t>32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7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7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68FB71-0BE0-48DA-B900-8CEF5D3D14EB}" type="slidenum">
              <a:rPr lang="es-BO">
                <a:ea typeface="WenQuanYi Zen Hei" charset="0"/>
                <a:cs typeface="WenQuanYi Zen Hei" charset="0"/>
              </a:rPr>
              <a:pPr/>
              <a:t>33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8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8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A1EDD2-C3AD-4D19-B635-F78CB61955C7}" type="slidenum">
              <a:rPr lang="es-BO">
                <a:ea typeface="WenQuanYi Zen Hei" charset="0"/>
                <a:cs typeface="WenQuanYi Zen Hei" charset="0"/>
              </a:rPr>
              <a:pPr/>
              <a:t>34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59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59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4FA902-4F7E-464E-BB40-477B0CFE4C42}" type="slidenum">
              <a:rPr lang="es-BO">
                <a:ea typeface="WenQuanYi Zen Hei" charset="0"/>
                <a:cs typeface="WenQuanYi Zen Hei" charset="0"/>
              </a:rPr>
              <a:pPr/>
              <a:t>35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8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8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D9EF4F-5904-4840-A51F-C8519B3C6C85}" type="slidenum">
              <a:rPr lang="es-BO">
                <a:ea typeface="WenQuanYi Zen Hei" charset="0"/>
                <a:cs typeface="WenQuanYi Zen Hei" charset="0"/>
              </a:rPr>
              <a:pPr/>
              <a:t>37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0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0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5AEE48-54E1-4FC2-AB2E-6C82C80E075D}" type="slidenum">
              <a:rPr lang="es-BO">
                <a:ea typeface="WenQuanYi Zen Hei" charset="0"/>
                <a:cs typeface="WenQuanYi Zen Hei" charset="0"/>
              </a:rPr>
              <a:pPr/>
              <a:t>38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71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3B22EE-12AE-44D4-BBAD-C5EBF3B8C062}" type="slidenum">
              <a:rPr lang="es-BO">
                <a:ea typeface="WenQuanYi Zen Hei" charset="0"/>
                <a:cs typeface="WenQuanYi Zen Hei" charset="0"/>
              </a:rPr>
              <a:pPr/>
              <a:t>39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1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  <p:sp>
        <p:nvSpPr>
          <p:cNvPr id="161797" name="Text Box 3"/>
          <p:cNvSpPr txBox="1">
            <a:spLocks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EE2DAB0-B4E4-48C2-AF8A-4CE224861635}" type="slidenum">
              <a:rPr lang="es-BO" sz="1200">
                <a:solidFill>
                  <a:srgbClr val="402000"/>
                </a:solidFill>
                <a:ea typeface="WenQuanYi Zen Hei" charset="0"/>
                <a:cs typeface="WenQuanYi Zen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es-BO" sz="1200">
              <a:solidFill>
                <a:srgbClr val="402000"/>
              </a:solidFill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E4ACF9-3F1C-45FC-8E0F-6D9673BF0706}" type="slidenum">
              <a:rPr lang="es-BO">
                <a:ea typeface="WenQuanYi Zen Hei" charset="0"/>
                <a:cs typeface="WenQuanYi Zen Hei" charset="0"/>
              </a:rPr>
              <a:pPr/>
              <a:t>40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2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2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6BA0B8-67E3-4A57-BE50-7F96ADCD6ADD}" type="slidenum">
              <a:rPr lang="es-BO">
                <a:ea typeface="WenQuanYi Zen Hei" charset="0"/>
                <a:cs typeface="WenQuanYi Zen Hei" charset="0"/>
              </a:rPr>
              <a:pPr/>
              <a:t>41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3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3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2618AD-B8C8-4175-9D5D-97C5B4172C45}" type="slidenum">
              <a:rPr lang="es-BO">
                <a:ea typeface="WenQuanYi Zen Hei" charset="0"/>
                <a:cs typeface="WenQuanYi Zen Hei" charset="0"/>
              </a:rPr>
              <a:pPr/>
              <a:t>5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31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31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AE4DDD-4E7A-4E5A-AFFD-C858C57AD99F}" type="slidenum">
              <a:rPr lang="es-BO">
                <a:ea typeface="WenQuanYi Zen Hei" charset="0"/>
                <a:cs typeface="WenQuanYi Zen Hei" charset="0"/>
              </a:rPr>
              <a:pPr/>
              <a:t>42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4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4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FE1FFD-6F8C-4005-BC89-55A099900238}" type="slidenum">
              <a:rPr lang="es-BO">
                <a:ea typeface="WenQuanYi Zen Hei" charset="0"/>
                <a:cs typeface="WenQuanYi Zen Hei" charset="0"/>
              </a:rPr>
              <a:pPr/>
              <a:t>43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5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5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7D17DF-CCAB-49D8-B683-1B27D31FE9AC}" type="slidenum">
              <a:rPr lang="es-BO">
                <a:ea typeface="WenQuanYi Zen Hei" charset="0"/>
                <a:cs typeface="WenQuanYi Zen Hei" charset="0"/>
              </a:rPr>
              <a:pPr/>
              <a:t>44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6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6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BF979B-994E-421D-8E66-1748C8286840}" type="slidenum">
              <a:rPr lang="es-BO">
                <a:ea typeface="WenQuanYi Zen Hei" charset="0"/>
                <a:cs typeface="WenQuanYi Zen Hei" charset="0"/>
              </a:rPr>
              <a:pPr/>
              <a:t>45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7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7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8A6A57-3242-4494-B35F-F2F998CAC252}" type="slidenum">
              <a:rPr lang="es-BO">
                <a:ea typeface="WenQuanYi Zen Hei" charset="0"/>
                <a:cs typeface="WenQuanYi Zen Hei" charset="0"/>
              </a:rPr>
              <a:pPr/>
              <a:t>46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69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69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87DB648-89CB-4830-B28F-B8308553416B}" type="slidenum">
              <a:rPr lang="es-BO">
                <a:ea typeface="WenQuanYi Zen Hei" charset="0"/>
                <a:cs typeface="WenQuanYi Zen Hei" charset="0"/>
              </a:rPr>
              <a:pPr/>
              <a:t>47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72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72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  <p:sp>
        <p:nvSpPr>
          <p:cNvPr id="172037" name="Text Box 3"/>
          <p:cNvSpPr txBox="1">
            <a:spLocks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EBF35FD-76C5-4AE7-AC87-F44D0AC34A84}" type="slidenum">
              <a:rPr lang="es-BO" sz="1200">
                <a:solidFill>
                  <a:srgbClr val="402000"/>
                </a:solidFill>
                <a:ea typeface="WenQuanYi Zen Hei" charset="0"/>
                <a:cs typeface="WenQuanYi Zen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es-BO" sz="1200">
              <a:solidFill>
                <a:srgbClr val="402000"/>
              </a:solidFill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61C10-B19C-4D77-830A-FD0A31CAC047}" type="slidenum">
              <a:rPr lang="es-BO">
                <a:ea typeface="WenQuanYi Zen Hei" charset="0"/>
                <a:cs typeface="WenQuanYi Zen Hei" charset="0"/>
              </a:rPr>
              <a:pPr/>
              <a:t>48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00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00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61C10-B19C-4D77-830A-FD0A31CAC047}" type="slidenum">
              <a:rPr lang="es-BO">
                <a:ea typeface="WenQuanYi Zen Hei" charset="0"/>
                <a:cs typeface="WenQuanYi Zen Hei" charset="0"/>
              </a:rPr>
              <a:pPr/>
              <a:t>49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00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00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87DB648-89CB-4830-B28F-B8308553416B}" type="slidenum">
              <a:rPr lang="es-BO">
                <a:ea typeface="WenQuanYi Zen Hei" charset="0"/>
                <a:cs typeface="WenQuanYi Zen Hei" charset="0"/>
              </a:rPr>
              <a:pPr/>
              <a:t>50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72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72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  <p:sp>
        <p:nvSpPr>
          <p:cNvPr id="172037" name="Text Box 3"/>
          <p:cNvSpPr txBox="1">
            <a:spLocks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EBF35FD-76C5-4AE7-AC87-F44D0AC34A84}" type="slidenum">
              <a:rPr lang="es-BO" sz="1200">
                <a:solidFill>
                  <a:srgbClr val="402000"/>
                </a:solidFill>
                <a:ea typeface="WenQuanYi Zen Hei" charset="0"/>
                <a:cs typeface="WenQuanYi Zen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50</a:t>
            </a:fld>
            <a:endParaRPr lang="es-BO" sz="1200">
              <a:solidFill>
                <a:srgbClr val="402000"/>
              </a:solidFill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CCFB98-8C17-4E8E-868C-2F3A82735693}" type="slidenum">
              <a:rPr lang="es-BO">
                <a:ea typeface="WenQuanYi Zen Hei" charset="0"/>
                <a:cs typeface="WenQuanYi Zen Hei" charset="0"/>
              </a:rPr>
              <a:pPr/>
              <a:t>51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73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73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8F4504-DAC7-4845-B042-473378717BFB}" type="slidenum">
              <a:rPr lang="es-BO">
                <a:ea typeface="WenQuanYi Zen Hei" charset="0"/>
                <a:cs typeface="WenQuanYi Zen Hei" charset="0"/>
              </a:rPr>
              <a:pPr/>
              <a:t>6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4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4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CCFB98-8C17-4E8E-868C-2F3A82735693}" type="slidenum">
              <a:rPr lang="es-BO">
                <a:ea typeface="WenQuanYi Zen Hei" charset="0"/>
                <a:cs typeface="WenQuanYi Zen Hei" charset="0"/>
              </a:rPr>
              <a:pPr/>
              <a:t>52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73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73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B642C1-2554-4050-97B9-7EAD2CF18EDB}" type="slidenum">
              <a:rPr lang="es-BO">
                <a:ea typeface="WenQuanYi Zen Hei" charset="0"/>
                <a:cs typeface="WenQuanYi Zen Hei" charset="0"/>
              </a:rPr>
              <a:pPr/>
              <a:t>53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74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74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B7F62E-BFFD-4091-B234-CC7E08DAC86E}" type="slidenum">
              <a:rPr lang="es-BO">
                <a:ea typeface="WenQuanYi Zen Hei" charset="0"/>
                <a:cs typeface="WenQuanYi Zen Hei" charset="0"/>
              </a:rPr>
              <a:pPr/>
              <a:t>7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5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5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BEBD808-122B-4474-94C1-62AC725CAE4E}" type="slidenum">
              <a:rPr lang="es-BO">
                <a:ea typeface="WenQuanYi Zen Hei" charset="0"/>
                <a:cs typeface="WenQuanYi Zen Hei" charset="0"/>
              </a:rPr>
              <a:pPr/>
              <a:t>8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6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6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A4606D-387F-4A84-A644-3902789054DB}" type="slidenum">
              <a:rPr lang="es-BO">
                <a:ea typeface="WenQuanYi Zen Hei" charset="0"/>
                <a:cs typeface="WenQuanYi Zen Hei" charset="0"/>
              </a:rPr>
              <a:pPr/>
              <a:t>9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7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7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C6A95C-3B60-47E0-B1CB-C4760F5A0707}" type="slidenum">
              <a:rPr lang="es-BO">
                <a:ea typeface="WenQuanYi Zen Hei" charset="0"/>
                <a:cs typeface="WenQuanYi Zen Hei" charset="0"/>
              </a:rPr>
              <a:pPr/>
              <a:t>10</a:t>
            </a:fld>
            <a:endParaRPr lang="es-BO">
              <a:ea typeface="WenQuanYi Zen Hei" charset="0"/>
              <a:cs typeface="WenQuanYi Zen Hei" charset="0"/>
            </a:endParaRPr>
          </a:p>
        </p:txBody>
      </p:sp>
      <p:sp>
        <p:nvSpPr>
          <p:cNvPr id="138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98500"/>
            <a:ext cx="4654550" cy="3492500"/>
          </a:xfrm>
          <a:solidFill>
            <a:srgbClr val="FFFFFF"/>
          </a:solidFill>
          <a:ln/>
        </p:spPr>
      </p:sp>
      <p:sp>
        <p:nvSpPr>
          <p:cNvPr id="138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24363"/>
            <a:ext cx="5486400" cy="4192587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3E2CF-6B20-4AAA-B7CB-40ED534FD7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B2343-BA60-4368-ADEB-9A0340A85D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19900" y="311150"/>
            <a:ext cx="1941513" cy="56308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600" y="311150"/>
            <a:ext cx="5676900" cy="56308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7D250-2C4A-436D-A0B8-BED7C96085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5C803-EA38-4052-B249-3D3636A0BC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8EA0E-6035-45E6-AB52-00F1FE25C6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64552-CDA9-4E63-BC7A-BF8E6A6C74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1413" y="18288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C2BB-FA71-4007-8D7F-BAEDAFAA7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DCB47-FA31-4CF5-8E63-EA5DC4C57C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15106-C4DB-4B96-89C5-934871931B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B9265-1C06-4E36-BD24-771811359C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9FBC1-01DD-4257-A8CF-E6BFA8618A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EFDD-AE7B-4870-B780-E656F5D547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82827-3CEA-4FF5-B976-E3E193CCA7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01AB2-7287-42B2-A0BB-8D4C3A1FCB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19900" y="311150"/>
            <a:ext cx="1941513" cy="56308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600" y="311150"/>
            <a:ext cx="5676900" cy="56308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80718-675C-47F9-BEC2-E61087626B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D7BDA-AEA2-4D90-A0C3-46305AABA6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1413" y="18288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5AA7-D5B4-4058-8D1D-A866634135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F8E3F-2D35-488D-BFA3-34F6891C6A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B1AB6-CA53-40B3-AB5F-043265CD1E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D2F00-2EEB-4CCD-9C75-FF93EBBF40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46FCF-6C83-46A1-B116-8522D0174C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45E3A-12DD-4146-88BF-EDE8B1D1D2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8870950" cy="6856413"/>
            <a:chOff x="0" y="0"/>
            <a:chExt cx="5588" cy="4319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36" y="150"/>
              <a:ext cx="5252" cy="4025"/>
            </a:xfrm>
            <a:prstGeom prst="rect">
              <a:avLst/>
            </a:prstGeom>
            <a:solidFill>
              <a:srgbClr val="FBFA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cs typeface="Arial" charset="0"/>
              </a:endParaRPr>
            </a:p>
          </p:txBody>
        </p:sp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669" cy="43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640" y="1008"/>
              <a:ext cx="4879" cy="0"/>
            </a:xfrm>
            <a:prstGeom prst="line">
              <a:avLst/>
            </a:prstGeom>
            <a:noFill/>
            <a:ln w="3240">
              <a:solidFill>
                <a:srgbClr val="A083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cs typeface="Arial" charset="0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1150"/>
            <a:ext cx="7770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90600" y="6096000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429000" y="60960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0960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5C265BB-4890-4847-B76B-70D93A99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2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402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402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402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2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8870950" cy="6856413"/>
            <a:chOff x="0" y="0"/>
            <a:chExt cx="5588" cy="4319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36" y="150"/>
              <a:ext cx="5252" cy="4025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cs typeface="Arial" charset="0"/>
              </a:endParaRPr>
            </a:p>
          </p:txBody>
        </p:sp>
        <p:pic>
          <p:nvPicPr>
            <p:cNvPr id="2057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69" cy="43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1150"/>
            <a:ext cx="7770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cs typeface="Arial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829425" y="6100763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ClrTx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A08366"/>
                </a:solidFill>
                <a:cs typeface="Arial" charset="0"/>
              </a:defRPr>
            </a:lvl1pPr>
          </a:lstStyle>
          <a:p>
            <a:pPr>
              <a:defRPr/>
            </a:pPr>
            <a:fld id="{FC1D3691-A54D-4EE3-BC02-61B8682C22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6633"/>
          </a:solidFill>
          <a:latin typeface="Times New Roman" pitchFamily="16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2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402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402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402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2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2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3200">
                <a:solidFill>
                  <a:srgbClr val="FF0000"/>
                </a:solidFill>
                <a:latin typeface="Arial" charset="0"/>
              </a:rPr>
              <a:t>UNIDAD II</a:t>
            </a:r>
            <a:br>
              <a:rPr lang="es-BO" sz="3200">
                <a:solidFill>
                  <a:srgbClr val="FF0000"/>
                </a:solidFill>
                <a:latin typeface="Arial" charset="0"/>
              </a:rPr>
            </a:br>
            <a:r>
              <a:rPr lang="es-BO" sz="3200">
                <a:solidFill>
                  <a:srgbClr val="FF0000"/>
                </a:solidFill>
                <a:latin typeface="Arial" charset="0"/>
              </a:rPr>
              <a:t>DIAGN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Ó</a:t>
            </a:r>
            <a:r>
              <a:rPr lang="es-BO" sz="3200">
                <a:solidFill>
                  <a:srgbClr val="FF0000"/>
                </a:solidFill>
                <a:latin typeface="Arial" charset="0"/>
              </a:rPr>
              <a:t>STICO EMPRESARIAL</a:t>
            </a: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90600" y="1571612"/>
            <a:ext cx="8153400" cy="5286388"/>
          </a:xfrm>
          <a:prstGeom prst="rect">
            <a:avLst/>
          </a:prstGeom>
          <a:noFill/>
          <a:ln w="936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2.1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Introducción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solidFill>
                  <a:srgbClr val="402000"/>
                </a:solidFill>
                <a:latin typeface="Arial" charset="0"/>
              </a:rPr>
              <a:t>El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diagnóstico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empresarial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un </a:t>
            </a: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>
                <a:solidFill>
                  <a:srgbClr val="402000"/>
                </a:solidFill>
                <a:latin typeface="Arial" charset="0"/>
              </a:rPr>
              <a:t>instrumento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o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herramienta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sencilla</a:t>
            </a:r>
            <a:endParaRPr lang="en-US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y de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gran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utilidad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  <a:latin typeface="Arial" charset="0"/>
              </a:rPr>
              <a:t>para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  <a:latin typeface="Arial" charset="0"/>
              </a:rPr>
              <a:t>conocer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 la</a:t>
            </a: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  <a:latin typeface="Arial" charset="0"/>
              </a:rPr>
              <a:t>situación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 actual de </a:t>
            </a:r>
            <a:r>
              <a:rPr lang="en-US" u="sng" dirty="0" err="1" smtClean="0">
                <a:solidFill>
                  <a:srgbClr val="FF0000"/>
                </a:solidFill>
                <a:latin typeface="Arial" charset="0"/>
              </a:rPr>
              <a:t>una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  <a:latin typeface="Arial" charset="0"/>
              </a:rPr>
              <a:t>empresa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La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necesidad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del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diagonóstico</a:t>
            </a:r>
            <a:endParaRPr lang="en-US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empresarial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puede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dar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en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siguientes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situaciones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:</a:t>
            </a:r>
          </a:p>
          <a:p>
            <a:pPr marL="342900" indent="-341313" algn="just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>
              <a:solidFill>
                <a:srgbClr val="402000"/>
              </a:solidFill>
              <a:latin typeface="Arial" charset="0"/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7" y="1643063"/>
            <a:ext cx="2932104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FF0000"/>
                </a:solidFill>
                <a:latin typeface="Arial" charset="0"/>
              </a:rPr>
              <a:t>2.3.1 </a:t>
            </a:r>
            <a:r>
              <a:rPr lang="en-US" sz="3200" dirty="0" err="1" smtClean="0">
                <a:solidFill>
                  <a:srgbClr val="FF0000"/>
                </a:solidFill>
                <a:latin typeface="Arial" charset="0"/>
              </a:rPr>
              <a:t>Análisis</a:t>
            </a:r>
            <a:r>
              <a:rPr lang="en-US" sz="3200" dirty="0" smtClean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en-US" sz="3200" dirty="0" err="1">
                <a:solidFill>
                  <a:srgbClr val="FF0000"/>
                </a:solidFill>
                <a:latin typeface="Arial" charset="0"/>
              </a:rPr>
              <a:t>Externo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o del </a:t>
            </a:r>
            <a:r>
              <a:rPr lang="en-US" sz="3200" dirty="0" err="1">
                <a:solidFill>
                  <a:srgbClr val="FF0000"/>
                </a:solidFill>
                <a:latin typeface="Arial" charset="0"/>
              </a:rPr>
              <a:t>entorno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928688" y="1643063"/>
            <a:ext cx="7772400" cy="4929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402000"/>
                </a:solidFill>
                <a:latin typeface="Arial" charset="0"/>
              </a:rPr>
              <a:t>El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análisis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de variables o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factores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externos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constituye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componente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relacionamiento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e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interacción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empresa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con el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entorno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por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lo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es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fundamental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predecir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comportamiento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dichas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 variables  o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situaciones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ya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que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se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constituyen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en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oportunidades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o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amenazas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para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el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funcionamiento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 de la </a:t>
            </a:r>
            <a:r>
              <a:rPr lang="en-US" sz="3200" i="1" u="sng" dirty="0" err="1">
                <a:solidFill>
                  <a:srgbClr val="FF0000"/>
                </a:solidFill>
                <a:latin typeface="Arial" charset="0"/>
              </a:rPr>
              <a:t>empresa</a:t>
            </a:r>
            <a:r>
              <a:rPr lang="en-US" sz="3200" i="1" u="sng" dirty="0">
                <a:solidFill>
                  <a:srgbClr val="FF0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990600" y="1571625"/>
            <a:ext cx="7772400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402000"/>
                </a:solidFill>
                <a:latin typeface="Arial" charset="0"/>
              </a:rPr>
              <a:t>En el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análisis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del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ambiente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externo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 se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consideran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 el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Macroentormo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y el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Microentorno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. 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FF0000"/>
                </a:solidFill>
                <a:latin typeface="Arial" charset="0"/>
              </a:rPr>
              <a:t>1). </a:t>
            </a:r>
            <a:r>
              <a:rPr lang="en-US" sz="2600" dirty="0" err="1">
                <a:solidFill>
                  <a:srgbClr val="FF0000"/>
                </a:solidFill>
                <a:latin typeface="Arial" charset="0"/>
              </a:rPr>
              <a:t>Analisis</a:t>
            </a:r>
            <a:r>
              <a:rPr lang="en-US" sz="2600" dirty="0">
                <a:solidFill>
                  <a:srgbClr val="FF0000"/>
                </a:solidFill>
                <a:latin typeface="Arial" charset="0"/>
              </a:rPr>
              <a:t> del </a:t>
            </a:r>
            <a:r>
              <a:rPr lang="en-US" sz="2600" dirty="0" err="1">
                <a:solidFill>
                  <a:srgbClr val="FF0000"/>
                </a:solidFill>
                <a:latin typeface="Arial" charset="0"/>
              </a:rPr>
              <a:t>Macroentorno</a:t>
            </a:r>
            <a:endParaRPr lang="en-US" sz="26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Comprende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s-ES" sz="2600" dirty="0" err="1">
                <a:solidFill>
                  <a:srgbClr val="402000"/>
                </a:solidFill>
                <a:latin typeface="Arial" charset="0"/>
              </a:rPr>
              <a:t>aná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lisis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siguientes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variables: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FF0000"/>
                </a:solidFill>
                <a:latin typeface="Arial" charset="0"/>
              </a:rPr>
              <a:t>a) Variables o </a:t>
            </a:r>
            <a:r>
              <a:rPr lang="en-US" sz="26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Arial" charset="0"/>
              </a:rPr>
              <a:t>económicas</a:t>
            </a:r>
            <a:endParaRPr lang="en-US" sz="26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Indicadores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como:Tendencias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del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mercado</a:t>
            </a:r>
            <a:endParaRPr lang="en-US" sz="26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PIB,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crecimiento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recesión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crisis.</a:t>
            </a:r>
            <a:endParaRPr lang="en-US" sz="26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Inflación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tasa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interes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distribución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renta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Politicas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economicas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Balanza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pagos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Tipo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600" dirty="0" err="1" smtClean="0">
                <a:solidFill>
                  <a:srgbClr val="402000"/>
                </a:solidFill>
                <a:latin typeface="Arial" charset="0"/>
              </a:rPr>
              <a:t>cambio</a:t>
            </a:r>
            <a:r>
              <a:rPr lang="en-US" sz="2600" dirty="0" smtClean="0">
                <a:solidFill>
                  <a:srgbClr val="402000"/>
                </a:solidFill>
                <a:latin typeface="Arial" charset="0"/>
              </a:rPr>
              <a:t>, etc.</a:t>
            </a:r>
            <a:endParaRPr lang="en-US" sz="26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990600" y="1571625"/>
            <a:ext cx="7772400" cy="528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>
                <a:solidFill>
                  <a:srgbClr val="FF0000"/>
                </a:solidFill>
              </a:rPr>
              <a:t>b) </a:t>
            </a:r>
            <a:r>
              <a:rPr lang="en-US" sz="2700" dirty="0">
                <a:solidFill>
                  <a:srgbClr val="FF0000"/>
                </a:solidFill>
                <a:latin typeface="Arial" charset="0"/>
              </a:rPr>
              <a:t>Variables o </a:t>
            </a:r>
            <a:r>
              <a:rPr lang="en-US" sz="27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7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Arial" charset="0"/>
              </a:rPr>
              <a:t>tecnológicas</a:t>
            </a:r>
            <a:endParaRPr lang="en-US" sz="27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Automatización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innovación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productividad</a:t>
            </a:r>
            <a:endParaRPr lang="en-US" sz="27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Utilizacion</a:t>
            </a:r>
            <a:r>
              <a:rPr lang="en-US" sz="27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700" dirty="0" smtClean="0">
                <a:solidFill>
                  <a:srgbClr val="402000"/>
                </a:solidFill>
                <a:latin typeface="Arial" charset="0"/>
              </a:rPr>
              <a:t> TICs</a:t>
            </a:r>
            <a:endParaRPr lang="en-US" sz="27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Investigación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desarrollo</a:t>
            </a:r>
            <a:endParaRPr lang="en-US" sz="27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>
                <a:solidFill>
                  <a:srgbClr val="FF0000"/>
                </a:solidFill>
                <a:latin typeface="Arial" charset="0"/>
              </a:rPr>
              <a:t>c) Variables o </a:t>
            </a:r>
            <a:r>
              <a:rPr lang="en-US" sz="27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7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Arial" charset="0"/>
              </a:rPr>
              <a:t>políticas</a:t>
            </a:r>
            <a:endParaRPr lang="en-US" sz="2700" dirty="0">
              <a:solidFill>
                <a:srgbClr val="FF0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Estabilidad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inestabilidad</a:t>
            </a:r>
            <a:endParaRPr lang="en-US" sz="27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Periodos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eleccionarios</a:t>
            </a:r>
            <a:endParaRPr lang="en-US" sz="27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Decisiones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políticas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económicas</a:t>
            </a:r>
            <a:endParaRPr lang="en-US" sz="27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Políticas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fiscales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700" dirty="0" err="1">
                <a:solidFill>
                  <a:srgbClr val="402000"/>
                </a:solidFill>
                <a:latin typeface="Arial" charset="0"/>
              </a:rPr>
              <a:t>monetarias</a:t>
            </a:r>
            <a:r>
              <a:rPr lang="en-US" sz="27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financieras</a:t>
            </a:r>
            <a:endParaRPr lang="en-US" sz="27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Politicas</a:t>
            </a:r>
            <a:r>
              <a:rPr lang="en-US" sz="27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privatizacion</a:t>
            </a:r>
            <a:r>
              <a:rPr lang="en-US" sz="2700" dirty="0" smtClean="0">
                <a:solidFill>
                  <a:srgbClr val="402000"/>
                </a:solidFill>
                <a:latin typeface="Arial" charset="0"/>
              </a:rPr>
              <a:t> y  </a:t>
            </a:r>
            <a:r>
              <a:rPr lang="en-US" sz="2700" dirty="0" err="1" smtClean="0">
                <a:solidFill>
                  <a:srgbClr val="402000"/>
                </a:solidFill>
                <a:latin typeface="Arial" charset="0"/>
              </a:rPr>
              <a:t>estatizacion</a:t>
            </a:r>
            <a:r>
              <a:rPr lang="en-US" sz="2700" dirty="0" smtClean="0">
                <a:solidFill>
                  <a:srgbClr val="402000"/>
                </a:solidFill>
                <a:latin typeface="Arial" charset="0"/>
              </a:rPr>
              <a:t>, etc. </a:t>
            </a:r>
            <a:endParaRPr lang="en-US" sz="27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6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6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6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990600" y="1643063"/>
            <a:ext cx="7772400" cy="478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d) Variables o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legales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>
                <a:solidFill>
                  <a:srgbClr val="402000"/>
                </a:solidFill>
                <a:latin typeface="Arial" charset="0"/>
              </a:rPr>
              <a:t>Leyes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laborales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comerciales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tributarias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civiles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penales</a:t>
            </a:r>
            <a:endParaRPr lang="en-US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>
                <a:solidFill>
                  <a:srgbClr val="402000"/>
                </a:solidFill>
                <a:latin typeface="Arial" charset="0"/>
              </a:rPr>
              <a:t>Disposiciones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legales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como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resoluciones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ordenazas</a:t>
            </a:r>
            <a:endParaRPr lang="en-US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e) Variables o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sociales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>
                <a:solidFill>
                  <a:srgbClr val="402000"/>
                </a:solidFill>
                <a:latin typeface="Arial" charset="0"/>
              </a:rPr>
              <a:t>Entorno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social,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modos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vida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población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endParaRPr lang="en-US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Organizaciones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402000"/>
                </a:solidFill>
                <a:latin typeface="Arial" charset="0"/>
              </a:rPr>
              <a:t>representativas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CAINCO, </a:t>
            </a:r>
            <a:r>
              <a:rPr lang="en-US" dirty="0" smtClean="0">
                <a:solidFill>
                  <a:srgbClr val="402000"/>
                </a:solidFill>
                <a:latin typeface="Arial" charset="0"/>
              </a:rPr>
              <a:t>CADEX</a:t>
            </a:r>
            <a:endParaRPr lang="en-US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err="1">
                <a:solidFill>
                  <a:srgbClr val="402000"/>
                </a:solidFill>
                <a:latin typeface="Arial" charset="0"/>
              </a:rPr>
              <a:t>Colegios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profesionales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sindicatos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402000"/>
                </a:solidFill>
                <a:latin typeface="Arial" charset="0"/>
              </a:rPr>
              <a:t>Fraternidades</a:t>
            </a:r>
            <a:r>
              <a:rPr lang="en-US" dirty="0">
                <a:solidFill>
                  <a:srgbClr val="402000"/>
                </a:solidFill>
                <a:latin typeface="Arial" charset="0"/>
              </a:rPr>
              <a:t>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67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f) Variables o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culturales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Principos</a:t>
            </a: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Valores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creencias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costumbres</a:t>
            </a: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Niveles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alfabetización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habitos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etc.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g) Variables o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Ecologica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-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ambientales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Polución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contaminacion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Conservación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ecosistema</a:t>
            </a: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67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h)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Variables o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condiciones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charset="0"/>
              </a:rPr>
              <a:t>demograficas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Estado de la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población</a:t>
            </a:r>
            <a:endParaRPr lang="en-US" sz="28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Forma de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distribución</a:t>
            </a:r>
            <a:endParaRPr lang="en-US" sz="28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Desidad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poblacional</a:t>
            </a:r>
            <a:endParaRPr lang="en-US" sz="28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Tasa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crecimiento</a:t>
            </a:r>
            <a:endParaRPr lang="en-US" sz="28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Empleo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desempleo</a:t>
            </a:r>
            <a:endParaRPr lang="en-US" sz="28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Distribucion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por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edad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sexo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, etc.</a:t>
            </a: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FF0000"/>
                </a:solidFill>
                <a:latin typeface="Arial" charset="0"/>
              </a:rPr>
              <a:t>2) Análisis del microentorno</a:t>
            </a: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772400" cy="467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Comprende el análisis de</a:t>
            </a:r>
            <a:r>
              <a:rPr lang="es-ES" sz="2800" dirty="0" smtClean="0">
                <a:solidFill>
                  <a:srgbClr val="402000"/>
                </a:solidFill>
                <a:latin typeface="Arial" charset="0"/>
              </a:rPr>
              <a:t>:</a:t>
            </a:r>
            <a:endParaRPr lang="es-BO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b="1" dirty="0">
                <a:solidFill>
                  <a:srgbClr val="FF0000"/>
                </a:solidFill>
                <a:latin typeface="Arial" charset="0"/>
              </a:rPr>
              <a:t>a) Situación de los clientes y usuarios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Aquí se  analiza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:</a:t>
            </a:r>
            <a:r>
              <a:rPr lang="es-ES" sz="2800" dirty="0">
                <a:solidFill>
                  <a:srgbClr val="402000"/>
                </a:solidFill>
                <a:latin typeface="Arial" charset="0"/>
              </a:rPr>
              <a:t>  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El potencial del mercado, 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Participación en el mercado, 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Evolución de las necesidades del los clientes y la relación cliente-empresa</a:t>
            </a:r>
            <a:r>
              <a:rPr lang="es-ES" sz="32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32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b="1" dirty="0">
                <a:solidFill>
                  <a:srgbClr val="FF0000"/>
                </a:solidFill>
                <a:latin typeface="Arial" charset="0"/>
              </a:rPr>
              <a:t>b) Situación o condiciones de la competencia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Se analizan las deformaciones y práctica del mercado, como la existencia de monopolios, oligopolios y mercado competitivo. 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  <a:latin typeface="Arial" charset="0"/>
              </a:rPr>
              <a:t>Si la competencia se </a:t>
            </a:r>
            <a:r>
              <a:rPr lang="es-ES" sz="2800" b="1" i="1" dirty="0">
                <a:solidFill>
                  <a:srgbClr val="FF0000"/>
                </a:solidFill>
                <a:latin typeface="Arial" charset="0"/>
              </a:rPr>
              <a:t>basa en innovación, calidad, precio, promoción o una combinación de estos.</a:t>
            </a:r>
          </a:p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 b="1">
                <a:solidFill>
                  <a:srgbClr val="FF0000"/>
                </a:solidFill>
                <a:latin typeface="Arial" charset="0"/>
              </a:rPr>
              <a:t>c) Situación o condiciones de los proveedores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>
                <a:solidFill>
                  <a:srgbClr val="402000"/>
                </a:solidFill>
                <a:latin typeface="Arial" charset="0"/>
              </a:rPr>
              <a:t>Analizar el mercado de los proveedores de materias primas e insumos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>
                <a:solidFill>
                  <a:srgbClr val="402000"/>
                </a:solidFill>
                <a:latin typeface="Arial" charset="0"/>
              </a:rPr>
              <a:t>Proveedores de tecnología, 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>
                <a:solidFill>
                  <a:srgbClr val="402000"/>
                </a:solidFill>
                <a:latin typeface="Arial" charset="0"/>
              </a:rPr>
              <a:t>Proveedores de recursos financieros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>
                <a:solidFill>
                  <a:srgbClr val="402000"/>
                </a:solidFill>
                <a:latin typeface="Arial" charset="0"/>
              </a:rPr>
              <a:t>Recursos humanos y otros recursos.</a:t>
            </a:r>
          </a:p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320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 b="1" dirty="0">
                <a:solidFill>
                  <a:srgbClr val="FF0000"/>
                </a:solidFill>
                <a:latin typeface="Arial" charset="0"/>
              </a:rPr>
              <a:t>d) Situación o condiciones de los grupos reguladores.</a:t>
            </a:r>
          </a:p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32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3200" dirty="0">
                <a:solidFill>
                  <a:srgbClr val="402000"/>
                </a:solidFill>
                <a:latin typeface="Arial" charset="0"/>
              </a:rPr>
              <a:t>Esto significa analizar si existen asociaciones o sectores institucionales, gobierno central o departamental que </a:t>
            </a:r>
            <a:r>
              <a:rPr lang="es-ES" sz="3200" dirty="0" smtClean="0">
                <a:solidFill>
                  <a:srgbClr val="402000"/>
                </a:solidFill>
                <a:latin typeface="Arial" charset="0"/>
              </a:rPr>
              <a:t>reglamentan, controlan </a:t>
            </a:r>
            <a:r>
              <a:rPr lang="es-ES" sz="3200" dirty="0">
                <a:solidFill>
                  <a:srgbClr val="402000"/>
                </a:solidFill>
                <a:latin typeface="Arial" charset="0"/>
              </a:rPr>
              <a:t>o regulan el funcionamiento de las empresas.</a:t>
            </a:r>
          </a:p>
          <a:p>
            <a:pPr marL="342900" indent="-341313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32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2976" y="1428736"/>
            <a:ext cx="71438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La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solución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problemas</a:t>
            </a:r>
            <a:endParaRPr lang="en-US" sz="20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Enfrentar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una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crisis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empresarial</a:t>
            </a:r>
            <a:endParaRPr lang="en-US" sz="20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Efectuar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cambios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en la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organización</a:t>
            </a:r>
            <a:endParaRPr lang="en-US" sz="20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Adelantarse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a los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acontecimientos</a:t>
            </a:r>
            <a:r>
              <a:rPr lang="en-US" sz="20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402000"/>
                </a:solidFill>
                <a:latin typeface="Arial" charset="0"/>
              </a:rPr>
              <a:t>futuros</a:t>
            </a:r>
            <a:endParaRPr lang="en-US" sz="20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Adecuación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nuevas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situaciones</a:t>
            </a:r>
            <a:endParaRPr lang="en-US" sz="2000" dirty="0" smtClean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Mejorar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Clima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organizacional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y la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falta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motivación</a:t>
            </a:r>
            <a:endParaRPr lang="en-US" sz="2000" dirty="0" smtClean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Fusion o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compra</a:t>
            </a: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empresas</a:t>
            </a:r>
            <a:endParaRPr lang="en-US" sz="2000" dirty="0" smtClean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1313">
              <a:lnSpc>
                <a:spcPct val="150000"/>
              </a:lnSpc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_tradnl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Problema de productividad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1313" algn="just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 smtClean="0">
              <a:solidFill>
                <a:schemeClr val="tx1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 smtClean="0">
              <a:solidFill>
                <a:schemeClr val="tx1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 smtClean="0">
              <a:solidFill>
                <a:schemeClr val="tx1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rgbClr val="402000"/>
              </a:solidFill>
              <a:latin typeface="Arial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42910" y="1500174"/>
            <a:ext cx="43338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14348" y="3643314"/>
            <a:ext cx="433387" cy="338137"/>
          </a:xfrm>
          <a:prstGeom prst="ellipse">
            <a:avLst/>
          </a:prstGeom>
          <a:solidFill>
            <a:srgbClr val="F4F6A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42910" y="2643182"/>
            <a:ext cx="433387" cy="338138"/>
          </a:xfrm>
          <a:prstGeom prst="ellipse">
            <a:avLst/>
          </a:prstGeom>
          <a:solidFill>
            <a:srgbClr val="F6A8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14348" y="4143380"/>
            <a:ext cx="433387" cy="338138"/>
          </a:xfrm>
          <a:prstGeom prst="ellipse">
            <a:avLst/>
          </a:prstGeom>
          <a:solidFill>
            <a:srgbClr val="F6A8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14348" y="3143248"/>
            <a:ext cx="43338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42910" y="2143116"/>
            <a:ext cx="433387" cy="338137"/>
          </a:xfrm>
          <a:prstGeom prst="ellipse">
            <a:avLst/>
          </a:prstGeom>
          <a:solidFill>
            <a:srgbClr val="F4F6A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14348" y="4714884"/>
            <a:ext cx="43338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714348" y="5214950"/>
            <a:ext cx="43338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3200" b="1" dirty="0">
                <a:solidFill>
                  <a:srgbClr val="FF0000"/>
                </a:solidFill>
                <a:latin typeface="Arial" charset="0"/>
              </a:rPr>
              <a:t>2.3.2  </a:t>
            </a:r>
            <a:r>
              <a:rPr lang="es-BO" sz="3200" b="1" dirty="0" err="1">
                <a:solidFill>
                  <a:srgbClr val="FF0000"/>
                </a:solidFill>
                <a:latin typeface="Arial" charset="0"/>
              </a:rPr>
              <a:t>An</a:t>
            </a:r>
            <a:r>
              <a:rPr lang="en-US" sz="3200" b="1" dirty="0" err="1">
                <a:solidFill>
                  <a:srgbClr val="FF0000"/>
                </a:solidFill>
                <a:latin typeface="Arial" charset="0"/>
              </a:rPr>
              <a:t>álisis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 o </a:t>
            </a:r>
            <a:r>
              <a:rPr lang="en-US" sz="3200" b="1" dirty="0" err="1">
                <a:solidFill>
                  <a:srgbClr val="FF0000"/>
                </a:solidFill>
                <a:latin typeface="Arial" charset="0"/>
              </a:rPr>
              <a:t>diagnóstico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charset="0"/>
              </a:rPr>
              <a:t>interno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 de la </a:t>
            </a:r>
            <a:r>
              <a:rPr lang="en-US" sz="3200" b="1" dirty="0" err="1">
                <a:solidFill>
                  <a:srgbClr val="FF0000"/>
                </a:solidFill>
                <a:latin typeface="Arial" charset="0"/>
              </a:rPr>
              <a:t>organización</a:t>
            </a:r>
            <a:endParaRPr lang="en-US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990600" y="1643063"/>
            <a:ext cx="7772400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402000"/>
                </a:solidFill>
                <a:latin typeface="Arial" charset="0"/>
              </a:rPr>
              <a:t>Este diagnóstico tiene como objetivo identificar y evaluar las capacidades internas de  la organización, en terminos de las principales </a:t>
            </a:r>
            <a:r>
              <a:rPr lang="en-US" sz="3200" u="sng">
                <a:solidFill>
                  <a:srgbClr val="FF0000"/>
                </a:solidFill>
                <a:latin typeface="Arial" charset="0"/>
              </a:rPr>
              <a:t>fortalezas y debilidades.</a:t>
            </a:r>
          </a:p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u="sng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857625"/>
            <a:ext cx="3121025" cy="264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990600" y="1643063"/>
            <a:ext cx="7772400" cy="464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952500" lvl="1" indent="-385763" algn="just">
              <a:spcBef>
                <a:spcPts val="800"/>
              </a:spcBef>
              <a:buClrTx/>
              <a:buFontTx/>
              <a:buNone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CO" sz="3200" u="sng" dirty="0" smtClean="0">
                <a:solidFill>
                  <a:srgbClr val="FF0000"/>
                </a:solidFill>
                <a:latin typeface="Arial" charset="0"/>
              </a:rPr>
              <a:t>Fortalezas</a:t>
            </a: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CO" sz="3200" dirty="0" smtClean="0">
                <a:solidFill>
                  <a:srgbClr val="402000"/>
                </a:solidFill>
                <a:latin typeface="Arial" charset="0"/>
              </a:rPr>
              <a:t>Se definen como actividades y </a:t>
            </a:r>
            <a:r>
              <a:rPr lang="es-CO" sz="3200" i="1" u="sng" dirty="0" smtClean="0">
                <a:solidFill>
                  <a:srgbClr val="FF0000"/>
                </a:solidFill>
                <a:latin typeface="Arial" charset="0"/>
              </a:rPr>
              <a:t>atributos internos de una empresa que contribuyen al logro de los objetivos</a:t>
            </a:r>
            <a:r>
              <a:rPr lang="es-CO" sz="3200" dirty="0" smtClean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s-CO" sz="3200" dirty="0" smtClean="0">
                <a:solidFill>
                  <a:srgbClr val="402000"/>
                </a:solidFill>
                <a:latin typeface="Arial" charset="0"/>
              </a:rPr>
              <a:t>o que  apoyan al logro de los mismos.</a:t>
            </a: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E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Fortalezas son todas aquellas actividades que realiza una empresa con un </a:t>
            </a:r>
            <a:r>
              <a:rPr lang="es-ES" sz="3200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alto grado de eficiencia</a:t>
            </a:r>
            <a:r>
              <a:rPr lang="es-ES" sz="3200" i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CO" sz="3200" i="1" u="sng" dirty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990600" y="1643063"/>
            <a:ext cx="7772400" cy="464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endParaRPr lang="es-CO" sz="3200" dirty="0">
              <a:solidFill>
                <a:srgbClr val="402000"/>
              </a:solidFill>
              <a:latin typeface="Arial" charset="0"/>
            </a:endParaRP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CO" sz="3200" i="1" dirty="0">
                <a:solidFill>
                  <a:srgbClr val="0070C0"/>
                </a:solidFill>
                <a:latin typeface="Arial" charset="0"/>
              </a:rPr>
              <a:t>Son controlables</a:t>
            </a:r>
            <a:r>
              <a:rPr lang="es-CO" sz="3200" dirty="0">
                <a:solidFill>
                  <a:srgbClr val="402000"/>
                </a:solidFill>
                <a:latin typeface="Arial" charset="0"/>
              </a:rPr>
              <a:t>; son características positivas </a:t>
            </a:r>
            <a:r>
              <a:rPr lang="es-CO" sz="3200" dirty="0" smtClean="0">
                <a:solidFill>
                  <a:srgbClr val="402000"/>
                </a:solidFill>
                <a:latin typeface="Arial" charset="0"/>
              </a:rPr>
              <a:t>de una empresa y que </a:t>
            </a:r>
            <a:r>
              <a:rPr lang="es-CO" sz="3200" dirty="0">
                <a:solidFill>
                  <a:srgbClr val="402000"/>
                </a:solidFill>
                <a:latin typeface="Arial" charset="0"/>
              </a:rPr>
              <a:t>hay que aprovechar, usar y explotar</a:t>
            </a: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Arial" charset="0"/>
              <a:buNone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endParaRPr lang="es-CO" sz="32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952500" lvl="1" indent="-385763" algn="just">
              <a:spcBef>
                <a:spcPts val="800"/>
              </a:spcBef>
              <a:buClrTx/>
              <a:buFontTx/>
              <a:buNone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CO" sz="3200" b="1" dirty="0">
                <a:solidFill>
                  <a:srgbClr val="FF0000"/>
                </a:solidFill>
                <a:latin typeface="Arial" charset="0"/>
              </a:rPr>
              <a:t>Debilidades</a:t>
            </a: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CO" sz="3200" dirty="0">
                <a:solidFill>
                  <a:srgbClr val="402000"/>
                </a:solidFill>
                <a:latin typeface="Arial" charset="0"/>
              </a:rPr>
              <a:t>Actividades y </a:t>
            </a:r>
            <a:r>
              <a:rPr lang="es-CO" sz="3200" i="1" dirty="0">
                <a:solidFill>
                  <a:schemeClr val="tx2"/>
                </a:solidFill>
                <a:latin typeface="Arial" charset="0"/>
              </a:rPr>
              <a:t>atributos internos de una empresa que inhiben o </a:t>
            </a:r>
            <a:r>
              <a:rPr lang="es-CO" sz="3200" i="1" u="sng" dirty="0">
                <a:solidFill>
                  <a:srgbClr val="FF0000"/>
                </a:solidFill>
                <a:latin typeface="Arial" charset="0"/>
              </a:rPr>
              <a:t>dificultan el cumplimiento de los objetivos y misión de las empresas</a:t>
            </a:r>
            <a:r>
              <a:rPr lang="es-CO" sz="3200" i="1" u="sng" dirty="0" smtClean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E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Debilidades son todas aquellas actividades que realiza una empresa </a:t>
            </a:r>
            <a:r>
              <a:rPr lang="es-ES" sz="3200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 bajo grado de eficiencia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CO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endParaRPr lang="es-CO" sz="3200" i="1" dirty="0" smtClean="0">
              <a:solidFill>
                <a:srgbClr val="0070C0"/>
              </a:solidFill>
              <a:latin typeface="Arial" charset="0"/>
            </a:endParaRPr>
          </a:p>
          <a:p>
            <a:pPr marL="952500" lvl="1" indent="-385763" algn="just">
              <a:spcBef>
                <a:spcPts val="800"/>
              </a:spcBef>
              <a:buClr>
                <a:srgbClr val="CE9964"/>
              </a:buClr>
              <a:buFont typeface="Wingdings" charset="2"/>
              <a:buChar char=""/>
              <a:tabLst>
                <a:tab pos="1122363" algn="l"/>
                <a:tab pos="2036763" algn="l"/>
                <a:tab pos="2951163" algn="l"/>
                <a:tab pos="3865563" algn="l"/>
                <a:tab pos="4779963" algn="l"/>
                <a:tab pos="5694363" algn="l"/>
                <a:tab pos="6608763" algn="l"/>
                <a:tab pos="7523163" algn="l"/>
                <a:tab pos="8437563" algn="l"/>
                <a:tab pos="9351963" algn="l"/>
                <a:tab pos="10266363" algn="l"/>
              </a:tabLst>
            </a:pPr>
            <a:r>
              <a:rPr lang="es-CO" sz="3200" i="1" dirty="0" smtClean="0">
                <a:solidFill>
                  <a:srgbClr val="0070C0"/>
                </a:solidFill>
                <a:latin typeface="Arial" charset="0"/>
              </a:rPr>
              <a:t>Son </a:t>
            </a:r>
            <a:r>
              <a:rPr lang="es-CO" sz="3200" i="1" dirty="0">
                <a:solidFill>
                  <a:srgbClr val="0070C0"/>
                </a:solidFill>
                <a:latin typeface="Arial" charset="0"/>
              </a:rPr>
              <a:t>controlables; </a:t>
            </a:r>
            <a:r>
              <a:rPr lang="es-CO" sz="3200" dirty="0">
                <a:solidFill>
                  <a:srgbClr val="402000"/>
                </a:solidFill>
                <a:latin typeface="Arial" charset="0"/>
              </a:rPr>
              <a:t>son problemas presentes, hay que superarlos y prevenir su efecto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785813" y="1928813"/>
            <a:ext cx="8072437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402000"/>
                </a:solidFill>
                <a:latin typeface="Arial" charset="0"/>
              </a:rPr>
              <a:t>Para la realización del diagnóstico interno se deben evaluar los recursos o áreas de la organización como: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402000"/>
                </a:solidFill>
                <a:latin typeface="Arial" charset="0"/>
              </a:rPr>
              <a:t>                                                        </a:t>
            </a: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857250" y="3571875"/>
            <a:ext cx="1643063" cy="928688"/>
          </a:xfrm>
          <a:prstGeom prst="rect">
            <a:avLst/>
          </a:prstGeom>
          <a:solidFill>
            <a:srgbClr val="FFFF00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2000"/>
                </a:solidFill>
                <a:latin typeface="Arial" charset="0"/>
              </a:rPr>
              <a:t>RECURSOS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2000"/>
                </a:solidFill>
                <a:latin typeface="Arial" charset="0"/>
              </a:rPr>
              <a:t>HUMANOS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928938" y="3571875"/>
            <a:ext cx="1785937" cy="928688"/>
          </a:xfrm>
          <a:prstGeom prst="rect">
            <a:avLst/>
          </a:prstGeom>
          <a:solidFill>
            <a:srgbClr val="FFFF00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2000"/>
                </a:solidFill>
                <a:latin typeface="Arial" charset="0"/>
              </a:rPr>
              <a:t>RECURSOS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2000"/>
                </a:solidFill>
                <a:latin typeface="Arial" charset="0"/>
              </a:rPr>
              <a:t>ORGANIZAC.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072063" y="3571875"/>
            <a:ext cx="1643062" cy="928688"/>
          </a:xfrm>
          <a:prstGeom prst="rect">
            <a:avLst/>
          </a:prstGeom>
          <a:solidFill>
            <a:srgbClr val="FFFF00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2000"/>
                </a:solidFill>
                <a:latin typeface="Arial" charset="0"/>
              </a:rPr>
              <a:t>RECURSOS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402000"/>
                </a:solidFill>
                <a:latin typeface="Arial" charset="0"/>
              </a:rPr>
              <a:t>FISICOS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143750" y="3571875"/>
            <a:ext cx="1714500" cy="928688"/>
          </a:xfrm>
          <a:prstGeom prst="rect">
            <a:avLst/>
          </a:prstGeom>
          <a:solidFill>
            <a:srgbClr val="FFFF00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>
                <a:solidFill>
                  <a:srgbClr val="402000"/>
                </a:solidFill>
                <a:latin typeface="Arial" charset="0"/>
              </a:rPr>
              <a:t>CAPACIDAD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>
                <a:solidFill>
                  <a:srgbClr val="402000"/>
                </a:solidFill>
                <a:latin typeface="Arial" charset="0"/>
              </a:rPr>
              <a:t>FINANCIERA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 flipV="1">
            <a:off x="2571750" y="3929063"/>
            <a:ext cx="357188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 flipV="1">
            <a:off x="4714875" y="3929063"/>
            <a:ext cx="357188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 flipV="1">
            <a:off x="6715125" y="3929063"/>
            <a:ext cx="357188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3286125" y="5214938"/>
            <a:ext cx="3000375" cy="1214437"/>
          </a:xfrm>
          <a:prstGeom prst="rect">
            <a:avLst/>
          </a:prstGeom>
          <a:solidFill>
            <a:srgbClr val="FFFF00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QUE GENERAN VENTAJAS</a:t>
            </a:r>
            <a:endParaRPr lang="en-US" sz="2000" dirty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COMPETITIVAS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SOSTENIBLES</a:t>
            </a:r>
          </a:p>
        </p:txBody>
      </p:sp>
      <p:sp>
        <p:nvSpPr>
          <p:cNvPr id="23563" name="AutoShape 10"/>
          <p:cNvSpPr>
            <a:spLocks/>
          </p:cNvSpPr>
          <p:nvPr/>
        </p:nvSpPr>
        <p:spPr bwMode="auto">
          <a:xfrm rot="5400000">
            <a:off x="4592638" y="1127125"/>
            <a:ext cx="465137" cy="7358063"/>
          </a:xfrm>
          <a:prstGeom prst="rightBrace">
            <a:avLst>
              <a:gd name="adj1" fmla="val 8349"/>
              <a:gd name="adj2" fmla="val 52023"/>
            </a:avLst>
          </a:prstGeom>
          <a:solidFill>
            <a:srgbClr val="92D050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990600" y="1428750"/>
            <a:ext cx="7772400" cy="514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2763" algn="just">
              <a:spcBef>
                <a:spcPts val="700"/>
              </a:spcBef>
              <a:buClrTx/>
              <a:buSzPct val="90000"/>
              <a:buFontTx/>
              <a:buNone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a)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Recursos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Humanos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514350" indent="-512763" algn="just">
              <a:spcBef>
                <a:spcPts val="700"/>
              </a:spcBef>
              <a:buClrTx/>
              <a:buSzPct val="90000"/>
              <a:buFontTx/>
              <a:buNone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Consiste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en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evaluar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las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fortalezas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y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debilidades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que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poseen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los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recursos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humanos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de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todos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los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niveles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de la </a:t>
            </a:r>
            <a:r>
              <a:rPr lang="en-US" sz="2800" i="1" dirty="0" err="1">
                <a:solidFill>
                  <a:srgbClr val="0070C0"/>
                </a:solidFill>
                <a:latin typeface="Arial" charset="0"/>
              </a:rPr>
              <a:t>organización</a:t>
            </a:r>
            <a:r>
              <a:rPr lang="en-US" sz="28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implementación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estrategias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cumplimiento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objetivos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misión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 Para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ello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toma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cuenta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lo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siguiente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:</a:t>
            </a:r>
          </a:p>
          <a:p>
            <a:pPr marL="514350" indent="-512763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Experiencia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514350" indent="-512763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Resultados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obtenidos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,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ausentismo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514350" indent="-512763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Preparación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,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remuneración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514350" indent="-512763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Capacitación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y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motivación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514350" indent="-512763" algn="just">
              <a:spcBef>
                <a:spcPts val="700"/>
              </a:spcBef>
              <a:buClrTx/>
              <a:buSzPct val="90000"/>
              <a:buFontTx/>
              <a:buNone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990600" y="1643063"/>
            <a:ext cx="7772400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b) </a:t>
            </a:r>
            <a:r>
              <a:rPr lang="en-US" sz="2800" u="sng" dirty="0" err="1">
                <a:solidFill>
                  <a:srgbClr val="FF0000"/>
                </a:solidFill>
                <a:latin typeface="Arial" charset="0"/>
              </a:rPr>
              <a:t>Recursos</a:t>
            </a:r>
            <a:r>
              <a:rPr lang="en-US" sz="2800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u="sng" dirty="0" err="1">
                <a:solidFill>
                  <a:srgbClr val="FF0000"/>
                </a:solidFill>
                <a:latin typeface="Arial" charset="0"/>
              </a:rPr>
              <a:t>organizacionales</a:t>
            </a:r>
            <a:endParaRPr lang="en-US" sz="2800" u="sng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análisis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puede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realizar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respondiendo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siguientes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preguntas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: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i="1" dirty="0" err="1" smtClean="0">
                <a:solidFill>
                  <a:srgbClr val="00B050"/>
                </a:solidFill>
                <a:latin typeface="Arial" charset="0"/>
              </a:rPr>
              <a:t>Posee</a:t>
            </a:r>
            <a:r>
              <a:rPr lang="en-US" sz="2800" i="1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la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empresa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los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recursos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Arial" charset="0"/>
              </a:rPr>
              <a:t>organizacionales</a:t>
            </a:r>
            <a:r>
              <a:rPr lang="en-US" sz="2800" i="1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Arial" charset="0"/>
              </a:rPr>
              <a:t>suficientes</a:t>
            </a:r>
            <a:r>
              <a:rPr lang="en-US" sz="2800" i="1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satisfacer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demanda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real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potencial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del </a:t>
            </a:r>
            <a:r>
              <a:rPr lang="en-US" sz="2800" dirty="0" err="1" smtClean="0">
                <a:solidFill>
                  <a:srgbClr val="402000"/>
                </a:solidFill>
                <a:latin typeface="Arial" charset="0"/>
              </a:rPr>
              <a:t>mercado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?.</a:t>
            </a: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Existe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correspondencia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entre los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recursos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con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que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cuenta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la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organización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y los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objetivos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que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se ha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trazado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67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i="1" u="sng" dirty="0">
                <a:solidFill>
                  <a:srgbClr val="00B050"/>
                </a:solidFill>
                <a:latin typeface="Arial" charset="0"/>
              </a:rPr>
              <a:t>La </a:t>
            </a:r>
            <a:r>
              <a:rPr lang="en-US" sz="2500" i="1" u="sng" dirty="0" err="1">
                <a:solidFill>
                  <a:srgbClr val="00B050"/>
                </a:solidFill>
                <a:latin typeface="Arial" charset="0"/>
              </a:rPr>
              <a:t>estructura</a:t>
            </a:r>
            <a:r>
              <a:rPr lang="en-US" sz="2500" i="1" u="sng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500" i="1" u="sng" dirty="0" err="1" smtClean="0">
                <a:solidFill>
                  <a:srgbClr val="00B050"/>
                </a:solidFill>
                <a:latin typeface="Arial" charset="0"/>
              </a:rPr>
              <a:t>organizacional</a:t>
            </a:r>
            <a:r>
              <a:rPr lang="en-US" sz="2500" i="1" u="sng" dirty="0" smtClean="0">
                <a:solidFill>
                  <a:srgbClr val="00B050"/>
                </a:solidFill>
                <a:latin typeface="Arial" charset="0"/>
              </a:rPr>
              <a:t> (</a:t>
            </a:r>
            <a:r>
              <a:rPr lang="en-US" sz="2500" i="1" u="sng" dirty="0" err="1" smtClean="0">
                <a:solidFill>
                  <a:srgbClr val="00B050"/>
                </a:solidFill>
                <a:latin typeface="Arial" charset="0"/>
              </a:rPr>
              <a:t>Organigrama</a:t>
            </a:r>
            <a:r>
              <a:rPr lang="en-US" sz="2500" i="1" u="sng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500" i="1" u="sng" dirty="0" err="1" smtClean="0">
                <a:solidFill>
                  <a:srgbClr val="00B050"/>
                </a:solidFill>
                <a:latin typeface="Arial" charset="0"/>
              </a:rPr>
              <a:t>manuales</a:t>
            </a:r>
            <a:r>
              <a:rPr lang="en-US" sz="2500" i="1" u="sng" dirty="0" smtClean="0">
                <a:solidFill>
                  <a:srgbClr val="00B050"/>
                </a:solidFill>
                <a:latin typeface="Arial" charset="0"/>
              </a:rPr>
              <a:t> de </a:t>
            </a:r>
            <a:r>
              <a:rPr lang="en-US" sz="2500" i="1" u="sng" dirty="0" err="1" smtClean="0">
                <a:solidFill>
                  <a:srgbClr val="00B050"/>
                </a:solidFill>
                <a:latin typeface="Arial" charset="0"/>
              </a:rPr>
              <a:t>funciones</a:t>
            </a:r>
            <a:r>
              <a:rPr lang="en-US" sz="2500" i="1" u="sng" dirty="0" smtClean="0">
                <a:solidFill>
                  <a:srgbClr val="00B050"/>
                </a:solidFill>
                <a:latin typeface="Arial" charset="0"/>
              </a:rPr>
              <a:t>, etc.)</a:t>
            </a:r>
            <a:r>
              <a:rPr lang="en-US" sz="2500" dirty="0" err="1" smtClean="0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5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posee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empresa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posibilita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efectividad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imlementación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de un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proceso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dirección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estratégica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?.</a:t>
            </a:r>
          </a:p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i="1" u="sng" dirty="0">
                <a:solidFill>
                  <a:srgbClr val="00B050"/>
                </a:solidFill>
                <a:latin typeface="Arial" charset="0"/>
              </a:rPr>
              <a:t>El </a:t>
            </a:r>
            <a:r>
              <a:rPr lang="en-US" sz="2500" i="1" u="sng" dirty="0" err="1">
                <a:solidFill>
                  <a:srgbClr val="00B050"/>
                </a:solidFill>
                <a:latin typeface="Arial" charset="0"/>
              </a:rPr>
              <a:t>poder</a:t>
            </a:r>
            <a:r>
              <a:rPr lang="en-US" sz="2500" i="1" u="sng" dirty="0">
                <a:solidFill>
                  <a:srgbClr val="00B050"/>
                </a:solidFill>
                <a:latin typeface="Arial" charset="0"/>
              </a:rPr>
              <a:t> en la </a:t>
            </a:r>
            <a:r>
              <a:rPr lang="en-US" sz="2500" i="1" u="sng" dirty="0" err="1">
                <a:solidFill>
                  <a:srgbClr val="00B050"/>
                </a:solidFill>
                <a:latin typeface="Arial" charset="0"/>
              </a:rPr>
              <a:t>toma</a:t>
            </a:r>
            <a:r>
              <a:rPr lang="en-US" sz="2500" i="1" u="sng" dirty="0">
                <a:solidFill>
                  <a:srgbClr val="00B050"/>
                </a:solidFill>
                <a:latin typeface="Arial" charset="0"/>
              </a:rPr>
              <a:t> de </a:t>
            </a:r>
            <a:r>
              <a:rPr lang="en-US" sz="2500" i="1" u="sng" dirty="0" err="1">
                <a:solidFill>
                  <a:srgbClr val="00B050"/>
                </a:solidFill>
                <a:latin typeface="Arial" charset="0"/>
              </a:rPr>
              <a:t>decisiones</a:t>
            </a:r>
            <a:r>
              <a:rPr lang="en-US" sz="2500" i="1" u="sng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favorece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implementación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de un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sistema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dirección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estratégica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?</a:t>
            </a:r>
          </a:p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500" u="sng" dirty="0">
                <a:solidFill>
                  <a:srgbClr val="00B050"/>
                </a:solidFill>
                <a:latin typeface="Arial" charset="0"/>
              </a:rPr>
              <a:t>Los </a:t>
            </a:r>
            <a:r>
              <a:rPr lang="en-US" sz="2500" u="sng" dirty="0" err="1">
                <a:solidFill>
                  <a:srgbClr val="00B050"/>
                </a:solidFill>
                <a:latin typeface="Arial" charset="0"/>
              </a:rPr>
              <a:t>valores</a:t>
            </a:r>
            <a:r>
              <a:rPr lang="en-US" sz="2500" u="sng" dirty="0">
                <a:solidFill>
                  <a:srgbClr val="00B050"/>
                </a:solidFill>
                <a:latin typeface="Arial" charset="0"/>
              </a:rPr>
              <a:t> y </a:t>
            </a:r>
            <a:r>
              <a:rPr lang="en-US" sz="2500" u="sng" dirty="0" err="1">
                <a:solidFill>
                  <a:srgbClr val="00B050"/>
                </a:solidFill>
                <a:latin typeface="Arial" charset="0"/>
              </a:rPr>
              <a:t>creencias</a:t>
            </a:r>
            <a:r>
              <a:rPr lang="en-US" sz="2500" u="sng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500" u="sng" dirty="0" err="1">
                <a:solidFill>
                  <a:srgbClr val="00B050"/>
                </a:solidFill>
                <a:latin typeface="Arial" charset="0"/>
              </a:rPr>
              <a:t>tradicionales</a:t>
            </a:r>
            <a:r>
              <a:rPr lang="en-US" sz="2500" u="sng" dirty="0">
                <a:solidFill>
                  <a:srgbClr val="00B050"/>
                </a:solidFill>
                <a:latin typeface="Arial" charset="0"/>
              </a:rPr>
              <a:t> de los </a:t>
            </a:r>
            <a:r>
              <a:rPr lang="en-US" sz="2500" u="sng" dirty="0" err="1" smtClean="0">
                <a:solidFill>
                  <a:srgbClr val="00B050"/>
                </a:solidFill>
                <a:latin typeface="Arial" charset="0"/>
              </a:rPr>
              <a:t>trabajadores</a:t>
            </a:r>
            <a:r>
              <a:rPr lang="en-US" sz="2500" u="sng" dirty="0" smtClean="0">
                <a:solidFill>
                  <a:srgbClr val="00B050"/>
                </a:solidFill>
                <a:latin typeface="Arial" charset="0"/>
              </a:rPr>
              <a:t> (</a:t>
            </a:r>
            <a:r>
              <a:rPr lang="en-US" sz="2500" u="sng" dirty="0" err="1" smtClean="0">
                <a:solidFill>
                  <a:srgbClr val="00B050"/>
                </a:solidFill>
                <a:latin typeface="Arial" charset="0"/>
              </a:rPr>
              <a:t>cultura</a:t>
            </a:r>
            <a:r>
              <a:rPr lang="en-US" sz="2500" u="sng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2500" u="sng" dirty="0" err="1" smtClean="0">
                <a:solidFill>
                  <a:srgbClr val="00B050"/>
                </a:solidFill>
                <a:latin typeface="Arial" charset="0"/>
              </a:rPr>
              <a:t>organizacional</a:t>
            </a:r>
            <a:r>
              <a:rPr lang="en-US" sz="2500" u="sng" dirty="0" smtClean="0">
                <a:solidFill>
                  <a:srgbClr val="00B050"/>
                </a:solidFill>
                <a:latin typeface="Arial" charset="0"/>
              </a:rPr>
              <a:t>) 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son compatibles con el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proceso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dirección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estratégica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2500" dirty="0" err="1">
                <a:solidFill>
                  <a:srgbClr val="402000"/>
                </a:solidFill>
                <a:latin typeface="Arial" charset="0"/>
              </a:rPr>
              <a:t>implantar</a:t>
            </a:r>
            <a:r>
              <a:rPr lang="en-US" sz="2500" dirty="0">
                <a:solidFill>
                  <a:srgbClr val="402000"/>
                </a:solidFill>
                <a:latin typeface="Arial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990600" y="1643063"/>
            <a:ext cx="7772400" cy="4929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FF0000"/>
                </a:solidFill>
                <a:latin typeface="Arial" charset="0"/>
              </a:rPr>
              <a:t>c) </a:t>
            </a:r>
            <a:r>
              <a:rPr lang="en-US" sz="3200" dirty="0" err="1">
                <a:solidFill>
                  <a:srgbClr val="FF0000"/>
                </a:solidFill>
                <a:latin typeface="Arial" charset="0"/>
              </a:rPr>
              <a:t>Recursos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charset="0"/>
              </a:rPr>
              <a:t>fisicos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402000"/>
                </a:solidFill>
                <a:latin typeface="Arial" charset="0"/>
              </a:rPr>
              <a:t>Se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refieren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a la </a:t>
            </a:r>
            <a:r>
              <a:rPr lang="en-US" sz="3200" i="1" u="sng" dirty="0" err="1">
                <a:solidFill>
                  <a:srgbClr val="00B050"/>
                </a:solidFill>
                <a:latin typeface="Arial" charset="0"/>
              </a:rPr>
              <a:t>valoración</a:t>
            </a:r>
            <a:r>
              <a:rPr lang="en-US" sz="3200" i="1" u="sng" dirty="0">
                <a:solidFill>
                  <a:srgbClr val="00B050"/>
                </a:solidFill>
                <a:latin typeface="Arial" charset="0"/>
              </a:rPr>
              <a:t> de los </a:t>
            </a:r>
            <a:r>
              <a:rPr lang="en-US" sz="3200" i="1" u="sng" dirty="0" err="1">
                <a:solidFill>
                  <a:srgbClr val="00B050"/>
                </a:solidFill>
                <a:latin typeface="Arial" charset="0"/>
              </a:rPr>
              <a:t>recusos</a:t>
            </a:r>
            <a:r>
              <a:rPr lang="en-US" sz="3200" i="1" u="sng" dirty="0">
                <a:solidFill>
                  <a:srgbClr val="00B050"/>
                </a:solidFill>
                <a:latin typeface="Arial" charset="0"/>
              </a:rPr>
              <a:t> con los </a:t>
            </a:r>
            <a:r>
              <a:rPr lang="en-US" sz="3200" i="1" u="sng" dirty="0" err="1">
                <a:solidFill>
                  <a:srgbClr val="00B050"/>
                </a:solidFill>
                <a:latin typeface="Arial" charset="0"/>
              </a:rPr>
              <a:t>que</a:t>
            </a:r>
            <a:r>
              <a:rPr lang="en-US" sz="3200" i="1" u="sng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3200" i="1" u="sng" dirty="0" err="1">
                <a:solidFill>
                  <a:srgbClr val="00B050"/>
                </a:solidFill>
                <a:latin typeface="Arial" charset="0"/>
              </a:rPr>
              <a:t>cuenta</a:t>
            </a:r>
            <a:r>
              <a:rPr lang="en-US" sz="3200" i="1" u="sng" dirty="0">
                <a:solidFill>
                  <a:srgbClr val="00B050"/>
                </a:solidFill>
                <a:latin typeface="Arial" charset="0"/>
              </a:rPr>
              <a:t> la </a:t>
            </a:r>
            <a:r>
              <a:rPr lang="en-US" sz="3200" i="1" u="sng" dirty="0" err="1">
                <a:solidFill>
                  <a:srgbClr val="00B050"/>
                </a:solidFill>
                <a:latin typeface="Arial" charset="0"/>
              </a:rPr>
              <a:t>organización</a:t>
            </a:r>
            <a:r>
              <a:rPr lang="en-US" sz="3200" i="1" u="sng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 el 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cumplimiento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de los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objetivos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y la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misión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como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: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Tecnologia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3200" dirty="0" err="1" smtClean="0">
                <a:solidFill>
                  <a:srgbClr val="402000"/>
                </a:solidFill>
                <a:latin typeface="Arial" charset="0"/>
              </a:rPr>
              <a:t>infraestructura</a:t>
            </a:r>
            <a:endParaRPr lang="en-US" sz="32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err="1" smtClean="0">
                <a:solidFill>
                  <a:srgbClr val="402000"/>
                </a:solidFill>
                <a:latin typeface="Arial" charset="0"/>
              </a:rPr>
              <a:t>Maquinaria</a:t>
            </a:r>
            <a:r>
              <a:rPr lang="en-US" sz="3200" dirty="0" smtClean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3200" dirty="0" err="1" smtClean="0">
                <a:solidFill>
                  <a:srgbClr val="402000"/>
                </a:solidFill>
                <a:latin typeface="Arial" charset="0"/>
              </a:rPr>
              <a:t>equipos</a:t>
            </a:r>
            <a:endParaRPr lang="en-US" sz="32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Capacidad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producción</a:t>
            </a:r>
            <a:endParaRPr lang="en-US" sz="32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err="1" smtClean="0">
                <a:solidFill>
                  <a:srgbClr val="402000"/>
                </a:solidFill>
                <a:latin typeface="Arial" charset="0"/>
              </a:rPr>
              <a:t>Ubicación</a:t>
            </a:r>
            <a:r>
              <a:rPr lang="en-US" sz="3200" dirty="0" smtClean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geográfica</a:t>
            </a:r>
            <a:r>
              <a:rPr lang="en-US" sz="32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3200" dirty="0" err="1">
                <a:solidFill>
                  <a:srgbClr val="402000"/>
                </a:solidFill>
                <a:latin typeface="Arial" charset="0"/>
              </a:rPr>
              <a:t>distribución</a:t>
            </a:r>
            <a:endParaRPr lang="en-US" sz="32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0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0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990600" y="1357298"/>
            <a:ext cx="7772400" cy="50720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 dirty="0" smtClean="0">
                <a:solidFill>
                  <a:srgbClr val="402000"/>
                </a:solidFill>
                <a:latin typeface="Arial" charset="0"/>
              </a:rPr>
              <a:t>El </a:t>
            </a:r>
            <a:r>
              <a:rPr lang="en-US" sz="2800" b="1" dirty="0" err="1">
                <a:solidFill>
                  <a:srgbClr val="402000"/>
                </a:solidFill>
                <a:latin typeface="Arial" charset="0"/>
              </a:rPr>
              <a:t>diagnóstico</a:t>
            </a:r>
            <a:r>
              <a:rPr lang="en-US" sz="2800" b="1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402000"/>
                </a:solidFill>
                <a:latin typeface="Arial" charset="0"/>
              </a:rPr>
              <a:t>es</a:t>
            </a:r>
            <a:r>
              <a:rPr lang="en-US" sz="2800" b="1" dirty="0">
                <a:solidFill>
                  <a:srgbClr val="402000"/>
                </a:solidFill>
                <a:latin typeface="Arial" charset="0"/>
              </a:rPr>
              <a:t> un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recurso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valioso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de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información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que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ayuda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a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identificar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los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sintomas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las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causas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y los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efectos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de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una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situación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dada.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00B050"/>
              </a:solidFill>
              <a:latin typeface="Arial" charset="0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357562"/>
            <a:ext cx="3235327" cy="3105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Además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pueden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evaluar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siguientes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aspectos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Publicidad-promoción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Canales de </a:t>
            </a:r>
            <a:r>
              <a:rPr lang="en-US" sz="2800" i="1" dirty="0" err="1" smtClean="0">
                <a:solidFill>
                  <a:srgbClr val="00B050"/>
                </a:solidFill>
                <a:latin typeface="Arial" charset="0"/>
              </a:rPr>
              <a:t>distribución</a:t>
            </a:r>
            <a:r>
              <a:rPr lang="en-US" sz="2800" i="1" dirty="0" smtClean="0">
                <a:solidFill>
                  <a:srgbClr val="00B050"/>
                </a:solidFill>
                <a:latin typeface="Arial" charset="0"/>
              </a:rPr>
              <a:t> 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Imagen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y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reputación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de la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empresa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Participación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o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cuota</a:t>
            </a:r>
            <a:r>
              <a:rPr lang="en-US" sz="2800" i="1" dirty="0">
                <a:solidFill>
                  <a:srgbClr val="00B050"/>
                </a:solidFill>
                <a:latin typeface="Arial" charset="0"/>
              </a:rPr>
              <a:t> en el </a:t>
            </a:r>
            <a:r>
              <a:rPr lang="en-US" sz="2800" i="1" dirty="0" err="1">
                <a:solidFill>
                  <a:srgbClr val="00B050"/>
                </a:solidFill>
                <a:latin typeface="Arial" charset="0"/>
              </a:rPr>
              <a:t>mercado</a:t>
            </a:r>
            <a:endParaRPr lang="en-US" sz="2800" i="1" dirty="0">
              <a:solidFill>
                <a:srgbClr val="00B05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</a:t>
            </a:r>
            <a:r>
              <a:rPr lang="es-CO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Capacidad financiera</a:t>
            </a:r>
            <a:endParaRPr lang="es-CO" sz="28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1313" algn="just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s-CO" sz="3200" dirty="0">
                <a:solidFill>
                  <a:srgbClr val="402000"/>
                </a:solidFill>
                <a:latin typeface="Arial" charset="0"/>
                <a:cs typeface="Arial" charset="0"/>
              </a:rPr>
              <a:t>Comprende la evaluación de los  aspectos relacionados con las fortalezas o debilidades económicas como: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s-CO" sz="3200" dirty="0">
                <a:solidFill>
                  <a:srgbClr val="402000"/>
                </a:solidFill>
                <a:latin typeface="Arial" charset="0"/>
                <a:cs typeface="Arial" charset="0"/>
              </a:rPr>
              <a:t> Deuda de la empresa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s-CO" sz="3200" dirty="0">
                <a:solidFill>
                  <a:srgbClr val="402000"/>
                </a:solidFill>
                <a:latin typeface="Arial" charset="0"/>
                <a:cs typeface="Arial" charset="0"/>
              </a:rPr>
              <a:t> Capital de operación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s-CO" sz="3200" dirty="0">
                <a:solidFill>
                  <a:srgbClr val="402000"/>
                </a:solidFill>
                <a:latin typeface="Arial" charset="0"/>
                <a:cs typeface="Arial" charset="0"/>
              </a:rPr>
              <a:t>Rentabilidad</a:t>
            </a:r>
          </a:p>
          <a:p>
            <a:pPr marL="342900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Wingding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CO" sz="3200" dirty="0">
              <a:solidFill>
                <a:srgbClr val="402000"/>
              </a:solidFill>
              <a:latin typeface="Arial" charset="0"/>
              <a:cs typeface="Arial" charset="0"/>
            </a:endParaRPr>
          </a:p>
          <a:p>
            <a:pPr marL="342900" indent="-341313">
              <a:spcBef>
                <a:spcPts val="8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CO" sz="3200" dirty="0">
              <a:solidFill>
                <a:srgbClr val="402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2.3.3 </a:t>
            </a:r>
            <a:r>
              <a:rPr lang="en-US" sz="3200" b="1" dirty="0" err="1">
                <a:solidFill>
                  <a:srgbClr val="FF0000"/>
                </a:solidFill>
                <a:latin typeface="Arial" charset="0"/>
              </a:rPr>
              <a:t>Análisis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 FODA</a:t>
            </a: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990600" y="1571625"/>
            <a:ext cx="7772400" cy="4929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BO" sz="2800" dirty="0">
                <a:solidFill>
                  <a:srgbClr val="402000"/>
                </a:solidFill>
                <a:latin typeface="Arial" charset="0"/>
              </a:rPr>
              <a:t>El </a:t>
            </a:r>
            <a:r>
              <a:rPr lang="es-BO" sz="2800" dirty="0" err="1">
                <a:solidFill>
                  <a:srgbClr val="402000"/>
                </a:solidFill>
                <a:latin typeface="Arial" charset="0"/>
              </a:rPr>
              <a:t>an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álisis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FODA,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consiste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elaborar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un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listado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fortalezas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debilidades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organización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así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como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oportunidades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amenazas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entorno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relacionarlas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posteriormente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una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matriz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elementos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considerar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son: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</a:rPr>
              <a:t>a) </a:t>
            </a:r>
            <a:r>
              <a:rPr lang="en-US" sz="2800" b="1" dirty="0" err="1" smtClean="0">
                <a:solidFill>
                  <a:srgbClr val="FF0000"/>
                </a:solidFill>
                <a:latin typeface="Arial" charset="0"/>
              </a:rPr>
              <a:t>Fortalezas</a:t>
            </a:r>
            <a:endParaRPr lang="en-US" sz="2800" b="1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refieren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a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factores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propios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empresa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constituyen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puntos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fuertes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cuales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apoyarse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trabajar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hacia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cumpliniento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objetivos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misión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990600" y="1571625"/>
            <a:ext cx="7772400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b) </a:t>
            </a:r>
            <a:r>
              <a:rPr lang="en-US" sz="2800" dirty="0" err="1" smtClean="0">
                <a:solidFill>
                  <a:srgbClr val="FF0000"/>
                </a:solidFill>
                <a:latin typeface="Arial" charset="0"/>
              </a:rPr>
              <a:t>Debilidades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Son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apectos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cuales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una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empresa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tiene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problemas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o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situaciones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débiles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necesario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superar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lograr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mayores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niveles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efectividad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c) </a:t>
            </a:r>
            <a:r>
              <a:rPr lang="en-US" sz="2800" dirty="0" err="1" smtClean="0">
                <a:solidFill>
                  <a:srgbClr val="FF0000"/>
                </a:solidFill>
                <a:latin typeface="Arial" charset="0"/>
              </a:rPr>
              <a:t>Oportunidades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65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402000"/>
                </a:solidFill>
                <a:latin typeface="Arial" charset="0"/>
              </a:rPr>
              <a:t>Son,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tendencias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o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acontecimientos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latentes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manifiestan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en el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entorno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, sin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sea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posible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influir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sobre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su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ocurrencia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o no,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pero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pueden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ser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aprovechados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convenientemente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si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actua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en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esa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402000"/>
                </a:solidFill>
                <a:latin typeface="Arial" charset="0"/>
              </a:rPr>
              <a:t>dirección</a:t>
            </a:r>
            <a:r>
              <a:rPr lang="en-US" sz="26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65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6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d) </a:t>
            </a:r>
            <a:r>
              <a:rPr lang="en-US" sz="2800" dirty="0" err="1" smtClean="0">
                <a:solidFill>
                  <a:srgbClr val="FF0000"/>
                </a:solidFill>
                <a:latin typeface="Arial" charset="0"/>
              </a:rPr>
              <a:t>Amenazas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refieren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limitaciones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problemas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o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acontecimientos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negativos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latentes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entorno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cuya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acción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no 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puede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evitar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ni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provocar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pero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cuya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ocurrencia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afecta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funcionamiento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sistema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puede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dificultar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o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impedir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cumplimiento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objetivos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misión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empresa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-5308600" y="-2103438"/>
            <a:ext cx="19759613" cy="420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8892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</a:pPr>
            <a:r>
              <a:rPr lang="es-ES">
                <a:solidFill>
                  <a:srgbClr val="402000"/>
                </a:solidFill>
              </a:rPr>
              <a:t>Es un ejercicio que se recomienda lleven a cabo todas las organizaciones ya que nos ayuda a saber en que estado se encuentra y que factores externos la afectan.</a:t>
            </a:r>
            <a:br>
              <a:rPr lang="es-ES">
                <a:solidFill>
                  <a:srgbClr val="402000"/>
                </a:solidFill>
              </a:rPr>
            </a:br>
            <a:r>
              <a:rPr lang="es-ES">
                <a:solidFill>
                  <a:srgbClr val="402000"/>
                </a:solidFill>
              </a:rPr>
              <a:t/>
            </a:r>
            <a:br>
              <a:rPr lang="es-ES">
                <a:solidFill>
                  <a:srgbClr val="402000"/>
                </a:solidFill>
              </a:rPr>
            </a:br>
            <a:endParaRPr lang="es-ES">
              <a:solidFill>
                <a:srgbClr val="402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</a:pPr>
            <a:r>
              <a:rPr lang="es-ES">
                <a:solidFill>
                  <a:srgbClr val="402000"/>
                </a:solidFill>
              </a:rPr>
              <a:t>  </a:t>
            </a:r>
            <a:r>
              <a:rPr lang="es-ES" sz="19800">
                <a:solidFill>
                  <a:srgbClr val="402000"/>
                </a:solidFill>
              </a:rPr>
              <a:t> 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1500188"/>
            <a:ext cx="6858000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071542" y="1396998"/>
          <a:ext cx="7572426" cy="5032396"/>
        </p:xfrm>
        <a:graphic>
          <a:graphicData uri="http://schemas.openxmlformats.org/drawingml/2006/table">
            <a:tbl>
              <a:tblPr/>
              <a:tblGrid>
                <a:gridCol w="1030261"/>
                <a:gridCol w="1030261"/>
                <a:gridCol w="1030261"/>
                <a:gridCol w="463616"/>
                <a:gridCol w="347714"/>
                <a:gridCol w="347714"/>
                <a:gridCol w="347714"/>
                <a:gridCol w="347714"/>
                <a:gridCol w="347714"/>
                <a:gridCol w="347714"/>
                <a:gridCol w="347714"/>
                <a:gridCol w="347714"/>
                <a:gridCol w="347714"/>
                <a:gridCol w="347714"/>
                <a:gridCol w="141661"/>
                <a:gridCol w="399226"/>
              </a:tblGrid>
              <a:tr h="245366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EJEMPLO: ANALISIS FODA  IMPORNET S.R.L.</a:t>
                      </a: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722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0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OPORTUNIDADES</a:t>
                      </a:r>
                    </a:p>
                  </a:txBody>
                  <a:tcPr marL="6392" marR="6392" marT="6392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Crecimiento del PIB en el sector de transporte</a:t>
                      </a:r>
                    </a:p>
                  </a:txBody>
                  <a:tcPr marL="6392" marR="6392" marT="6392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Incremento de las importaciones de vehículos </a:t>
                      </a:r>
                    </a:p>
                  </a:txBody>
                  <a:tcPr marL="6392" marR="6392" marT="639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Incremento  tasa de crecimiento demográfico</a:t>
                      </a:r>
                    </a:p>
                  </a:txBody>
                  <a:tcPr marL="6392" marR="6392" marT="639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Crecimiento de la economia cruceña</a:t>
                      </a:r>
                    </a:p>
                  </a:txBody>
                  <a:tcPr marL="6392" marR="6392" marT="639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AMENAZAS</a:t>
                      </a:r>
                    </a:p>
                  </a:txBody>
                  <a:tcPr marL="6392" marR="6392" marT="6392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Conflictos sociales </a:t>
                      </a:r>
                    </a:p>
                  </a:txBody>
                  <a:tcPr marL="6392" marR="6392" marT="6392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Incremento de la inflacion y devaluacion </a:t>
                      </a:r>
                    </a:p>
                  </a:txBody>
                  <a:tcPr marL="6392" marR="6392" marT="639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Incremento de la importación de llantas Chinas</a:t>
                      </a:r>
                    </a:p>
                  </a:txBody>
                  <a:tcPr marL="6392" marR="6392" marT="639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Incremento del contrabando de llantas</a:t>
                      </a:r>
                    </a:p>
                  </a:txBody>
                  <a:tcPr marL="6392" marR="6392" marT="639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TOTALES</a:t>
                      </a:r>
                    </a:p>
                  </a:txBody>
                  <a:tcPr marL="6392" marR="6392" marT="639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MATRIZ FODA 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IMPACTO CRUZADO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IMPACTOS: 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MUY FUERTE = 3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FUERTE = 2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DEBIL = 1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NULO = 0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62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8204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7220">
                <a:tc gridSpan="4"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FORTALEZAS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Productos de calidad con certificacion ISO-9001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Precios competitivos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Buena relacion con los proveedores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Amplia cartera de productos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DEBILIDADES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Carencia de una Planif.  Estrat. de ventas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 rotacion de inventarios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 capacitacion al persona de ventas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Escasa  publicidad y  promocion 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2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79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TOTALES</a:t>
                      </a: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92" marR="6392" marT="6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2800">
                <a:solidFill>
                  <a:srgbClr val="FF0000"/>
                </a:solidFill>
                <a:latin typeface="Arial" charset="0"/>
              </a:rPr>
              <a:t>ANALISIS DE LA MATRIZ FODA 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90600" y="1500188"/>
            <a:ext cx="7772400" cy="535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37219" name="Group 3"/>
          <p:cNvGraphicFramePr>
            <a:graphicFrameLocks noGrp="1"/>
          </p:cNvGraphicFramePr>
          <p:nvPr/>
        </p:nvGraphicFramePr>
        <p:xfrm>
          <a:off x="1000125" y="1714500"/>
          <a:ext cx="7788275" cy="4643439"/>
        </p:xfrm>
        <a:graphic>
          <a:graphicData uri="http://schemas.openxmlformats.org/drawingml/2006/table">
            <a:tbl>
              <a:tblPr/>
              <a:tblGrid>
                <a:gridCol w="2595563"/>
                <a:gridCol w="2835275"/>
                <a:gridCol w="2357437"/>
              </a:tblGrid>
              <a:tr h="1547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Times New Roman" pitchFamily="16" charset="0"/>
                        <a:cs typeface="Arial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FODA</a:t>
                      </a:r>
                    </a:p>
                  </a:txBody>
                  <a:tcPr marL="90000" marR="90000" marT="67967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OPORTUNIDADES</a:t>
                      </a:r>
                    </a:p>
                  </a:txBody>
                  <a:tcPr marL="90000" marR="90000" marT="66203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AMENAZAS</a:t>
                      </a:r>
                    </a:p>
                  </a:txBody>
                  <a:tcPr marL="90000" marR="90000" marT="66203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547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FORTALEZAS</a:t>
                      </a:r>
                    </a:p>
                  </a:txBody>
                  <a:tcPr marL="90000" marR="90000" marT="67967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BO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Times New Roman" pitchFamily="16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BO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Times New Roman" pitchFamily="16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547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DEBILIDADES</a:t>
                      </a:r>
                    </a:p>
                  </a:txBody>
                  <a:tcPr marL="90000" marR="90000" marT="67967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BO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Times New Roman" pitchFamily="16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BO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Times New Roman" pitchFamily="16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7253" name="AutoShape 37"/>
          <p:cNvSpPr>
            <a:spLocks noChangeArrowheads="1"/>
          </p:cNvSpPr>
          <p:nvPr/>
        </p:nvSpPr>
        <p:spPr bwMode="auto">
          <a:xfrm>
            <a:off x="4643438" y="2428875"/>
            <a:ext cx="1428750" cy="25717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3000375" y="2357438"/>
            <a:ext cx="1928813" cy="571500"/>
          </a:xfrm>
          <a:prstGeom prst="rect">
            <a:avLst/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402000"/>
                </a:solidFill>
                <a:latin typeface="Arial" charset="0"/>
              </a:rPr>
              <a:t>SOLUCION ESTRATEGICA</a:t>
            </a:r>
          </a:p>
        </p:txBody>
      </p:sp>
      <p:sp>
        <p:nvSpPr>
          <p:cNvPr id="137255" name="AutoShape 39"/>
          <p:cNvSpPr>
            <a:spLocks noChangeArrowheads="1"/>
          </p:cNvSpPr>
          <p:nvPr/>
        </p:nvSpPr>
        <p:spPr bwMode="auto">
          <a:xfrm>
            <a:off x="6357938" y="3571875"/>
            <a:ext cx="1428750" cy="2786063"/>
          </a:xfrm>
          <a:prstGeom prst="curvedLeftArrow">
            <a:avLst>
              <a:gd name="adj1" fmla="val 25007"/>
              <a:gd name="adj2" fmla="val 49996"/>
              <a:gd name="adj3" fmla="val 25000"/>
            </a:avLst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7256" name="Rectangle 40"/>
          <p:cNvSpPr>
            <a:spLocks noChangeArrowheads="1"/>
          </p:cNvSpPr>
          <p:nvPr/>
        </p:nvSpPr>
        <p:spPr bwMode="auto">
          <a:xfrm>
            <a:off x="6715125" y="2428875"/>
            <a:ext cx="1928813" cy="571500"/>
          </a:xfrm>
          <a:prstGeom prst="rect">
            <a:avLst/>
          </a:prstGeom>
          <a:solidFill>
            <a:srgbClr val="CE9964"/>
          </a:solidFill>
          <a:ln w="9360">
            <a:solidFill>
              <a:srgbClr val="402000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402000"/>
                </a:solidFill>
                <a:latin typeface="Arial" charset="0"/>
              </a:rPr>
              <a:t>PROBLEMA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402000"/>
                </a:solidFill>
                <a:latin typeface="Arial" charset="0"/>
              </a:rPr>
              <a:t>ESRATEGICO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3" grpId="0" animBg="1"/>
      <p:bldP spid="1372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7577138" cy="4578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3 Flecha curvada hacia la derecha"/>
          <p:cNvSpPr/>
          <p:nvPr/>
        </p:nvSpPr>
        <p:spPr bwMode="auto">
          <a:xfrm>
            <a:off x="3571868" y="3214686"/>
            <a:ext cx="2000264" cy="1785950"/>
          </a:xfrm>
          <a:prstGeom prst="curvedRightArrow">
            <a:avLst>
              <a:gd name="adj1" fmla="val 25000"/>
              <a:gd name="adj2" fmla="val 50000"/>
              <a:gd name="adj3" fmla="val 2380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6" name="5 Flecha curvada hacia la izquierda"/>
          <p:cNvSpPr/>
          <p:nvPr/>
        </p:nvSpPr>
        <p:spPr bwMode="auto">
          <a:xfrm>
            <a:off x="5429256" y="3857628"/>
            <a:ext cx="1643074" cy="2357454"/>
          </a:xfrm>
          <a:prstGeom prst="curvedLeftArrow">
            <a:avLst>
              <a:gd name="adj1" fmla="val 25000"/>
              <a:gd name="adj2" fmla="val 50000"/>
              <a:gd name="adj3" fmla="val 2925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7" name="6 Llamada rectangular"/>
          <p:cNvSpPr/>
          <p:nvPr/>
        </p:nvSpPr>
        <p:spPr bwMode="auto">
          <a:xfrm rot="19874643">
            <a:off x="1986667" y="2342118"/>
            <a:ext cx="2239046" cy="743869"/>
          </a:xfrm>
          <a:prstGeom prst="wedgeRectCallout">
            <a:avLst>
              <a:gd name="adj1" fmla="val -4310"/>
              <a:gd name="adj2" fmla="val 16701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rgbClr val="FF0000"/>
                </a:solidFill>
                <a:cs typeface="Arial" charset="0"/>
              </a:rPr>
              <a:t>SOLUCION ESTRATEGICA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8" name="7 Llamada rectangular"/>
          <p:cNvSpPr/>
          <p:nvPr/>
        </p:nvSpPr>
        <p:spPr bwMode="auto">
          <a:xfrm rot="3067744">
            <a:off x="6587768" y="3590594"/>
            <a:ext cx="2239046" cy="743869"/>
          </a:xfrm>
          <a:prstGeom prst="wedgeRectCallout">
            <a:avLst>
              <a:gd name="adj1" fmla="val -7145"/>
              <a:gd name="adj2" fmla="val 10576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rgbClr val="FF0000"/>
                </a:solidFill>
                <a:cs typeface="Arial" charset="0"/>
              </a:rPr>
              <a:t>PROBLEMA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rgbClr val="FF0000"/>
                </a:solidFill>
                <a:cs typeface="Arial" charset="0"/>
              </a:rPr>
              <a:t>ESTRATEGICO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2.3.3.1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Elaboración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del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problema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estratégico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de la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matriz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FODA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402000"/>
                </a:solidFill>
                <a:latin typeface="Arial" charset="0"/>
              </a:rPr>
              <a:t>Para la elaboración o redacción del problema estratégico de la matriz FODA se procede de la siguiente forma: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402000"/>
                </a:solidFill>
                <a:latin typeface="Arial" charset="0"/>
              </a:rPr>
              <a:t>“Si se materializan las </a:t>
            </a:r>
            <a:r>
              <a:rPr lang="en-US" sz="2800" b="1">
                <a:solidFill>
                  <a:srgbClr val="402000"/>
                </a:solidFill>
                <a:latin typeface="Arial" charset="0"/>
              </a:rPr>
              <a:t>amenazas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, teniendo en cuenta las </a:t>
            </a:r>
            <a:r>
              <a:rPr lang="en-US" sz="2800" b="1">
                <a:solidFill>
                  <a:srgbClr val="402000"/>
                </a:solidFill>
                <a:latin typeface="Arial" charset="0"/>
              </a:rPr>
              <a:t>debilidades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 de la empresa, no podrán utilizarse las </a:t>
            </a:r>
            <a:r>
              <a:rPr lang="en-US" sz="2800" b="1">
                <a:solidFill>
                  <a:srgbClr val="402000"/>
                </a:solidFill>
                <a:latin typeface="Arial" charset="0"/>
              </a:rPr>
              <a:t>fortalezas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 para aprovechar plenamente las </a:t>
            </a:r>
            <a:r>
              <a:rPr lang="en-US" sz="2800" b="1">
                <a:solidFill>
                  <a:srgbClr val="402000"/>
                </a:solidFill>
                <a:latin typeface="Arial" charset="0"/>
              </a:rPr>
              <a:t>oportunidades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990600" y="1571612"/>
            <a:ext cx="7772400" cy="4857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Permite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determinar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la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situación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actual y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las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tendencias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futuras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del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desempe</a:t>
            </a:r>
            <a:r>
              <a:rPr lang="es-BO" sz="2800" b="1" i="1" u="sng" dirty="0">
                <a:solidFill>
                  <a:srgbClr val="FF0000"/>
                </a:solidFill>
                <a:latin typeface="Arial" charset="0"/>
              </a:rPr>
              <a:t>ñ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o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empresarial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o de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proyectos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específicos</a:t>
            </a:r>
            <a:r>
              <a:rPr lang="en-US" sz="2800" b="1" i="1" u="sng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BO" sz="2800" dirty="0">
                <a:solidFill>
                  <a:srgbClr val="402000"/>
                </a:solidFill>
                <a:latin typeface="Arial" charset="0"/>
              </a:rPr>
              <a:t>Los resultados de un </a:t>
            </a:r>
            <a:r>
              <a:rPr lang="es-BO" sz="2800" dirty="0" err="1">
                <a:solidFill>
                  <a:srgbClr val="402000"/>
                </a:solidFill>
                <a:latin typeface="Arial" charset="0"/>
              </a:rPr>
              <a:t>diagn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ó</a:t>
            </a:r>
            <a:r>
              <a:rPr lang="es-BO" sz="2800" dirty="0" err="1">
                <a:solidFill>
                  <a:srgbClr val="402000"/>
                </a:solidFill>
                <a:latin typeface="Arial" charset="0"/>
              </a:rPr>
              <a:t>stico</a:t>
            </a:r>
            <a:r>
              <a:rPr lang="es-BO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s-BO" sz="2800" b="1" i="1" u="sng" dirty="0">
                <a:solidFill>
                  <a:srgbClr val="FF0000"/>
                </a:solidFill>
                <a:latin typeface="Arial" charset="0"/>
              </a:rPr>
              <a:t>son decisivos para la toma de decisiones en el momento de la planificación, o en el desarrollo y gestión de una empresa</a:t>
            </a:r>
            <a:r>
              <a:rPr lang="es-BO" sz="2800" b="1" i="1" u="sng" dirty="0">
                <a:solidFill>
                  <a:srgbClr val="FF6600"/>
                </a:solidFill>
                <a:latin typeface="Arial" charset="0"/>
              </a:rPr>
              <a:t>,</a:t>
            </a:r>
            <a:r>
              <a:rPr lang="es-BO" sz="2800" u="sng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s-BO" sz="2800" dirty="0">
                <a:solidFill>
                  <a:srgbClr val="402000"/>
                </a:solidFill>
                <a:latin typeface="Arial" charset="0"/>
              </a:rPr>
              <a:t>de manera a enfrentar o minimizar los riesgos potenciales de los mercados globalizados y cambiantes.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2.3.3.2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Elaboración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de la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solución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estratégica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de la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matriz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FODA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En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redacción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solución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estratégica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debe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considerar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siguiente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texto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“Si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utilizamos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plenamente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nuestras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402000"/>
                </a:solidFill>
                <a:latin typeface="Arial" charset="0"/>
              </a:rPr>
              <a:t>fortalezas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sobre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800" b="1" dirty="0" err="1">
                <a:solidFill>
                  <a:srgbClr val="402000"/>
                </a:solidFill>
                <a:latin typeface="Arial" charset="0"/>
              </a:rPr>
              <a:t>oportunidades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presentan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minimizaremos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el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efecto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402000"/>
                </a:solidFill>
                <a:latin typeface="Arial" charset="0"/>
              </a:rPr>
              <a:t>amenazas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existen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superaremos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nuestras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402000"/>
                </a:solidFill>
                <a:latin typeface="Arial" charset="0"/>
              </a:rPr>
              <a:t>debilidades</a:t>
            </a:r>
            <a:r>
              <a:rPr lang="en-US" sz="2800" b="1" dirty="0">
                <a:solidFill>
                  <a:srgbClr val="402000"/>
                </a:solidFill>
                <a:latin typeface="Arial" charset="0"/>
              </a:rPr>
              <a:t>”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2.3.3.3 Tipos de estrategias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990600" y="1643063"/>
            <a:ext cx="7772400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solidFill>
                  <a:srgbClr val="402000"/>
                </a:solidFill>
                <a:latin typeface="Arial" charset="0"/>
              </a:rPr>
              <a:t>La matriz FODA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, tambien nos ofrece una primera aproximación para la elaboración de las opciones estratégicas a partir de sus cuatro cuadrantes de la siguiente forma: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402000"/>
                </a:solidFill>
                <a:latin typeface="Arial" charset="0"/>
              </a:rPr>
              <a:t>a) El cuadrante en el que coinciden las fortalezas y las oportunidades. Resulta el cuadrante de mayor impacto para 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llevar a la organización o empresa a planos más destacados, 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con ellas se elaboran las estrategias </a:t>
            </a:r>
            <a:r>
              <a:rPr lang="en-US" sz="2800" b="1">
                <a:solidFill>
                  <a:srgbClr val="402000"/>
                </a:solidFill>
                <a:latin typeface="Arial" charset="0"/>
              </a:rPr>
              <a:t>OFENSIVAS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990600" y="1643063"/>
            <a:ext cx="7772400" cy="478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402000"/>
                </a:solidFill>
                <a:latin typeface="Arial" charset="0"/>
              </a:rPr>
              <a:t>b) Combinando las fortalezas con las amenazas, obtenemos las estrategias de caracter </a:t>
            </a:r>
            <a:r>
              <a:rPr lang="en-US" sz="2800" b="1">
                <a:solidFill>
                  <a:srgbClr val="402000"/>
                </a:solidFill>
                <a:latin typeface="Arial" charset="0"/>
              </a:rPr>
              <a:t>DEFENSIVO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, cuyo 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impacto resulta menor que el anterior,</a:t>
            </a:r>
            <a:r>
              <a:rPr lang="en-US" sz="2800">
                <a:solidFill>
                  <a:srgbClr val="402000"/>
                </a:solidFill>
                <a:latin typeface="Arial" charset="0"/>
              </a:rPr>
              <a:t> aunque se pueden considerar, en general ventajosa.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5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000">
                <a:solidFill>
                  <a:srgbClr val="402000"/>
                </a:solidFill>
                <a:latin typeface="Arial" charset="0"/>
              </a:rPr>
              <a:t>c) El cuadrante en el cual se intersectan las debilidades con las oportunidades nos permite desarrollar estrategias </a:t>
            </a:r>
            <a:r>
              <a:rPr lang="en-US" sz="3000" b="1">
                <a:solidFill>
                  <a:srgbClr val="402000"/>
                </a:solidFill>
                <a:latin typeface="Arial" charset="0"/>
              </a:rPr>
              <a:t>ADAPTATIVAS</a:t>
            </a:r>
            <a:r>
              <a:rPr lang="en-US" sz="3000">
                <a:solidFill>
                  <a:srgbClr val="402000"/>
                </a:solidFill>
                <a:latin typeface="Arial" charset="0"/>
              </a:rPr>
              <a:t>, es decir, estrategias mediante las cuales la empresa realiza </a:t>
            </a:r>
            <a:r>
              <a:rPr lang="en-US" sz="3000">
                <a:solidFill>
                  <a:srgbClr val="FF0000"/>
                </a:solidFill>
                <a:latin typeface="Arial" charset="0"/>
              </a:rPr>
              <a:t>avances discretos </a:t>
            </a:r>
            <a:r>
              <a:rPr lang="en-US" sz="3000">
                <a:solidFill>
                  <a:srgbClr val="402000"/>
                </a:solidFill>
                <a:latin typeface="Arial" charset="0"/>
              </a:rPr>
              <a:t>y se </a:t>
            </a:r>
            <a:r>
              <a:rPr lang="en-US" sz="3000">
                <a:solidFill>
                  <a:srgbClr val="FF0000"/>
                </a:solidFill>
                <a:latin typeface="Arial" charset="0"/>
              </a:rPr>
              <a:t>prepara para la ejecución de estrategias más ventajosas</a:t>
            </a:r>
            <a:r>
              <a:rPr lang="en-US" sz="300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>
              <a:spcBef>
                <a:spcPts val="75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300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5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000">
                <a:solidFill>
                  <a:srgbClr val="402000"/>
                </a:solidFill>
                <a:latin typeface="Arial" charset="0"/>
              </a:rPr>
              <a:t>d) El cuadrante en el que confluyen las debilidades y las amenazas, permite elaborar estrategias de </a:t>
            </a:r>
            <a:r>
              <a:rPr lang="en-US" sz="3000" b="1">
                <a:solidFill>
                  <a:srgbClr val="402000"/>
                </a:solidFill>
                <a:latin typeface="Arial" charset="0"/>
              </a:rPr>
              <a:t>SUPERVIVENCIA</a:t>
            </a:r>
            <a:r>
              <a:rPr lang="en-US" sz="300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3000">
                <a:solidFill>
                  <a:srgbClr val="FF0000"/>
                </a:solidFill>
                <a:latin typeface="Arial" charset="0"/>
              </a:rPr>
              <a:t>fin de asegurar la subsistencia de la empresa hasta llegar a un momento más favorable </a:t>
            </a:r>
            <a:r>
              <a:rPr lang="en-US" sz="3000">
                <a:solidFill>
                  <a:srgbClr val="402000"/>
                </a:solidFill>
                <a:latin typeface="Arial" charset="0"/>
              </a:rPr>
              <a:t>en el cual pueda ejecutar estrategias más ventajosas. Ejemplo.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1000125" y="1714500"/>
          <a:ext cx="7788275" cy="4643439"/>
        </p:xfrm>
        <a:graphic>
          <a:graphicData uri="http://schemas.openxmlformats.org/drawingml/2006/table">
            <a:tbl>
              <a:tblPr/>
              <a:tblGrid>
                <a:gridCol w="2595563"/>
                <a:gridCol w="2835275"/>
                <a:gridCol w="2357437"/>
              </a:tblGrid>
              <a:tr h="1547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Times New Roman" pitchFamily="16" charset="0"/>
                        <a:cs typeface="Arial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FODA</a:t>
                      </a:r>
                    </a:p>
                  </a:txBody>
                  <a:tcPr marL="90000" marR="90000" marT="67967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OPORTUNIDADES</a:t>
                      </a:r>
                    </a:p>
                  </a:txBody>
                  <a:tcPr marL="90000" marR="90000" marT="66203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AMENAZAS</a:t>
                      </a:r>
                    </a:p>
                  </a:txBody>
                  <a:tcPr marL="90000" marR="90000" marT="66203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547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FORTALEZAS</a:t>
                      </a:r>
                    </a:p>
                  </a:txBody>
                  <a:tcPr marL="90000" marR="90000" marT="67967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ESTRATEGIAS 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OFENSIVAS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ESTRATEGIAS 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DEFENSIVAS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BO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5478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Times New Roman" pitchFamily="16" charset="0"/>
                          <a:cs typeface="Arial" charset="0"/>
                        </a:rPr>
                        <a:t>DEBILIDADES</a:t>
                      </a:r>
                    </a:p>
                  </a:txBody>
                  <a:tcPr marL="90000" marR="90000" marT="67967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ESTRATEGIAS 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ADAPTATIVAS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BO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2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ESTRATEGIAS 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SUPERVIVENCIA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BF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5286380" y="3929066"/>
            <a:ext cx="3541712" cy="2428892"/>
          </a:xfrm>
          <a:prstGeom prst="rect">
            <a:avLst/>
          </a:prstGeom>
          <a:noFill/>
          <a:ln w="381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187325" indent="-185738" algn="just">
              <a:spcBef>
                <a:spcPts val="600"/>
              </a:spcBef>
              <a:buClrTx/>
              <a:buFontTx/>
              <a:buNone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2" charset="0"/>
                <a:cs typeface="Arial" charset="0"/>
              </a:rPr>
              <a:t>Amenazas:</a:t>
            </a:r>
          </a:p>
          <a:p>
            <a:pPr marL="187325" indent="-185738" algn="just">
              <a:spcBef>
                <a:spcPts val="600"/>
              </a:spcBef>
              <a:buClr>
                <a:srgbClr val="FF0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 smtClean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Alta competencia</a:t>
            </a:r>
            <a:endParaRPr lang="es-CO" dirty="0">
              <a:solidFill>
                <a:srgbClr val="FF0000"/>
              </a:solidFill>
              <a:latin typeface="Franklin Gothic Book" pitchFamily="32" charset="0"/>
              <a:cs typeface="Arial" charset="0"/>
            </a:endParaRPr>
          </a:p>
          <a:p>
            <a:pPr marL="187325" indent="-185738" algn="just">
              <a:spcBef>
                <a:spcPts val="600"/>
              </a:spcBef>
              <a:buClr>
                <a:srgbClr val="FF0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Altas tasas de interés</a:t>
            </a:r>
          </a:p>
          <a:p>
            <a:pPr marL="187325" indent="-185738" algn="just">
              <a:spcBef>
                <a:spcPts val="600"/>
              </a:spcBef>
              <a:buClr>
                <a:srgbClr val="FF0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Mercado </a:t>
            </a:r>
            <a:r>
              <a:rPr lang="es-CO" dirty="0" smtClean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informal</a:t>
            </a:r>
            <a:endParaRPr lang="es-CO" dirty="0">
              <a:solidFill>
                <a:srgbClr val="FF0000"/>
              </a:solidFill>
              <a:latin typeface="Franklin Gothic Book" pitchFamily="32" charset="0"/>
              <a:cs typeface="Arial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1214414" y="4000504"/>
            <a:ext cx="3659187" cy="2357454"/>
          </a:xfrm>
          <a:prstGeom prst="rect">
            <a:avLst/>
          </a:prstGeom>
          <a:noFill/>
          <a:ln w="381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187325" indent="-185738" algn="just">
              <a:spcBef>
                <a:spcPts val="600"/>
              </a:spcBef>
              <a:buClrTx/>
              <a:buFontTx/>
              <a:buNone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402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2" charset="0"/>
                <a:cs typeface="Arial" charset="0"/>
              </a:rPr>
              <a:t>Oportunidades:</a:t>
            </a:r>
          </a:p>
          <a:p>
            <a:pPr marL="187325" indent="-185738" algn="just">
              <a:spcBef>
                <a:spcPts val="600"/>
              </a:spcBef>
              <a:buClr>
                <a:srgbClr val="402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Crecimiento del PIB.</a:t>
            </a:r>
          </a:p>
          <a:p>
            <a:pPr marL="187325" indent="-185738" algn="just">
              <a:spcBef>
                <a:spcPts val="600"/>
              </a:spcBef>
              <a:buClr>
                <a:srgbClr val="402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 smtClean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Incremento poblacional</a:t>
            </a:r>
            <a:endParaRPr lang="es-CO" dirty="0">
              <a:solidFill>
                <a:srgbClr val="402000"/>
              </a:solidFill>
              <a:latin typeface="Franklin Gothic Book" pitchFamily="32" charset="0"/>
              <a:cs typeface="Arial" charset="0"/>
            </a:endParaRPr>
          </a:p>
          <a:p>
            <a:pPr marL="187325" indent="-185738" algn="just">
              <a:spcBef>
                <a:spcPts val="600"/>
              </a:spcBef>
              <a:buClr>
                <a:srgbClr val="402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 smtClean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Políticas </a:t>
            </a:r>
            <a:r>
              <a:rPr lang="es-CO" dirty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de gobierno favorables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286380" y="1285860"/>
            <a:ext cx="3541712" cy="2493963"/>
          </a:xfrm>
          <a:prstGeom prst="rect">
            <a:avLst/>
          </a:prstGeom>
          <a:noFill/>
          <a:ln w="381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187325" indent="-185738" algn="just">
              <a:spcBef>
                <a:spcPts val="600"/>
              </a:spcBef>
              <a:buClrTx/>
              <a:buFontTx/>
              <a:buNone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2" charset="0"/>
                <a:cs typeface="Arial" charset="0"/>
              </a:rPr>
              <a:t>Debilidades:</a:t>
            </a:r>
          </a:p>
          <a:p>
            <a:pPr marL="187325" indent="-185738" algn="just">
              <a:spcBef>
                <a:spcPts val="600"/>
              </a:spcBef>
              <a:buClr>
                <a:srgbClr val="FF0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Baja </a:t>
            </a:r>
            <a:r>
              <a:rPr lang="es-CO" dirty="0" smtClean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participación en el mercado</a:t>
            </a:r>
          </a:p>
          <a:p>
            <a:pPr marL="187325" indent="-185738" algn="just">
              <a:spcBef>
                <a:spcPts val="600"/>
              </a:spcBef>
              <a:buClr>
                <a:srgbClr val="FF0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 smtClean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Precios altos</a:t>
            </a:r>
            <a:endParaRPr lang="es-CO" dirty="0">
              <a:solidFill>
                <a:srgbClr val="FF0000"/>
              </a:solidFill>
              <a:latin typeface="Franklin Gothic Book" pitchFamily="32" charset="0"/>
              <a:cs typeface="Arial" charset="0"/>
            </a:endParaRPr>
          </a:p>
          <a:p>
            <a:pPr marL="187325" indent="-185738" algn="just">
              <a:spcBef>
                <a:spcPts val="600"/>
              </a:spcBef>
              <a:buClr>
                <a:srgbClr val="FF0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FF0000"/>
                </a:solidFill>
                <a:latin typeface="Franklin Gothic Book" pitchFamily="32" charset="0"/>
                <a:cs typeface="Arial" charset="0"/>
              </a:rPr>
              <a:t>Falta experiencia técnica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214414" y="1285860"/>
            <a:ext cx="3802062" cy="2565400"/>
          </a:xfrm>
          <a:prstGeom prst="rect">
            <a:avLst/>
          </a:prstGeom>
          <a:noFill/>
          <a:ln w="381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187325" indent="-185738" algn="just">
              <a:spcBef>
                <a:spcPts val="600"/>
              </a:spcBef>
              <a:buClrTx/>
              <a:buFontTx/>
              <a:buNone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402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2" charset="0"/>
                <a:cs typeface="Arial" charset="0"/>
              </a:rPr>
              <a:t>Fortalezas</a:t>
            </a:r>
            <a:r>
              <a:rPr lang="es-CO" dirty="0">
                <a:solidFill>
                  <a:srgbClr val="402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:</a:t>
            </a:r>
          </a:p>
          <a:p>
            <a:pPr marL="187325" indent="-185738" algn="just">
              <a:spcBef>
                <a:spcPts val="600"/>
              </a:spcBef>
              <a:buClr>
                <a:srgbClr val="402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Buena </a:t>
            </a:r>
            <a:r>
              <a:rPr lang="es-CO" dirty="0" smtClean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calidad</a:t>
            </a:r>
            <a:endParaRPr lang="es-CO" dirty="0">
              <a:solidFill>
                <a:srgbClr val="402000"/>
              </a:solidFill>
              <a:latin typeface="Franklin Gothic Book" pitchFamily="32" charset="0"/>
              <a:cs typeface="Arial" charset="0"/>
            </a:endParaRPr>
          </a:p>
          <a:p>
            <a:pPr marL="187325" indent="-185738" algn="just">
              <a:spcBef>
                <a:spcPts val="600"/>
              </a:spcBef>
              <a:buClr>
                <a:srgbClr val="402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Local propio</a:t>
            </a:r>
          </a:p>
          <a:p>
            <a:pPr marL="187325" indent="-185738" algn="just">
              <a:spcBef>
                <a:spcPts val="600"/>
              </a:spcBef>
              <a:buClr>
                <a:srgbClr val="402000"/>
              </a:buClr>
              <a:buFont typeface="Franklin Gothic Book" pitchFamily="32" charset="0"/>
              <a:buChar char="•"/>
              <a:tabLst>
                <a:tab pos="187325" algn="l"/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s-CO" dirty="0">
                <a:solidFill>
                  <a:srgbClr val="402000"/>
                </a:solidFill>
                <a:latin typeface="Franklin Gothic Book" pitchFamily="32" charset="0"/>
                <a:cs typeface="Arial" charset="0"/>
              </a:rPr>
              <a:t>Localización adecuadas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146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146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14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7" dur="500"/>
                                        <p:tgtEl>
                                          <p:spTgt spid="14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2" dur="500"/>
                                        <p:tgtEl>
                                          <p:spTgt spid="146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7" dur="500"/>
                                        <p:tgtEl>
                                          <p:spTgt spid="146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2" dur="500"/>
                                        <p:tgtEl>
                                          <p:spTgt spid="146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BO" sz="2800" b="1" dirty="0">
              <a:solidFill>
                <a:srgbClr val="402000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928688" y="1571625"/>
            <a:ext cx="7772400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2763">
              <a:spcBef>
                <a:spcPts val="800"/>
              </a:spcBef>
              <a:buClrTx/>
              <a:buSzPct val="90000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endParaRPr lang="es-BO" sz="2800" b="1" dirty="0" smtClean="0">
              <a:solidFill>
                <a:srgbClr val="402000"/>
              </a:solidFill>
            </a:endParaRPr>
          </a:p>
          <a:p>
            <a:pPr marL="514350" indent="-512763" algn="ctr">
              <a:spcBef>
                <a:spcPts val="800"/>
              </a:spcBef>
              <a:buClrTx/>
              <a:buSzPct val="90000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3200" b="1" dirty="0" smtClean="0">
                <a:solidFill>
                  <a:srgbClr val="FF0000"/>
                </a:solidFill>
              </a:rPr>
              <a:t>OTROS FORMATOS PARA LA ELABORACION  DE DIAGNOSTICOS EMPRESARIALES</a:t>
            </a:r>
          </a:p>
          <a:p>
            <a:pPr marL="514350" indent="-512763">
              <a:spcBef>
                <a:spcPts val="800"/>
              </a:spcBef>
              <a:buClrTx/>
              <a:buSzPct val="90000"/>
              <a:buFontTx/>
              <a:buNone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28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BO" sz="3200" dirty="0">
              <a:solidFill>
                <a:srgbClr val="402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3200" dirty="0" smtClean="0">
                <a:solidFill>
                  <a:srgbClr val="FF0000"/>
                </a:solidFill>
                <a:latin typeface="Arial" charset="0"/>
              </a:rPr>
              <a:t>METODO DEL DIAGRAMA CAUSAS Y EFECTOS (ARBOL DE PROBLEMAS)</a:t>
            </a:r>
            <a:endParaRPr lang="es-BO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8153400" cy="4529138"/>
          </a:xfrm>
          <a:prstGeom prst="rect">
            <a:avLst/>
          </a:prstGeom>
          <a:noFill/>
          <a:ln w="936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rgbClr val="402000"/>
              </a:solidFill>
              <a:latin typeface="Arial" charset="0"/>
            </a:endParaRPr>
          </a:p>
        </p:txBody>
      </p:sp>
      <p:pic>
        <p:nvPicPr>
          <p:cNvPr id="5" name="il_fi" descr="http://www.jjponline.com/marcologico/problembaum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62124"/>
            <a:ext cx="7858180" cy="438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BO" sz="3200" dirty="0" smtClean="0">
              <a:solidFill>
                <a:srgbClr val="FF0000"/>
              </a:solidFill>
              <a:latin typeface="Arial" charset="0"/>
            </a:endParaRP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3200" dirty="0" smtClean="0">
                <a:solidFill>
                  <a:srgbClr val="FF0000"/>
                </a:solidFill>
                <a:latin typeface="Arial" charset="0"/>
              </a:rPr>
              <a:t>DIAGRAMA DE DIAGRAMA CAUSAS - EFECTOS (DIAGRAMA DE (ISHIKAWA)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BO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8153400" cy="4529138"/>
          </a:xfrm>
          <a:prstGeom prst="rect">
            <a:avLst/>
          </a:prstGeom>
          <a:noFill/>
          <a:ln w="936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rgbClr val="402000"/>
              </a:solidFill>
              <a:latin typeface="Arial" charset="0"/>
            </a:endParaRPr>
          </a:p>
        </p:txBody>
      </p:sp>
      <p:pic>
        <p:nvPicPr>
          <p:cNvPr id="5" name="il_fi" descr="http://2.bp.blogspot.com/_OGN2VwUAbQw/S7_GYX2jmFI/AAAAAAAAABg/tv7rair4Riw/s1600/Diagrama%2Bde%2BIshikawa%2B-%2BEjemplo%2Bde%2Baplicaci%25C3%25B3n2%5B1%5D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1538" y="2500306"/>
            <a:ext cx="7643866" cy="371477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571604" y="2357430"/>
            <a:ext cx="7215238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 rot="5400000">
            <a:off x="6465107" y="2178835"/>
            <a:ext cx="642942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"/>
          <p:cNvSpPr/>
          <p:nvPr/>
        </p:nvSpPr>
        <p:spPr bwMode="auto">
          <a:xfrm>
            <a:off x="2000232" y="1785926"/>
            <a:ext cx="2571768" cy="42862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cs typeface="Arial" charset="0"/>
              </a:rPr>
              <a:t>CAUSAS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7072330" y="1785926"/>
            <a:ext cx="1643074" cy="42862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cs typeface="Arial" charset="0"/>
              </a:rPr>
              <a:t>EFECTOSCAUSAS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FF0000"/>
                </a:solidFill>
                <a:latin typeface="Arial" charset="0"/>
              </a:rPr>
              <a:t>2.2 </a:t>
            </a:r>
            <a:r>
              <a:rPr lang="en-US" sz="3200" dirty="0" err="1">
                <a:solidFill>
                  <a:srgbClr val="FF0000"/>
                </a:solidFill>
                <a:latin typeface="Arial" charset="0"/>
              </a:rPr>
              <a:t>Objetivos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charset="0"/>
              </a:rPr>
              <a:t>del </a:t>
            </a:r>
            <a:r>
              <a:rPr lang="en-US" sz="3200" dirty="0" err="1" smtClean="0">
                <a:solidFill>
                  <a:srgbClr val="FF0000"/>
                </a:solidFill>
                <a:latin typeface="Arial" charset="0"/>
              </a:rPr>
              <a:t>Diagnóstico</a:t>
            </a:r>
            <a:r>
              <a:rPr lang="en-US" sz="32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charset="0"/>
              </a:rPr>
              <a:t>empresarial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857250" y="1500188"/>
            <a:ext cx="7905750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objetivos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pretende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alcanzar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un 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diagnóstico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empresarial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son :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Proporcionar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infromación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fidedigna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través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la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identificación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de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las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oportunidades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y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amenazas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del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ambiente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externo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y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las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fortalezasy</a:t>
            </a:r>
            <a:r>
              <a:rPr lang="en-US" sz="2800" b="1" i="1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Arial" charset="0"/>
              </a:rPr>
              <a:t>debilidades</a:t>
            </a:r>
            <a:endParaRPr lang="en-US" sz="2800" b="1" i="1" u="sng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	</a:t>
            </a:r>
            <a:r>
              <a:rPr lang="en-US" sz="2800" b="1" i="1" u="sng" dirty="0" smtClean="0">
                <a:solidFill>
                  <a:srgbClr val="FF0000"/>
                </a:solidFill>
                <a:latin typeface="Arial" charset="0"/>
              </a:rPr>
              <a:t>del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Arial" charset="0"/>
              </a:rPr>
              <a:t>ambiente</a:t>
            </a:r>
            <a:r>
              <a:rPr lang="en-US" sz="2800" b="1" i="1" u="sng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Arial" charset="0"/>
              </a:rPr>
              <a:t>interno</a:t>
            </a:r>
            <a:r>
              <a:rPr lang="en-US" sz="2800" b="1" i="1" u="sng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de</a:t>
            </a: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 	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empresa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  <a:p>
            <a:pPr marL="342900" indent="-341313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5" y="3857625"/>
            <a:ext cx="3371850" cy="264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2800" b="1" dirty="0">
                <a:solidFill>
                  <a:srgbClr val="402000"/>
                </a:solidFill>
              </a:rPr>
              <a:t>FORMATO PARA ELABORACION DIAGNOSTICO EMPRESARIAL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928688" y="1571625"/>
            <a:ext cx="7772400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2763">
              <a:spcBef>
                <a:spcPts val="800"/>
              </a:spcBef>
              <a:buClrTx/>
              <a:buSzPct val="90000"/>
              <a:buFontTx/>
              <a:buNone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28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1. INFORMACION GENERAL</a:t>
            </a:r>
          </a:p>
          <a:p>
            <a:pPr marL="514350" indent="-51276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3200" dirty="0" err="1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BO" sz="3200" dirty="0" err="1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azon</a:t>
            </a:r>
            <a:r>
              <a:rPr lang="es-BO" sz="32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 social  (nombre de la empresa) </a:t>
            </a:r>
          </a:p>
          <a:p>
            <a:pPr marL="514350" indent="-51276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32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BO" sz="32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ctividad que realiza</a:t>
            </a:r>
          </a:p>
          <a:p>
            <a:pPr marL="514350" indent="-51276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32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BO" sz="32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orma jurídica</a:t>
            </a:r>
          </a:p>
          <a:p>
            <a:pPr marL="514350" indent="-51276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32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BO" sz="32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bicación de la empresa</a:t>
            </a:r>
          </a:p>
          <a:p>
            <a:pPr marL="514350" indent="-51276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r>
              <a:rPr lang="es-BO" sz="32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BO" sz="32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numeración de los productos o servicios que oferta</a:t>
            </a:r>
          </a:p>
          <a:p>
            <a:pPr marL="514350" indent="-512763">
              <a:spcBef>
                <a:spcPts val="800"/>
              </a:spcBef>
              <a:buClrTx/>
              <a:buSzPct val="90000"/>
              <a:buFontTx/>
              <a:buNone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</a:pPr>
            <a:endParaRPr lang="es-BO" sz="3200" dirty="0">
              <a:solidFill>
                <a:srgbClr val="402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990600" y="1357298"/>
            <a:ext cx="7772400" cy="51435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ES" dirty="0" smtClean="0">
              <a:solidFill>
                <a:srgbClr val="402000"/>
              </a:solidFill>
            </a:endParaRPr>
          </a:p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b="1" dirty="0" smtClean="0">
                <a:solidFill>
                  <a:srgbClr val="402000"/>
                </a:solidFill>
              </a:rPr>
              <a:t>2</a:t>
            </a:r>
            <a:r>
              <a:rPr lang="es-ES" b="1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2000" b="1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. ENFOQUES DE GESTIÓN ADMINISTRATIVA UTILIZADOS</a:t>
            </a:r>
          </a:p>
          <a:p>
            <a:pPr marL="342900" indent="-341313">
              <a:spcBef>
                <a:spcPts val="600"/>
              </a:spcBef>
              <a:buClrTx/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ENFOQUES. Por que?</a:t>
            </a:r>
          </a:p>
          <a:p>
            <a:pPr marL="342900" indent="-341313">
              <a:spcBef>
                <a:spcPts val="600"/>
              </a:spcBef>
              <a:buClrTx/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TEORIAS Por que?</a:t>
            </a:r>
          </a:p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b="1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3. ELABORACION DEL DIAGNOSTICO</a:t>
            </a:r>
            <a:endParaRPr lang="es-ES" sz="2000" b="1" dirty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Fortalezas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Debilidades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Oportunidades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Amenazas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4. ANALISIS FODA</a:t>
            </a:r>
            <a:endParaRPr lang="es-ES" sz="2000" b="1" dirty="0" smtClean="0">
              <a:solidFill>
                <a:srgbClr val="402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 smtClean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Elaboración </a:t>
            </a:r>
            <a:r>
              <a:rPr lang="es-ES" sz="20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del problema estratégico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000" dirty="0">
                <a:solidFill>
                  <a:srgbClr val="402000"/>
                </a:solidFill>
                <a:latin typeface="Arial" pitchFamily="34" charset="0"/>
                <a:cs typeface="Arial" pitchFamily="34" charset="0"/>
              </a:rPr>
              <a:t>Elaboración de la solución estratégica</a:t>
            </a:r>
          </a:p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>
                <a:solidFill>
                  <a:srgbClr val="402000"/>
                </a:solidFill>
              </a:rPr>
              <a:t> </a:t>
            </a:r>
          </a:p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ES" dirty="0">
              <a:solidFill>
                <a:srgbClr val="402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990600" y="1428750"/>
            <a:ext cx="7772400" cy="507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ES" dirty="0">
              <a:solidFill>
                <a:srgbClr val="FF0000"/>
              </a:solidFill>
            </a:endParaRPr>
          </a:p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 smtClean="0">
                <a:solidFill>
                  <a:srgbClr val="402000"/>
                </a:solidFill>
              </a:rPr>
              <a:t> </a:t>
            </a:r>
            <a:r>
              <a:rPr lang="es-ES" b="1" u="sng" dirty="0" smtClean="0">
                <a:solidFill>
                  <a:srgbClr val="402000"/>
                </a:solidFill>
              </a:rPr>
              <a:t>5. ELABORACION DE LA ESTRATEGIA </a:t>
            </a:r>
            <a:r>
              <a:rPr lang="es-ES" b="1" u="sng" dirty="0">
                <a:solidFill>
                  <a:srgbClr val="402000"/>
                </a:solidFill>
              </a:rPr>
              <a:t>DE LA EMPRESA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>
                <a:solidFill>
                  <a:srgbClr val="402000"/>
                </a:solidFill>
              </a:rPr>
              <a:t>Misión 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>
                <a:solidFill>
                  <a:srgbClr val="402000"/>
                </a:solidFill>
              </a:rPr>
              <a:t>Visión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 smtClean="0">
                <a:solidFill>
                  <a:srgbClr val="402000"/>
                </a:solidFill>
              </a:rPr>
              <a:t>Filosofía </a:t>
            </a:r>
            <a:r>
              <a:rPr lang="en-US" dirty="0" smtClean="0">
                <a:solidFill>
                  <a:srgbClr val="402000"/>
                </a:solidFill>
              </a:rPr>
              <a:t>-</a:t>
            </a:r>
            <a:r>
              <a:rPr lang="es-ES" dirty="0">
                <a:solidFill>
                  <a:srgbClr val="402000"/>
                </a:solidFill>
              </a:rPr>
              <a:t>Valores.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>
                <a:solidFill>
                  <a:srgbClr val="402000"/>
                </a:solidFill>
              </a:rPr>
              <a:t>Objetivos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dirty="0">
                <a:solidFill>
                  <a:srgbClr val="402000"/>
                </a:solidFill>
              </a:rPr>
              <a:t>Políticas</a:t>
            </a:r>
          </a:p>
          <a:p>
            <a:pPr marL="342900" indent="-341313">
              <a:spcBef>
                <a:spcPts val="6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ES" dirty="0">
              <a:solidFill>
                <a:srgbClr val="402000"/>
              </a:solidFill>
            </a:endParaRPr>
          </a:p>
          <a:p>
            <a:pPr marL="342900" indent="-341313">
              <a:spcBef>
                <a:spcPts val="6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ES" dirty="0">
              <a:solidFill>
                <a:srgbClr val="402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928662" y="1785938"/>
            <a:ext cx="792961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b="1" dirty="0">
                <a:solidFill>
                  <a:srgbClr val="402000"/>
                </a:solidFill>
              </a:rPr>
              <a:t>6</a:t>
            </a:r>
            <a:r>
              <a:rPr lang="es-ES" sz="2800" b="1" dirty="0" smtClean="0">
                <a:solidFill>
                  <a:srgbClr val="402000"/>
                </a:solidFill>
              </a:rPr>
              <a:t>. ELABORACION DE LA ESTRUCTURA </a:t>
            </a:r>
            <a:r>
              <a:rPr lang="es-ES" sz="2800" b="1" dirty="0">
                <a:solidFill>
                  <a:srgbClr val="402000"/>
                </a:solidFill>
              </a:rPr>
              <a:t>ORGANIZACIONAL</a:t>
            </a:r>
          </a:p>
          <a:p>
            <a:pPr marL="342900" indent="-34131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</a:rPr>
              <a:t>Organigrama</a:t>
            </a:r>
          </a:p>
          <a:p>
            <a:pPr marL="342900" indent="-34131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</a:rPr>
              <a:t>Manuales de funciones</a:t>
            </a:r>
          </a:p>
          <a:p>
            <a:pPr marL="342900" indent="-341313">
              <a:spcBef>
                <a:spcPts val="800"/>
              </a:spcBef>
              <a:buClr>
                <a:srgbClr val="CE9964"/>
              </a:buClr>
              <a:buSzPct val="9000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ES" sz="2800" dirty="0">
                <a:solidFill>
                  <a:srgbClr val="402000"/>
                </a:solidFill>
              </a:rPr>
              <a:t>Reglamentos.</a:t>
            </a:r>
          </a:p>
          <a:p>
            <a:pPr marL="342900" indent="-341313">
              <a:spcBef>
                <a:spcPts val="8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ES" sz="3200" dirty="0">
              <a:solidFill>
                <a:srgbClr val="402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990600" y="1571625"/>
            <a:ext cx="7772400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Facilitar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introducción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medidas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correctivas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solucionar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problemas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empresariales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 </a:t>
            </a:r>
          </a:p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Proporcionar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los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datos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información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necesaria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toma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decisiones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basadas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criterios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concretos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reales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Solucionar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un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problema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específico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o general,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que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permitan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nuevas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aplicaciones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en areas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negocios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marca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o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línea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productos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990600" y="1714500"/>
            <a:ext cx="7772400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err="1">
                <a:solidFill>
                  <a:srgbClr val="402000"/>
                </a:solidFill>
              </a:rPr>
              <a:t>Definir</a:t>
            </a:r>
            <a:r>
              <a:rPr lang="en-US" sz="3200" dirty="0">
                <a:solidFill>
                  <a:srgbClr val="402000"/>
                </a:solidFill>
              </a:rPr>
              <a:t> </a:t>
            </a:r>
            <a:r>
              <a:rPr lang="en-US" sz="3200" dirty="0" err="1">
                <a:solidFill>
                  <a:srgbClr val="402000"/>
                </a:solidFill>
              </a:rPr>
              <a:t>objetivos</a:t>
            </a:r>
            <a:r>
              <a:rPr lang="en-US" sz="3200" dirty="0">
                <a:solidFill>
                  <a:srgbClr val="402000"/>
                </a:solidFill>
              </a:rPr>
              <a:t>, </a:t>
            </a:r>
            <a:r>
              <a:rPr lang="en-US" sz="3200" dirty="0" err="1">
                <a:solidFill>
                  <a:srgbClr val="402000"/>
                </a:solidFill>
              </a:rPr>
              <a:t>políticas</a:t>
            </a:r>
            <a:r>
              <a:rPr lang="en-US" sz="3200" dirty="0">
                <a:solidFill>
                  <a:srgbClr val="402000"/>
                </a:solidFill>
              </a:rPr>
              <a:t> o </a:t>
            </a:r>
            <a:r>
              <a:rPr lang="en-US" sz="3200" dirty="0" err="1">
                <a:solidFill>
                  <a:srgbClr val="402000"/>
                </a:solidFill>
              </a:rPr>
              <a:t>estrategias</a:t>
            </a:r>
            <a:r>
              <a:rPr lang="en-US" sz="3200" dirty="0">
                <a:solidFill>
                  <a:srgbClr val="402000"/>
                </a:solidFill>
              </a:rPr>
              <a:t> de </a:t>
            </a:r>
            <a:r>
              <a:rPr lang="en-US" sz="3200" dirty="0" err="1" smtClean="0">
                <a:solidFill>
                  <a:srgbClr val="402000"/>
                </a:solidFill>
              </a:rPr>
              <a:t>las</a:t>
            </a:r>
            <a:r>
              <a:rPr lang="en-US" sz="3200" dirty="0" smtClean="0">
                <a:solidFill>
                  <a:srgbClr val="402000"/>
                </a:solidFill>
              </a:rPr>
              <a:t> </a:t>
            </a:r>
            <a:r>
              <a:rPr lang="en-US" sz="3200" dirty="0" err="1" smtClean="0">
                <a:solidFill>
                  <a:srgbClr val="402000"/>
                </a:solidFill>
              </a:rPr>
              <a:t>empresas</a:t>
            </a:r>
            <a:r>
              <a:rPr lang="en-US" sz="3200" dirty="0" smtClean="0">
                <a:solidFill>
                  <a:srgbClr val="402000"/>
                </a:solidFill>
              </a:rPr>
              <a:t> en el </a:t>
            </a:r>
            <a:r>
              <a:rPr lang="en-US" sz="3200" dirty="0" err="1" smtClean="0">
                <a:solidFill>
                  <a:srgbClr val="402000"/>
                </a:solidFill>
              </a:rPr>
              <a:t>marco</a:t>
            </a:r>
            <a:r>
              <a:rPr lang="en-US" sz="3200" dirty="0" smtClean="0">
                <a:solidFill>
                  <a:srgbClr val="402000"/>
                </a:solidFill>
              </a:rPr>
              <a:t> de </a:t>
            </a:r>
            <a:r>
              <a:rPr lang="en-US" sz="3200" dirty="0" err="1" smtClean="0">
                <a:solidFill>
                  <a:srgbClr val="402000"/>
                </a:solidFill>
              </a:rPr>
              <a:t>las</a:t>
            </a:r>
            <a:r>
              <a:rPr lang="en-US" sz="3200" dirty="0" smtClean="0">
                <a:solidFill>
                  <a:srgbClr val="402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modernas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tecnologias</a:t>
            </a:r>
            <a:r>
              <a:rPr lang="en-US" sz="3200" b="1" dirty="0" smtClean="0">
                <a:solidFill>
                  <a:srgbClr val="FF0000"/>
                </a:solidFill>
              </a:rPr>
              <a:t> de </a:t>
            </a:r>
            <a:r>
              <a:rPr lang="en-US" sz="3200" b="1" dirty="0" err="1" smtClean="0">
                <a:solidFill>
                  <a:srgbClr val="FF0000"/>
                </a:solidFill>
              </a:rPr>
              <a:t>información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(TICs) y </a:t>
            </a:r>
            <a:r>
              <a:rPr lang="en-US" sz="3200" b="1" dirty="0" err="1">
                <a:solidFill>
                  <a:srgbClr val="FF0000"/>
                </a:solidFill>
              </a:rPr>
              <a:t>las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tendencias</a:t>
            </a:r>
            <a:r>
              <a:rPr lang="en-US" sz="3200" b="1" dirty="0">
                <a:solidFill>
                  <a:srgbClr val="FF0000"/>
                </a:solidFill>
              </a:rPr>
              <a:t> del </a:t>
            </a:r>
            <a:r>
              <a:rPr lang="en-US" sz="3200" b="1" dirty="0" err="1">
                <a:solidFill>
                  <a:srgbClr val="FF0000"/>
                </a:solidFill>
              </a:rPr>
              <a:t>mercado</a:t>
            </a:r>
            <a:r>
              <a:rPr lang="en-US" sz="3200" b="1" dirty="0">
                <a:solidFill>
                  <a:srgbClr val="FF0000"/>
                </a:solidFill>
              </a:rPr>
              <a:t> (</a:t>
            </a:r>
            <a:r>
              <a:rPr lang="en-US" sz="3200" b="1" dirty="0" err="1">
                <a:solidFill>
                  <a:srgbClr val="FF0000"/>
                </a:solidFill>
              </a:rPr>
              <a:t>Globalización</a:t>
            </a:r>
            <a:r>
              <a:rPr lang="en-US" sz="3200" b="1" dirty="0">
                <a:solidFill>
                  <a:srgbClr val="FF0000"/>
                </a:solidFill>
              </a:rPr>
              <a:t>).</a:t>
            </a:r>
          </a:p>
          <a:p>
            <a:pPr marL="341313" indent="-341313" algn="just">
              <a:spcBef>
                <a:spcPts val="8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000500"/>
            <a:ext cx="3048000" cy="2428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BO" sz="2800">
                <a:solidFill>
                  <a:srgbClr val="FF0000"/>
                </a:solidFill>
                <a:latin typeface="Arial" charset="0"/>
              </a:rPr>
              <a:t>2.3 Metodología para realizar un diagnostico</a:t>
            </a: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990600" y="1500188"/>
            <a:ext cx="7772400" cy="535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BO" sz="2800" dirty="0">
                <a:solidFill>
                  <a:srgbClr val="402000"/>
                </a:solidFill>
                <a:latin typeface="Arial" charset="0"/>
              </a:rPr>
              <a:t>Para realizar un </a:t>
            </a:r>
            <a:r>
              <a:rPr lang="es-BO" sz="2800" dirty="0" err="1">
                <a:solidFill>
                  <a:srgbClr val="402000"/>
                </a:solidFill>
                <a:latin typeface="Arial" charset="0"/>
              </a:rPr>
              <a:t>diagn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ó</a:t>
            </a:r>
            <a:r>
              <a:rPr lang="es-BO" sz="2800" dirty="0" err="1">
                <a:solidFill>
                  <a:srgbClr val="402000"/>
                </a:solidFill>
                <a:latin typeface="Arial" charset="0"/>
              </a:rPr>
              <a:t>stico</a:t>
            </a:r>
            <a:r>
              <a:rPr lang="es-BO" sz="2800" dirty="0">
                <a:solidFill>
                  <a:srgbClr val="402000"/>
                </a:solidFill>
                <a:latin typeface="Arial" charset="0"/>
              </a:rPr>
              <a:t> de una empresa o de una situación determinada, se requiere: 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 typeface="Times New Roman" pitchFamily="16" charset="0"/>
              <a:buBlip>
                <a:blip r:embed="rId3"/>
              </a:buBlip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BO" sz="2800" dirty="0">
                <a:solidFill>
                  <a:srgbClr val="402000"/>
                </a:solidFill>
                <a:latin typeface="Arial" charset="0"/>
              </a:rPr>
              <a:t>Realizar </a:t>
            </a:r>
            <a:r>
              <a:rPr lang="es-BO" sz="2800" b="1" i="1" u="sng" dirty="0">
                <a:solidFill>
                  <a:srgbClr val="FF0000"/>
                </a:solidFill>
                <a:latin typeface="Arial" charset="0"/>
              </a:rPr>
              <a:t>un análisis minucioso y profundo de las variables o condiciones 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BO" sz="2800" b="1" i="1" u="sng" dirty="0">
                <a:solidFill>
                  <a:srgbClr val="FF0000"/>
                </a:solidFill>
                <a:latin typeface="Arial" charset="0"/>
              </a:rPr>
              <a:t>	ambientales externas 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s-BO" sz="2800" b="1" i="1" u="sng" dirty="0">
                <a:solidFill>
                  <a:srgbClr val="FF0000"/>
                </a:solidFill>
                <a:latin typeface="Arial" charset="0"/>
              </a:rPr>
              <a:t>	e internas</a:t>
            </a:r>
            <a:r>
              <a:rPr lang="es-BO" sz="2800" i="1" u="sng" dirty="0">
                <a:solidFill>
                  <a:srgbClr val="FF0000"/>
                </a:solidFill>
                <a:latin typeface="Arial" charset="0"/>
              </a:rPr>
              <a:t>.</a:t>
            </a: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1313" algn="just">
              <a:spcBef>
                <a:spcPts val="700"/>
              </a:spcBef>
              <a:buClrTx/>
              <a:buSzPct val="9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s-BO" sz="28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643314"/>
            <a:ext cx="3000375" cy="29289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700"/>
              </a:spcBef>
              <a:buClr>
                <a:srgbClr val="CE9964"/>
              </a:buClr>
              <a:buSzPct val="9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402000"/>
                </a:solidFill>
                <a:latin typeface="Arial" charset="0"/>
              </a:rPr>
              <a:t>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recolección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datos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informaciones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documentos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deben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ser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concretados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través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un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trabajo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smtClean="0">
                <a:solidFill>
                  <a:srgbClr val="402000"/>
                </a:solidFill>
                <a:latin typeface="Arial" charset="0"/>
              </a:rPr>
              <a:t>campo, 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o sea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visualizar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y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recabar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los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datos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de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las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situaciones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en el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lugar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de los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hechos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Donde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se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encuentra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la </a:t>
            </a:r>
            <a:r>
              <a:rPr lang="en-US" sz="2800" b="1" dirty="0" err="1">
                <a:solidFill>
                  <a:srgbClr val="FF0000"/>
                </a:solidFill>
                <a:latin typeface="Arial" charset="0"/>
              </a:rPr>
              <a:t>empresa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),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y con la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participación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de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las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 personas </a:t>
            </a:r>
            <a:r>
              <a:rPr lang="en-US" sz="2800" dirty="0" err="1">
                <a:solidFill>
                  <a:srgbClr val="402000"/>
                </a:solidFill>
                <a:latin typeface="Arial" charset="0"/>
              </a:rPr>
              <a:t>efectadas</a:t>
            </a:r>
            <a:r>
              <a:rPr lang="en-US" sz="2800" dirty="0">
                <a:solidFill>
                  <a:srgbClr val="402000"/>
                </a:solidFill>
                <a:latin typeface="Arial" charset="0"/>
              </a:rPr>
              <a:t>.</a:t>
            </a:r>
          </a:p>
          <a:p>
            <a:pPr marL="341313" indent="-341313">
              <a:spcBef>
                <a:spcPts val="700"/>
              </a:spcBef>
              <a:buClr>
                <a:srgbClr val="CE9964"/>
              </a:buClr>
              <a:buSzPct val="90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BO" sz="2800" dirty="0">
              <a:solidFill>
                <a:srgbClr val="402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G. Y MET-PARTE-II-VER-SEM-II-2012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Times New Roman"/>
        <a:ea typeface="WenQuanYi Zen Hei"/>
        <a:cs typeface="WenQuanYi Zen Hei"/>
      </a:majorFont>
      <a:minorFont>
        <a:latin typeface="Times New Roman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Times New Roman"/>
        <a:ea typeface="WenQuanYi Zen Hei"/>
        <a:cs typeface="WenQuanYi Zen Hei"/>
      </a:majorFont>
      <a:minorFont>
        <a:latin typeface="Times New Roman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ORG. Y MET-PARTE-II-VER-SEM-II-2012</Template>
  <TotalTime>446</TotalTime>
  <Words>2271</Words>
  <PresentationFormat>Presentación en pantalla (4:3)</PresentationFormat>
  <Paragraphs>456</Paragraphs>
  <Slides>53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55" baseType="lpstr">
      <vt:lpstr>ORG. Y MET-PARTE-II-VER-SEM-II-2012</vt:lpstr>
      <vt:lpstr>1_Tema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</dc:creator>
  <cp:lastModifiedBy>Ricardo</cp:lastModifiedBy>
  <cp:revision>50</cp:revision>
  <cp:lastPrinted>2007-03-20T14:59:44Z</cp:lastPrinted>
  <dcterms:created xsi:type="dcterms:W3CDTF">2012-09-18T13:03:04Z</dcterms:created>
  <dcterms:modified xsi:type="dcterms:W3CDTF">2016-04-14T13:03:48Z</dcterms:modified>
</cp:coreProperties>
</file>