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5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3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47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66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59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191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5554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1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7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2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92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11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00CD-D3DA-4E04-8761-4094A8574B04}" type="datetimeFigureOut">
              <a:rPr lang="es-ES" smtClean="0"/>
              <a:t>14/10/2014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B715-D4A3-47C6-8A67-27B3806068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09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5383"/>
          </a:xfrm>
        </p:spPr>
        <p:txBody>
          <a:bodyPr/>
          <a:lstStyle/>
          <a:p>
            <a:r>
              <a:rPr lang="es-ES" dirty="0" smtClean="0"/>
              <a:t>Capítulo # 4</a:t>
            </a:r>
            <a:br>
              <a:rPr lang="es-ES" dirty="0" smtClean="0"/>
            </a:br>
            <a:r>
              <a:rPr lang="es-ES" dirty="0" smtClean="0"/>
              <a:t>Inversión de un cuerpo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ES" b="1" dirty="0" smtClean="0"/>
              <a:t>Nombre y apellido: </a:t>
            </a:r>
            <a:r>
              <a:rPr lang="es-ES" dirty="0" smtClean="0"/>
              <a:t>Kevin Subieta Burgos</a:t>
            </a:r>
          </a:p>
          <a:p>
            <a:pPr algn="l"/>
            <a:r>
              <a:rPr lang="es-ES" b="1" dirty="0" smtClean="0"/>
              <a:t>Materia: </a:t>
            </a:r>
            <a:r>
              <a:rPr lang="es-ES" dirty="0" smtClean="0"/>
              <a:t>Criptografía y seguridad.</a:t>
            </a:r>
          </a:p>
          <a:p>
            <a:pPr algn="l"/>
            <a:r>
              <a:rPr lang="es-ES" b="1" dirty="0" smtClean="0"/>
              <a:t>Docente: </a:t>
            </a:r>
            <a:r>
              <a:rPr lang="es-ES" dirty="0" smtClean="0"/>
              <a:t>Ing. Shirley Vaca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326265"/>
            <a:ext cx="10353761" cy="1326321"/>
          </a:xfrm>
        </p:spPr>
        <p:txBody>
          <a:bodyPr/>
          <a:lstStyle/>
          <a:p>
            <a:r>
              <a:rPr lang="es-ES" b="0" dirty="0"/>
              <a:t>¿Qué pasa si mcd (a, n) ≠ 1?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652586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• ¿Pueden existir inversos?</a:t>
            </a:r>
          </a:p>
          <a:p>
            <a:pPr marL="0" indent="0">
              <a:buNone/>
            </a:pPr>
            <a:r>
              <a:rPr lang="es-ES" dirty="0"/>
              <a:t>• No, pero...</a:t>
            </a:r>
          </a:p>
          <a:p>
            <a:pPr marL="0" indent="0">
              <a:buNone/>
            </a:pPr>
            <a:r>
              <a:rPr lang="es-ES" dirty="0"/>
              <a:t>• Si a ∗ x </a:t>
            </a:r>
            <a:r>
              <a:rPr lang="es-ES" dirty="0" err="1"/>
              <a:t>mod</a:t>
            </a:r>
            <a:r>
              <a:rPr lang="es-ES" dirty="0"/>
              <a:t> n = b con b ≠ 1 y mcd (a, n) = m, </a:t>
            </a:r>
            <a:r>
              <a:rPr lang="es-ES" dirty="0" smtClean="0"/>
              <a:t>siendo m </a:t>
            </a:r>
            <a:r>
              <a:rPr lang="es-ES" dirty="0"/>
              <a:t>divisor de b, habrá </a:t>
            </a:r>
            <a:r>
              <a:rPr lang="es-ES" dirty="0" smtClean="0"/>
              <a:t>m soluciones </a:t>
            </a:r>
            <a:r>
              <a:rPr lang="es-ES" dirty="0"/>
              <a:t>válidas.</a:t>
            </a:r>
          </a:p>
          <a:p>
            <a:r>
              <a:rPr lang="es-ES" dirty="0"/>
              <a:t>En principio esto no nos sirve en criptografía </a:t>
            </a:r>
            <a:r>
              <a:rPr lang="es-ES" dirty="0" smtClean="0"/>
              <a:t>...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64" y="4276857"/>
            <a:ext cx="7270321" cy="187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8189" y="2644462"/>
            <a:ext cx="10353761" cy="1326321"/>
          </a:xfrm>
        </p:spPr>
        <p:txBody>
          <a:bodyPr/>
          <a:lstStyle/>
          <a:p>
            <a:r>
              <a:rPr lang="es-ES" dirty="0" smtClean="0"/>
              <a:t>Gracias por su atención…….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11038"/>
          </a:xfrm>
        </p:spPr>
        <p:txBody>
          <a:bodyPr/>
          <a:lstStyle/>
          <a:p>
            <a:r>
              <a:rPr lang="es-ES" dirty="0"/>
              <a:t>Inversión de una operación de cifra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74" y="1648496"/>
            <a:ext cx="10363826" cy="4142703"/>
          </a:xfrm>
        </p:spPr>
        <p:txBody>
          <a:bodyPr/>
          <a:lstStyle/>
          <a:p>
            <a:r>
              <a:rPr lang="es-ES" dirty="0" smtClean="0"/>
              <a:t>En </a:t>
            </a:r>
            <a:r>
              <a:rPr lang="es-ES" dirty="0"/>
              <a:t>criptografía deberá estar permitido invertir </a:t>
            </a:r>
            <a:r>
              <a:rPr lang="es-ES" dirty="0" smtClean="0"/>
              <a:t>una operación </a:t>
            </a:r>
            <a:r>
              <a:rPr lang="es-ES" dirty="0"/>
              <a:t>para recuperar un cifrado ⇒ descifrar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operación </a:t>
            </a:r>
            <a:r>
              <a:rPr lang="es-ES" dirty="0"/>
              <a:t>de cifrado podría interpretarse como </a:t>
            </a:r>
            <a:r>
              <a:rPr lang="es-ES" dirty="0" smtClean="0"/>
              <a:t>una “multiplicación</a:t>
            </a:r>
            <a:r>
              <a:rPr lang="es-ES" dirty="0"/>
              <a:t>” y la operación de descifrado como </a:t>
            </a:r>
            <a:r>
              <a:rPr lang="es-ES" dirty="0" smtClean="0"/>
              <a:t>una “división</a:t>
            </a:r>
            <a:r>
              <a:rPr lang="es-ES" dirty="0"/>
              <a:t>”, si bien hablaremos en este caso de </a:t>
            </a:r>
            <a:r>
              <a:rPr lang="es-ES" dirty="0" smtClean="0"/>
              <a:t>una multiplicación </a:t>
            </a:r>
            <a:r>
              <a:rPr lang="es-ES" dirty="0"/>
              <a:t>por el inverso</a:t>
            </a:r>
            <a:r>
              <a:rPr lang="es-ES" dirty="0" smtClean="0"/>
              <a:t>.</a:t>
            </a:r>
          </a:p>
          <a:p>
            <a:r>
              <a:rPr lang="es-ES" dirty="0" smtClean="0"/>
              <a:t>Ésta ley sólo </a:t>
            </a:r>
            <a:r>
              <a:rPr lang="es-ES" dirty="0"/>
              <a:t>será válida en el cuerpo de </a:t>
            </a:r>
            <a:r>
              <a:rPr lang="es-ES" dirty="0" smtClean="0"/>
              <a:t>los enteros Zn </a:t>
            </a:r>
            <a:r>
              <a:rPr lang="es-ES" dirty="0"/>
              <a:t>con inverso</a:t>
            </a:r>
            <a:r>
              <a:rPr lang="es-ES" dirty="0" smtClean="0"/>
              <a:t>.</a:t>
            </a:r>
          </a:p>
          <a:p>
            <a:r>
              <a:rPr lang="es-ES" dirty="0"/>
              <a:t>Luego, si en una operación de cifra la función es el valor </a:t>
            </a:r>
            <a:r>
              <a:rPr lang="es-ES" dirty="0" smtClean="0"/>
              <a:t>a dentro </a:t>
            </a:r>
            <a:r>
              <a:rPr lang="es-ES" dirty="0"/>
              <a:t>de un cuerpo n, deberemos encontrar el inverso </a:t>
            </a:r>
            <a:r>
              <a:rPr lang="es-ES" dirty="0" smtClean="0"/>
              <a:t>a^-1 </a:t>
            </a:r>
            <a:r>
              <a:rPr lang="es-ES" dirty="0" err="1" smtClean="0"/>
              <a:t>mod</a:t>
            </a:r>
            <a:r>
              <a:rPr lang="es-ES" dirty="0" smtClean="0"/>
              <a:t> </a:t>
            </a:r>
            <a:r>
              <a:rPr lang="es-ES" dirty="0"/>
              <a:t>n para descifrar;</a:t>
            </a:r>
          </a:p>
        </p:txBody>
      </p:sp>
    </p:spTree>
    <p:extLst>
      <p:ext uri="{BB962C8B-B14F-4D97-AF65-F5344CB8AC3E}">
        <p14:creationId xmlns:p14="http://schemas.microsoft.com/office/powerpoint/2010/main" val="21979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Inversos </a:t>
            </a:r>
            <a:r>
              <a:rPr lang="es-ES" b="0" dirty="0" smtClean="0"/>
              <a:t>DE UN CUERPO en Zn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				    Si </a:t>
            </a:r>
            <a:r>
              <a:rPr lang="pt-BR" dirty="0"/>
              <a:t>a ∗ x ≡ 1 </a:t>
            </a:r>
            <a:r>
              <a:rPr lang="pt-BR" dirty="0" err="1"/>
              <a:t>mod</a:t>
            </a:r>
            <a:r>
              <a:rPr lang="pt-BR" dirty="0"/>
              <a:t> </a:t>
            </a:r>
            <a:r>
              <a:rPr lang="pt-BR" dirty="0" smtClean="0"/>
              <a:t>n</a:t>
            </a:r>
          </a:p>
          <a:p>
            <a:r>
              <a:rPr lang="es-ES" dirty="0"/>
              <a:t>se dice que x es el </a:t>
            </a:r>
            <a:r>
              <a:rPr lang="es-ES" dirty="0" smtClean="0"/>
              <a:t>inverso </a:t>
            </a:r>
            <a:r>
              <a:rPr lang="es-ES" dirty="0"/>
              <a:t>de a en Zn y </a:t>
            </a:r>
            <a:r>
              <a:rPr lang="es-ES" dirty="0" smtClean="0"/>
              <a:t>se denotará </a:t>
            </a:r>
            <a:r>
              <a:rPr lang="es-ES" dirty="0"/>
              <a:t>por </a:t>
            </a:r>
            <a:r>
              <a:rPr lang="es-ES" dirty="0" smtClean="0"/>
              <a:t>a^-</a:t>
            </a:r>
            <a:r>
              <a:rPr lang="es-ES" dirty="0"/>
              <a:t>1.</a:t>
            </a:r>
          </a:p>
          <a:p>
            <a:pPr marL="0" indent="0">
              <a:buNone/>
            </a:pPr>
            <a:r>
              <a:rPr lang="es-ES" dirty="0"/>
              <a:t>• No siempre existen el inverso de un elemento en </a:t>
            </a:r>
            <a:r>
              <a:rPr lang="es-ES" dirty="0" smtClean="0"/>
              <a:t>Zn. Por </a:t>
            </a:r>
            <a:r>
              <a:rPr lang="es-ES" dirty="0"/>
              <a:t>ejemplo, si n = 6, en Z6 no existe el inverso </a:t>
            </a:r>
            <a:r>
              <a:rPr lang="es-ES" dirty="0" smtClean="0"/>
              <a:t>del 2</a:t>
            </a:r>
            <a:r>
              <a:rPr lang="es-ES" dirty="0"/>
              <a:t>, pues la ecuación 2∗x ≡ 1 </a:t>
            </a:r>
            <a:r>
              <a:rPr lang="es-ES" dirty="0" err="1"/>
              <a:t>mod</a:t>
            </a:r>
            <a:r>
              <a:rPr lang="es-ES" dirty="0"/>
              <a:t> 6 no tiene solución.</a:t>
            </a:r>
          </a:p>
          <a:p>
            <a:r>
              <a:rPr lang="es-ES" dirty="0" smtClean="0"/>
              <a:t>•Si </a:t>
            </a:r>
            <a:r>
              <a:rPr lang="es-ES" dirty="0"/>
              <a:t>n es un número primo p, entonces todos </a:t>
            </a:r>
            <a:r>
              <a:rPr lang="es-ES" dirty="0" smtClean="0"/>
              <a:t>los elementos </a:t>
            </a:r>
            <a:r>
              <a:rPr lang="es-ES" dirty="0"/>
              <a:t>de </a:t>
            </a:r>
            <a:r>
              <a:rPr lang="es-ES" dirty="0" err="1"/>
              <a:t>Zp</a:t>
            </a:r>
            <a:r>
              <a:rPr lang="es-ES" dirty="0"/>
              <a:t> salvo el cero </a:t>
            </a:r>
            <a:r>
              <a:rPr lang="es-ES" dirty="0" smtClean="0"/>
              <a:t>tienen inverso</a:t>
            </a:r>
            <a:r>
              <a:rPr lang="es-ES" dirty="0"/>
              <a:t>. </a:t>
            </a:r>
            <a:r>
              <a:rPr lang="es-ES" dirty="0" smtClean="0"/>
              <a:t>Por ejemplo</a:t>
            </a:r>
            <a:r>
              <a:rPr lang="es-ES" dirty="0"/>
              <a:t>, en Z5 se tiene que:</a:t>
            </a:r>
          </a:p>
          <a:p>
            <a:pPr marL="0" indent="0">
              <a:buNone/>
            </a:pPr>
            <a:r>
              <a:rPr lang="da-DK" dirty="0" smtClean="0"/>
              <a:t>	1-1 </a:t>
            </a:r>
            <a:r>
              <a:rPr lang="da-DK" dirty="0"/>
              <a:t>mod 5 = 1; 2-1 mod 5 = 3, 3-1 mod 5 = 2; 4-1 mod 5 = 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4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ÚNICA</a:t>
            </a:r>
            <a:br>
              <a:rPr lang="es-ES" b="0" dirty="0"/>
            </a:br>
            <a:r>
              <a:rPr lang="es-ES" b="0" dirty="0"/>
              <a:t>Existencia del inverso por </a:t>
            </a:r>
            <a:r>
              <a:rPr lang="es-ES" b="0" dirty="0" err="1"/>
              <a:t>primalidad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6913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			∃ </a:t>
            </a:r>
            <a:r>
              <a:rPr lang="pt-BR" dirty="0"/>
              <a:t>inverso a-1 </a:t>
            </a:r>
            <a:r>
              <a:rPr lang="pt-BR" dirty="0" err="1"/>
              <a:t>en</a:t>
            </a:r>
            <a:r>
              <a:rPr lang="pt-BR" dirty="0"/>
              <a:t> </a:t>
            </a:r>
            <a:r>
              <a:rPr lang="pt-BR" dirty="0" err="1"/>
              <a:t>mod</a:t>
            </a:r>
            <a:r>
              <a:rPr lang="pt-BR" dirty="0"/>
              <a:t> n </a:t>
            </a:r>
            <a:r>
              <a:rPr lang="pt-BR" i="1" dirty="0" err="1"/>
              <a:t>ssi</a:t>
            </a:r>
            <a:r>
              <a:rPr lang="pt-BR" i="1" dirty="0"/>
              <a:t> </a:t>
            </a:r>
            <a:r>
              <a:rPr lang="pt-BR" dirty="0" err="1"/>
              <a:t>mcd</a:t>
            </a:r>
            <a:r>
              <a:rPr lang="pt-BR" dirty="0"/>
              <a:t> (a, n) = 1</a:t>
            </a:r>
          </a:p>
          <a:p>
            <a:r>
              <a:rPr lang="es-ES" dirty="0"/>
              <a:t>Si mcd (</a:t>
            </a:r>
            <a:r>
              <a:rPr lang="es-ES" dirty="0" err="1"/>
              <a:t>a,n</a:t>
            </a:r>
            <a:r>
              <a:rPr lang="es-ES" dirty="0"/>
              <a:t>) = 1, el resultado de </a:t>
            </a:r>
            <a:r>
              <a:rPr lang="es-ES" dirty="0" err="1"/>
              <a:t>a∗i</a:t>
            </a:r>
            <a:r>
              <a:rPr lang="es-ES" dirty="0"/>
              <a:t> </a:t>
            </a:r>
            <a:r>
              <a:rPr lang="es-ES" dirty="0" err="1"/>
              <a:t>mod</a:t>
            </a:r>
            <a:r>
              <a:rPr lang="es-ES" dirty="0"/>
              <a:t> n (para i todos </a:t>
            </a:r>
            <a:r>
              <a:rPr lang="es-ES" dirty="0" smtClean="0"/>
              <a:t>los restos </a:t>
            </a:r>
            <a:r>
              <a:rPr lang="es-ES" dirty="0"/>
              <a:t>de n) serán valores distintos dentro del cuerpo n.</a:t>
            </a:r>
          </a:p>
          <a:p>
            <a:pPr marL="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mcd</a:t>
            </a:r>
            <a:r>
              <a:rPr lang="pt-BR" dirty="0" smtClean="0"/>
              <a:t> </a:t>
            </a:r>
            <a:r>
              <a:rPr lang="pt-BR" dirty="0"/>
              <a:t>(a, n) = 1 ⇒ ∃ x ! 0 &lt; x &lt; n / a ∗ x </a:t>
            </a:r>
            <a:r>
              <a:rPr lang="pt-BR" dirty="0" err="1"/>
              <a:t>mod</a:t>
            </a:r>
            <a:r>
              <a:rPr lang="pt-BR" dirty="0"/>
              <a:t> n = </a:t>
            </a:r>
            <a:r>
              <a:rPr lang="pt-BR" dirty="0" smtClean="0"/>
              <a:t>1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51" y="3963970"/>
            <a:ext cx="7610408" cy="22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Inexistencia de inverso (no </a:t>
            </a:r>
            <a:r>
              <a:rPr lang="es-ES" b="0" dirty="0" err="1"/>
              <a:t>primalidad</a:t>
            </a:r>
            <a:r>
              <a:rPr lang="es-ES" b="0" dirty="0"/>
              <a:t>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0170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			¿</a:t>
            </a:r>
            <a:r>
              <a:rPr lang="es-ES" dirty="0"/>
              <a:t>Y si no hay </a:t>
            </a:r>
            <a:r>
              <a:rPr lang="es-ES" dirty="0" err="1"/>
              <a:t>primalidad</a:t>
            </a:r>
            <a:r>
              <a:rPr lang="es-ES" dirty="0"/>
              <a:t> entre a y n</a:t>
            </a:r>
            <a:r>
              <a:rPr lang="es-ES" dirty="0" smtClean="0"/>
              <a:t>?</a:t>
            </a:r>
          </a:p>
          <a:p>
            <a:r>
              <a:rPr lang="es-ES" dirty="0"/>
              <a:t>Si mcd (a, n) ≠ 1</a:t>
            </a:r>
          </a:p>
          <a:p>
            <a:r>
              <a:rPr lang="pt-BR" dirty="0"/>
              <a:t>No existe </a:t>
            </a:r>
            <a:r>
              <a:rPr lang="pt-BR" dirty="0" err="1"/>
              <a:t>ningún</a:t>
            </a:r>
            <a:r>
              <a:rPr lang="pt-BR" dirty="0"/>
              <a:t> x que 0 &lt; x &lt; n / a ∗ x </a:t>
            </a:r>
            <a:r>
              <a:rPr lang="pt-BR" dirty="0" err="1"/>
              <a:t>mod</a:t>
            </a:r>
            <a:r>
              <a:rPr lang="pt-BR" dirty="0"/>
              <a:t> n = </a:t>
            </a:r>
            <a:r>
              <a:rPr lang="pt-BR" dirty="0" smtClean="0"/>
              <a:t>1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57" y="3681265"/>
            <a:ext cx="7442111" cy="22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947" y="407254"/>
            <a:ext cx="10353761" cy="1326321"/>
          </a:xfrm>
        </p:spPr>
        <p:txBody>
          <a:bodyPr/>
          <a:lstStyle/>
          <a:p>
            <a:r>
              <a:rPr lang="es-ES" b="0" dirty="0"/>
              <a:t>Inversos </a:t>
            </a:r>
            <a:r>
              <a:rPr lang="es-ES" b="0" dirty="0" smtClean="0"/>
              <a:t>de un cuerpo aditivo </a:t>
            </a:r>
            <a:r>
              <a:rPr lang="es-ES" b="0" dirty="0"/>
              <a:t>y multiplicativo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864" y="1733575"/>
            <a:ext cx="6542468" cy="22955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46220" y="4322372"/>
            <a:ext cx="986521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o En la operación suma siempre existirá el inverso o valor identidad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de la adición (0) para cualquier resto del cuerpo. Su valor es único.</a:t>
            </a:r>
          </a:p>
          <a:p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o En la operación producto, de existir un inverso o valor de identidad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de la multiplicación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(1) éste es único y la condición para ello es que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el número y el módulo sean primos entre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sí. Por ejemplo para n = 4,</a:t>
            </a:r>
            <a:r>
              <a:rPr lang="es-ES" sz="2000" b="0" i="0" u="none" strike="noStrike" dirty="0" smtClean="0">
                <a:latin typeface="Times New Roman" panose="02020603050405020304" pitchFamily="18" charset="0"/>
              </a:rPr>
              <a:t> </a:t>
            </a:r>
            <a:r>
              <a:rPr lang="es-ES" sz="2000" b="0" i="0" u="none" strike="noStrike" baseline="0" dirty="0" smtClean="0">
                <a:latin typeface="Times New Roman" panose="02020603050405020304" pitchFamily="18" charset="0"/>
              </a:rPr>
              <a:t>el resto 2 no tendrá inverso multiplicativo, en cambio el resto 3 sí.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690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No existencia de inversos multiplicativos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066" y="1935921"/>
            <a:ext cx="9383401" cy="45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dirty="0"/>
              <a:t>Algoritmo para el cálculo de inversos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692" y="1935921"/>
            <a:ext cx="8451894" cy="46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325220"/>
            <a:ext cx="10353761" cy="1326321"/>
          </a:xfrm>
        </p:spPr>
        <p:txBody>
          <a:bodyPr/>
          <a:lstStyle/>
          <a:p>
            <a:r>
              <a:rPr lang="es-ES" b="0" dirty="0"/>
              <a:t>Características de inversos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403797"/>
            <a:ext cx="10353762" cy="4387403"/>
          </a:xfrm>
        </p:spPr>
        <p:txBody>
          <a:bodyPr/>
          <a:lstStyle/>
          <a:p>
            <a:r>
              <a:rPr lang="es-ES" dirty="0"/>
              <a:t>Para el alfabeto castellano con </a:t>
            </a:r>
            <a:r>
              <a:rPr lang="es-ES" dirty="0" smtClean="0"/>
              <a:t>mayúsculas </a:t>
            </a:r>
            <a:r>
              <a:rPr lang="es-ES" dirty="0"/>
              <a:t>(n = 27) tenemos: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59" y="2064712"/>
            <a:ext cx="10224798" cy="43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TC104033921[[fn=Damasco]]</Template>
  <TotalTime>278</TotalTime>
  <Words>335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Capítulo # 4 Inversión de un cuerpo</vt:lpstr>
      <vt:lpstr>Inversión de una operación de cifra</vt:lpstr>
      <vt:lpstr>Inversos DE UN CUERPO en Zn</vt:lpstr>
      <vt:lpstr>ÚNICA Existencia del inverso por primalidad</vt:lpstr>
      <vt:lpstr>Inexistencia de inverso (no primalidad)</vt:lpstr>
      <vt:lpstr>Inversos de un cuerpo aditivo y multiplicativo</vt:lpstr>
      <vt:lpstr>No existencia de inversos multiplicativos</vt:lpstr>
      <vt:lpstr>Algoritmo para el cálculo de inversos</vt:lpstr>
      <vt:lpstr>Características de inversos</vt:lpstr>
      <vt:lpstr>¿Qué pasa si mcd (a, n) ≠ 1?</vt:lpstr>
      <vt:lpstr>Gracias por su atención…….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# 4 Inversión de un cuerpo</dc:title>
  <dc:creator>Kevin</dc:creator>
  <cp:lastModifiedBy>Eddy Escalante</cp:lastModifiedBy>
  <cp:revision>17</cp:revision>
  <dcterms:created xsi:type="dcterms:W3CDTF">2014-10-14T17:11:39Z</dcterms:created>
  <dcterms:modified xsi:type="dcterms:W3CDTF">2014-10-15T01:15:18Z</dcterms:modified>
</cp:coreProperties>
</file>