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Divisibilidad de los números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s-BO" dirty="0"/>
          </a:p>
        </p:txBody>
      </p:sp>
      <p:sp>
        <p:nvSpPr>
          <p:cNvPr id="4" name="Rectángulo 3"/>
          <p:cNvSpPr/>
          <p:nvPr/>
        </p:nvSpPr>
        <p:spPr>
          <a:xfrm>
            <a:off x="8650310" y="6055097"/>
            <a:ext cx="334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By……Eddy Escalante Ustariz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170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75008" y="502276"/>
            <a:ext cx="98909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3200" dirty="0">
                <a:latin typeface="Calibri" panose="020F0502020204030204" pitchFamily="34" charset="0"/>
              </a:rPr>
              <a:t>En criptografía muchas veces nos interesará encontrar el máximo común denominador mcd entre dos números a y b. </a:t>
            </a:r>
            <a:endParaRPr lang="es-BO" sz="3200" dirty="0" smtClean="0">
              <a:latin typeface="Calibri" panose="020F0502020204030204" pitchFamily="34" charset="0"/>
            </a:endParaRPr>
          </a:p>
          <a:p>
            <a:r>
              <a:rPr lang="es-BO" sz="3200" dirty="0" smtClean="0">
                <a:latin typeface="Calibri" panose="020F0502020204030204" pitchFamily="34" charset="0"/>
              </a:rPr>
              <a:t>Para </a:t>
            </a:r>
            <a:r>
              <a:rPr lang="es-BO" sz="3200" dirty="0">
                <a:latin typeface="Calibri" panose="020F0502020204030204" pitchFamily="34" charset="0"/>
              </a:rPr>
              <a:t>la existencia de inversos en un cuerpo n, la base a y el módulo n deberán ser primos entre sí.   </a:t>
            </a:r>
            <a:r>
              <a:rPr lang="es-BO" sz="3200" dirty="0" smtClean="0">
                <a:latin typeface="Calibri" panose="020F0502020204030204" pitchFamily="34" charset="0"/>
              </a:rPr>
              <a:t>  -&gt;   </a:t>
            </a:r>
            <a:r>
              <a:rPr lang="es-BO" sz="3200" dirty="0">
                <a:latin typeface="Calibri" panose="020F0502020204030204" pitchFamily="34" charset="0"/>
              </a:rPr>
              <a:t>mcd (a, n) = 1  </a:t>
            </a:r>
            <a:endParaRPr lang="es-BO" sz="3200" dirty="0" smtClean="0">
              <a:latin typeface="Calibri" panose="020F0502020204030204" pitchFamily="34" charset="0"/>
            </a:endParaRPr>
          </a:p>
          <a:p>
            <a:r>
              <a:rPr lang="es-BO" sz="3200" dirty="0" smtClean="0">
                <a:latin typeface="Calibri" panose="020F0502020204030204" pitchFamily="34" charset="0"/>
              </a:rPr>
              <a:t>Algoritmo </a:t>
            </a:r>
            <a:r>
              <a:rPr lang="es-BO" sz="3200" dirty="0">
                <a:latin typeface="Calibri" panose="020F0502020204030204" pitchFamily="34" charset="0"/>
              </a:rPr>
              <a:t>de Euclides: – </a:t>
            </a:r>
            <a:endParaRPr lang="es-BO" sz="3200" dirty="0" smtClean="0">
              <a:latin typeface="Calibri" panose="020F0502020204030204" pitchFamily="34" charset="0"/>
            </a:endParaRPr>
          </a:p>
          <a:p>
            <a:pPr marL="514350" indent="-514350">
              <a:buAutoNum type="alphaLcParenR"/>
            </a:pPr>
            <a:r>
              <a:rPr lang="es-BO" sz="3200" dirty="0" smtClean="0">
                <a:latin typeface="Calibri" panose="020F0502020204030204" pitchFamily="34" charset="0"/>
              </a:rPr>
              <a:t>Si </a:t>
            </a:r>
            <a:r>
              <a:rPr lang="es-BO" sz="3200" dirty="0">
                <a:latin typeface="Calibri" panose="020F0502020204030204" pitchFamily="34" charset="0"/>
              </a:rPr>
              <a:t>x divide a </a:t>
            </a:r>
            <a:r>
              <a:rPr lang="es-BO" sz="3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</a:t>
            </a:r>
            <a:r>
              <a:rPr lang="es-BO" sz="3200" dirty="0">
                <a:latin typeface="Calibri" panose="020F0502020204030204" pitchFamily="34" charset="0"/>
              </a:rPr>
              <a:t> y </a:t>
            </a:r>
            <a:r>
              <a:rPr lang="es-BO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b</a:t>
            </a:r>
            <a:r>
              <a:rPr lang="es-BO" sz="3200" dirty="0">
                <a:latin typeface="Calibri" panose="020F0502020204030204" pitchFamily="34" charset="0"/>
              </a:rPr>
              <a:t>   </a:t>
            </a:r>
            <a:r>
              <a:rPr lang="es-BO" sz="3200" dirty="0" smtClean="0">
                <a:latin typeface="Calibri" panose="020F0502020204030204" pitchFamily="34" charset="0"/>
              </a:rPr>
              <a:t>=&gt;  </a:t>
            </a:r>
            <a:r>
              <a:rPr lang="es-BO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</a:t>
            </a:r>
            <a:r>
              <a:rPr lang="es-BO" sz="3200" dirty="0">
                <a:latin typeface="Calibri" panose="020F0502020204030204" pitchFamily="34" charset="0"/>
              </a:rPr>
              <a:t> = </a:t>
            </a:r>
            <a:r>
              <a:rPr lang="es-BO" sz="32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x</a:t>
            </a:r>
            <a:r>
              <a:rPr lang="es-BO" sz="3200" dirty="0" smtClean="0">
                <a:latin typeface="Calibri" panose="020F0502020204030204" pitchFamily="34" charset="0"/>
              </a:rPr>
              <a:t> * </a:t>
            </a:r>
            <a:r>
              <a:rPr lang="es-BO" sz="32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</a:t>
            </a:r>
            <a:r>
              <a:rPr lang="es-BO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’ </a:t>
            </a:r>
            <a:r>
              <a:rPr lang="es-BO" sz="3200" dirty="0">
                <a:latin typeface="Calibri" panose="020F0502020204030204" pitchFamily="34" charset="0"/>
              </a:rPr>
              <a:t>y </a:t>
            </a:r>
            <a:r>
              <a:rPr lang="es-BO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b</a:t>
            </a:r>
            <a:r>
              <a:rPr lang="es-BO" sz="3200" dirty="0">
                <a:latin typeface="Calibri" panose="020F0502020204030204" pitchFamily="34" charset="0"/>
              </a:rPr>
              <a:t> = </a:t>
            </a:r>
            <a:r>
              <a:rPr lang="es-BO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x</a:t>
            </a:r>
            <a:r>
              <a:rPr lang="es-BO" sz="3200" dirty="0">
                <a:latin typeface="Calibri" panose="020F0502020204030204" pitchFamily="34" charset="0"/>
              </a:rPr>
              <a:t> </a:t>
            </a:r>
            <a:r>
              <a:rPr lang="es-BO" sz="3200" dirty="0" smtClean="0">
                <a:latin typeface="Calibri" panose="020F0502020204030204" pitchFamily="34" charset="0"/>
              </a:rPr>
              <a:t>* </a:t>
            </a:r>
            <a:r>
              <a:rPr lang="es-BO" sz="32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b</a:t>
            </a:r>
            <a:r>
              <a:rPr lang="es-BO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’</a:t>
            </a:r>
            <a:r>
              <a:rPr lang="es-BO" sz="3200" dirty="0">
                <a:latin typeface="Calibri" panose="020F0502020204030204" pitchFamily="34" charset="0"/>
              </a:rPr>
              <a:t> </a:t>
            </a:r>
          </a:p>
          <a:p>
            <a:r>
              <a:rPr lang="es-BO" sz="3200" dirty="0" smtClean="0">
                <a:latin typeface="Calibri" panose="020F0502020204030204" pitchFamily="34" charset="0"/>
              </a:rPr>
              <a:t>b</a:t>
            </a:r>
            <a:r>
              <a:rPr lang="es-BO" sz="3200" dirty="0">
                <a:latin typeface="Calibri" panose="020F0502020204030204" pitchFamily="34" charset="0"/>
              </a:rPr>
              <a:t>) Por lo tanto: </a:t>
            </a:r>
            <a:r>
              <a:rPr lang="es-BO" sz="3200" dirty="0" smtClean="0">
                <a:latin typeface="Calibri" panose="020F0502020204030204" pitchFamily="34" charset="0"/>
              </a:rPr>
              <a:t>		 </a:t>
            </a:r>
            <a:r>
              <a:rPr lang="es-BO" sz="32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</a:t>
            </a:r>
            <a:r>
              <a:rPr lang="es-BO" sz="3200" dirty="0" smtClean="0">
                <a:latin typeface="Calibri" panose="020F0502020204030204" pitchFamily="34" charset="0"/>
              </a:rPr>
              <a:t> </a:t>
            </a:r>
            <a:r>
              <a:rPr lang="es-BO" sz="3200" dirty="0">
                <a:latin typeface="Calibri" panose="020F0502020204030204" pitchFamily="34" charset="0"/>
              </a:rPr>
              <a:t>- </a:t>
            </a:r>
            <a:r>
              <a:rPr lang="es-BO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k</a:t>
            </a:r>
            <a:r>
              <a:rPr lang="es-BO" sz="3200" dirty="0">
                <a:latin typeface="Calibri" panose="020F0502020204030204" pitchFamily="34" charset="0"/>
              </a:rPr>
              <a:t> </a:t>
            </a:r>
            <a:r>
              <a:rPr lang="es-BO" sz="3200" dirty="0" smtClean="0">
                <a:latin typeface="Calibri" panose="020F0502020204030204" pitchFamily="34" charset="0"/>
              </a:rPr>
              <a:t>* </a:t>
            </a:r>
            <a:r>
              <a:rPr lang="es-BO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b </a:t>
            </a:r>
            <a:r>
              <a:rPr lang="es-BO" sz="3200" dirty="0">
                <a:latin typeface="Calibri" panose="020F0502020204030204" pitchFamily="34" charset="0"/>
              </a:rPr>
              <a:t>= </a:t>
            </a:r>
            <a:r>
              <a:rPr lang="es-BO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x </a:t>
            </a:r>
            <a:r>
              <a:rPr lang="es-BO" sz="32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* </a:t>
            </a:r>
            <a:r>
              <a:rPr lang="es-BO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a’ </a:t>
            </a:r>
            <a:r>
              <a:rPr lang="es-BO" sz="3200" dirty="0">
                <a:latin typeface="Calibri" panose="020F0502020204030204" pitchFamily="34" charset="0"/>
              </a:rPr>
              <a:t>-</a:t>
            </a:r>
            <a:r>
              <a:rPr lang="es-BO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k </a:t>
            </a:r>
            <a:r>
              <a:rPr lang="es-BO" sz="3200" dirty="0" smtClean="0">
                <a:latin typeface="Calibri" panose="020F0502020204030204" pitchFamily="34" charset="0"/>
              </a:rPr>
              <a:t>*</a:t>
            </a:r>
            <a:r>
              <a:rPr lang="es-BO" sz="32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s-BO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x </a:t>
            </a:r>
            <a:r>
              <a:rPr lang="es-BO" sz="3200" dirty="0" smtClean="0">
                <a:latin typeface="Calibri" panose="020F0502020204030204" pitchFamily="34" charset="0"/>
              </a:rPr>
              <a:t>*</a:t>
            </a:r>
            <a:r>
              <a:rPr lang="es-BO" sz="32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s-BO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b’</a:t>
            </a:r>
            <a:r>
              <a:rPr lang="es-BO" sz="3200" dirty="0">
                <a:latin typeface="Calibri" panose="020F0502020204030204" pitchFamily="34" charset="0"/>
              </a:rPr>
              <a:t>    </a:t>
            </a:r>
            <a:endParaRPr lang="es-BO" sz="3200" dirty="0" smtClean="0">
              <a:latin typeface="Calibri" panose="020F0502020204030204" pitchFamily="34" charset="0"/>
            </a:endParaRPr>
          </a:p>
          <a:p>
            <a:r>
              <a:rPr lang="es-BO" sz="3200" dirty="0">
                <a:latin typeface="Calibri" panose="020F0502020204030204" pitchFamily="34" charset="0"/>
              </a:rPr>
              <a:t>	</a:t>
            </a:r>
            <a:r>
              <a:rPr lang="es-BO" sz="3200" dirty="0" smtClean="0">
                <a:latin typeface="Calibri" panose="020F0502020204030204" pitchFamily="34" charset="0"/>
              </a:rPr>
              <a:t>						 </a:t>
            </a:r>
            <a:r>
              <a:rPr lang="es-BO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</a:t>
            </a:r>
            <a:r>
              <a:rPr lang="es-BO" sz="3200" dirty="0">
                <a:latin typeface="Calibri" panose="020F0502020204030204" pitchFamily="34" charset="0"/>
              </a:rPr>
              <a:t> - </a:t>
            </a:r>
            <a:r>
              <a:rPr lang="es-BO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k</a:t>
            </a:r>
            <a:r>
              <a:rPr lang="es-BO" sz="3200" dirty="0">
                <a:latin typeface="Calibri" panose="020F0502020204030204" pitchFamily="34" charset="0"/>
              </a:rPr>
              <a:t> </a:t>
            </a:r>
            <a:r>
              <a:rPr lang="es-BO" sz="3200" dirty="0" smtClean="0">
                <a:latin typeface="Calibri" panose="020F0502020204030204" pitchFamily="34" charset="0"/>
              </a:rPr>
              <a:t>* </a:t>
            </a:r>
            <a:r>
              <a:rPr lang="es-BO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b</a:t>
            </a:r>
            <a:r>
              <a:rPr lang="es-BO" sz="3200" dirty="0">
                <a:latin typeface="Calibri" panose="020F0502020204030204" pitchFamily="34" charset="0"/>
              </a:rPr>
              <a:t> = </a:t>
            </a:r>
            <a:r>
              <a:rPr lang="es-BO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x</a:t>
            </a:r>
            <a:r>
              <a:rPr lang="es-BO" sz="3200" dirty="0">
                <a:latin typeface="Calibri" panose="020F0502020204030204" pitchFamily="34" charset="0"/>
              </a:rPr>
              <a:t> (</a:t>
            </a:r>
            <a:r>
              <a:rPr lang="es-BO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a’ </a:t>
            </a:r>
            <a:r>
              <a:rPr lang="es-BO" sz="3200" dirty="0">
                <a:latin typeface="Calibri" panose="020F0502020204030204" pitchFamily="34" charset="0"/>
              </a:rPr>
              <a:t>- </a:t>
            </a:r>
            <a:r>
              <a:rPr lang="es-BO" sz="3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k</a:t>
            </a:r>
            <a:r>
              <a:rPr lang="es-BO" sz="3200" dirty="0">
                <a:latin typeface="Calibri" panose="020F0502020204030204" pitchFamily="34" charset="0"/>
              </a:rPr>
              <a:t> </a:t>
            </a:r>
            <a:r>
              <a:rPr lang="es-BO" sz="3200" dirty="0" smtClean="0">
                <a:latin typeface="Calibri" panose="020F0502020204030204" pitchFamily="34" charset="0"/>
              </a:rPr>
              <a:t>* </a:t>
            </a:r>
            <a:r>
              <a:rPr lang="es-BO" sz="3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b’) </a:t>
            </a:r>
            <a:endParaRPr lang="es-BO" sz="3200" dirty="0" smtClean="0">
              <a:latin typeface="Calibri" panose="020F0502020204030204" pitchFamily="34" charset="0"/>
            </a:endParaRPr>
          </a:p>
          <a:p>
            <a:r>
              <a:rPr lang="es-BO" sz="3200" dirty="0" smtClean="0">
                <a:latin typeface="Calibri" panose="020F0502020204030204" pitchFamily="34" charset="0"/>
              </a:rPr>
              <a:t>c</a:t>
            </a:r>
            <a:r>
              <a:rPr lang="es-BO" sz="3200" dirty="0">
                <a:latin typeface="Calibri" panose="020F0502020204030204" pitchFamily="34" charset="0"/>
              </a:rPr>
              <a:t>) Entonces se concluye que x divide a (a - k </a:t>
            </a:r>
            <a:r>
              <a:rPr lang="es-BO" sz="3200" dirty="0" smtClean="0">
                <a:latin typeface="Calibri" panose="020F0502020204030204" pitchFamily="34" charset="0"/>
              </a:rPr>
              <a:t>* </a:t>
            </a:r>
            <a:r>
              <a:rPr lang="es-BO" sz="3200" dirty="0">
                <a:latin typeface="Calibri" panose="020F0502020204030204" pitchFamily="34" charset="0"/>
              </a:rPr>
              <a:t>b) </a:t>
            </a:r>
          </a:p>
        </p:txBody>
      </p:sp>
    </p:spTree>
    <p:extLst>
      <p:ext uri="{BB962C8B-B14F-4D97-AF65-F5344CB8AC3E}">
        <p14:creationId xmlns:p14="http://schemas.microsoft.com/office/powerpoint/2010/main" val="21455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66576" y="669701"/>
            <a:ext cx="8791575" cy="1681164"/>
          </a:xfrm>
        </p:spPr>
        <p:txBody>
          <a:bodyPr/>
          <a:lstStyle/>
          <a:p>
            <a:r>
              <a:rPr lang="es-BO" dirty="0"/>
              <a:t>El máximo común denominador mcd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5921" y="2350865"/>
            <a:ext cx="7872883" cy="3786389"/>
          </a:xfrm>
        </p:spPr>
        <p:txBody>
          <a:bodyPr>
            <a:normAutofit/>
          </a:bodyPr>
          <a:lstStyle/>
          <a:p>
            <a:r>
              <a:rPr lang="es-BO" dirty="0">
                <a:solidFill>
                  <a:schemeClr val="tx1"/>
                </a:solidFill>
              </a:rPr>
              <a:t>Como hemos llegado a que x divide a  (a – k </a:t>
            </a:r>
            <a:r>
              <a:rPr lang="es-BO" dirty="0" smtClean="0">
                <a:solidFill>
                  <a:schemeClr val="tx1"/>
                </a:solidFill>
              </a:rPr>
              <a:t>* </a:t>
            </a:r>
            <a:r>
              <a:rPr lang="es-BO" dirty="0">
                <a:solidFill>
                  <a:schemeClr val="tx1"/>
                </a:solidFill>
              </a:rPr>
              <a:t>b) esto nos permitirá encontrar el mcd (a, b):    </a:t>
            </a:r>
            <a:endParaRPr lang="es-BO" dirty="0" smtClean="0">
              <a:solidFill>
                <a:schemeClr val="tx1"/>
              </a:solidFill>
            </a:endParaRPr>
          </a:p>
          <a:p>
            <a:r>
              <a:rPr lang="es-BO" dirty="0">
                <a:solidFill>
                  <a:schemeClr val="tx1"/>
                </a:solidFill>
              </a:rPr>
              <a:t>	</a:t>
            </a:r>
            <a:r>
              <a:rPr lang="es-BO" dirty="0" smtClean="0">
                <a:solidFill>
                  <a:schemeClr val="tx1"/>
                </a:solidFill>
              </a:rPr>
              <a:t>	 </a:t>
            </a:r>
            <a:r>
              <a:rPr lang="es-BO" dirty="0">
                <a:solidFill>
                  <a:schemeClr val="tx1"/>
                </a:solidFill>
              </a:rPr>
              <a:t>Si a &gt; b     entonces     a = d1 </a:t>
            </a:r>
            <a:r>
              <a:rPr lang="es-BO" dirty="0" smtClean="0">
                <a:solidFill>
                  <a:schemeClr val="tx1"/>
                </a:solidFill>
              </a:rPr>
              <a:t>* </a:t>
            </a:r>
            <a:r>
              <a:rPr lang="es-BO" dirty="0">
                <a:solidFill>
                  <a:schemeClr val="tx1"/>
                </a:solidFill>
              </a:rPr>
              <a:t>b + r     </a:t>
            </a:r>
            <a:endParaRPr lang="es-BO" dirty="0" smtClean="0">
              <a:solidFill>
                <a:schemeClr val="tx1"/>
              </a:solidFill>
            </a:endParaRPr>
          </a:p>
          <a:p>
            <a:r>
              <a:rPr lang="es-BO" dirty="0" smtClean="0">
                <a:solidFill>
                  <a:schemeClr val="tx1"/>
                </a:solidFill>
              </a:rPr>
              <a:t> 		(</a:t>
            </a:r>
            <a:r>
              <a:rPr lang="es-BO" dirty="0">
                <a:solidFill>
                  <a:schemeClr val="tx1"/>
                </a:solidFill>
              </a:rPr>
              <a:t>con di un entero y r un resto) </a:t>
            </a:r>
            <a:endParaRPr lang="es-BO" dirty="0" smtClean="0">
              <a:solidFill>
                <a:schemeClr val="tx1"/>
              </a:solidFill>
            </a:endParaRPr>
          </a:p>
          <a:p>
            <a:r>
              <a:rPr lang="es-BO" dirty="0" smtClean="0">
                <a:solidFill>
                  <a:schemeClr val="tx1"/>
                </a:solidFill>
              </a:rPr>
              <a:t>Luego    </a:t>
            </a:r>
            <a:r>
              <a:rPr lang="es-BO" dirty="0">
                <a:solidFill>
                  <a:schemeClr val="tx1"/>
                </a:solidFill>
              </a:rPr>
              <a:t>mcd (a, b) = mcd (b ,r)  (a &gt; b &gt; r </a:t>
            </a:r>
            <a:r>
              <a:rPr lang="es-BO" dirty="0" smtClean="0">
                <a:solidFill>
                  <a:schemeClr val="tx1"/>
                </a:solidFill>
              </a:rPr>
              <a:t>* </a:t>
            </a:r>
            <a:r>
              <a:rPr lang="es-BO" dirty="0">
                <a:solidFill>
                  <a:schemeClr val="tx1"/>
                </a:solidFill>
              </a:rPr>
              <a:t>0) </a:t>
            </a:r>
          </a:p>
          <a:p>
            <a:r>
              <a:rPr lang="es-BO" dirty="0">
                <a:solidFill>
                  <a:schemeClr val="tx1"/>
                </a:solidFill>
              </a:rPr>
              <a:t> porque:     </a:t>
            </a:r>
            <a:endParaRPr lang="es-BO" dirty="0" smtClean="0">
              <a:solidFill>
                <a:schemeClr val="tx1"/>
              </a:solidFill>
            </a:endParaRPr>
          </a:p>
          <a:p>
            <a:r>
              <a:rPr lang="es-BO" dirty="0">
                <a:solidFill>
                  <a:schemeClr val="tx1"/>
                </a:solidFill>
              </a:rPr>
              <a:t>	</a:t>
            </a:r>
            <a:r>
              <a:rPr lang="es-BO" dirty="0" smtClean="0">
                <a:solidFill>
                  <a:schemeClr val="tx1"/>
                </a:solidFill>
              </a:rPr>
              <a:t>	Si </a:t>
            </a:r>
            <a:r>
              <a:rPr lang="es-BO" dirty="0">
                <a:solidFill>
                  <a:schemeClr val="tx1"/>
                </a:solidFill>
              </a:rPr>
              <a:t>b &gt; r     entonces     b = d2 </a:t>
            </a:r>
            <a:r>
              <a:rPr lang="es-BO" dirty="0" smtClean="0">
                <a:solidFill>
                  <a:schemeClr val="tx1"/>
                </a:solidFill>
              </a:rPr>
              <a:t>* </a:t>
            </a:r>
            <a:r>
              <a:rPr lang="es-BO" dirty="0">
                <a:solidFill>
                  <a:schemeClr val="tx1"/>
                </a:solidFill>
              </a:rPr>
              <a:t>r + r’     </a:t>
            </a:r>
            <a:endParaRPr lang="es-BO" dirty="0" smtClean="0">
              <a:solidFill>
                <a:schemeClr val="tx1"/>
              </a:solidFill>
            </a:endParaRPr>
          </a:p>
          <a:p>
            <a:r>
              <a:rPr lang="es-BO" dirty="0">
                <a:solidFill>
                  <a:schemeClr val="tx1"/>
                </a:solidFill>
              </a:rPr>
              <a:t>	</a:t>
            </a:r>
            <a:r>
              <a:rPr lang="es-BO" dirty="0" smtClean="0">
                <a:solidFill>
                  <a:schemeClr val="tx1"/>
                </a:solidFill>
              </a:rPr>
              <a:t>	(</a:t>
            </a:r>
            <a:r>
              <a:rPr lang="es-BO" dirty="0">
                <a:solidFill>
                  <a:schemeClr val="tx1"/>
                </a:solidFill>
              </a:rPr>
              <a:t>con r un entero y r’ un resto)</a:t>
            </a:r>
          </a:p>
        </p:txBody>
      </p:sp>
    </p:spTree>
    <p:extLst>
      <p:ext uri="{BB962C8B-B14F-4D97-AF65-F5344CB8AC3E}">
        <p14:creationId xmlns:p14="http://schemas.microsoft.com/office/powerpoint/2010/main" val="30904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Divisibilidad con algoritmo de Euclides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14" y="2327436"/>
            <a:ext cx="5405393" cy="4054045"/>
          </a:xfrm>
        </p:spPr>
      </p:pic>
    </p:spTree>
    <p:extLst>
      <p:ext uri="{BB962C8B-B14F-4D97-AF65-F5344CB8AC3E}">
        <p14:creationId xmlns:p14="http://schemas.microsoft.com/office/powerpoint/2010/main" val="182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smtClean="0"/>
              <a:t>Divisibilidad con algoritmo de Euclides </a:t>
            </a:r>
            <a:endParaRPr lang="es-B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2450" t="21435" r="17863" b="14481"/>
          <a:stretch/>
        </p:blipFill>
        <p:spPr>
          <a:xfrm>
            <a:off x="2060619" y="1506828"/>
            <a:ext cx="7765961" cy="46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56</TotalTime>
  <Words>133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Circuito</vt:lpstr>
      <vt:lpstr>Divisibilidad de los números </vt:lpstr>
      <vt:lpstr>Presentación de PowerPoint</vt:lpstr>
      <vt:lpstr>El máximo común denominador mcd </vt:lpstr>
      <vt:lpstr>Divisibilidad con algoritmo de Euclides 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Divisibilidad de los números</dc:title>
  <dc:creator>Eddy Escalante</dc:creator>
  <cp:lastModifiedBy>Eddy Escalante</cp:lastModifiedBy>
  <cp:revision>6</cp:revision>
  <dcterms:created xsi:type="dcterms:W3CDTF">2014-10-13T16:56:07Z</dcterms:created>
  <dcterms:modified xsi:type="dcterms:W3CDTF">2014-10-15T01:15:31Z</dcterms:modified>
</cp:coreProperties>
</file>