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5341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7074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040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5152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40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9477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1700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053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1384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375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129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BD07-1C1B-4FE2-8C44-3BF97ECAD3D7}" type="datetimeFigureOut">
              <a:rPr lang="es-BO" smtClean="0"/>
              <a:t>17/07/2013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FEDA-8CE7-44BB-A93A-8D7552446CF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082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9230"/>
            <a:ext cx="9093481" cy="685800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411760" y="3409770"/>
            <a:ext cx="538859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Dilatación</a:t>
            </a:r>
          </a:p>
          <a:p>
            <a:pPr algn="ctr"/>
            <a:r>
              <a:rPr lang="es-ES" sz="9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Térmica</a:t>
            </a:r>
            <a:endParaRPr lang="es-ES" sz="9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801977" y="825083"/>
            <a:ext cx="172355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Special G1" panose="050B0604020202020204" pitchFamily="34" charset="2"/>
              </a:rPr>
              <a:t>2013</a:t>
            </a:r>
            <a:endParaRPr lang="es-ES" sz="5400" b="1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Special G1" panose="050B0604020202020204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98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183811" y="190380"/>
            <a:ext cx="2053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b="1" dirty="0" smtClean="0"/>
              <a:t>PREÁMBULO:</a:t>
            </a:r>
          </a:p>
          <a:p>
            <a:pPr algn="ctr"/>
            <a:r>
              <a:rPr lang="es-BO" b="1" dirty="0" smtClean="0"/>
              <a:t>ESCALAS TÉRMICAS</a:t>
            </a:r>
            <a:endParaRPr lang="es-B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164230"/>
            <a:ext cx="287996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b="1" u="sng" dirty="0" smtClean="0"/>
              <a:t>ESCALA CELSIUS</a:t>
            </a:r>
          </a:p>
          <a:p>
            <a:pPr algn="ctr"/>
            <a:r>
              <a:rPr lang="es-BO" dirty="0" smtClean="0"/>
              <a:t>El termómetro tiene 100 divisiones iguales el «0» representa el punto de congelación del agua, y el 100 el punto de ebullición del agua a nivel del mar.  Se representar por °C y se lee grados </a:t>
            </a:r>
            <a:r>
              <a:rPr lang="es-BO" dirty="0" err="1" smtClean="0"/>
              <a:t>celsius</a:t>
            </a:r>
            <a:r>
              <a:rPr lang="es-BO" dirty="0"/>
              <a:t> </a:t>
            </a:r>
            <a:r>
              <a:rPr lang="es-BO" dirty="0" smtClean="0"/>
              <a:t>o centígrados.</a:t>
            </a:r>
            <a:endParaRPr lang="es-BO" dirty="0"/>
          </a:p>
        </p:txBody>
      </p:sp>
      <p:sp>
        <p:nvSpPr>
          <p:cNvPr id="6" name="5 CuadroTexto"/>
          <p:cNvSpPr txBox="1"/>
          <p:nvPr/>
        </p:nvSpPr>
        <p:spPr>
          <a:xfrm>
            <a:off x="5508104" y="1164229"/>
            <a:ext cx="259228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b="1" u="sng" dirty="0" smtClean="0"/>
              <a:t>ESCALA FARENHEIT</a:t>
            </a:r>
          </a:p>
          <a:p>
            <a:pPr algn="ctr"/>
            <a:r>
              <a:rPr lang="es-BO" dirty="0" smtClean="0"/>
              <a:t>El termómetro tiene 180 divisiones iguales, el 32 representa el punto de congelación del agua y 212 el punto de ebullición del agua. Se representa por °F y se lee grados </a:t>
            </a:r>
            <a:r>
              <a:rPr lang="es-BO" dirty="0" err="1" smtClean="0"/>
              <a:t>Farenheit</a:t>
            </a:r>
            <a:endParaRPr lang="es-BO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6600" y="4077071"/>
            <a:ext cx="338754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b="1" u="sng" dirty="0" smtClean="0"/>
              <a:t>ESCALA KELVIN O ABSOLUTA</a:t>
            </a:r>
          </a:p>
          <a:p>
            <a:pPr algn="ctr"/>
            <a:r>
              <a:rPr lang="es-BO" dirty="0" smtClean="0"/>
              <a:t>El termómetro tiene 100 divisiones iguales</a:t>
            </a:r>
            <a:r>
              <a:rPr lang="es-BO" dirty="0"/>
              <a:t>.</a:t>
            </a:r>
            <a:r>
              <a:rPr lang="es-BO" dirty="0" smtClean="0"/>
              <a:t> Empieza en 273 que representa el punto de congelación del agua y 373 el punto de ebullición del agua. Se representa por </a:t>
            </a:r>
            <a:r>
              <a:rPr lang="es-BO" dirty="0" err="1" smtClean="0"/>
              <a:t>°K</a:t>
            </a:r>
            <a:r>
              <a:rPr lang="es-BO" dirty="0" smtClean="0"/>
              <a:t> y se lee grados Kelvin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778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38790"/>
            <a:ext cx="1181100" cy="39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00" y="961946"/>
            <a:ext cx="1181100" cy="39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896" y="961946"/>
            <a:ext cx="1181100" cy="39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496" y="836712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Punto de Ebullición del agua ______________________________________________________</a:t>
            </a:r>
            <a:endParaRPr lang="es-BO" dirty="0"/>
          </a:p>
        </p:txBody>
      </p:sp>
      <p:sp>
        <p:nvSpPr>
          <p:cNvPr id="3" name="2 CuadroTexto"/>
          <p:cNvSpPr txBox="1"/>
          <p:nvPr/>
        </p:nvSpPr>
        <p:spPr>
          <a:xfrm>
            <a:off x="35496" y="4365104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Punto de congelación del agua ___________________________________________________</a:t>
            </a:r>
            <a:endParaRPr lang="es-BO" dirty="0"/>
          </a:p>
        </p:txBody>
      </p:sp>
      <p:sp>
        <p:nvSpPr>
          <p:cNvPr id="4" name="3 CuadroTexto"/>
          <p:cNvSpPr txBox="1"/>
          <p:nvPr/>
        </p:nvSpPr>
        <p:spPr>
          <a:xfrm>
            <a:off x="4355976" y="836712"/>
            <a:ext cx="648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373</a:t>
            </a:r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r>
              <a:rPr lang="es-BO" dirty="0" smtClean="0"/>
              <a:t>273</a:t>
            </a:r>
            <a:endParaRPr lang="es-BO" dirty="0"/>
          </a:p>
        </p:txBody>
      </p:sp>
      <p:sp>
        <p:nvSpPr>
          <p:cNvPr id="8" name="7 CuadroTexto"/>
          <p:cNvSpPr txBox="1"/>
          <p:nvPr/>
        </p:nvSpPr>
        <p:spPr>
          <a:xfrm>
            <a:off x="6333193" y="856451"/>
            <a:ext cx="648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100</a:t>
            </a:r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pPr algn="ctr"/>
            <a:r>
              <a:rPr lang="es-BO" dirty="0" smtClean="0"/>
              <a:t>0</a:t>
            </a:r>
            <a:endParaRPr lang="es-BO" dirty="0"/>
          </a:p>
        </p:txBody>
      </p:sp>
      <p:sp>
        <p:nvSpPr>
          <p:cNvPr id="9" name="8 CuadroTexto"/>
          <p:cNvSpPr txBox="1"/>
          <p:nvPr/>
        </p:nvSpPr>
        <p:spPr>
          <a:xfrm>
            <a:off x="8100392" y="856451"/>
            <a:ext cx="648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212</a:t>
            </a:r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pPr algn="ctr"/>
            <a:r>
              <a:rPr lang="es-BO" dirty="0" smtClean="0"/>
              <a:t>32</a:t>
            </a:r>
            <a:endParaRPr lang="es-BO" dirty="0"/>
          </a:p>
        </p:txBody>
      </p:sp>
      <p:sp>
        <p:nvSpPr>
          <p:cNvPr id="7" name="6 CuadroTexto"/>
          <p:cNvSpPr txBox="1"/>
          <p:nvPr/>
        </p:nvSpPr>
        <p:spPr>
          <a:xfrm>
            <a:off x="3354896" y="5132784"/>
            <a:ext cx="539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000" b="1" dirty="0" smtClean="0"/>
              <a:t>Kelvin		Celsius		</a:t>
            </a:r>
            <a:r>
              <a:rPr lang="es-BO" sz="2000" b="1" dirty="0" err="1" smtClean="0"/>
              <a:t>Farenheit</a:t>
            </a:r>
            <a:endParaRPr lang="es-BO" sz="2000" b="1" dirty="0"/>
          </a:p>
        </p:txBody>
      </p:sp>
    </p:spTree>
    <p:extLst>
      <p:ext uri="{BB962C8B-B14F-4D97-AF65-F5344CB8AC3E}">
        <p14:creationId xmlns:p14="http://schemas.microsoft.com/office/powerpoint/2010/main" val="22703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24148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FORMULAS DE RELACIÓN ENTRE LAS TRES ESCALAS</a:t>
            </a:r>
            <a:endParaRPr lang="es-B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88295" y="908720"/>
            <a:ext cx="7344816" cy="5232202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s-B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Celsius a </a:t>
            </a:r>
            <a:r>
              <a:rPr lang="es-B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Farenheit</a:t>
            </a:r>
            <a:endParaRPr lang="es-BO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BO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B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B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1.8°C = °F – 32</a:t>
            </a:r>
          </a:p>
          <a:p>
            <a:pPr algn="ctr"/>
            <a:endParaRPr lang="es-BO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B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De Celsius a Kelvin</a:t>
            </a:r>
          </a:p>
          <a:p>
            <a:pPr algn="ctr"/>
            <a:endParaRPr lang="es-B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B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</a:t>
            </a:r>
            <a:r>
              <a:rPr lang="es-B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°K</a:t>
            </a:r>
            <a:r>
              <a:rPr lang="es-B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°C + 273</a:t>
            </a:r>
          </a:p>
          <a:p>
            <a:pPr algn="ctr"/>
            <a:endParaRPr lang="es-B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B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 </a:t>
            </a:r>
            <a:r>
              <a:rPr lang="es-B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Farenheit</a:t>
            </a:r>
            <a:r>
              <a:rPr lang="es-B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Kelvin</a:t>
            </a:r>
          </a:p>
          <a:p>
            <a:pPr algn="ctr"/>
            <a:endParaRPr lang="es-B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B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°F = 1,8°K – 459.40</a:t>
            </a:r>
          </a:p>
          <a:p>
            <a:pPr algn="ctr"/>
            <a:endParaRPr lang="es-BO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BO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Variación de Temperatura  </a:t>
            </a:r>
            <a:r>
              <a:rPr lang="el-G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s-BO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= </a:t>
            </a:r>
            <a:r>
              <a:rPr lang="es-BO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r>
              <a:rPr lang="es-BO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Ti</a:t>
            </a:r>
            <a:endParaRPr lang="es-B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76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7504" y="476672"/>
            <a:ext cx="889248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BO" sz="2800" b="1" dirty="0"/>
              <a:t>DILATACION</a:t>
            </a:r>
            <a:endParaRPr lang="es-BO" sz="2800" dirty="0"/>
          </a:p>
          <a:p>
            <a:pPr algn="ctr"/>
            <a:r>
              <a:rPr lang="es-BO" sz="2600" dirty="0"/>
              <a:t>La experiencia muestra que los sólidos se dilatan cuando se calientan y se contraen cuando se enfrían. </a:t>
            </a:r>
            <a:r>
              <a:rPr lang="es-BO" sz="2600" b="1" dirty="0"/>
              <a:t>La dilatación y la contracción</a:t>
            </a:r>
            <a:r>
              <a:rPr lang="es-BO" sz="2600" dirty="0"/>
              <a:t> ocurren en tres (3) dimensiones: </a:t>
            </a:r>
            <a:r>
              <a:rPr lang="es-BO" sz="2600" b="1" dirty="0"/>
              <a:t>largo, ancho y alto.</a:t>
            </a:r>
            <a:endParaRPr lang="es-BO" sz="2600" dirty="0"/>
          </a:p>
          <a:p>
            <a:pPr algn="ctr"/>
            <a:r>
              <a:rPr lang="es-BO" sz="2600" dirty="0"/>
              <a:t>A la variación en las dimensiones de un sólido causada por calentamiento (se dilata) o enfriamiento (se contrae) se denomina </a:t>
            </a:r>
            <a:r>
              <a:rPr lang="es-BO" sz="2600" b="1" dirty="0"/>
              <a:t>Dilatación térmica</a:t>
            </a:r>
            <a:r>
              <a:rPr lang="es-BO" sz="2600" b="1" dirty="0" smtClean="0"/>
              <a:t>.</a:t>
            </a:r>
            <a:r>
              <a:rPr lang="es-BO" sz="2600" dirty="0"/>
              <a:t> </a:t>
            </a:r>
            <a:endParaRPr lang="es-BO" sz="2600" dirty="0" smtClean="0"/>
          </a:p>
          <a:p>
            <a:pPr algn="ctr"/>
            <a:r>
              <a:rPr lang="es-BO" sz="2600" dirty="0" smtClean="0"/>
              <a:t>La </a:t>
            </a:r>
            <a:r>
              <a:rPr lang="es-BO" sz="2600" dirty="0"/>
              <a:t>dilatación de los sólidos con el aumento de la temperatura ocurre porque aumenta la energía térmica y esto hace que aumente las vibraciones de los átomos y moléculas que forman el cuerpo, haciendo que pase a posiciones de equilibrio más alejadas que las originales. Este alejamiento mayor de los átomos y de las moléculas del sólido produce su dilatación en todas las direcciones</a:t>
            </a:r>
            <a:r>
              <a:rPr lang="es-BO" sz="2600" dirty="0" smtClean="0"/>
              <a:t>.</a:t>
            </a:r>
            <a:endParaRPr lang="es-BO" sz="2600" dirty="0"/>
          </a:p>
        </p:txBody>
      </p:sp>
    </p:spTree>
    <p:extLst>
      <p:ext uri="{BB962C8B-B14F-4D97-AF65-F5344CB8AC3E}">
        <p14:creationId xmlns:p14="http://schemas.microsoft.com/office/powerpoint/2010/main" val="20329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2842" y="589910"/>
            <a:ext cx="831641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Dilataci</a:t>
            </a:r>
            <a:r>
              <a:rPr kumimoji="0" lang="es-BO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BO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n Lineal</a:t>
            </a:r>
            <a:endParaRPr kumimoji="0" lang="es-BO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24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Es aquella en la que predomina 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la variaci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n en una (1) dimensi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de un cuerpo, </a:t>
            </a:r>
            <a:r>
              <a:rPr kumimoji="0" lang="es-BO" sz="2400" b="0" i="0" u="sng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es decir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el largo. </a:t>
            </a:r>
            <a:r>
              <a:rPr kumimoji="0" lang="es-BO" sz="2400" b="1" i="0" u="sng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Ejemplo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: dilataci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n en hilos, cabos y barras.</a:t>
            </a:r>
            <a:endParaRPr kumimoji="0" lang="es-BO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50" y="1781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B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06944" y="5805264"/>
            <a:ext cx="363753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BO" sz="4400" b="1" dirty="0" err="1" smtClean="0"/>
              <a:t>L</a:t>
            </a:r>
            <a:r>
              <a:rPr lang="es-BO" sz="4400" b="1" baseline="-25000" dirty="0" err="1" smtClean="0"/>
              <a:t>f</a:t>
            </a:r>
            <a:r>
              <a:rPr lang="es-BO" sz="4400" b="1" dirty="0" smtClean="0"/>
              <a:t> = L</a:t>
            </a:r>
            <a:r>
              <a:rPr lang="es-BO" sz="4400" b="1" baseline="-25000" dirty="0" smtClean="0"/>
              <a:t>o</a:t>
            </a:r>
            <a:r>
              <a:rPr lang="es-BO" sz="4400" b="1" dirty="0" smtClean="0"/>
              <a:t>(1 + 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T)</a:t>
            </a:r>
            <a:endParaRPr lang="es-BO" sz="4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801745" y="2221126"/>
            <a:ext cx="278794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4400" b="1" dirty="0" smtClean="0"/>
              <a:t>Δ</a:t>
            </a:r>
            <a:r>
              <a:rPr lang="es-BO" sz="4400" b="1" dirty="0" smtClean="0"/>
              <a:t>L = L</a:t>
            </a:r>
            <a:r>
              <a:rPr lang="es-BO" sz="4400" b="1" baseline="-25000" dirty="0" smtClean="0"/>
              <a:t>o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</a:t>
            </a:r>
            <a:endParaRPr lang="es-BO" sz="4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464454" y="3362444"/>
            <a:ext cx="3402213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BO" sz="4400" b="1" dirty="0" err="1" smtClean="0"/>
              <a:t>L</a:t>
            </a:r>
            <a:r>
              <a:rPr lang="es-BO" sz="4400" b="1" baseline="-25000" dirty="0" err="1" smtClean="0"/>
              <a:t>f</a:t>
            </a:r>
            <a:r>
              <a:rPr lang="es-BO" sz="4400" b="1" dirty="0" smtClean="0"/>
              <a:t> - L</a:t>
            </a:r>
            <a:r>
              <a:rPr lang="es-BO" sz="4400" b="1" baseline="-25000" dirty="0" smtClean="0"/>
              <a:t>o</a:t>
            </a:r>
            <a:r>
              <a:rPr lang="es-BO" sz="4400" b="1" dirty="0" smtClean="0"/>
              <a:t> = L</a:t>
            </a:r>
            <a:r>
              <a:rPr lang="es-BO" sz="4400" b="1" baseline="-25000" dirty="0" smtClean="0"/>
              <a:t>o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</a:t>
            </a:r>
            <a:endParaRPr lang="es-BO" sz="44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5425632" y="4432452"/>
            <a:ext cx="345030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BO" sz="4400" b="1" dirty="0" err="1" smtClean="0"/>
              <a:t>L</a:t>
            </a:r>
            <a:r>
              <a:rPr lang="es-BO" sz="4400" b="1" baseline="-25000" dirty="0" err="1" smtClean="0"/>
              <a:t>f</a:t>
            </a:r>
            <a:r>
              <a:rPr lang="es-BO" sz="4400" b="1" dirty="0" smtClean="0"/>
              <a:t> = L</a:t>
            </a:r>
            <a:r>
              <a:rPr lang="es-BO" sz="4400" b="1" baseline="-25000" dirty="0" smtClean="0"/>
              <a:t>o</a:t>
            </a:r>
            <a:r>
              <a:rPr lang="es-BO" sz="4400" b="1" dirty="0" smtClean="0"/>
              <a:t> + L</a:t>
            </a:r>
            <a:r>
              <a:rPr lang="es-BO" sz="4400" b="1" baseline="-25000" dirty="0" smtClean="0"/>
              <a:t>o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</a:t>
            </a:r>
            <a:endParaRPr lang="es-BO" sz="4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37463"/>
            <a:ext cx="4335352" cy="286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0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79847"/>
            <a:ext cx="8568952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2800" b="1" i="0" u="none" strike="noStrike" cap="none" normalizeH="0" baseline="0" dirty="0" smtClean="0">
                <a:ln>
                  <a:noFill/>
                </a:ln>
                <a:solidFill>
                  <a:srgbClr val="0000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Dilataci</a:t>
            </a:r>
            <a:r>
              <a:rPr kumimoji="0" lang="es-BO" sz="2800" b="1" i="0" u="none" strike="noStrike" cap="none" normalizeH="0" baseline="0" dirty="0" smtClean="0">
                <a:ln>
                  <a:noFill/>
                </a:ln>
                <a:solidFill>
                  <a:srgbClr val="0000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BO" sz="2800" b="1" i="0" u="none" strike="noStrike" cap="none" normalizeH="0" baseline="0" dirty="0" smtClean="0">
                <a:ln>
                  <a:noFill/>
                </a:ln>
                <a:solidFill>
                  <a:srgbClr val="0000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Superficial</a:t>
            </a:r>
            <a:endParaRPr kumimoji="0" lang="es-BO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 aquella en la que predomina 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 variaci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en dos (2) dimensiones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un cuerpo, es </a:t>
            </a:r>
            <a:r>
              <a:rPr kumimoji="0" lang="es-BO" sz="2400" b="0" i="0" u="sng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decir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largo y el ancho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050" y="204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B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02521" y="5435589"/>
            <a:ext cx="399500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BO" sz="4400" b="1" dirty="0" err="1" smtClean="0"/>
              <a:t>S</a:t>
            </a:r>
            <a:r>
              <a:rPr lang="es-BO" sz="4400" b="1" baseline="-25000" dirty="0" err="1" smtClean="0"/>
              <a:t>f</a:t>
            </a:r>
            <a:r>
              <a:rPr lang="es-BO" sz="4400" b="1" dirty="0" smtClean="0"/>
              <a:t> = S</a:t>
            </a:r>
            <a:r>
              <a:rPr lang="es-BO" sz="4400" b="1" baseline="-25000" dirty="0" smtClean="0"/>
              <a:t>o</a:t>
            </a:r>
            <a:r>
              <a:rPr lang="es-BO" sz="4400" b="1" dirty="0" smtClean="0"/>
              <a:t>(1 + 2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T)</a:t>
            </a:r>
            <a:endParaRPr lang="es-BO" sz="44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956633" y="1851451"/>
            <a:ext cx="3026791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4400" b="1" dirty="0" smtClean="0"/>
              <a:t>Δ</a:t>
            </a:r>
            <a:r>
              <a:rPr lang="es-BO" sz="4400" b="1" dirty="0" smtClean="0"/>
              <a:t>S = 2S</a:t>
            </a:r>
            <a:r>
              <a:rPr lang="es-BO" sz="4400" b="1" baseline="-25000" dirty="0" smtClean="0"/>
              <a:t>o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</a:t>
            </a:r>
            <a:endParaRPr lang="es-BO" sz="4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741030" y="2992769"/>
            <a:ext cx="371768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BO" sz="4400" b="1" dirty="0" err="1" smtClean="0"/>
              <a:t>S</a:t>
            </a:r>
            <a:r>
              <a:rPr lang="es-BO" sz="4400" b="1" baseline="-25000" dirty="0" err="1" smtClean="0"/>
              <a:t>f</a:t>
            </a:r>
            <a:r>
              <a:rPr lang="es-BO" sz="4400" b="1" dirty="0" smtClean="0"/>
              <a:t> - S</a:t>
            </a:r>
            <a:r>
              <a:rPr lang="es-BO" sz="4400" b="1" baseline="-25000" dirty="0" smtClean="0"/>
              <a:t>o</a:t>
            </a:r>
            <a:r>
              <a:rPr lang="es-BO" sz="4400" b="1" dirty="0" smtClean="0"/>
              <a:t> = 2S</a:t>
            </a:r>
            <a:r>
              <a:rPr lang="es-BO" sz="4400" b="1" baseline="-25000" dirty="0" smtClean="0"/>
              <a:t>o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</a:t>
            </a:r>
            <a:endParaRPr lang="es-BO" sz="4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512553" y="4062777"/>
            <a:ext cx="382508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BO" sz="4400" b="1" dirty="0" err="1" smtClean="0"/>
              <a:t>S</a:t>
            </a:r>
            <a:r>
              <a:rPr lang="es-BO" sz="4400" b="1" baseline="-25000" dirty="0" err="1" smtClean="0"/>
              <a:t>f</a:t>
            </a:r>
            <a:r>
              <a:rPr lang="es-BO" sz="4400" b="1" dirty="0" smtClean="0"/>
              <a:t> = S</a:t>
            </a:r>
            <a:r>
              <a:rPr lang="es-BO" sz="4400" b="1" baseline="-25000" dirty="0" smtClean="0"/>
              <a:t>o</a:t>
            </a:r>
            <a:r>
              <a:rPr lang="es-BO" sz="4400" b="1" dirty="0" smtClean="0"/>
              <a:t> + 2S</a:t>
            </a:r>
            <a:r>
              <a:rPr lang="es-BO" sz="4400" b="1" baseline="-25000" dirty="0" smtClean="0"/>
              <a:t>o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</a:t>
            </a:r>
            <a:endParaRPr lang="es-BO" sz="4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7875"/>
            <a:ext cx="33242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7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610" y="116632"/>
            <a:ext cx="89908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9975" algn="l"/>
              </a:tabLst>
            </a:pPr>
            <a:r>
              <a:rPr kumimoji="0" lang="es-BO" sz="2800" b="1" i="0" u="none" strike="noStrike" cap="none" normalizeH="0" baseline="0" dirty="0" smtClean="0">
                <a:ln>
                  <a:noFill/>
                </a:ln>
                <a:solidFill>
                  <a:srgbClr val="00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Dilataci</a:t>
            </a:r>
            <a:r>
              <a:rPr kumimoji="0" lang="es-BO" sz="2800" b="1" i="0" u="none" strike="noStrike" cap="none" normalizeH="0" baseline="0" dirty="0" smtClean="0">
                <a:ln>
                  <a:noFill/>
                </a:ln>
                <a:solidFill>
                  <a:srgbClr val="00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BO" sz="2800" b="1" i="0" u="none" strike="noStrike" cap="none" normalizeH="0" baseline="0" dirty="0" smtClean="0">
                <a:ln>
                  <a:noFill/>
                </a:ln>
                <a:solidFill>
                  <a:srgbClr val="00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n Volum</a:t>
            </a:r>
            <a:r>
              <a:rPr kumimoji="0" lang="es-BO" sz="2800" b="1" i="0" u="none" strike="noStrike" cap="none" normalizeH="0" baseline="0" dirty="0" smtClean="0">
                <a:ln>
                  <a:noFill/>
                </a:ln>
                <a:solidFill>
                  <a:srgbClr val="00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BO" sz="2800" b="1" i="0" u="none" strike="noStrike" cap="none" normalizeH="0" baseline="0" dirty="0" smtClean="0">
                <a:ln>
                  <a:noFill/>
                </a:ln>
                <a:solidFill>
                  <a:srgbClr val="00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trica</a:t>
            </a:r>
            <a:endParaRPr kumimoji="0" lang="es-BO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9975" algn="l"/>
              </a:tabLst>
            </a:pP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 aquella en la predomina 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 variaci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en tres (3) dimensiones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un cuerpo, </a:t>
            </a:r>
            <a:r>
              <a:rPr kumimoji="0" lang="es-BO" sz="2400" b="0" i="0" u="sng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 decir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s-BO" sz="2400" b="1" i="0" u="none" strike="noStrike" cap="none" normalizeH="0" baseline="0" dirty="0" smtClean="0">
                <a:ln>
                  <a:noFill/>
                </a:ln>
                <a:solidFill>
                  <a:srgbClr val="00004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largo, el ancho y el alto.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9975" algn="l"/>
              </a:tabLst>
            </a:pP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69917" y="5435589"/>
            <a:ext cx="406021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BO" sz="4400" b="1" dirty="0" err="1" smtClean="0"/>
              <a:t>V</a:t>
            </a:r>
            <a:r>
              <a:rPr lang="es-BO" sz="4400" b="1" baseline="-25000" dirty="0" err="1" smtClean="0"/>
              <a:t>f</a:t>
            </a:r>
            <a:r>
              <a:rPr lang="es-BO" sz="4400" b="1" baseline="-25000" dirty="0" smtClean="0"/>
              <a:t> </a:t>
            </a:r>
            <a:r>
              <a:rPr lang="es-BO" sz="4400" b="1" dirty="0" smtClean="0"/>
              <a:t>= </a:t>
            </a:r>
            <a:r>
              <a:rPr lang="es-BO" sz="4400" b="1" dirty="0" err="1" smtClean="0"/>
              <a:t>V</a:t>
            </a:r>
            <a:r>
              <a:rPr lang="es-BO" sz="4400" b="1" baseline="-25000" dirty="0" err="1" smtClean="0"/>
              <a:t>o</a:t>
            </a:r>
            <a:r>
              <a:rPr lang="es-BO" sz="4400" b="1" dirty="0" smtClean="0"/>
              <a:t>(1 + 3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T)</a:t>
            </a:r>
            <a:endParaRPr lang="es-BO" sz="44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902388" y="1851451"/>
            <a:ext cx="313528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l-GR" sz="4400" b="1" dirty="0" smtClean="0"/>
              <a:t>Δ</a:t>
            </a:r>
            <a:r>
              <a:rPr lang="es-BO" sz="4400" b="1" dirty="0" smtClean="0"/>
              <a:t>V = 3V</a:t>
            </a:r>
            <a:r>
              <a:rPr lang="es-BO" sz="4400" b="1" baseline="-25000" dirty="0" smtClean="0"/>
              <a:t>o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</a:t>
            </a:r>
            <a:endParaRPr lang="es-BO" sz="4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636547" y="2992769"/>
            <a:ext cx="392665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BO" sz="4400" b="1" dirty="0" err="1" smtClean="0"/>
              <a:t>V</a:t>
            </a:r>
            <a:r>
              <a:rPr lang="es-BO" sz="4400" b="1" baseline="-25000" dirty="0" err="1" smtClean="0"/>
              <a:t>f</a:t>
            </a:r>
            <a:r>
              <a:rPr lang="es-BO" sz="4400" b="1" baseline="-25000" dirty="0" smtClean="0"/>
              <a:t> </a:t>
            </a:r>
            <a:r>
              <a:rPr lang="es-BO" sz="4400" b="1" dirty="0" smtClean="0"/>
              <a:t>- </a:t>
            </a:r>
            <a:r>
              <a:rPr lang="es-BO" sz="4400" b="1" dirty="0" err="1" smtClean="0"/>
              <a:t>V</a:t>
            </a:r>
            <a:r>
              <a:rPr lang="es-BO" sz="4400" b="1" baseline="-25000" dirty="0" err="1" smtClean="0"/>
              <a:t>o</a:t>
            </a:r>
            <a:r>
              <a:rPr lang="es-BO" sz="4400" b="1" dirty="0" smtClean="0"/>
              <a:t> = 3V</a:t>
            </a:r>
            <a:r>
              <a:rPr lang="es-BO" sz="4400" b="1" baseline="-25000" dirty="0" smtClean="0"/>
              <a:t>o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</a:t>
            </a:r>
            <a:endParaRPr lang="es-BO" sz="4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437726" y="4062777"/>
            <a:ext cx="39747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BO" sz="4400" b="1" dirty="0" err="1" smtClean="0"/>
              <a:t>V</a:t>
            </a:r>
            <a:r>
              <a:rPr lang="es-BO" sz="4400" b="1" baseline="-25000" dirty="0" err="1" smtClean="0"/>
              <a:t>f</a:t>
            </a:r>
            <a:r>
              <a:rPr lang="es-BO" sz="4400" b="1" dirty="0" smtClean="0"/>
              <a:t> = </a:t>
            </a:r>
            <a:r>
              <a:rPr lang="es-BO" sz="4400" b="1" dirty="0" err="1" smtClean="0"/>
              <a:t>V</a:t>
            </a:r>
            <a:r>
              <a:rPr lang="es-BO" sz="4400" b="1" baseline="-25000" dirty="0" err="1" smtClean="0"/>
              <a:t>o</a:t>
            </a:r>
            <a:r>
              <a:rPr lang="es-BO" sz="4400" b="1" dirty="0" smtClean="0"/>
              <a:t> + 3V</a:t>
            </a:r>
            <a:r>
              <a:rPr lang="es-BO" sz="4400" b="1" baseline="-25000" dirty="0" smtClean="0"/>
              <a:t>o</a:t>
            </a:r>
            <a:r>
              <a:rPr lang="es-BO" sz="4400" b="1" dirty="0" smtClean="0">
                <a:latin typeface="Symbol" pitchFamily="18" charset="2"/>
              </a:rPr>
              <a:t>a</a:t>
            </a:r>
            <a:r>
              <a:rPr lang="el-GR" sz="4400" b="1" dirty="0" smtClean="0"/>
              <a:t>Δ</a:t>
            </a:r>
            <a:r>
              <a:rPr lang="es-BO" sz="4400" b="1" dirty="0" smtClean="0"/>
              <a:t>T</a:t>
            </a:r>
            <a:endParaRPr lang="es-BO" sz="4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5" y="1971058"/>
            <a:ext cx="4056407" cy="311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2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23332"/>
                  </p:ext>
                </p:extLst>
              </p:nvPr>
            </p:nvGraphicFramePr>
            <p:xfrm>
              <a:off x="683568" y="260648"/>
              <a:ext cx="6096000" cy="613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BO" sz="3200" dirty="0" smtClean="0"/>
                            <a:t>TABLA</a:t>
                          </a:r>
                          <a:r>
                            <a:rPr lang="es-BO" sz="3200" baseline="0" dirty="0" smtClean="0"/>
                            <a:t> DE DILATACIONES LINEALES</a:t>
                          </a:r>
                          <a:endParaRPr lang="es-BO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BO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40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SUSTANCIAS</a:t>
                          </a:r>
                          <a:endParaRPr lang="es-BO" sz="40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BO" sz="28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s-BO" sz="2800" b="0" i="1" smtClean="0">
                                    <a:latin typeface="Cambria Math"/>
                                    <a:ea typeface="Cambria Math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s-BO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BO" sz="2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BO" sz="2800" b="0" i="1" smtClean="0">
                                        <a:latin typeface="Cambria Math"/>
                                        <a:ea typeface="Cambria Math"/>
                                      </a:rPr>
                                      <m:t>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BO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Mercurio 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60x10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Agua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BO" sz="2800" dirty="0" smtClean="0"/>
                            <a:t>1,8x10</a:t>
                          </a:r>
                          <a:r>
                            <a:rPr lang="es-BO" sz="2800" baseline="30000" dirty="0" smtClean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Aluminio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BO" sz="2800" dirty="0" smtClean="0"/>
                            <a:t>24x10</a:t>
                          </a:r>
                          <a:r>
                            <a:rPr lang="es-BO" sz="2800" baseline="30000" dirty="0" smtClean="0"/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Cobre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BO" sz="2800" dirty="0" smtClean="0"/>
                            <a:t>17x10</a:t>
                          </a:r>
                          <a:r>
                            <a:rPr lang="es-BO" sz="2800" baseline="30000" dirty="0" smtClean="0"/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Zinc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63x10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Plomo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30x10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Acero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11x10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Hierro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12x10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Vidrío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9x10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2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23332"/>
                  </p:ext>
                </p:extLst>
              </p:nvPr>
            </p:nvGraphicFramePr>
            <p:xfrm>
              <a:off x="683568" y="260648"/>
              <a:ext cx="6096000" cy="613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BO" sz="3200" dirty="0" smtClean="0"/>
                            <a:t>TABLA</a:t>
                          </a:r>
                          <a:r>
                            <a:rPr lang="es-BO" sz="3200" baseline="0" dirty="0" smtClean="0"/>
                            <a:t> DE DILATACIONES LINEALES</a:t>
                          </a:r>
                          <a:endParaRPr lang="es-BO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BO" dirty="0"/>
                        </a:p>
                      </a:txBody>
                      <a:tcPr/>
                    </a:tc>
                  </a:tr>
                  <a:tr h="893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40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SUSTANCIAS</a:t>
                          </a:r>
                          <a:endParaRPr lang="es-BO" sz="40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B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73973" r="-200" b="-547945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Mercurio 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60x10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Agua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BO" sz="2800" dirty="0" smtClean="0"/>
                            <a:t>1,8x10</a:t>
                          </a:r>
                          <a:r>
                            <a:rPr lang="es-BO" sz="2800" baseline="30000" dirty="0" smtClean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Aluminio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BO" sz="2800" dirty="0" smtClean="0"/>
                            <a:t>24x10</a:t>
                          </a:r>
                          <a:r>
                            <a:rPr lang="es-BO" sz="2800" baseline="30000" dirty="0" smtClean="0"/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Cobre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BO" sz="2800" dirty="0" smtClean="0"/>
                            <a:t>17x10</a:t>
                          </a:r>
                          <a:r>
                            <a:rPr lang="es-BO" sz="2800" baseline="30000" dirty="0" smtClean="0"/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Zinc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63x10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Plomo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30x10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Acero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11x10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Hierro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12x10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b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Vidrío</a:t>
                          </a:r>
                          <a:endParaRPr lang="es-BO" sz="2800" b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BO" sz="2800" dirty="0" smtClean="0"/>
                            <a:t>9x10</a:t>
                          </a:r>
                          <a:r>
                            <a:rPr lang="es-BO" sz="2800" baseline="30000" dirty="0" smtClean="0"/>
                            <a:t>-6</a:t>
                          </a:r>
                          <a:endParaRPr lang="es-BO" sz="28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06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499</Words>
  <Application>Microsoft Office PowerPoint</Application>
  <PresentationFormat>Presentación en pantalla (4:3)</PresentationFormat>
  <Paragraphs>111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Special G1</vt:lpstr>
      <vt:lpstr>Calibri</vt:lpstr>
      <vt:lpstr>Cambria Math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RAFAELLO</dc:creator>
  <cp:lastModifiedBy>RAFAELLO TORRICOS FERREIRA</cp:lastModifiedBy>
  <cp:revision>10</cp:revision>
  <dcterms:created xsi:type="dcterms:W3CDTF">2011-09-23T18:33:17Z</dcterms:created>
  <dcterms:modified xsi:type="dcterms:W3CDTF">2013-07-17T19:16:41Z</dcterms:modified>
</cp:coreProperties>
</file>