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85" r:id="rId3"/>
    <p:sldId id="287" r:id="rId4"/>
    <p:sldId id="288" r:id="rId5"/>
    <p:sldId id="289" r:id="rId6"/>
    <p:sldId id="290" r:id="rId7"/>
    <p:sldId id="294" r:id="rId8"/>
    <p:sldId id="291" r:id="rId9"/>
    <p:sldId id="293" r:id="rId10"/>
    <p:sldId id="297" r:id="rId11"/>
    <p:sldId id="296" r:id="rId12"/>
    <p:sldId id="295" r:id="rId13"/>
    <p:sldId id="299" r:id="rId14"/>
    <p:sldId id="298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FF00"/>
    <a:srgbClr val="FFFF66"/>
    <a:srgbClr val="FFFFCC"/>
    <a:srgbClr val="CCFFCC"/>
    <a:srgbClr val="99FFCC"/>
    <a:srgbClr val="FF000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21" autoAdjust="0"/>
    <p:restoredTop sz="94728" autoAdjust="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s-BO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s-BO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BO" smtClean="0"/>
              <a:t>Haga clic para modificar el estilo de texto del patrón</a:t>
            </a:r>
          </a:p>
          <a:p>
            <a:pPr lvl="1"/>
            <a:r>
              <a:rPr lang="es-BO" smtClean="0"/>
              <a:t>Segundo nivel</a:t>
            </a:r>
          </a:p>
          <a:p>
            <a:pPr lvl="2"/>
            <a:r>
              <a:rPr lang="es-BO" smtClean="0"/>
              <a:t>Tercer nivel</a:t>
            </a:r>
          </a:p>
          <a:p>
            <a:pPr lvl="3"/>
            <a:r>
              <a:rPr lang="es-BO" smtClean="0"/>
              <a:t>Cuarto nivel</a:t>
            </a:r>
          </a:p>
          <a:p>
            <a:pPr lvl="4"/>
            <a:r>
              <a:rPr lang="es-BO" smtClean="0"/>
              <a:t>Quinto nivel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s-BO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611E42BD-89E6-42C0-894F-7F362C7AAC58}" type="slidenum">
              <a:rPr lang="es-BO"/>
              <a:pPr/>
              <a:t>‹Nº›</a:t>
            </a:fld>
            <a:endParaRPr lang="es-B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B985D1-5D1F-4633-9561-E70072DA2AC8}" type="slidenum">
              <a:rPr lang="es-BO"/>
              <a:pPr/>
              <a:t>1</a:t>
            </a:fld>
            <a:endParaRPr lang="es-BO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B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8A6D5D-D292-42D2-AF0A-7184F3C224F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E4F137-31C5-4AE9-AA73-A9B683AD5DB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05650" y="152400"/>
            <a:ext cx="1809750" cy="5715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676400" y="152400"/>
            <a:ext cx="5276850" cy="57150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EECCC1-6F13-4E4E-B014-1879E4B1028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239000" cy="457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905000" y="1143000"/>
            <a:ext cx="3314700" cy="4724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72100" y="1143000"/>
            <a:ext cx="3314700" cy="4724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5791200" y="6019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F8D434F-2C94-4F9D-88C6-8AC36C13C5F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239000" cy="457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905000" y="1143000"/>
            <a:ext cx="3314700" cy="4724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372100" y="1143000"/>
            <a:ext cx="3314700" cy="2286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372100" y="3581400"/>
            <a:ext cx="3314700" cy="2286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5791200" y="6019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D1C96CB-3BBD-48C0-AF89-215AD59940F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239000" cy="457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1905000" y="1143000"/>
            <a:ext cx="6781800" cy="4724400"/>
          </a:xfrm>
        </p:spPr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5791200" y="6019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EA50F07-7FEF-4A7C-A41C-0C603BE60FD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F5D2F7-0B19-4424-959D-2E0BD3409BB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81665B-DA80-49AF-AF4A-F8FB827C4E1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905000" y="1143000"/>
            <a:ext cx="3314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72100" y="1143000"/>
            <a:ext cx="3314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133295-55A5-4F83-8AF4-2130ABE534B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97F8CB-9BA4-4A1E-AB3F-79ADB75F41D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A5AA6-D7A2-4F56-94D3-A8AA7F17AEE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5A9D3B-A141-43AA-AADE-D52F908A3F4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DFD486-0497-4C2C-8711-596FA0CD207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820528-C8D4-4C5D-A612-13BA9CF0E62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1524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143000"/>
            <a:ext cx="6781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912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+mn-lt"/>
              </a:defRPr>
            </a:lvl1pPr>
          </a:lstStyle>
          <a:p>
            <a:fld id="{D652B73F-E8EB-4CE8-8E29-1F9EE2220A72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r" rtl="0" fontAlgn="base">
        <a:spcBef>
          <a:spcPct val="0"/>
        </a:spcBef>
        <a:spcAft>
          <a:spcPct val="0"/>
        </a:spcAft>
        <a:defRPr sz="2000" b="1">
          <a:solidFill>
            <a:srgbClr val="008000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2000" b="1">
          <a:solidFill>
            <a:srgbClr val="008000"/>
          </a:solidFill>
          <a:latin typeface="Tahoma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2000" b="1">
          <a:solidFill>
            <a:srgbClr val="008000"/>
          </a:solidFill>
          <a:latin typeface="Tahoma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2000" b="1">
          <a:solidFill>
            <a:srgbClr val="008000"/>
          </a:solidFill>
          <a:latin typeface="Tahoma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2000" b="1">
          <a:solidFill>
            <a:srgbClr val="008000"/>
          </a:solidFill>
          <a:latin typeface="Tahom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 b="1">
          <a:solidFill>
            <a:srgbClr val="008000"/>
          </a:solidFill>
          <a:latin typeface="Tahom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 b="1">
          <a:solidFill>
            <a:srgbClr val="008000"/>
          </a:solidFill>
          <a:latin typeface="Tahom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 b="1">
          <a:solidFill>
            <a:srgbClr val="008000"/>
          </a:solidFill>
          <a:latin typeface="Tahom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 b="1">
          <a:solidFill>
            <a:srgbClr val="008000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2743200"/>
            <a:ext cx="6858000" cy="1371600"/>
          </a:xfrm>
        </p:spPr>
        <p:txBody>
          <a:bodyPr/>
          <a:lstStyle/>
          <a:p>
            <a:pPr algn="ctr"/>
            <a:r>
              <a:rPr lang="es-BO" sz="2400" b="0" dirty="0" smtClean="0">
                <a:solidFill>
                  <a:schemeClr val="bg1"/>
                </a:solidFill>
              </a:rPr>
              <a:t>“Base de Datos II”</a:t>
            </a:r>
            <a:endParaRPr lang="es-BO" sz="2400" b="0" dirty="0">
              <a:solidFill>
                <a:schemeClr val="bg1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0"/>
            <a:ext cx="4876800" cy="68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1400" b="1" dirty="0">
                <a:solidFill>
                  <a:srgbClr val="008000"/>
                </a:solidFill>
              </a:rPr>
              <a:t>UNIVERSIDAD AUTONOMA GABRIEL RENE MORENO</a:t>
            </a:r>
            <a:endParaRPr lang="es-ES_tradnl" sz="1400" b="1" dirty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</a:pPr>
            <a:r>
              <a:rPr lang="es-ES_tradnl" sz="1400" b="1" dirty="0">
                <a:solidFill>
                  <a:srgbClr val="008000"/>
                </a:solidFill>
              </a:rPr>
              <a:t>FACULTAD DE CIENCIAS </a:t>
            </a:r>
            <a:r>
              <a:rPr lang="es-ES_tradnl" sz="1400" b="1" dirty="0" smtClean="0">
                <a:solidFill>
                  <a:srgbClr val="008000"/>
                </a:solidFill>
              </a:rPr>
              <a:t> DE LA COMPUTACION</a:t>
            </a:r>
          </a:p>
          <a:p>
            <a:pPr>
              <a:lnSpc>
                <a:spcPct val="80000"/>
              </a:lnSpc>
            </a:pPr>
            <a:r>
              <a:rPr lang="es-ES_tradnl" sz="1200" b="1" dirty="0" smtClean="0">
                <a:solidFill>
                  <a:srgbClr val="008000"/>
                </a:solidFill>
              </a:rPr>
              <a:t>Carrera </a:t>
            </a:r>
            <a:r>
              <a:rPr lang="es-ES_tradnl" sz="1200" b="1" dirty="0">
                <a:solidFill>
                  <a:srgbClr val="008000"/>
                </a:solidFill>
              </a:rPr>
              <a:t>de Ingeniería Informática</a:t>
            </a:r>
          </a:p>
          <a:p>
            <a:pPr>
              <a:lnSpc>
                <a:spcPct val="80000"/>
              </a:lnSpc>
            </a:pPr>
            <a:endParaRPr lang="es-ES" sz="800" dirty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2543175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4572000" y="990600"/>
          <a:ext cx="1236663" cy="1619250"/>
        </p:xfrm>
        <a:graphic>
          <a:graphicData uri="http://schemas.openxmlformats.org/presentationml/2006/ole">
            <p:oleObj spid="_x0000_s8197" name="Bitmap Image" r:id="rId4" imgW="1516455" imgH="2011742" progId="PBrush">
              <p:embed/>
            </p:oleObj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334000" y="5105400"/>
            <a:ext cx="3276600" cy="27699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s-BO" sz="1200" b="1" dirty="0" smtClean="0">
                <a:solidFill>
                  <a:srgbClr val="FFFF66"/>
                </a:solidFill>
                <a:latin typeface="Tahoma" pitchFamily="34" charset="0"/>
              </a:rPr>
              <a:t>Docente: Ing. Ubaldo </a:t>
            </a:r>
            <a:r>
              <a:rPr lang="es-BO" sz="1200" b="1" dirty="0">
                <a:solidFill>
                  <a:srgbClr val="FFFF66"/>
                </a:solidFill>
                <a:latin typeface="Tahoma" pitchFamily="34" charset="0"/>
              </a:rPr>
              <a:t>Pérez Ferreira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648200" y="2743200"/>
            <a:ext cx="9906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s-BO" sz="1600" dirty="0" smtClean="0"/>
              <a:t>Materia</a:t>
            </a:r>
            <a:endParaRPr lang="es-BO" sz="1600" dirty="0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4267200" y="6172200"/>
            <a:ext cx="24384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s-BO" sz="1200"/>
              <a:t>Santa Cruz de la Sierra – Bolivia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124200" y="3657600"/>
            <a:ext cx="4664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dirty="0" smtClean="0"/>
              <a:t>“Tema 1. Consultas SQL Avanzado”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Sub Consultas SQL</a:t>
            </a:r>
            <a:endParaRPr lang="es-ES" dirty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54356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es-BO">
              <a:solidFill>
                <a:schemeClr val="tx1"/>
              </a:solidFill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066800"/>
            <a:ext cx="691157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590800"/>
            <a:ext cx="6893169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1981200" y="3048000"/>
            <a:ext cx="678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La sub consulta interna se ejecuta antes que la consulta principal.</a:t>
            </a:r>
          </a:p>
          <a:p>
            <a:r>
              <a:rPr lang="es-ES_tradnl" dirty="0" smtClean="0"/>
              <a:t>El resultado de la sub consulta es utilizado por la consulta principal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Uso de la CLAUSULA IN </a:t>
            </a:r>
            <a:endParaRPr lang="es-ES" dirty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54356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es-BO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676400" y="990600"/>
            <a:ext cx="7239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1600" dirty="0" smtClean="0"/>
              <a:t>Consulta 1. </a:t>
            </a:r>
            <a:r>
              <a:rPr lang="es-BO" sz="1600" dirty="0" smtClean="0"/>
              <a:t>Mostrar los nombres de los proveedores que suministraron </a:t>
            </a:r>
            <a:r>
              <a:rPr lang="es-BO" sz="1600" dirty="0" smtClean="0"/>
              <a:t>algún </a:t>
            </a:r>
            <a:r>
              <a:rPr lang="es-BO" sz="1600" dirty="0" smtClean="0"/>
              <a:t>producto</a:t>
            </a:r>
            <a:endParaRPr lang="es-AR" sz="1600" dirty="0"/>
          </a:p>
        </p:txBody>
      </p:sp>
      <p:sp>
        <p:nvSpPr>
          <p:cNvPr id="14" name="13 Flecha a la derecha con bandas"/>
          <p:cNvSpPr/>
          <p:nvPr/>
        </p:nvSpPr>
        <p:spPr bwMode="auto">
          <a:xfrm>
            <a:off x="5486400" y="1676400"/>
            <a:ext cx="457200" cy="381000"/>
          </a:xfrm>
          <a:prstGeom prst="stripedRightArrow">
            <a:avLst/>
          </a:prstGeom>
          <a:solidFill>
            <a:srgbClr val="FFC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1371600"/>
            <a:ext cx="77893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15 Rectángulo"/>
          <p:cNvSpPr/>
          <p:nvPr/>
        </p:nvSpPr>
        <p:spPr>
          <a:xfrm>
            <a:off x="1676400" y="22860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1600" dirty="0" smtClean="0"/>
              <a:t>Consulta 2. </a:t>
            </a:r>
            <a:r>
              <a:rPr lang="es-BO" sz="1600" dirty="0" smtClean="0"/>
              <a:t>Mostrar los nombres de los proveedores que suministraron </a:t>
            </a:r>
            <a:r>
              <a:rPr lang="es-BO" sz="1600" dirty="0" smtClean="0"/>
              <a:t>algún producto de color ROJO.</a:t>
            </a:r>
            <a:endParaRPr lang="es-AR" sz="1600" dirty="0"/>
          </a:p>
        </p:txBody>
      </p:sp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971800"/>
            <a:ext cx="38957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17 Flecha a la derecha con bandas"/>
          <p:cNvSpPr/>
          <p:nvPr/>
        </p:nvSpPr>
        <p:spPr bwMode="auto">
          <a:xfrm>
            <a:off x="5943600" y="3124200"/>
            <a:ext cx="457200" cy="381000"/>
          </a:xfrm>
          <a:prstGeom prst="stripedRightArrow">
            <a:avLst/>
          </a:prstGeom>
          <a:solidFill>
            <a:srgbClr val="FFC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2971800"/>
            <a:ext cx="762000" cy="90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28800" y="1371600"/>
            <a:ext cx="350754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14 Rectángulo"/>
          <p:cNvSpPr/>
          <p:nvPr/>
        </p:nvSpPr>
        <p:spPr>
          <a:xfrm>
            <a:off x="1752600" y="4114800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1800" dirty="0" smtClean="0"/>
              <a:t>Consulta 3. Mostrar </a:t>
            </a:r>
            <a:r>
              <a:rPr lang="es-BO" sz="1800" dirty="0" smtClean="0"/>
              <a:t>las </a:t>
            </a:r>
            <a:r>
              <a:rPr lang="es-BO" sz="1800" dirty="0" smtClean="0"/>
              <a:t>transacciones suministradas </a:t>
            </a:r>
            <a:r>
              <a:rPr lang="es-BO" sz="1800" dirty="0" smtClean="0"/>
              <a:t>cuyas cantidades superan al promedio de cantidades suministradas 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28800" y="5105400"/>
            <a:ext cx="28860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16 Flecha a la derecha con bandas"/>
          <p:cNvSpPr/>
          <p:nvPr/>
        </p:nvSpPr>
        <p:spPr bwMode="auto">
          <a:xfrm>
            <a:off x="4800600" y="5257800"/>
            <a:ext cx="457200" cy="381000"/>
          </a:xfrm>
          <a:prstGeom prst="stripedRightArrow">
            <a:avLst/>
          </a:prstGeom>
          <a:solidFill>
            <a:srgbClr val="FFC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10200" y="4953000"/>
            <a:ext cx="350682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Uso de la Clausula EXISTS</a:t>
            </a:r>
            <a:endParaRPr lang="es-ES" dirty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54356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es-BO">
              <a:solidFill>
                <a:schemeClr val="tx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1676400" y="1066800"/>
            <a:ext cx="74676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dirty="0" smtClean="0"/>
              <a:t>Este </a:t>
            </a:r>
            <a:r>
              <a:rPr lang="es-BO" dirty="0" smtClean="0"/>
              <a:t>operador </a:t>
            </a:r>
            <a:r>
              <a:rPr lang="es-BO" dirty="0" smtClean="0"/>
              <a:t>es </a:t>
            </a:r>
            <a:r>
              <a:rPr lang="es-AR" dirty="0" smtClean="0"/>
              <a:t>frecuentemente </a:t>
            </a:r>
            <a:r>
              <a:rPr lang="es-AR" dirty="0" smtClean="0"/>
              <a:t>usado en sub consultas correlacionadas para verificar </a:t>
            </a:r>
            <a:r>
              <a:rPr lang="es-AR" dirty="0" smtClean="0"/>
              <a:t>cuando </a:t>
            </a:r>
            <a:r>
              <a:rPr lang="es-BO" dirty="0" smtClean="0"/>
              <a:t>un </a:t>
            </a:r>
            <a:r>
              <a:rPr lang="es-BO" dirty="0" smtClean="0"/>
              <a:t>valor recuperado por la consulta externa existe en el conjunto de </a:t>
            </a:r>
            <a:r>
              <a:rPr lang="es-BO" dirty="0" smtClean="0"/>
              <a:t>resultados obtenidos </a:t>
            </a:r>
            <a:r>
              <a:rPr lang="es-BO" dirty="0" smtClean="0"/>
              <a:t>por la consulta interna. Si la sub consulta obtiene al menos una fila</a:t>
            </a:r>
            <a:r>
              <a:rPr lang="es-BO" dirty="0" smtClean="0"/>
              <a:t>, el </a:t>
            </a:r>
            <a:r>
              <a:rPr lang="es-BO" dirty="0" smtClean="0"/>
              <a:t>operador obtiene el valor TRUE. Si el valor no existe, se obtiene el valor</a:t>
            </a:r>
          </a:p>
          <a:p>
            <a:r>
              <a:rPr lang="es-BO" dirty="0" smtClean="0"/>
              <a:t>FALSE. Consecuentemente, NOT EXISTS verifica cuando un valor </a:t>
            </a:r>
            <a:r>
              <a:rPr lang="es-BO" dirty="0" smtClean="0"/>
              <a:t>recuperado por </a:t>
            </a:r>
            <a:r>
              <a:rPr lang="es-BO" dirty="0" smtClean="0"/>
              <a:t>la consulta externa no es parte del conjunto de resultados obtenidos por </a:t>
            </a:r>
            <a:r>
              <a:rPr lang="es-BO" dirty="0" smtClean="0"/>
              <a:t>la </a:t>
            </a:r>
            <a:r>
              <a:rPr lang="es-AR" dirty="0" smtClean="0"/>
              <a:t>consulta </a:t>
            </a:r>
            <a:r>
              <a:rPr lang="es-AR" dirty="0" smtClean="0"/>
              <a:t>interna.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Uso de la Clausula EXISTS</a:t>
            </a:r>
            <a:endParaRPr lang="es-ES" dirty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54356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es-BO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752600" y="990600"/>
            <a:ext cx="6934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1600" dirty="0" smtClean="0"/>
              <a:t>Consulta 4. </a:t>
            </a:r>
            <a:r>
              <a:rPr lang="es-BO" sz="1600" dirty="0" smtClean="0"/>
              <a:t>Mostrar los nombres de los productos </a:t>
            </a:r>
            <a:r>
              <a:rPr lang="es-BO" sz="1600" dirty="0" smtClean="0"/>
              <a:t>suministrado </a:t>
            </a:r>
            <a:r>
              <a:rPr lang="es-BO" sz="1600" dirty="0" smtClean="0"/>
              <a:t>el año pasado por el proveedor PRV1</a:t>
            </a:r>
            <a:endParaRPr lang="es-AR" sz="1600" dirty="0"/>
          </a:p>
        </p:txBody>
      </p:sp>
      <p:sp>
        <p:nvSpPr>
          <p:cNvPr id="10" name="9 Flecha a la derecha con bandas"/>
          <p:cNvSpPr/>
          <p:nvPr/>
        </p:nvSpPr>
        <p:spPr bwMode="auto">
          <a:xfrm>
            <a:off x="5943600" y="2133600"/>
            <a:ext cx="457200" cy="381000"/>
          </a:xfrm>
          <a:prstGeom prst="stripedRightArrow">
            <a:avLst/>
          </a:prstGeom>
          <a:solidFill>
            <a:srgbClr val="FFC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752600" y="32766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1600" dirty="0" smtClean="0"/>
              <a:t>Consulta 5. </a:t>
            </a:r>
            <a:r>
              <a:rPr lang="es-BO" sz="1600" dirty="0" smtClean="0"/>
              <a:t>Mostrar los nombres de los productos </a:t>
            </a:r>
            <a:r>
              <a:rPr lang="es-BO" sz="1600" dirty="0" err="1" smtClean="0"/>
              <a:t>suninistrados</a:t>
            </a:r>
            <a:r>
              <a:rPr lang="es-BO" sz="1600" dirty="0" smtClean="0"/>
              <a:t> </a:t>
            </a:r>
            <a:r>
              <a:rPr lang="es-BO" sz="1600" dirty="0" smtClean="0"/>
              <a:t>el primer trimestre del año 2012</a:t>
            </a:r>
            <a:endParaRPr lang="es-AR" sz="1600" dirty="0"/>
          </a:p>
        </p:txBody>
      </p:sp>
      <p:sp>
        <p:nvSpPr>
          <p:cNvPr id="14" name="13 Flecha a la derecha con bandas"/>
          <p:cNvSpPr/>
          <p:nvPr/>
        </p:nvSpPr>
        <p:spPr bwMode="auto">
          <a:xfrm rot="5400000">
            <a:off x="4533900" y="4991100"/>
            <a:ext cx="457200" cy="381000"/>
          </a:xfrm>
          <a:prstGeom prst="stripedRightArrow">
            <a:avLst/>
          </a:prstGeom>
          <a:solidFill>
            <a:srgbClr val="FFC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752600"/>
            <a:ext cx="38481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828800"/>
            <a:ext cx="762000" cy="1228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3886200"/>
            <a:ext cx="56769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3400" y="5562600"/>
            <a:ext cx="8382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Rectángulo"/>
          <p:cNvSpPr/>
          <p:nvPr/>
        </p:nvSpPr>
        <p:spPr bwMode="auto">
          <a:xfrm>
            <a:off x="3886200" y="2286000"/>
            <a:ext cx="1828800" cy="2286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3962400" y="4343400"/>
            <a:ext cx="1828800" cy="2286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Equivalencia de Consultas SQL</a:t>
            </a:r>
            <a:endParaRPr lang="es-ES" dirty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54356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es-BO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752600" y="1219200"/>
            <a:ext cx="7239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1600" dirty="0" smtClean="0"/>
              <a:t>Consulta 6. </a:t>
            </a:r>
            <a:r>
              <a:rPr lang="es-BO" sz="1600" dirty="0" smtClean="0"/>
              <a:t>Mostrar los nombres de los proveedores que suministraron </a:t>
            </a:r>
            <a:r>
              <a:rPr lang="es-BO" sz="1600" dirty="0" smtClean="0"/>
              <a:t>algún </a:t>
            </a:r>
            <a:r>
              <a:rPr lang="es-BO" sz="1600" dirty="0" smtClean="0"/>
              <a:t>producto</a:t>
            </a:r>
            <a:endParaRPr lang="es-AR" sz="1600" dirty="0"/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133600"/>
            <a:ext cx="463827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13 Flecha a la derecha con bandas"/>
          <p:cNvSpPr/>
          <p:nvPr/>
        </p:nvSpPr>
        <p:spPr bwMode="auto">
          <a:xfrm>
            <a:off x="6781800" y="3048000"/>
            <a:ext cx="457200" cy="381000"/>
          </a:xfrm>
          <a:prstGeom prst="stripedRightArrow">
            <a:avLst/>
          </a:prstGeom>
          <a:solidFill>
            <a:srgbClr val="FFC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2667000"/>
            <a:ext cx="838200" cy="98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Algebra Relacional</a:t>
            </a:r>
            <a:endParaRPr lang="es-ES" dirty="0"/>
          </a:p>
        </p:txBody>
      </p:sp>
      <p:sp>
        <p:nvSpPr>
          <p:cNvPr id="52264" name="Text Box 40"/>
          <p:cNvSpPr txBox="1">
            <a:spLocks noChangeArrowheads="1"/>
          </p:cNvSpPr>
          <p:nvPr/>
        </p:nvSpPr>
        <p:spPr bwMode="auto">
          <a:xfrm>
            <a:off x="1981200" y="4495800"/>
            <a:ext cx="3276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>
                <a:solidFill>
                  <a:srgbClr val="FFFF00"/>
                </a:solidFill>
              </a:rPr>
              <a:t>Operaciones adicionales</a:t>
            </a:r>
            <a:r>
              <a:rPr lang="es-ES" sz="2000"/>
              <a:t> </a:t>
            </a:r>
          </a:p>
        </p:txBody>
      </p:sp>
      <p:sp>
        <p:nvSpPr>
          <p:cNvPr id="52292" name="Rectangle 68"/>
          <p:cNvSpPr>
            <a:spLocks noChangeArrowheads="1"/>
          </p:cNvSpPr>
          <p:nvPr/>
        </p:nvSpPr>
        <p:spPr bwMode="auto">
          <a:xfrm>
            <a:off x="6096000" y="5029200"/>
            <a:ext cx="2590800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800"/>
              <a:t>Estas operaciones pueden ser expresadas sobre la base de las primeras cinco</a:t>
            </a:r>
          </a:p>
        </p:txBody>
      </p:sp>
      <p:sp>
        <p:nvSpPr>
          <p:cNvPr id="52293" name="Rectangle 69"/>
          <p:cNvSpPr>
            <a:spLocks noChangeArrowheads="1"/>
          </p:cNvSpPr>
          <p:nvPr/>
        </p:nvSpPr>
        <p:spPr bwMode="auto">
          <a:xfrm>
            <a:off x="1981200" y="1905000"/>
            <a:ext cx="27130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>
                <a:solidFill>
                  <a:srgbClr val="FFFF00"/>
                </a:solidFill>
              </a:rPr>
              <a:t>Operaciones Básicas</a:t>
            </a:r>
            <a:endParaRPr lang="es-BO">
              <a:solidFill>
                <a:srgbClr val="FFFF00"/>
              </a:solidFill>
            </a:endParaRPr>
          </a:p>
        </p:txBody>
      </p:sp>
      <p:sp>
        <p:nvSpPr>
          <p:cNvPr id="52294" name="Rectangle 70"/>
          <p:cNvSpPr>
            <a:spLocks noChangeArrowheads="1"/>
          </p:cNvSpPr>
          <p:nvPr/>
        </p:nvSpPr>
        <p:spPr bwMode="auto">
          <a:xfrm>
            <a:off x="2362200" y="2362200"/>
            <a:ext cx="3276600" cy="2286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s-ES" sz="2000"/>
              <a:t>Selección (</a:t>
            </a:r>
            <a:r>
              <a:rPr lang="es-ES">
                <a:sym typeface="Symbol" pitchFamily="18" charset="2"/>
              </a:rPr>
              <a:t></a:t>
            </a:r>
            <a:r>
              <a:rPr lang="en-US" sz="2000"/>
              <a:t> </a:t>
            </a:r>
            <a:r>
              <a:rPr lang="es-ES" sz="2000"/>
              <a:t>)</a:t>
            </a:r>
          </a:p>
          <a:p>
            <a:pPr lvl="1"/>
            <a:r>
              <a:rPr lang="es-ES" sz="2000"/>
              <a:t>Proyección (</a:t>
            </a:r>
            <a:r>
              <a:rPr lang="es-ES" sz="2000">
                <a:sym typeface="Symbol" pitchFamily="18" charset="2"/>
              </a:rPr>
              <a:t></a:t>
            </a:r>
            <a:r>
              <a:rPr lang="en-US" sz="2000"/>
              <a:t>)</a:t>
            </a:r>
            <a:endParaRPr lang="es-ES" sz="2000"/>
          </a:p>
          <a:p>
            <a:pPr lvl="1"/>
            <a:r>
              <a:rPr lang="es-ES" sz="2000"/>
              <a:t>Producto Cartesiano (</a:t>
            </a:r>
            <a:r>
              <a:rPr lang="es-ES" sz="2000">
                <a:sym typeface="Symbol" pitchFamily="18" charset="2"/>
              </a:rPr>
              <a:t></a:t>
            </a:r>
            <a:r>
              <a:rPr lang="en-US" sz="2000"/>
              <a:t>)</a:t>
            </a:r>
            <a:endParaRPr lang="es-ES" sz="2000"/>
          </a:p>
          <a:p>
            <a:pPr lvl="1"/>
            <a:r>
              <a:rPr lang="es-ES" sz="2000"/>
              <a:t>Unión (</a:t>
            </a:r>
            <a:r>
              <a:rPr lang="es-ES" sz="2000">
                <a:sym typeface="Symbol" pitchFamily="18" charset="2"/>
              </a:rPr>
              <a:t></a:t>
            </a:r>
            <a:r>
              <a:rPr lang="en-US" sz="2000"/>
              <a:t>)</a:t>
            </a:r>
            <a:endParaRPr lang="es-ES" sz="2000"/>
          </a:p>
          <a:p>
            <a:pPr lvl="1"/>
            <a:r>
              <a:rPr lang="es-ES" sz="2000"/>
              <a:t>Diferencia (-)</a:t>
            </a:r>
          </a:p>
        </p:txBody>
      </p:sp>
      <p:sp>
        <p:nvSpPr>
          <p:cNvPr id="52295" name="Rectangle 71"/>
          <p:cNvSpPr>
            <a:spLocks noChangeArrowheads="1"/>
          </p:cNvSpPr>
          <p:nvPr/>
        </p:nvSpPr>
        <p:spPr bwMode="auto">
          <a:xfrm>
            <a:off x="2438400" y="4876800"/>
            <a:ext cx="3657600" cy="1919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s-ES" sz="2000"/>
              <a:t>Intersección (</a:t>
            </a:r>
            <a:r>
              <a:rPr lang="es-ES">
                <a:sym typeface="Symbol" pitchFamily="18" charset="2"/>
              </a:rPr>
              <a:t>)</a:t>
            </a:r>
            <a:r>
              <a:rPr lang="en-US"/>
              <a:t> </a:t>
            </a:r>
            <a:endParaRPr lang="es-ES" sz="2000"/>
          </a:p>
          <a:p>
            <a:pPr lvl="1"/>
            <a:r>
              <a:rPr lang="es-ES" sz="2000"/>
              <a:t>Reunión con predicado(|X|</a:t>
            </a:r>
            <a:r>
              <a:rPr lang="es-ES" sz="2000" baseline="-25000"/>
              <a:t>p</a:t>
            </a:r>
            <a:r>
              <a:rPr lang="es-ES" sz="2000"/>
              <a:t>)</a:t>
            </a:r>
          </a:p>
          <a:p>
            <a:pPr lvl="1"/>
            <a:r>
              <a:rPr lang="es-ES" sz="2000"/>
              <a:t>Reunión natural (|X|)</a:t>
            </a:r>
          </a:p>
          <a:p>
            <a:pPr lvl="1"/>
            <a:r>
              <a:rPr lang="es-ES" sz="2000"/>
              <a:t>División (</a:t>
            </a:r>
            <a:r>
              <a:rPr lang="es-ES">
                <a:sym typeface="Symbol" pitchFamily="18" charset="2"/>
              </a:rPr>
              <a:t></a:t>
            </a:r>
            <a:r>
              <a:rPr lang="es-ES" sz="2000"/>
              <a:t>)</a:t>
            </a:r>
          </a:p>
        </p:txBody>
      </p:sp>
      <p:sp>
        <p:nvSpPr>
          <p:cNvPr id="52296" name="AutoShape 72"/>
          <p:cNvSpPr>
            <a:spLocks/>
          </p:cNvSpPr>
          <p:nvPr/>
        </p:nvSpPr>
        <p:spPr bwMode="auto">
          <a:xfrm>
            <a:off x="5867400" y="4876800"/>
            <a:ext cx="228600" cy="1676400"/>
          </a:xfrm>
          <a:prstGeom prst="rightBrace">
            <a:avLst>
              <a:gd name="adj1" fmla="val 61111"/>
              <a:gd name="adj2" fmla="val 50000"/>
            </a:avLst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s-AR"/>
          </a:p>
        </p:txBody>
      </p:sp>
      <p:sp>
        <p:nvSpPr>
          <p:cNvPr id="52297" name="AutoShape 73"/>
          <p:cNvSpPr>
            <a:spLocks/>
          </p:cNvSpPr>
          <p:nvPr/>
        </p:nvSpPr>
        <p:spPr bwMode="auto">
          <a:xfrm>
            <a:off x="5334000" y="3429000"/>
            <a:ext cx="228600" cy="1143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s-AR"/>
          </a:p>
        </p:txBody>
      </p:sp>
      <p:sp>
        <p:nvSpPr>
          <p:cNvPr id="52298" name="AutoShape 74"/>
          <p:cNvSpPr>
            <a:spLocks/>
          </p:cNvSpPr>
          <p:nvPr/>
        </p:nvSpPr>
        <p:spPr bwMode="auto">
          <a:xfrm>
            <a:off x="5334000" y="2438400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s-AR"/>
          </a:p>
        </p:txBody>
      </p:sp>
      <p:sp>
        <p:nvSpPr>
          <p:cNvPr id="52299" name="Rectangle 75"/>
          <p:cNvSpPr>
            <a:spLocks noChangeArrowheads="1"/>
          </p:cNvSpPr>
          <p:nvPr/>
        </p:nvSpPr>
        <p:spPr bwMode="auto">
          <a:xfrm>
            <a:off x="5943600" y="2590800"/>
            <a:ext cx="2133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800"/>
              <a:t>Operaciones Unarias</a:t>
            </a:r>
          </a:p>
        </p:txBody>
      </p:sp>
      <p:sp>
        <p:nvSpPr>
          <p:cNvPr id="52300" name="Rectangle 76"/>
          <p:cNvSpPr>
            <a:spLocks noChangeArrowheads="1"/>
          </p:cNvSpPr>
          <p:nvPr/>
        </p:nvSpPr>
        <p:spPr bwMode="auto">
          <a:xfrm>
            <a:off x="5943600" y="3733800"/>
            <a:ext cx="2209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800"/>
              <a:t>Operaciones Binarias</a:t>
            </a:r>
          </a:p>
        </p:txBody>
      </p:sp>
      <p:sp>
        <p:nvSpPr>
          <p:cNvPr id="52301" name="Rectangle 77"/>
          <p:cNvSpPr>
            <a:spLocks noChangeArrowheads="1"/>
          </p:cNvSpPr>
          <p:nvPr/>
        </p:nvSpPr>
        <p:spPr bwMode="auto">
          <a:xfrm>
            <a:off x="1676400" y="914400"/>
            <a:ext cx="7467600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s-ES" sz="2000">
                <a:solidFill>
                  <a:srgbClr val="FFFF00"/>
                </a:solidFill>
              </a:rPr>
              <a:t>El Algebra Relacional:</a:t>
            </a:r>
            <a:r>
              <a:rPr lang="es-ES" sz="2000"/>
              <a:t> Es un lenguaje PROCEDIMENTAL, y consiste  en un conjunto de operaciones de alto nivel que operan sobre Relaciones</a:t>
            </a:r>
            <a:r>
              <a:rPr lang="es-E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Algebra Relacional</a:t>
            </a:r>
            <a:endParaRPr lang="es-ES" dirty="0"/>
          </a:p>
        </p:txBody>
      </p:sp>
      <p:graphicFrame>
        <p:nvGraphicFramePr>
          <p:cNvPr id="56608" name="Group 1312"/>
          <p:cNvGraphicFramePr>
            <a:graphicFrameLocks noGrp="1"/>
          </p:cNvGraphicFramePr>
          <p:nvPr>
            <p:ph sz="half" idx="1"/>
          </p:nvPr>
        </p:nvGraphicFramePr>
        <p:xfrm>
          <a:off x="1905000" y="3276600"/>
          <a:ext cx="2209800" cy="3139440"/>
        </p:xfrm>
        <a:graphic>
          <a:graphicData uri="http://schemas.openxmlformats.org/drawingml/2006/table">
            <a:tbl>
              <a:tblPr/>
              <a:tblGrid>
                <a:gridCol w="500063"/>
                <a:gridCol w="569912"/>
                <a:gridCol w="569913"/>
                <a:gridCol w="569912"/>
              </a:tblGrid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B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B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bbb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B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ccc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B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B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B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B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B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B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uu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B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B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bb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B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370" name="Rectangle 98"/>
          <p:cNvSpPr>
            <a:spLocks noChangeArrowheads="1"/>
          </p:cNvSpPr>
          <p:nvPr/>
        </p:nvSpPr>
        <p:spPr bwMode="auto">
          <a:xfrm>
            <a:off x="0" y="54356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es-BO">
              <a:solidFill>
                <a:schemeClr val="tx1"/>
              </a:solidFill>
            </a:endParaRPr>
          </a:p>
        </p:txBody>
      </p:sp>
      <p:sp>
        <p:nvSpPr>
          <p:cNvPr id="54372" name="Rectangle 100"/>
          <p:cNvSpPr>
            <a:spLocks noChangeArrowheads="1"/>
          </p:cNvSpPr>
          <p:nvPr/>
        </p:nvSpPr>
        <p:spPr bwMode="auto">
          <a:xfrm>
            <a:off x="1600200" y="1187450"/>
            <a:ext cx="7239000" cy="137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spcBef>
                <a:spcPct val="0"/>
              </a:spcBef>
            </a:pPr>
            <a:r>
              <a:rPr lang="es-ES">
                <a:solidFill>
                  <a:srgbClr val="FFFF00"/>
                </a:solidFill>
              </a:rPr>
              <a:t>Expresión Algebraica</a:t>
            </a:r>
            <a:r>
              <a:rPr lang="es-ES"/>
              <a:t>. </a:t>
            </a:r>
            <a:r>
              <a:rPr lang="es-ES" sz="2000"/>
              <a:t>Las operaciones del Algebra Relacional, son formuladas dentro de una Expresión Algebraica; las mismas que especifican la manera en que los datos deben ser recuperados de las Relaciones.</a:t>
            </a:r>
          </a:p>
        </p:txBody>
      </p:sp>
      <p:sp>
        <p:nvSpPr>
          <p:cNvPr id="54378" name="Rectangle 106"/>
          <p:cNvSpPr>
            <a:spLocks noChangeArrowheads="1"/>
          </p:cNvSpPr>
          <p:nvPr/>
        </p:nvSpPr>
        <p:spPr bwMode="auto">
          <a:xfrm>
            <a:off x="4114800" y="3429000"/>
            <a:ext cx="30686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>
              <a:spcBef>
                <a:spcPct val="0"/>
              </a:spcBef>
            </a:pPr>
            <a:r>
              <a:rPr lang="es-ES">
                <a:sym typeface="Symbol" pitchFamily="18" charset="2"/>
              </a:rPr>
              <a:t></a:t>
            </a:r>
            <a:r>
              <a:rPr lang="pt-BR" sz="2000" baseline="-25000"/>
              <a:t>A,B,X</a:t>
            </a:r>
            <a:r>
              <a:rPr lang="es-ES">
                <a:sym typeface="Symbol" pitchFamily="18" charset="2"/>
              </a:rPr>
              <a:t>( </a:t>
            </a:r>
            <a:r>
              <a:rPr lang="pt-BR" baseline="-25000">
                <a:sym typeface="Symbol" pitchFamily="18" charset="2"/>
              </a:rPr>
              <a:t>X=“aa”</a:t>
            </a:r>
            <a:r>
              <a:rPr lang="es-ES">
                <a:sym typeface="Symbol" pitchFamily="18" charset="2"/>
              </a:rPr>
              <a:t>(R1</a:t>
            </a:r>
            <a:r>
              <a:rPr lang="pt-BR"/>
              <a:t>XR2))</a:t>
            </a:r>
            <a:endParaRPr lang="pt-BR" sz="2000">
              <a:sym typeface="Symbol" pitchFamily="18" charset="2"/>
            </a:endParaRPr>
          </a:p>
        </p:txBody>
      </p:sp>
      <p:sp>
        <p:nvSpPr>
          <p:cNvPr id="54379" name="Rectangle 107"/>
          <p:cNvSpPr>
            <a:spLocks noChangeArrowheads="1"/>
          </p:cNvSpPr>
          <p:nvPr/>
        </p:nvSpPr>
        <p:spPr bwMode="auto">
          <a:xfrm>
            <a:off x="4572000" y="5334000"/>
            <a:ext cx="28956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spcBef>
                <a:spcPct val="0"/>
              </a:spcBef>
            </a:pPr>
            <a:r>
              <a:rPr lang="pt-BR" sz="1400"/>
              <a:t>El resultado de una Expresión Algebraica es uma nueva Relación</a:t>
            </a:r>
          </a:p>
        </p:txBody>
      </p:sp>
      <p:sp>
        <p:nvSpPr>
          <p:cNvPr id="56378" name="AutoShape 1082"/>
          <p:cNvSpPr>
            <a:spLocks noChangeArrowheads="1"/>
          </p:cNvSpPr>
          <p:nvPr/>
        </p:nvSpPr>
        <p:spPr bwMode="auto">
          <a:xfrm>
            <a:off x="4343400" y="4057650"/>
            <a:ext cx="2590800" cy="9525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CC00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s-BO" sz="1400"/>
              <a:t>Aplicando la Expresión Algebraica</a:t>
            </a:r>
          </a:p>
        </p:txBody>
      </p:sp>
      <p:graphicFrame>
        <p:nvGraphicFramePr>
          <p:cNvPr id="56604" name="Group 1308"/>
          <p:cNvGraphicFramePr>
            <a:graphicFrameLocks noGrp="1"/>
          </p:cNvGraphicFramePr>
          <p:nvPr>
            <p:ph sz="half" idx="2"/>
          </p:nvPr>
        </p:nvGraphicFramePr>
        <p:xfrm>
          <a:off x="7162800" y="3657600"/>
          <a:ext cx="1409700" cy="1524000"/>
        </p:xfrm>
        <a:graphic>
          <a:graphicData uri="http://schemas.openxmlformats.org/drawingml/2006/table">
            <a:tbl>
              <a:tblPr/>
              <a:tblGrid>
                <a:gridCol w="500063"/>
                <a:gridCol w="498475"/>
                <a:gridCol w="411162"/>
              </a:tblGrid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bbb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ccc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Algebra Relacional</a:t>
            </a:r>
            <a:endParaRPr lang="es-ES" dirty="0"/>
          </a:p>
        </p:txBody>
      </p:sp>
      <p:sp>
        <p:nvSpPr>
          <p:cNvPr id="58426" name="Rectangle 58"/>
          <p:cNvSpPr>
            <a:spLocks noChangeArrowheads="1"/>
          </p:cNvSpPr>
          <p:nvPr/>
        </p:nvSpPr>
        <p:spPr bwMode="auto">
          <a:xfrm>
            <a:off x="0" y="54356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es-BO">
              <a:solidFill>
                <a:schemeClr val="tx1"/>
              </a:solidFill>
            </a:endParaRPr>
          </a:p>
        </p:txBody>
      </p:sp>
      <p:sp>
        <p:nvSpPr>
          <p:cNvPr id="58427" name="Rectangle 59"/>
          <p:cNvSpPr>
            <a:spLocks noChangeArrowheads="1"/>
          </p:cNvSpPr>
          <p:nvPr/>
        </p:nvSpPr>
        <p:spPr bwMode="auto">
          <a:xfrm>
            <a:off x="1676400" y="1143000"/>
            <a:ext cx="723900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spcBef>
                <a:spcPct val="0"/>
              </a:spcBef>
            </a:pPr>
            <a:r>
              <a:rPr lang="es-ES">
                <a:solidFill>
                  <a:srgbClr val="FFFF00"/>
                </a:solidFill>
              </a:rPr>
              <a:t>Árbol Algebraico</a:t>
            </a:r>
            <a:r>
              <a:rPr lang="es-ES"/>
              <a:t>. </a:t>
            </a:r>
            <a:r>
              <a:rPr lang="es-ES" sz="2000"/>
              <a:t>Las Expresiones Algebraicas, pueden ser representada en su totalidad en un Árbol Algebraico.</a:t>
            </a:r>
          </a:p>
        </p:txBody>
      </p:sp>
      <p:sp>
        <p:nvSpPr>
          <p:cNvPr id="58428" name="Rectangle 60"/>
          <p:cNvSpPr>
            <a:spLocks noChangeArrowheads="1"/>
          </p:cNvSpPr>
          <p:nvPr/>
        </p:nvSpPr>
        <p:spPr bwMode="auto">
          <a:xfrm>
            <a:off x="1905000" y="2057400"/>
            <a:ext cx="30686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>
              <a:spcBef>
                <a:spcPct val="0"/>
              </a:spcBef>
            </a:pPr>
            <a:r>
              <a:rPr lang="es-ES">
                <a:sym typeface="Symbol" pitchFamily="18" charset="2"/>
              </a:rPr>
              <a:t></a:t>
            </a:r>
            <a:r>
              <a:rPr lang="pt-BR" sz="2000" baseline="-25000"/>
              <a:t>A,B,X</a:t>
            </a:r>
            <a:r>
              <a:rPr lang="es-ES">
                <a:sym typeface="Symbol" pitchFamily="18" charset="2"/>
              </a:rPr>
              <a:t>( </a:t>
            </a:r>
            <a:r>
              <a:rPr lang="pt-BR" baseline="-25000">
                <a:sym typeface="Symbol" pitchFamily="18" charset="2"/>
              </a:rPr>
              <a:t>X=“aa”</a:t>
            </a:r>
            <a:r>
              <a:rPr lang="es-ES">
                <a:sym typeface="Symbol" pitchFamily="18" charset="2"/>
              </a:rPr>
              <a:t>(R1</a:t>
            </a:r>
            <a:r>
              <a:rPr lang="pt-BR"/>
              <a:t>XR2))</a:t>
            </a:r>
            <a:endParaRPr lang="pt-BR" sz="2000">
              <a:sym typeface="Symbol" pitchFamily="18" charset="2"/>
            </a:endParaRPr>
          </a:p>
        </p:txBody>
      </p:sp>
      <p:sp>
        <p:nvSpPr>
          <p:cNvPr id="58455" name="Line 87"/>
          <p:cNvSpPr>
            <a:spLocks noChangeShapeType="1"/>
          </p:cNvSpPr>
          <p:nvPr/>
        </p:nvSpPr>
        <p:spPr bwMode="auto">
          <a:xfrm flipH="1">
            <a:off x="4343400" y="5181600"/>
            <a:ext cx="3810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58456" name="Line 88"/>
          <p:cNvSpPr>
            <a:spLocks noChangeShapeType="1"/>
          </p:cNvSpPr>
          <p:nvPr/>
        </p:nvSpPr>
        <p:spPr bwMode="auto">
          <a:xfrm>
            <a:off x="4953000" y="5181600"/>
            <a:ext cx="3810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58457" name="Rectangle 89"/>
          <p:cNvSpPr>
            <a:spLocks noChangeArrowheads="1"/>
          </p:cNvSpPr>
          <p:nvPr/>
        </p:nvSpPr>
        <p:spPr bwMode="auto">
          <a:xfrm>
            <a:off x="4038600" y="5867400"/>
            <a:ext cx="539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>
                <a:sym typeface="Symbol" pitchFamily="18" charset="2"/>
              </a:rPr>
              <a:t>R1</a:t>
            </a:r>
            <a:endParaRPr lang="es-BO">
              <a:sym typeface="Symbol" pitchFamily="18" charset="2"/>
            </a:endParaRPr>
          </a:p>
        </p:txBody>
      </p:sp>
      <p:sp>
        <p:nvSpPr>
          <p:cNvPr id="58458" name="Rectangle 90"/>
          <p:cNvSpPr>
            <a:spLocks noChangeArrowheads="1"/>
          </p:cNvSpPr>
          <p:nvPr/>
        </p:nvSpPr>
        <p:spPr bwMode="auto">
          <a:xfrm>
            <a:off x="5105400" y="5867400"/>
            <a:ext cx="539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R2</a:t>
            </a:r>
            <a:endParaRPr lang="es-BO"/>
          </a:p>
        </p:txBody>
      </p:sp>
      <p:sp>
        <p:nvSpPr>
          <p:cNvPr id="58459" name="Rectangle 91"/>
          <p:cNvSpPr>
            <a:spLocks noChangeArrowheads="1"/>
          </p:cNvSpPr>
          <p:nvPr/>
        </p:nvSpPr>
        <p:spPr bwMode="auto">
          <a:xfrm>
            <a:off x="4191000" y="3657600"/>
            <a:ext cx="1066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>
                <a:sym typeface="Symbol" pitchFamily="18" charset="2"/>
              </a:rPr>
              <a:t> </a:t>
            </a:r>
            <a:r>
              <a:rPr lang="pt-BR" baseline="-25000">
                <a:sym typeface="Symbol" pitchFamily="18" charset="2"/>
              </a:rPr>
              <a:t>X=“aa”</a:t>
            </a:r>
            <a:endParaRPr lang="es-BO" baseline="-25000">
              <a:sym typeface="Symbol" pitchFamily="18" charset="2"/>
            </a:endParaRPr>
          </a:p>
        </p:txBody>
      </p:sp>
      <p:sp>
        <p:nvSpPr>
          <p:cNvPr id="58460" name="Line 92"/>
          <p:cNvSpPr>
            <a:spLocks noChangeShapeType="1"/>
          </p:cNvSpPr>
          <p:nvPr/>
        </p:nvSpPr>
        <p:spPr bwMode="auto">
          <a:xfrm>
            <a:off x="4876800" y="3200400"/>
            <a:ext cx="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58461" name="Rectangle 93"/>
          <p:cNvSpPr>
            <a:spLocks noChangeArrowheads="1"/>
          </p:cNvSpPr>
          <p:nvPr/>
        </p:nvSpPr>
        <p:spPr bwMode="auto">
          <a:xfrm>
            <a:off x="4343400" y="2667000"/>
            <a:ext cx="946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>
                <a:sym typeface="Symbol" pitchFamily="18" charset="2"/>
              </a:rPr>
              <a:t></a:t>
            </a:r>
            <a:r>
              <a:rPr lang="pt-BR" baseline="-25000"/>
              <a:t>A,B,X</a:t>
            </a:r>
            <a:endParaRPr lang="es-BO" baseline="-25000"/>
          </a:p>
        </p:txBody>
      </p:sp>
      <p:sp>
        <p:nvSpPr>
          <p:cNvPr id="58462" name="Rectangle 94"/>
          <p:cNvSpPr>
            <a:spLocks noChangeArrowheads="1"/>
          </p:cNvSpPr>
          <p:nvPr/>
        </p:nvSpPr>
        <p:spPr bwMode="auto">
          <a:xfrm>
            <a:off x="4648200" y="4572000"/>
            <a:ext cx="4048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X</a:t>
            </a:r>
            <a:endParaRPr lang="es-BO"/>
          </a:p>
        </p:txBody>
      </p:sp>
      <p:sp>
        <p:nvSpPr>
          <p:cNvPr id="58463" name="Line 95"/>
          <p:cNvSpPr>
            <a:spLocks noChangeShapeType="1"/>
          </p:cNvSpPr>
          <p:nvPr/>
        </p:nvSpPr>
        <p:spPr bwMode="auto">
          <a:xfrm>
            <a:off x="4876800" y="4114800"/>
            <a:ext cx="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58464" name="Rectangle 96"/>
          <p:cNvSpPr>
            <a:spLocks noChangeArrowheads="1"/>
          </p:cNvSpPr>
          <p:nvPr/>
        </p:nvSpPr>
        <p:spPr bwMode="auto">
          <a:xfrm>
            <a:off x="5334000" y="4648200"/>
            <a:ext cx="2463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800">
                <a:sym typeface="Symbol" pitchFamily="18" charset="2"/>
              </a:rPr>
              <a:t>1ro. Producto Cartesiano</a:t>
            </a:r>
            <a:endParaRPr lang="es-BO" sz="1800" baseline="-25000"/>
          </a:p>
        </p:txBody>
      </p:sp>
      <p:sp>
        <p:nvSpPr>
          <p:cNvPr id="58465" name="Rectangle 97"/>
          <p:cNvSpPr>
            <a:spLocks noChangeArrowheads="1"/>
          </p:cNvSpPr>
          <p:nvPr/>
        </p:nvSpPr>
        <p:spPr bwMode="auto">
          <a:xfrm>
            <a:off x="5334000" y="3733800"/>
            <a:ext cx="3810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800">
                <a:sym typeface="Symbol" pitchFamily="18" charset="2"/>
              </a:rPr>
              <a:t>2do. Seleccionar las tuplas con X=“aa”</a:t>
            </a:r>
            <a:endParaRPr lang="es-BO" sz="1800" baseline="-25000"/>
          </a:p>
        </p:txBody>
      </p:sp>
      <p:sp>
        <p:nvSpPr>
          <p:cNvPr id="58466" name="Rectangle 98"/>
          <p:cNvSpPr>
            <a:spLocks noChangeArrowheads="1"/>
          </p:cNvSpPr>
          <p:nvPr/>
        </p:nvSpPr>
        <p:spPr bwMode="auto">
          <a:xfrm>
            <a:off x="5334000" y="2743200"/>
            <a:ext cx="2133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800">
                <a:sym typeface="Symbol" pitchFamily="18" charset="2"/>
              </a:rPr>
              <a:t>3ro. Proyectar A,B,X</a:t>
            </a:r>
            <a:endParaRPr lang="es-BO" sz="1800" baseline="-25000"/>
          </a:p>
        </p:txBody>
      </p:sp>
      <p:sp>
        <p:nvSpPr>
          <p:cNvPr id="58467" name="AutoShape 99"/>
          <p:cNvSpPr>
            <a:spLocks noChangeArrowheads="1"/>
          </p:cNvSpPr>
          <p:nvPr/>
        </p:nvSpPr>
        <p:spPr bwMode="auto">
          <a:xfrm>
            <a:off x="3429000" y="2819400"/>
            <a:ext cx="533400" cy="3352800"/>
          </a:xfrm>
          <a:prstGeom prst="upArrow">
            <a:avLst>
              <a:gd name="adj1" fmla="val 50000"/>
              <a:gd name="adj2" fmla="val 157143"/>
            </a:avLst>
          </a:prstGeom>
          <a:solidFill>
            <a:srgbClr val="FFCC00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s-AR"/>
          </a:p>
        </p:txBody>
      </p:sp>
      <p:sp>
        <p:nvSpPr>
          <p:cNvPr id="58468" name="Rectangle 100"/>
          <p:cNvSpPr>
            <a:spLocks noChangeArrowheads="1"/>
          </p:cNvSpPr>
          <p:nvPr/>
        </p:nvSpPr>
        <p:spPr bwMode="auto">
          <a:xfrm>
            <a:off x="1752600" y="4267200"/>
            <a:ext cx="176530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800">
                <a:sym typeface="Symbol" pitchFamily="18" charset="2"/>
              </a:rPr>
              <a:t>Lectura de abajo </a:t>
            </a:r>
          </a:p>
          <a:p>
            <a:r>
              <a:rPr lang="es-ES" sz="1800">
                <a:sym typeface="Symbol" pitchFamily="18" charset="2"/>
              </a:rPr>
              <a:t>hacia arriba</a:t>
            </a:r>
            <a:endParaRPr lang="es-BO" sz="1800" baseline="-25000"/>
          </a:p>
        </p:txBody>
      </p:sp>
      <p:sp>
        <p:nvSpPr>
          <p:cNvPr id="58469" name="Rectangle 101"/>
          <p:cNvSpPr>
            <a:spLocks noChangeArrowheads="1"/>
          </p:cNvSpPr>
          <p:nvPr/>
        </p:nvSpPr>
        <p:spPr bwMode="auto">
          <a:xfrm>
            <a:off x="2133600" y="6248400"/>
            <a:ext cx="5791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>
                <a:solidFill>
                  <a:srgbClr val="FF0000"/>
                </a:solidFill>
                <a:sym typeface="Symbol" pitchFamily="18" charset="2"/>
              </a:rPr>
              <a:t>Herramienta Básica utilizada por los SGBD.</a:t>
            </a:r>
            <a:endParaRPr lang="es-BO"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Lenguaje </a:t>
            </a:r>
            <a:r>
              <a:rPr lang="es-MX" dirty="0" smtClean="0"/>
              <a:t>SQL</a:t>
            </a:r>
            <a:endParaRPr lang="es-ES" dirty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54356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es-BO">
              <a:solidFill>
                <a:schemeClr val="tx1"/>
              </a:solidFill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676400" y="1066800"/>
            <a:ext cx="7239000" cy="137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spcBef>
                <a:spcPct val="0"/>
              </a:spcBef>
            </a:pPr>
            <a:r>
              <a:rPr lang="es-ES" dirty="0">
                <a:solidFill>
                  <a:srgbClr val="FFFF00"/>
                </a:solidFill>
              </a:rPr>
              <a:t>Lenguaje SQL (</a:t>
            </a:r>
            <a:r>
              <a:rPr lang="es-ES" dirty="0" err="1">
                <a:solidFill>
                  <a:srgbClr val="FFFF00"/>
                </a:solidFill>
              </a:rPr>
              <a:t>Structure</a:t>
            </a:r>
            <a:r>
              <a:rPr lang="es-ES" dirty="0">
                <a:solidFill>
                  <a:srgbClr val="FFFF00"/>
                </a:solidFill>
              </a:rPr>
              <a:t> </a:t>
            </a:r>
            <a:r>
              <a:rPr lang="es-ES" dirty="0" err="1">
                <a:solidFill>
                  <a:srgbClr val="FFFF00"/>
                </a:solidFill>
              </a:rPr>
              <a:t>Query</a:t>
            </a:r>
            <a:r>
              <a:rPr lang="es-ES" dirty="0">
                <a:solidFill>
                  <a:srgbClr val="FFFF00"/>
                </a:solidFill>
              </a:rPr>
              <a:t> </a:t>
            </a:r>
            <a:r>
              <a:rPr lang="es-ES" dirty="0" err="1">
                <a:solidFill>
                  <a:srgbClr val="FFFF00"/>
                </a:solidFill>
              </a:rPr>
              <a:t>Languaje</a:t>
            </a:r>
            <a:r>
              <a:rPr lang="es-ES" dirty="0">
                <a:solidFill>
                  <a:srgbClr val="FFFF00"/>
                </a:solidFill>
              </a:rPr>
              <a:t>)</a:t>
            </a:r>
            <a:r>
              <a:rPr lang="es-ES" dirty="0"/>
              <a:t>. </a:t>
            </a:r>
            <a:r>
              <a:rPr lang="es-ES" sz="2000" dirty="0"/>
              <a:t>Implementado en la mayoría de los SGBD, es un lenguaje NO PROCEDIMENTAL, al igual que el Algebra Relacional opera sobre Relaciones</a:t>
            </a:r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1676400" y="2438400"/>
            <a:ext cx="7239000" cy="3930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sz="2000"/>
              <a:t>La mayoría de las operaciones del Algebra relacional pueden ser formuladas en el SQL.</a:t>
            </a:r>
          </a:p>
          <a:p>
            <a:r>
              <a:rPr lang="es-ES" sz="2000"/>
              <a:t>La Estructura Básica de una expresión en SQL esta compuesta de tres cláusulas:</a:t>
            </a:r>
          </a:p>
          <a:p>
            <a:pPr lvl="1"/>
            <a:r>
              <a:rPr lang="pt-BR" sz="2000" b="1"/>
              <a:t>SELECT A</a:t>
            </a:r>
            <a:r>
              <a:rPr lang="pt-BR" sz="2000" b="1" baseline="-25000"/>
              <a:t>1</a:t>
            </a:r>
            <a:r>
              <a:rPr lang="pt-BR" sz="2000" b="1"/>
              <a:t>, A</a:t>
            </a:r>
            <a:r>
              <a:rPr lang="pt-BR" sz="2000" b="1" baseline="-25000"/>
              <a:t>2</a:t>
            </a:r>
            <a:r>
              <a:rPr lang="pt-BR" sz="2000" b="1"/>
              <a:t>,...,A</a:t>
            </a:r>
            <a:r>
              <a:rPr lang="pt-BR" sz="2000" b="1" baseline="-25000"/>
              <a:t>n</a:t>
            </a:r>
            <a:r>
              <a:rPr lang="pt-BR" sz="2000" b="1"/>
              <a:t>	// Que atributos</a:t>
            </a:r>
          </a:p>
          <a:p>
            <a:pPr lvl="1"/>
            <a:r>
              <a:rPr lang="pt-BR" sz="2000" b="1"/>
              <a:t>FROM r1, r2,...,rm		// De que relaciones</a:t>
            </a:r>
            <a:endParaRPr lang="es-ES_tradnl" sz="2000" b="1"/>
          </a:p>
          <a:p>
            <a:pPr lvl="1"/>
            <a:r>
              <a:rPr lang="es-ES_tradnl" sz="2000" b="1"/>
              <a:t>WHERE P			// Que tuplas</a:t>
            </a:r>
          </a:p>
          <a:p>
            <a:pPr lvl="1"/>
            <a:r>
              <a:rPr lang="es-ES_tradnl" sz="2000" b="1">
                <a:solidFill>
                  <a:srgbClr val="99FFCC"/>
                </a:solidFill>
              </a:rPr>
              <a:t>[GROUP BY </a:t>
            </a:r>
            <a:r>
              <a:rPr lang="pt-BR" b="1">
                <a:solidFill>
                  <a:srgbClr val="99FFCC"/>
                </a:solidFill>
              </a:rPr>
              <a:t>A</a:t>
            </a:r>
            <a:r>
              <a:rPr lang="pt-BR" sz="2000" b="1" baseline="-25000">
                <a:solidFill>
                  <a:srgbClr val="99FFCC"/>
                </a:solidFill>
              </a:rPr>
              <a:t>1</a:t>
            </a:r>
            <a:r>
              <a:rPr lang="pt-BR" b="1">
                <a:solidFill>
                  <a:srgbClr val="99FFCC"/>
                </a:solidFill>
              </a:rPr>
              <a:t>, A</a:t>
            </a:r>
            <a:r>
              <a:rPr lang="pt-BR" sz="2000" b="1" baseline="-25000">
                <a:solidFill>
                  <a:srgbClr val="99FFCC"/>
                </a:solidFill>
              </a:rPr>
              <a:t>2</a:t>
            </a:r>
            <a:r>
              <a:rPr lang="pt-BR" b="1">
                <a:solidFill>
                  <a:srgbClr val="99FFCC"/>
                </a:solidFill>
              </a:rPr>
              <a:t>,...,A</a:t>
            </a:r>
            <a:r>
              <a:rPr lang="pt-BR" sz="2000" b="1" baseline="-25000">
                <a:solidFill>
                  <a:srgbClr val="99FFCC"/>
                </a:solidFill>
              </a:rPr>
              <a:t>n</a:t>
            </a:r>
            <a:r>
              <a:rPr lang="pt-BR" b="1">
                <a:solidFill>
                  <a:srgbClr val="99FFCC"/>
                </a:solidFill>
              </a:rPr>
              <a:t>]</a:t>
            </a:r>
            <a:r>
              <a:rPr lang="pt-BR" b="1">
                <a:solidFill>
                  <a:srgbClr val="FFFF00"/>
                </a:solidFill>
              </a:rPr>
              <a:t> </a:t>
            </a:r>
            <a:r>
              <a:rPr lang="es-ES_tradnl" sz="2000" b="1"/>
              <a:t>// Agrupador </a:t>
            </a:r>
            <a:endParaRPr lang="pt-BR" sz="2000" b="1">
              <a:solidFill>
                <a:srgbClr val="FFFF00"/>
              </a:solidFill>
            </a:endParaRPr>
          </a:p>
          <a:p>
            <a:pPr lvl="1"/>
            <a:r>
              <a:rPr lang="pt-BR" b="1">
                <a:solidFill>
                  <a:srgbClr val="99FFCC"/>
                </a:solidFill>
              </a:rPr>
              <a:t>[HAVING PG]</a:t>
            </a:r>
            <a:r>
              <a:rPr lang="pt-BR" b="1">
                <a:solidFill>
                  <a:srgbClr val="FFFF00"/>
                </a:solidFill>
              </a:rPr>
              <a:t> 		</a:t>
            </a:r>
            <a:r>
              <a:rPr lang="es-ES_tradnl" sz="2000" b="1"/>
              <a:t>// Predicado para el grupo</a:t>
            </a:r>
            <a:endParaRPr lang="es-E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 de Estudio Base de Datos Suministro</a:t>
            </a:r>
            <a:endParaRPr lang="es-ES" dirty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54356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es-BO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752600" y="990600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FFFF00"/>
                </a:solidFill>
              </a:rPr>
              <a:t>DER de Base de Datos Suministro (Demo)</a:t>
            </a:r>
            <a:r>
              <a:rPr lang="es-ES" dirty="0" smtClean="0"/>
              <a:t>. </a:t>
            </a:r>
            <a:endParaRPr lang="es-AR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00200"/>
            <a:ext cx="734715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 de Estudio Base de Datos Suministro</a:t>
            </a:r>
            <a:endParaRPr lang="es-ES" dirty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54356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es-BO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752600" y="990600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FFFF00"/>
                </a:solidFill>
              </a:rPr>
              <a:t>Diseño Físico de la Base de Datos Suministro (Demo)</a:t>
            </a:r>
            <a:r>
              <a:rPr lang="es-ES" dirty="0" smtClean="0"/>
              <a:t>. </a:t>
            </a:r>
            <a:endParaRPr lang="es-A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76400"/>
            <a:ext cx="33528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676400"/>
            <a:ext cx="34004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2971800"/>
            <a:ext cx="33528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6400" y="2971800"/>
            <a:ext cx="32861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 de Estudio Base de Datos Suministro</a:t>
            </a:r>
            <a:endParaRPr lang="es-ES" dirty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54356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es-BO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752600" y="990600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FFFF00"/>
                </a:solidFill>
              </a:rPr>
              <a:t>Instancia de la Base de Datos Suministro (Demo)</a:t>
            </a:r>
            <a:r>
              <a:rPr lang="es-ES" dirty="0" smtClean="0"/>
              <a:t>. </a:t>
            </a:r>
            <a:endParaRPr lang="es-AR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828800"/>
            <a:ext cx="19145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1752600"/>
            <a:ext cx="25146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1828800"/>
            <a:ext cx="22669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0" y="3352800"/>
            <a:ext cx="62007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52600" y="1600200"/>
            <a:ext cx="3810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00" y="3124200"/>
            <a:ext cx="3905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34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324600" y="1524000"/>
            <a:ext cx="3905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35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10000" y="1600200"/>
            <a:ext cx="4000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Sub Consultas SQL</a:t>
            </a:r>
            <a:endParaRPr lang="es-ES" dirty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54356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es-BO">
              <a:solidFill>
                <a:schemeClr val="tx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1676400" y="1066800"/>
            <a:ext cx="71628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b="1" i="1" dirty="0" smtClean="0"/>
              <a:t>¿Qué es una sub consulta?</a:t>
            </a:r>
          </a:p>
          <a:p>
            <a:r>
              <a:rPr lang="es-BO" sz="1800" dirty="0" smtClean="0"/>
              <a:t>Una sub consulta es una sentencia SELECT que es incrustada en una </a:t>
            </a:r>
            <a:r>
              <a:rPr lang="es-BO" sz="1800" dirty="0" smtClean="0"/>
              <a:t>cláusula de </a:t>
            </a:r>
            <a:r>
              <a:rPr lang="es-BO" sz="1800" dirty="0" smtClean="0"/>
              <a:t>otra sentencia SQL, llamada sentencia padre.</a:t>
            </a:r>
          </a:p>
          <a:p>
            <a:r>
              <a:rPr lang="es-BO" sz="1800" dirty="0" smtClean="0"/>
              <a:t>La sub consulta (consulta interna) obtiene un valor que es usado por </a:t>
            </a:r>
            <a:r>
              <a:rPr lang="es-BO" sz="1800" dirty="0" smtClean="0"/>
              <a:t>la </a:t>
            </a:r>
            <a:r>
              <a:rPr lang="es-AR" sz="1800" dirty="0" smtClean="0"/>
              <a:t>sentencia </a:t>
            </a:r>
            <a:r>
              <a:rPr lang="es-AR" sz="1800" dirty="0" smtClean="0"/>
              <a:t>padre. Usar una sub consulta anidada es equivalente a ejecutar </a:t>
            </a:r>
            <a:r>
              <a:rPr lang="es-AR" sz="1800" dirty="0" smtClean="0"/>
              <a:t>dos </a:t>
            </a:r>
            <a:r>
              <a:rPr lang="es-BO" sz="1800" dirty="0" smtClean="0"/>
              <a:t>consultas </a:t>
            </a:r>
            <a:r>
              <a:rPr lang="es-BO" sz="1800" dirty="0" smtClean="0"/>
              <a:t>secuenciales y utilizar el resultado de la consulta interna como </a:t>
            </a:r>
            <a:r>
              <a:rPr lang="es-BO" sz="1800" dirty="0" smtClean="0"/>
              <a:t>valor de </a:t>
            </a:r>
            <a:r>
              <a:rPr lang="es-BO" sz="1800" dirty="0" smtClean="0"/>
              <a:t>búsqueda en la consulta externa (consulta principal).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581400"/>
            <a:ext cx="372160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21 CuadroTexto"/>
          <p:cNvSpPr txBox="1"/>
          <p:nvPr/>
        </p:nvSpPr>
        <p:spPr>
          <a:xfrm>
            <a:off x="1828800" y="38862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 smtClean="0"/>
              <a:t>Consulta Principal</a:t>
            </a:r>
            <a:endParaRPr lang="es-AR" sz="18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86600" y="4800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 smtClean="0"/>
              <a:t>Sub Consulta Interna</a:t>
            </a:r>
            <a:endParaRPr lang="es-A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mitemplate008">
  <a:themeElements>
    <a:clrScheme name="omitemplate0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mitemplate008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omitemplate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itemplate0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mitemplate0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itemplate0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itemplate0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itemplate0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itemplate0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omitemplate008</Template>
  <TotalTime>7939</TotalTime>
  <Words>723</Words>
  <Application>Microsoft PowerPoint</Application>
  <PresentationFormat>Presentación en pantalla (4:3)</PresentationFormat>
  <Paragraphs>112</Paragraphs>
  <Slides>14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6" baseType="lpstr">
      <vt:lpstr>omitemplate008</vt:lpstr>
      <vt:lpstr>Bitmap Image</vt:lpstr>
      <vt:lpstr>“Base de Datos II”</vt:lpstr>
      <vt:lpstr>Algebra Relacional</vt:lpstr>
      <vt:lpstr>Algebra Relacional</vt:lpstr>
      <vt:lpstr>Algebra Relacional</vt:lpstr>
      <vt:lpstr>El Lenguaje SQL</vt:lpstr>
      <vt:lpstr>Caso de Estudio Base de Datos Suministro</vt:lpstr>
      <vt:lpstr>Caso de Estudio Base de Datos Suministro</vt:lpstr>
      <vt:lpstr>Caso de Estudio Base de Datos Suministro</vt:lpstr>
      <vt:lpstr>Sub Consultas SQL</vt:lpstr>
      <vt:lpstr>Sub Consultas SQL</vt:lpstr>
      <vt:lpstr>Uso de la CLAUSULA IN </vt:lpstr>
      <vt:lpstr>Uso de la Clausula EXISTS</vt:lpstr>
      <vt:lpstr>Uso de la Clausula EXISTS</vt:lpstr>
      <vt:lpstr>Equivalencia de Consultas SQL</vt:lpstr>
    </vt:vector>
  </TitlesOfParts>
  <Company>SINET 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Ejemplo</dc:title>
  <dc:creator>Ubaldo Perez Ferreira</dc:creator>
  <cp:lastModifiedBy>ExpeUEW7</cp:lastModifiedBy>
  <cp:revision>102</cp:revision>
  <dcterms:created xsi:type="dcterms:W3CDTF">2006-03-31T00:43:52Z</dcterms:created>
  <dcterms:modified xsi:type="dcterms:W3CDTF">2012-09-01T05:06:11Z</dcterms:modified>
</cp:coreProperties>
</file>