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9" r:id="rId2"/>
    <p:sldId id="305" r:id="rId3"/>
    <p:sldId id="332" r:id="rId4"/>
    <p:sldId id="333" r:id="rId5"/>
    <p:sldId id="334" r:id="rId6"/>
    <p:sldId id="335" r:id="rId7"/>
    <p:sldId id="336" r:id="rId8"/>
    <p:sldId id="338" r:id="rId9"/>
    <p:sldId id="339" r:id="rId10"/>
    <p:sldId id="343" r:id="rId11"/>
    <p:sldId id="344" r:id="rId12"/>
    <p:sldId id="345" r:id="rId13"/>
    <p:sldId id="346" r:id="rId14"/>
    <p:sldId id="306" r:id="rId15"/>
    <p:sldId id="341" r:id="rId16"/>
    <p:sldId id="342" r:id="rId17"/>
    <p:sldId id="347" r:id="rId18"/>
    <p:sldId id="348" r:id="rId19"/>
    <p:sldId id="349" r:id="rId20"/>
    <p:sldId id="340" r:id="rId21"/>
    <p:sldId id="351" r:id="rId22"/>
    <p:sldId id="352" r:id="rId23"/>
    <p:sldId id="353" r:id="rId24"/>
    <p:sldId id="354" r:id="rId25"/>
    <p:sldId id="350" r:id="rId26"/>
    <p:sldId id="307" r:id="rId27"/>
    <p:sldId id="297" r:id="rId28"/>
    <p:sldId id="298" r:id="rId29"/>
    <p:sldId id="299" r:id="rId30"/>
    <p:sldId id="300" r:id="rId31"/>
    <p:sldId id="301" r:id="rId32"/>
    <p:sldId id="302" r:id="rId33"/>
    <p:sldId id="303" r:id="rId34"/>
    <p:sldId id="304" r:id="rId35"/>
    <p:sldId id="308" r:id="rId36"/>
    <p:sldId id="357" r:id="rId37"/>
    <p:sldId id="359" r:id="rId38"/>
    <p:sldId id="360" r:id="rId39"/>
    <p:sldId id="361" r:id="rId40"/>
    <p:sldId id="362" r:id="rId41"/>
    <p:sldId id="363" r:id="rId42"/>
    <p:sldId id="364" r:id="rId43"/>
    <p:sldId id="365" r:id="rId44"/>
    <p:sldId id="309" r:id="rId45"/>
    <p:sldId id="310" r:id="rId46"/>
    <p:sldId id="311" r:id="rId47"/>
    <p:sldId id="312" r:id="rId48"/>
    <p:sldId id="313" r:id="rId49"/>
    <p:sldId id="329" r:id="rId50"/>
    <p:sldId id="355" r:id="rId51"/>
    <p:sldId id="356" r:id="rId52"/>
    <p:sldId id="315" r:id="rId53"/>
    <p:sldId id="316" r:id="rId54"/>
  </p:sldIdLst>
  <p:sldSz cx="9144000" cy="6858000" type="screen4x3"/>
  <p:notesSz cx="6858000" cy="9144000"/>
  <p:defaultTextStyle>
    <a:defPPr>
      <a:defRPr lang="en-US"/>
    </a:defPPr>
    <a:lvl1pPr algn="l" rtl="0" fontAlgn="base">
      <a:spcBef>
        <a:spcPct val="50000"/>
      </a:spcBef>
      <a:spcAft>
        <a:spcPct val="0"/>
      </a:spcAft>
      <a:defRPr sz="2400" kern="1200">
        <a:solidFill>
          <a:schemeClr val="bg1"/>
        </a:solidFill>
        <a:latin typeface="Times New Roman" pitchFamily="18" charset="0"/>
        <a:ea typeface="+mn-ea"/>
        <a:cs typeface="Times New Roman" pitchFamily="18" charset="0"/>
      </a:defRPr>
    </a:lvl1pPr>
    <a:lvl2pPr marL="457200" algn="l" rtl="0" fontAlgn="base">
      <a:spcBef>
        <a:spcPct val="50000"/>
      </a:spcBef>
      <a:spcAft>
        <a:spcPct val="0"/>
      </a:spcAft>
      <a:defRPr sz="2400" kern="1200">
        <a:solidFill>
          <a:schemeClr val="bg1"/>
        </a:solidFill>
        <a:latin typeface="Times New Roman" pitchFamily="18" charset="0"/>
        <a:ea typeface="+mn-ea"/>
        <a:cs typeface="Times New Roman" pitchFamily="18" charset="0"/>
      </a:defRPr>
    </a:lvl2pPr>
    <a:lvl3pPr marL="914400" algn="l" rtl="0" fontAlgn="base">
      <a:spcBef>
        <a:spcPct val="50000"/>
      </a:spcBef>
      <a:spcAft>
        <a:spcPct val="0"/>
      </a:spcAft>
      <a:defRPr sz="2400" kern="1200">
        <a:solidFill>
          <a:schemeClr val="bg1"/>
        </a:solidFill>
        <a:latin typeface="Times New Roman" pitchFamily="18" charset="0"/>
        <a:ea typeface="+mn-ea"/>
        <a:cs typeface="Times New Roman" pitchFamily="18" charset="0"/>
      </a:defRPr>
    </a:lvl3pPr>
    <a:lvl4pPr marL="1371600" algn="l" rtl="0" fontAlgn="base">
      <a:spcBef>
        <a:spcPct val="50000"/>
      </a:spcBef>
      <a:spcAft>
        <a:spcPct val="0"/>
      </a:spcAft>
      <a:defRPr sz="2400" kern="1200">
        <a:solidFill>
          <a:schemeClr val="bg1"/>
        </a:solidFill>
        <a:latin typeface="Times New Roman" pitchFamily="18" charset="0"/>
        <a:ea typeface="+mn-ea"/>
        <a:cs typeface="Times New Roman" pitchFamily="18" charset="0"/>
      </a:defRPr>
    </a:lvl4pPr>
    <a:lvl5pPr marL="1828800" algn="l" rtl="0" fontAlgn="base">
      <a:spcBef>
        <a:spcPct val="50000"/>
      </a:spcBef>
      <a:spcAft>
        <a:spcPct val="0"/>
      </a:spcAft>
      <a:defRPr sz="2400" kern="1200">
        <a:solidFill>
          <a:schemeClr val="bg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bg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bg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bg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bg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FF00"/>
    <a:srgbClr val="FFFF66"/>
    <a:srgbClr val="FFFFCC"/>
    <a:srgbClr val="CCFFCC"/>
    <a:srgbClr val="99FFCC"/>
    <a:srgbClr val="FF00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1" autoAdjust="0"/>
    <p:restoredTop sz="94728"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defRPr>
            </a:lvl1pPr>
          </a:lstStyle>
          <a:p>
            <a:endParaRPr lang="es-BO"/>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defRPr>
            </a:lvl1pPr>
          </a:lstStyle>
          <a:p>
            <a:endParaRPr lang="es-BO"/>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BO" smtClean="0"/>
              <a:t>Haga clic para modificar el estilo de texto del patrón</a:t>
            </a:r>
          </a:p>
          <a:p>
            <a:pPr lvl="1"/>
            <a:r>
              <a:rPr lang="es-BO" smtClean="0"/>
              <a:t>Segundo nivel</a:t>
            </a:r>
          </a:p>
          <a:p>
            <a:pPr lvl="2"/>
            <a:r>
              <a:rPr lang="es-BO" smtClean="0"/>
              <a:t>Tercer nivel</a:t>
            </a:r>
          </a:p>
          <a:p>
            <a:pPr lvl="3"/>
            <a:r>
              <a:rPr lang="es-BO" smtClean="0"/>
              <a:t>Cuarto nivel</a:t>
            </a:r>
          </a:p>
          <a:p>
            <a:pPr lvl="4"/>
            <a:r>
              <a:rPr lang="es-BO" smtClean="0"/>
              <a:t>Quinto nivel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defRPr>
            </a:lvl1pPr>
          </a:lstStyle>
          <a:p>
            <a:endParaRPr lang="es-BO"/>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defRPr>
            </a:lvl1pPr>
          </a:lstStyle>
          <a:p>
            <a:fld id="{611E42BD-89E6-42C0-894F-7F362C7AAC58}" type="slidenum">
              <a:rPr lang="es-BO"/>
              <a:pPr/>
              <a:t>‹Nº›</a:t>
            </a:fld>
            <a:endParaRPr lang="es-BO"/>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985D1-5D1F-4633-9561-E70072DA2AC8}" type="slidenum">
              <a:rPr lang="es-BO"/>
              <a:pPr/>
              <a:t>1</a:t>
            </a:fld>
            <a:endParaRPr lang="es-BO"/>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s-B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
        <p:nvSpPr>
          <p:cNvPr id="4" name="3 Marcador de número de diapositiva"/>
          <p:cNvSpPr>
            <a:spLocks noGrp="1"/>
          </p:cNvSpPr>
          <p:nvPr>
            <p:ph type="sldNum" sz="quarter" idx="10"/>
          </p:nvPr>
        </p:nvSpPr>
        <p:spPr/>
        <p:txBody>
          <a:bodyPr/>
          <a:lstStyle>
            <a:lvl1pPr>
              <a:defRPr/>
            </a:lvl1pPr>
          </a:lstStyle>
          <a:p>
            <a:fld id="{E48A6D5D-D292-42D2-AF0A-7184F3C224FE}"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número de diapositiva"/>
          <p:cNvSpPr>
            <a:spLocks noGrp="1"/>
          </p:cNvSpPr>
          <p:nvPr>
            <p:ph type="sldNum" sz="quarter" idx="10"/>
          </p:nvPr>
        </p:nvSpPr>
        <p:spPr/>
        <p:txBody>
          <a:bodyPr/>
          <a:lstStyle>
            <a:lvl1pPr>
              <a:defRPr/>
            </a:lvl1pPr>
          </a:lstStyle>
          <a:p>
            <a:fld id="{37E4F137-31C5-4AE9-AA73-A9B683AD5DBD}"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05650" y="152400"/>
            <a:ext cx="1809750" cy="57150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676400" y="152400"/>
            <a:ext cx="5276850" cy="57150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número de diapositiva"/>
          <p:cNvSpPr>
            <a:spLocks noGrp="1"/>
          </p:cNvSpPr>
          <p:nvPr>
            <p:ph type="sldNum" sz="quarter" idx="10"/>
          </p:nvPr>
        </p:nvSpPr>
        <p:spPr/>
        <p:txBody>
          <a:bodyPr/>
          <a:lstStyle>
            <a:lvl1pPr>
              <a:defRPr/>
            </a:lvl1pPr>
          </a:lstStyle>
          <a:p>
            <a:fld id="{F1EECCC1-6F13-4E4E-B014-1879E4B10286}"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676400" y="152400"/>
            <a:ext cx="7239000" cy="4572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905000" y="1143000"/>
            <a:ext cx="3314700" cy="4724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372100" y="1143000"/>
            <a:ext cx="3314700" cy="4724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número de diapositiva"/>
          <p:cNvSpPr>
            <a:spLocks noGrp="1"/>
          </p:cNvSpPr>
          <p:nvPr>
            <p:ph type="sldNum" sz="quarter" idx="10"/>
          </p:nvPr>
        </p:nvSpPr>
        <p:spPr>
          <a:xfrm>
            <a:off x="5791200" y="6019800"/>
            <a:ext cx="1905000" cy="457200"/>
          </a:xfrm>
        </p:spPr>
        <p:txBody>
          <a:bodyPr/>
          <a:lstStyle>
            <a:lvl1pPr>
              <a:defRPr/>
            </a:lvl1pPr>
          </a:lstStyle>
          <a:p>
            <a:fld id="{2F8D434F-2C94-4F9D-88C6-8AC36C13C5F3}" type="slidenum">
              <a:rPr lang="es-ES"/>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676400" y="152400"/>
            <a:ext cx="7239000" cy="457200"/>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905000" y="1143000"/>
            <a:ext cx="3314700" cy="4724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372100" y="1143000"/>
            <a:ext cx="3314700" cy="2286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5372100" y="3581400"/>
            <a:ext cx="3314700" cy="2286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número de diapositiva"/>
          <p:cNvSpPr>
            <a:spLocks noGrp="1"/>
          </p:cNvSpPr>
          <p:nvPr>
            <p:ph type="sldNum" sz="quarter" idx="10"/>
          </p:nvPr>
        </p:nvSpPr>
        <p:spPr>
          <a:xfrm>
            <a:off x="5791200" y="6019800"/>
            <a:ext cx="1905000" cy="457200"/>
          </a:xfrm>
        </p:spPr>
        <p:txBody>
          <a:bodyPr/>
          <a:lstStyle>
            <a:lvl1pPr>
              <a:defRPr/>
            </a:lvl1pPr>
          </a:lstStyle>
          <a:p>
            <a:fld id="{CD1C96CB-3BBD-48C0-AF89-215AD59940F1}" type="slidenum">
              <a:rPr lang="es-ES"/>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676400" y="152400"/>
            <a:ext cx="7239000" cy="457200"/>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1905000" y="1143000"/>
            <a:ext cx="6781800" cy="4724400"/>
          </a:xfrm>
        </p:spPr>
        <p:txBody>
          <a:bodyPr/>
          <a:lstStyle/>
          <a:p>
            <a:endParaRPr lang="es-AR"/>
          </a:p>
        </p:txBody>
      </p:sp>
      <p:sp>
        <p:nvSpPr>
          <p:cNvPr id="4" name="3 Marcador de número de diapositiva"/>
          <p:cNvSpPr>
            <a:spLocks noGrp="1"/>
          </p:cNvSpPr>
          <p:nvPr>
            <p:ph type="sldNum" sz="quarter" idx="10"/>
          </p:nvPr>
        </p:nvSpPr>
        <p:spPr>
          <a:xfrm>
            <a:off x="5791200" y="6019800"/>
            <a:ext cx="1905000" cy="457200"/>
          </a:xfrm>
        </p:spPr>
        <p:txBody>
          <a:bodyPr/>
          <a:lstStyle>
            <a:lvl1pPr>
              <a:defRPr/>
            </a:lvl1pPr>
          </a:lstStyle>
          <a:p>
            <a:fld id="{6EA50F07-7FEF-4A7C-A41C-0C603BE60FD7}"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número de diapositiva"/>
          <p:cNvSpPr>
            <a:spLocks noGrp="1"/>
          </p:cNvSpPr>
          <p:nvPr>
            <p:ph type="sldNum" sz="quarter" idx="10"/>
          </p:nvPr>
        </p:nvSpPr>
        <p:spPr/>
        <p:txBody>
          <a:bodyPr/>
          <a:lstStyle>
            <a:lvl1pPr>
              <a:defRPr/>
            </a:lvl1pPr>
          </a:lstStyle>
          <a:p>
            <a:fld id="{DAF5D2F7-0B19-4424-959D-2E0BD3409BB6}"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sz="quarter" idx="10"/>
          </p:nvPr>
        </p:nvSpPr>
        <p:spPr/>
        <p:txBody>
          <a:bodyPr/>
          <a:lstStyle>
            <a:lvl1pPr>
              <a:defRPr/>
            </a:lvl1pPr>
          </a:lstStyle>
          <a:p>
            <a:fld id="{FD81665B-DA80-49AF-AF4A-F8FB827C4E10}"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905000" y="1143000"/>
            <a:ext cx="33147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372100" y="1143000"/>
            <a:ext cx="33147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número de diapositiva"/>
          <p:cNvSpPr>
            <a:spLocks noGrp="1"/>
          </p:cNvSpPr>
          <p:nvPr>
            <p:ph type="sldNum" sz="quarter" idx="10"/>
          </p:nvPr>
        </p:nvSpPr>
        <p:spPr/>
        <p:txBody>
          <a:bodyPr/>
          <a:lstStyle>
            <a:lvl1pPr>
              <a:defRPr/>
            </a:lvl1pPr>
          </a:lstStyle>
          <a:p>
            <a:fld id="{3C133295-55A5-4F83-8AF4-2130ABE534BC}"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número de diapositiva"/>
          <p:cNvSpPr>
            <a:spLocks noGrp="1"/>
          </p:cNvSpPr>
          <p:nvPr>
            <p:ph type="sldNum" sz="quarter" idx="10"/>
          </p:nvPr>
        </p:nvSpPr>
        <p:spPr/>
        <p:txBody>
          <a:bodyPr/>
          <a:lstStyle>
            <a:lvl1pPr>
              <a:defRPr/>
            </a:lvl1pPr>
          </a:lstStyle>
          <a:p>
            <a:fld id="{F497F8CB-9BA4-4A1E-AB3F-79ADB75F41DC}"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a:lvl1pPr>
          </a:lstStyle>
          <a:p>
            <a:fld id="{B71A5AA6-D7A2-4F56-94D3-A8AA7F17AEE8}"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lvl1pPr>
              <a:defRPr/>
            </a:lvl1pPr>
          </a:lstStyle>
          <a:p>
            <a:fld id="{655A9D3B-A141-43AA-AADE-D52F908A3F45}"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F8DFD486-0497-4C2C-8711-596FA0CD2078}"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82820528-C8D4-4C5D-A612-13BA9CF0E62B}"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76400" y="152400"/>
            <a:ext cx="72390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1905000" y="1143000"/>
            <a:ext cx="67818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30" name="Rectangle 6"/>
          <p:cNvSpPr>
            <a:spLocks noGrp="1" noChangeArrowheads="1"/>
          </p:cNvSpPr>
          <p:nvPr>
            <p:ph type="sldNum" sz="quarter" idx="4"/>
          </p:nvPr>
        </p:nvSpPr>
        <p:spPr bwMode="auto">
          <a:xfrm>
            <a:off x="5791200" y="6019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mn-lt"/>
              </a:defRPr>
            </a:lvl1pPr>
          </a:lstStyle>
          <a:p>
            <a:fld id="{D652B73F-E8EB-4CE8-8E29-1F9EE2220A72}"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r" rtl="0" fontAlgn="base">
        <a:spcBef>
          <a:spcPct val="0"/>
        </a:spcBef>
        <a:spcAft>
          <a:spcPct val="0"/>
        </a:spcAft>
        <a:defRPr sz="2000" b="1">
          <a:solidFill>
            <a:srgbClr val="008000"/>
          </a:solidFill>
          <a:latin typeface="+mj-lt"/>
          <a:ea typeface="+mj-ea"/>
          <a:cs typeface="+mj-cs"/>
        </a:defRPr>
      </a:lvl1pPr>
      <a:lvl2pPr algn="r" rtl="0" fontAlgn="base">
        <a:spcBef>
          <a:spcPct val="0"/>
        </a:spcBef>
        <a:spcAft>
          <a:spcPct val="0"/>
        </a:spcAft>
        <a:defRPr sz="2000" b="1">
          <a:solidFill>
            <a:srgbClr val="008000"/>
          </a:solidFill>
          <a:latin typeface="Tahoma" pitchFamily="34" charset="0"/>
        </a:defRPr>
      </a:lvl2pPr>
      <a:lvl3pPr algn="r" rtl="0" fontAlgn="base">
        <a:spcBef>
          <a:spcPct val="0"/>
        </a:spcBef>
        <a:spcAft>
          <a:spcPct val="0"/>
        </a:spcAft>
        <a:defRPr sz="2000" b="1">
          <a:solidFill>
            <a:srgbClr val="008000"/>
          </a:solidFill>
          <a:latin typeface="Tahoma" pitchFamily="34" charset="0"/>
        </a:defRPr>
      </a:lvl3pPr>
      <a:lvl4pPr algn="r" rtl="0" fontAlgn="base">
        <a:spcBef>
          <a:spcPct val="0"/>
        </a:spcBef>
        <a:spcAft>
          <a:spcPct val="0"/>
        </a:spcAft>
        <a:defRPr sz="2000" b="1">
          <a:solidFill>
            <a:srgbClr val="008000"/>
          </a:solidFill>
          <a:latin typeface="Tahoma" pitchFamily="34" charset="0"/>
        </a:defRPr>
      </a:lvl4pPr>
      <a:lvl5pPr algn="r" rtl="0" fontAlgn="base">
        <a:spcBef>
          <a:spcPct val="0"/>
        </a:spcBef>
        <a:spcAft>
          <a:spcPct val="0"/>
        </a:spcAft>
        <a:defRPr sz="2000" b="1">
          <a:solidFill>
            <a:srgbClr val="008000"/>
          </a:solidFill>
          <a:latin typeface="Tahoma" pitchFamily="34" charset="0"/>
        </a:defRPr>
      </a:lvl5pPr>
      <a:lvl6pPr marL="457200" algn="r" rtl="0" fontAlgn="base">
        <a:spcBef>
          <a:spcPct val="0"/>
        </a:spcBef>
        <a:spcAft>
          <a:spcPct val="0"/>
        </a:spcAft>
        <a:defRPr sz="2000" b="1">
          <a:solidFill>
            <a:srgbClr val="008000"/>
          </a:solidFill>
          <a:latin typeface="Tahoma" pitchFamily="34" charset="0"/>
        </a:defRPr>
      </a:lvl6pPr>
      <a:lvl7pPr marL="914400" algn="r" rtl="0" fontAlgn="base">
        <a:spcBef>
          <a:spcPct val="0"/>
        </a:spcBef>
        <a:spcAft>
          <a:spcPct val="0"/>
        </a:spcAft>
        <a:defRPr sz="2000" b="1">
          <a:solidFill>
            <a:srgbClr val="008000"/>
          </a:solidFill>
          <a:latin typeface="Tahoma" pitchFamily="34" charset="0"/>
        </a:defRPr>
      </a:lvl7pPr>
      <a:lvl8pPr marL="1371600" algn="r" rtl="0" fontAlgn="base">
        <a:spcBef>
          <a:spcPct val="0"/>
        </a:spcBef>
        <a:spcAft>
          <a:spcPct val="0"/>
        </a:spcAft>
        <a:defRPr sz="2000" b="1">
          <a:solidFill>
            <a:srgbClr val="008000"/>
          </a:solidFill>
          <a:latin typeface="Tahoma" pitchFamily="34" charset="0"/>
        </a:defRPr>
      </a:lvl8pPr>
      <a:lvl9pPr marL="1828800" algn="r" rtl="0" fontAlgn="base">
        <a:spcBef>
          <a:spcPct val="0"/>
        </a:spcBef>
        <a:spcAft>
          <a:spcPct val="0"/>
        </a:spcAft>
        <a:defRPr sz="2000" b="1">
          <a:solidFill>
            <a:srgbClr val="008000"/>
          </a:solidFill>
          <a:latin typeface="Tahoma" pitchFamily="34" charset="0"/>
        </a:defRPr>
      </a:lvl9pPr>
    </p:titleStyle>
    <p:bodyStyle>
      <a:lvl1pPr marL="342900" indent="-342900" algn="l" rtl="0" fontAlgn="base">
        <a:spcBef>
          <a:spcPct val="20000"/>
        </a:spcBef>
        <a:spcAft>
          <a:spcPct val="0"/>
        </a:spcAft>
        <a:buChar char="•"/>
        <a:defRPr sz="2400">
          <a:solidFill>
            <a:schemeClr val="bg1"/>
          </a:solidFill>
          <a:latin typeface="+mn-lt"/>
          <a:ea typeface="+mn-ea"/>
          <a:cs typeface="+mn-cs"/>
        </a:defRPr>
      </a:lvl1pPr>
      <a:lvl2pPr marL="742950" indent="-285750" algn="l" rtl="0" fontAlgn="base">
        <a:spcBef>
          <a:spcPct val="20000"/>
        </a:spcBef>
        <a:spcAft>
          <a:spcPct val="0"/>
        </a:spcAft>
        <a:buChar char="–"/>
        <a:defRPr sz="2000">
          <a:solidFill>
            <a:schemeClr val="bg1"/>
          </a:solidFill>
          <a:latin typeface="+mn-lt"/>
        </a:defRPr>
      </a:lvl2pPr>
      <a:lvl3pPr marL="1143000" indent="-228600" algn="l" rtl="0" fontAlgn="base">
        <a:spcBef>
          <a:spcPct val="20000"/>
        </a:spcBef>
        <a:spcAft>
          <a:spcPct val="0"/>
        </a:spcAft>
        <a:buChar char="•"/>
        <a:defRPr>
          <a:solidFill>
            <a:schemeClr val="bg1"/>
          </a:solidFill>
          <a:latin typeface="+mn-lt"/>
        </a:defRPr>
      </a:lvl3pPr>
      <a:lvl4pPr marL="1600200" indent="-228600" algn="l" rtl="0" fontAlgn="base">
        <a:spcBef>
          <a:spcPct val="20000"/>
        </a:spcBef>
        <a:spcAft>
          <a:spcPct val="0"/>
        </a:spcAft>
        <a:buChar char="–"/>
        <a:defRPr sz="1600">
          <a:solidFill>
            <a:schemeClr val="bg1"/>
          </a:solidFill>
          <a:latin typeface="+mn-lt"/>
        </a:defRPr>
      </a:lvl4pPr>
      <a:lvl5pPr marL="2057400" indent="-228600" algn="l" rtl="0" fontAlgn="base">
        <a:spcBef>
          <a:spcPct val="20000"/>
        </a:spcBef>
        <a:spcAft>
          <a:spcPct val="0"/>
        </a:spcAft>
        <a:buChar char="»"/>
        <a:defRPr sz="1600">
          <a:solidFill>
            <a:schemeClr val="bg1"/>
          </a:solidFill>
          <a:latin typeface="+mn-lt"/>
        </a:defRPr>
      </a:lvl5pPr>
      <a:lvl6pPr marL="2514600" indent="-228600" algn="l" rtl="0" fontAlgn="base">
        <a:spcBef>
          <a:spcPct val="20000"/>
        </a:spcBef>
        <a:spcAft>
          <a:spcPct val="0"/>
        </a:spcAft>
        <a:buChar char="»"/>
        <a:defRPr sz="1600">
          <a:solidFill>
            <a:schemeClr val="bg1"/>
          </a:solidFill>
          <a:latin typeface="+mn-lt"/>
        </a:defRPr>
      </a:lvl6pPr>
      <a:lvl7pPr marL="2971800" indent="-228600" algn="l" rtl="0" fontAlgn="base">
        <a:spcBef>
          <a:spcPct val="20000"/>
        </a:spcBef>
        <a:spcAft>
          <a:spcPct val="0"/>
        </a:spcAft>
        <a:buChar char="»"/>
        <a:defRPr sz="1600">
          <a:solidFill>
            <a:schemeClr val="bg1"/>
          </a:solidFill>
          <a:latin typeface="+mn-lt"/>
        </a:defRPr>
      </a:lvl7pPr>
      <a:lvl8pPr marL="3429000" indent="-228600" algn="l" rtl="0" fontAlgn="base">
        <a:spcBef>
          <a:spcPct val="20000"/>
        </a:spcBef>
        <a:spcAft>
          <a:spcPct val="0"/>
        </a:spcAft>
        <a:buChar char="»"/>
        <a:defRPr sz="1600">
          <a:solidFill>
            <a:schemeClr val="bg1"/>
          </a:solidFill>
          <a:latin typeface="+mn-lt"/>
        </a:defRPr>
      </a:lvl8pPr>
      <a:lvl9pPr marL="3886200" indent="-228600" algn="l" rtl="0" fontAlgn="base">
        <a:spcBef>
          <a:spcPct val="20000"/>
        </a:spcBef>
        <a:spcAft>
          <a:spcPct val="0"/>
        </a:spcAft>
        <a:buChar char="»"/>
        <a:defRPr sz="1600">
          <a:solidFill>
            <a:schemeClr val="bg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s.wikipedia.org/wiki/SGB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s.wikipedia.org/wiki/Consistencia" TargetMode="External"/><Relationship Id="rId2" Type="http://schemas.openxmlformats.org/officeDocument/2006/relationships/hyperlink" Target="http://es.wikipedia.org/wiki/Atomicidad" TargetMode="External"/><Relationship Id="rId1" Type="http://schemas.openxmlformats.org/officeDocument/2006/relationships/slideLayout" Target="../slideLayouts/slideLayout2.xml"/><Relationship Id="rId5" Type="http://schemas.openxmlformats.org/officeDocument/2006/relationships/hyperlink" Target="http://es.wikipedia.org/wiki/Datos_persistentes" TargetMode="External"/><Relationship Id="rId4" Type="http://schemas.openxmlformats.org/officeDocument/2006/relationships/hyperlink" Target="http://es.wikipedia.org/wiki/Aislamient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828800" y="2971800"/>
            <a:ext cx="6858000" cy="1371600"/>
          </a:xfrm>
        </p:spPr>
        <p:txBody>
          <a:bodyPr/>
          <a:lstStyle/>
          <a:p>
            <a:pPr algn="ctr"/>
            <a:r>
              <a:rPr lang="es-BO" sz="2400" b="0" dirty="0" smtClean="0">
                <a:solidFill>
                  <a:schemeClr val="bg1"/>
                </a:solidFill>
              </a:rPr>
              <a:t>“TRANSACCIONES</a:t>
            </a:r>
            <a:endParaRPr lang="es-BO" sz="2400" b="0" dirty="0">
              <a:solidFill>
                <a:schemeClr val="bg1"/>
              </a:solidFill>
            </a:endParaRPr>
          </a:p>
        </p:txBody>
      </p:sp>
      <p:sp>
        <p:nvSpPr>
          <p:cNvPr id="8195" name="Rectangle 3"/>
          <p:cNvSpPr>
            <a:spLocks noGrp="1" noChangeArrowheads="1"/>
          </p:cNvSpPr>
          <p:nvPr>
            <p:ph type="subTitle" idx="1"/>
          </p:nvPr>
        </p:nvSpPr>
        <p:spPr>
          <a:xfrm>
            <a:off x="2895600" y="0"/>
            <a:ext cx="4876800" cy="685800"/>
          </a:xfrm>
        </p:spPr>
        <p:txBody>
          <a:bodyPr/>
          <a:lstStyle/>
          <a:p>
            <a:pPr>
              <a:lnSpc>
                <a:spcPct val="80000"/>
              </a:lnSpc>
            </a:pPr>
            <a:r>
              <a:rPr lang="es-ES" sz="1400" b="1" dirty="0">
                <a:solidFill>
                  <a:srgbClr val="008000"/>
                </a:solidFill>
              </a:rPr>
              <a:t>UNIVERSIDAD AUTONOMA GABRIEL RENE MORENO</a:t>
            </a:r>
            <a:endParaRPr lang="es-ES_tradnl" sz="1400" b="1" dirty="0">
              <a:solidFill>
                <a:srgbClr val="008000"/>
              </a:solidFill>
            </a:endParaRPr>
          </a:p>
          <a:p>
            <a:pPr>
              <a:lnSpc>
                <a:spcPct val="80000"/>
              </a:lnSpc>
            </a:pPr>
            <a:r>
              <a:rPr lang="es-ES_tradnl" sz="1400" b="1" dirty="0">
                <a:solidFill>
                  <a:srgbClr val="008000"/>
                </a:solidFill>
              </a:rPr>
              <a:t>FACULTAD DE CIENCIAS </a:t>
            </a:r>
            <a:r>
              <a:rPr lang="es-ES_tradnl" sz="1400" b="1" dirty="0" smtClean="0">
                <a:solidFill>
                  <a:srgbClr val="008000"/>
                </a:solidFill>
              </a:rPr>
              <a:t> DE LA COMPUTACION</a:t>
            </a:r>
            <a:endParaRPr lang="es-ES_tradnl" sz="1400" b="1" dirty="0">
              <a:solidFill>
                <a:srgbClr val="008000"/>
              </a:solidFill>
            </a:endParaRPr>
          </a:p>
          <a:p>
            <a:pPr>
              <a:lnSpc>
                <a:spcPct val="80000"/>
              </a:lnSpc>
            </a:pPr>
            <a:r>
              <a:rPr lang="es-ES_tradnl" sz="1200" b="1" dirty="0">
                <a:solidFill>
                  <a:srgbClr val="008000"/>
                </a:solidFill>
              </a:rPr>
              <a:t>Carrera de Ingeniería Informática</a:t>
            </a:r>
          </a:p>
          <a:p>
            <a:pPr>
              <a:lnSpc>
                <a:spcPct val="80000"/>
              </a:lnSpc>
            </a:pPr>
            <a:endParaRPr lang="es-ES" sz="800" dirty="0"/>
          </a:p>
        </p:txBody>
      </p:sp>
      <p:sp>
        <p:nvSpPr>
          <p:cNvPr id="8196" name="Rectangle 4"/>
          <p:cNvSpPr>
            <a:spLocks noChangeArrowheads="1"/>
          </p:cNvSpPr>
          <p:nvPr/>
        </p:nvSpPr>
        <p:spPr bwMode="auto">
          <a:xfrm>
            <a:off x="0" y="2543175"/>
            <a:ext cx="9144000" cy="0"/>
          </a:xfrm>
          <a:prstGeom prst="rect">
            <a:avLst/>
          </a:prstGeom>
          <a:noFill/>
          <a:ln w="12700" cap="sq">
            <a:noFill/>
            <a:miter lim="800000"/>
            <a:headEnd type="none" w="sm" len="sm"/>
            <a:tailEnd type="none" w="sm" len="sm"/>
          </a:ln>
          <a:effectLst/>
        </p:spPr>
        <p:txBody>
          <a:bodyPr wrap="none" anchor="ctr">
            <a:spAutoFit/>
          </a:bodyPr>
          <a:lstStyle/>
          <a:p>
            <a:endParaRPr lang="es-AR"/>
          </a:p>
        </p:txBody>
      </p:sp>
      <p:graphicFrame>
        <p:nvGraphicFramePr>
          <p:cNvPr id="8197" name="Object 5"/>
          <p:cNvGraphicFramePr>
            <a:graphicFrameLocks noChangeAspect="1"/>
          </p:cNvGraphicFramePr>
          <p:nvPr/>
        </p:nvGraphicFramePr>
        <p:xfrm>
          <a:off x="4572000" y="990600"/>
          <a:ext cx="1236663" cy="1619250"/>
        </p:xfrm>
        <a:graphic>
          <a:graphicData uri="http://schemas.openxmlformats.org/presentationml/2006/ole">
            <p:oleObj spid="_x0000_s8197" name="Bitmap Image" r:id="rId4" imgW="1516455" imgH="2011742" progId="PBrush">
              <p:embed/>
            </p:oleObj>
          </a:graphicData>
        </a:graphic>
      </p:graphicFrame>
      <p:sp>
        <p:nvSpPr>
          <p:cNvPr id="8198" name="Text Box 6"/>
          <p:cNvSpPr txBox="1">
            <a:spLocks noChangeArrowheads="1"/>
          </p:cNvSpPr>
          <p:nvPr/>
        </p:nvSpPr>
        <p:spPr bwMode="auto">
          <a:xfrm>
            <a:off x="4953000" y="5105400"/>
            <a:ext cx="3657600" cy="276999"/>
          </a:xfrm>
          <a:prstGeom prst="rect">
            <a:avLst/>
          </a:prstGeom>
          <a:noFill/>
          <a:ln w="12700" cap="sq">
            <a:noFill/>
            <a:miter lim="800000"/>
            <a:headEnd type="none" w="sm" len="sm"/>
            <a:tailEnd type="none" w="sm" len="sm"/>
          </a:ln>
          <a:effectLst/>
        </p:spPr>
        <p:txBody>
          <a:bodyPr wrap="square">
            <a:spAutoFit/>
          </a:bodyPr>
          <a:lstStyle/>
          <a:p>
            <a:pPr eaLnBrk="0" hangingPunct="0"/>
            <a:r>
              <a:rPr lang="es-BO" sz="1200" b="1" dirty="0">
                <a:solidFill>
                  <a:srgbClr val="FFFF66"/>
                </a:solidFill>
                <a:latin typeface="Tahoma" pitchFamily="34" charset="0"/>
              </a:rPr>
              <a:t>Elaborado por: </a:t>
            </a:r>
            <a:r>
              <a:rPr lang="es-BO" sz="1200" b="1" dirty="0" smtClean="0">
                <a:solidFill>
                  <a:srgbClr val="FFFF66"/>
                </a:solidFill>
                <a:latin typeface="Tahoma" pitchFamily="34" charset="0"/>
              </a:rPr>
              <a:t> ING. Ubaldo </a:t>
            </a:r>
            <a:r>
              <a:rPr lang="es-BO" sz="1200" b="1" dirty="0">
                <a:solidFill>
                  <a:srgbClr val="FFFF66"/>
                </a:solidFill>
                <a:latin typeface="Tahoma" pitchFamily="34" charset="0"/>
              </a:rPr>
              <a:t>Pérez </a:t>
            </a:r>
            <a:r>
              <a:rPr lang="es-BO" sz="1200" b="1" dirty="0" smtClean="0">
                <a:solidFill>
                  <a:srgbClr val="FFFF66"/>
                </a:solidFill>
                <a:latin typeface="Tahoma" pitchFamily="34" charset="0"/>
              </a:rPr>
              <a:t>Ferreira. </a:t>
            </a:r>
            <a:endParaRPr lang="es-BO" sz="1200" b="1" dirty="0">
              <a:solidFill>
                <a:srgbClr val="FFFF66"/>
              </a:solidFill>
              <a:latin typeface="Tahoma" pitchFamily="34" charset="0"/>
            </a:endParaRPr>
          </a:p>
        </p:txBody>
      </p:sp>
      <p:sp>
        <p:nvSpPr>
          <p:cNvPr id="8200" name="Text Box 8"/>
          <p:cNvSpPr txBox="1">
            <a:spLocks noChangeArrowheads="1"/>
          </p:cNvSpPr>
          <p:nvPr/>
        </p:nvSpPr>
        <p:spPr bwMode="auto">
          <a:xfrm>
            <a:off x="4800600" y="2819400"/>
            <a:ext cx="990600" cy="338554"/>
          </a:xfrm>
          <a:prstGeom prst="rect">
            <a:avLst/>
          </a:prstGeom>
          <a:noFill/>
          <a:ln w="12700" cap="sq">
            <a:noFill/>
            <a:miter lim="800000"/>
            <a:headEnd type="none" w="sm" len="sm"/>
            <a:tailEnd type="none" w="sm" len="sm"/>
          </a:ln>
          <a:effectLst/>
        </p:spPr>
        <p:txBody>
          <a:bodyPr wrap="square">
            <a:spAutoFit/>
          </a:bodyPr>
          <a:lstStyle/>
          <a:p>
            <a:pPr eaLnBrk="0" hangingPunct="0"/>
            <a:r>
              <a:rPr lang="es-BO" sz="1600" dirty="0" smtClean="0"/>
              <a:t>TEMA  3</a:t>
            </a:r>
            <a:endParaRPr lang="es-BO" sz="1600" dirty="0"/>
          </a:p>
        </p:txBody>
      </p:sp>
      <p:sp>
        <p:nvSpPr>
          <p:cNvPr id="8202" name="Text Box 10"/>
          <p:cNvSpPr txBox="1">
            <a:spLocks noChangeArrowheads="1"/>
          </p:cNvSpPr>
          <p:nvPr/>
        </p:nvSpPr>
        <p:spPr bwMode="auto">
          <a:xfrm>
            <a:off x="4267200" y="6172200"/>
            <a:ext cx="2438400" cy="274638"/>
          </a:xfrm>
          <a:prstGeom prst="rect">
            <a:avLst/>
          </a:prstGeom>
          <a:noFill/>
          <a:ln w="12700" cap="sq">
            <a:noFill/>
            <a:miter lim="800000"/>
            <a:headEnd type="none" w="sm" len="sm"/>
            <a:tailEnd type="none" w="sm" len="sm"/>
          </a:ln>
          <a:effectLst/>
        </p:spPr>
        <p:txBody>
          <a:bodyPr>
            <a:spAutoFit/>
          </a:bodyPr>
          <a:lstStyle/>
          <a:p>
            <a:pPr algn="ctr" eaLnBrk="0" hangingPunct="0"/>
            <a:r>
              <a:rPr lang="es-BO" sz="1200"/>
              <a:t>Santa Cruz de la Sierra – Bolivia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b="1" dirty="0" err="1" smtClean="0">
                <a:latin typeface="Arial Narrow" pitchFamily="34" charset="0"/>
              </a:rPr>
              <a:t>Transacciones</a:t>
            </a:r>
            <a:endParaRPr lang="en-US" sz="2800" b="1" dirty="0">
              <a:latin typeface="Arial Narrow" pitchFamily="34" charset="0"/>
            </a:endParaRPr>
          </a:p>
        </p:txBody>
      </p:sp>
      <p:sp>
        <p:nvSpPr>
          <p:cNvPr id="3" name="2 Rectángulo"/>
          <p:cNvSpPr/>
          <p:nvPr/>
        </p:nvSpPr>
        <p:spPr>
          <a:xfrm>
            <a:off x="1752600" y="990600"/>
            <a:ext cx="7010400" cy="5816977"/>
          </a:xfrm>
          <a:prstGeom prst="rect">
            <a:avLst/>
          </a:prstGeom>
        </p:spPr>
        <p:txBody>
          <a:bodyPr wrap="square">
            <a:spAutoFit/>
          </a:bodyPr>
          <a:lstStyle/>
          <a:p>
            <a:r>
              <a:rPr lang="es-AR" dirty="0" smtClean="0"/>
              <a:t>Una transacción se comienza con una instrucción </a:t>
            </a:r>
            <a:r>
              <a:rPr lang="es-AR" b="1" dirty="0" err="1" smtClean="0">
                <a:solidFill>
                  <a:srgbClr val="FFFF00"/>
                </a:solidFill>
              </a:rPr>
              <a:t>begin</a:t>
            </a:r>
            <a:r>
              <a:rPr lang="es-AR" b="1" dirty="0" smtClean="0">
                <a:solidFill>
                  <a:srgbClr val="FFFF00"/>
                </a:solidFill>
              </a:rPr>
              <a:t> </a:t>
            </a:r>
            <a:r>
              <a:rPr lang="es-AR" b="1" dirty="0" err="1" smtClean="0">
                <a:solidFill>
                  <a:srgbClr val="FFFF00"/>
                </a:solidFill>
              </a:rPr>
              <a:t>transaction</a:t>
            </a:r>
            <a:r>
              <a:rPr lang="es-AR" b="1" dirty="0" smtClean="0">
                <a:solidFill>
                  <a:srgbClr val="FFFF00"/>
                </a:solidFill>
              </a:rPr>
              <a:t> </a:t>
            </a:r>
            <a:r>
              <a:rPr lang="es-AR" dirty="0" smtClean="0"/>
              <a:t>(no es necesario en algunos SGBD).</a:t>
            </a:r>
          </a:p>
          <a:p>
            <a:r>
              <a:rPr lang="es-AR" dirty="0" smtClean="0"/>
              <a:t>La instrucción </a:t>
            </a:r>
            <a:r>
              <a:rPr lang="es-AR" b="1" dirty="0" err="1" smtClean="0">
                <a:solidFill>
                  <a:srgbClr val="FFFF00"/>
                </a:solidFill>
              </a:rPr>
              <a:t>commit</a:t>
            </a:r>
            <a:r>
              <a:rPr lang="es-AR" dirty="0" smtClean="0"/>
              <a:t> termina la transacción en forma exitosa y hace permanente cualquier cambio realizado a la BD durante la transacción.</a:t>
            </a:r>
          </a:p>
          <a:p>
            <a:r>
              <a:rPr lang="es-AR" dirty="0" smtClean="0"/>
              <a:t>Los cambios se hacen permanentes solo después de un </a:t>
            </a:r>
            <a:r>
              <a:rPr lang="es-AR" b="1" dirty="0" err="1" smtClean="0">
                <a:solidFill>
                  <a:srgbClr val="FFFF00"/>
                </a:solidFill>
              </a:rPr>
              <a:t>commit</a:t>
            </a:r>
            <a:r>
              <a:rPr lang="es-AR" dirty="0" smtClean="0"/>
              <a:t>.</a:t>
            </a:r>
          </a:p>
          <a:p>
            <a:r>
              <a:rPr lang="es-AR" dirty="0" smtClean="0"/>
              <a:t>La instrucción </a:t>
            </a:r>
            <a:r>
              <a:rPr lang="es-AR" b="1" dirty="0" err="1" smtClean="0">
                <a:solidFill>
                  <a:srgbClr val="FFFF00"/>
                </a:solidFill>
              </a:rPr>
              <a:t>rollback</a:t>
            </a:r>
            <a:r>
              <a:rPr lang="es-AR" dirty="0" smtClean="0"/>
              <a:t> aborta la transacción y la hace terminar en forma no exitosa, cualquier cambio que la transacción pudo hacer a la BD se deshace.</a:t>
            </a:r>
          </a:p>
          <a:p>
            <a:r>
              <a:rPr lang="es-AR" dirty="0" smtClean="0"/>
              <a:t>En general se puede hacer </a:t>
            </a:r>
            <a:r>
              <a:rPr lang="es-AR" b="1" dirty="0" err="1" smtClean="0">
                <a:solidFill>
                  <a:srgbClr val="FFFF00"/>
                </a:solidFill>
              </a:rPr>
              <a:t>rollback</a:t>
            </a:r>
            <a:r>
              <a:rPr lang="es-AR" dirty="0" smtClean="0"/>
              <a:t> para cualquier conjunto de instrucciones no necesariamente dentro de una transacción.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b="1" dirty="0" err="1" smtClean="0">
                <a:latin typeface="Arial Narrow" pitchFamily="34" charset="0"/>
              </a:rPr>
              <a:t>Transacciones</a:t>
            </a:r>
            <a:endParaRPr lang="en-US" sz="2800" b="1" dirty="0">
              <a:latin typeface="Arial Narrow" pitchFamily="34" charset="0"/>
            </a:endParaRPr>
          </a:p>
        </p:txBody>
      </p:sp>
      <p:sp>
        <p:nvSpPr>
          <p:cNvPr id="4" name="3 Rectángulo"/>
          <p:cNvSpPr/>
          <p:nvPr/>
        </p:nvSpPr>
        <p:spPr>
          <a:xfrm>
            <a:off x="1676400" y="1074510"/>
            <a:ext cx="7467600" cy="3231654"/>
          </a:xfrm>
          <a:prstGeom prst="rect">
            <a:avLst/>
          </a:prstGeom>
        </p:spPr>
        <p:txBody>
          <a:bodyPr wrap="square">
            <a:spAutoFit/>
          </a:bodyPr>
          <a:lstStyle/>
          <a:p>
            <a:r>
              <a:rPr lang="es-AR" dirty="0" smtClean="0"/>
              <a:t>Para el ejemplo de transferencia de fondos:</a:t>
            </a:r>
          </a:p>
          <a:p>
            <a:pPr lvl="1"/>
            <a:r>
              <a:rPr lang="es-AR" dirty="0" smtClean="0"/>
              <a:t>1. </a:t>
            </a:r>
            <a:r>
              <a:rPr lang="es-AR" b="1" dirty="0" err="1" smtClean="0">
                <a:solidFill>
                  <a:srgbClr val="FFFF00"/>
                </a:solidFill>
              </a:rPr>
              <a:t>begin</a:t>
            </a:r>
            <a:r>
              <a:rPr lang="es-AR" b="1" dirty="0" smtClean="0">
                <a:solidFill>
                  <a:srgbClr val="FFFF00"/>
                </a:solidFill>
              </a:rPr>
              <a:t> </a:t>
            </a:r>
            <a:r>
              <a:rPr lang="es-AR" b="1" dirty="0" err="1" smtClean="0">
                <a:solidFill>
                  <a:srgbClr val="FFFF00"/>
                </a:solidFill>
              </a:rPr>
              <a:t>transaction</a:t>
            </a:r>
            <a:endParaRPr lang="es-AR" b="1" dirty="0" smtClean="0">
              <a:solidFill>
                <a:srgbClr val="FFFF00"/>
              </a:solidFill>
            </a:endParaRPr>
          </a:p>
          <a:p>
            <a:pPr lvl="1"/>
            <a:r>
              <a:rPr lang="es-AR" dirty="0" smtClean="0"/>
              <a:t>2. Si A1 no tiene suficiente dinero ) </a:t>
            </a:r>
            <a:r>
              <a:rPr lang="es-AR" b="1" dirty="0" err="1" smtClean="0">
                <a:solidFill>
                  <a:srgbClr val="FFFF00"/>
                </a:solidFill>
              </a:rPr>
              <a:t>rollback</a:t>
            </a:r>
            <a:r>
              <a:rPr lang="es-AR" dirty="0" smtClean="0"/>
              <a:t>.</a:t>
            </a:r>
          </a:p>
          <a:p>
            <a:pPr lvl="1"/>
            <a:r>
              <a:rPr lang="es-AR" dirty="0" smtClean="0"/>
              <a:t>3. Se aumenta el saldo de A2 en el monto especificado.</a:t>
            </a:r>
          </a:p>
          <a:p>
            <a:pPr lvl="1"/>
            <a:r>
              <a:rPr lang="es-AR" dirty="0" smtClean="0"/>
              <a:t>4. Se disminuye el saldo de A1 en el monto </a:t>
            </a:r>
            <a:r>
              <a:rPr lang="es-AR" dirty="0" err="1" smtClean="0"/>
              <a:t>specificado</a:t>
            </a:r>
            <a:r>
              <a:rPr lang="es-AR" dirty="0" smtClean="0"/>
              <a:t>.</a:t>
            </a:r>
          </a:p>
          <a:p>
            <a:pPr lvl="1"/>
            <a:r>
              <a:rPr lang="es-AR" dirty="0" smtClean="0"/>
              <a:t>5. </a:t>
            </a:r>
            <a:r>
              <a:rPr lang="es-AR" dirty="0" err="1" smtClean="0">
                <a:solidFill>
                  <a:srgbClr val="FFFF00"/>
                </a:solidFill>
              </a:rPr>
              <a:t>commit</a:t>
            </a:r>
            <a:r>
              <a:rPr lang="es-AR" dirty="0" smtClean="0">
                <a:solidFill>
                  <a:srgbClr val="FFFF00"/>
                </a:solidFill>
              </a:rPr>
              <a:t>.</a:t>
            </a:r>
          </a:p>
        </p:txBody>
      </p:sp>
      <p:pic>
        <p:nvPicPr>
          <p:cNvPr id="5" name="Picture 2" descr="https://encrypted-tbn1.gstatic.com/images?q=tbn:ANd9GcSiJRQoTGI46_1_b7WtgVMiB7WgIqgqEjj2XLZKcn6QbVU6873q"/>
          <p:cNvPicPr>
            <a:picLocks noChangeAspect="1" noChangeArrowheads="1"/>
          </p:cNvPicPr>
          <p:nvPr/>
        </p:nvPicPr>
        <p:blipFill>
          <a:blip r:embed="rId2"/>
          <a:srcRect/>
          <a:stretch>
            <a:fillRect/>
          </a:stretch>
        </p:blipFill>
        <p:spPr bwMode="auto">
          <a:xfrm>
            <a:off x="3886199" y="4114800"/>
            <a:ext cx="3417175" cy="2057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b="1" dirty="0" err="1" smtClean="0">
                <a:latin typeface="Arial Narrow" pitchFamily="34" charset="0"/>
              </a:rPr>
              <a:t>Transacciones</a:t>
            </a:r>
            <a:endParaRPr lang="en-US" sz="2800" b="1" dirty="0">
              <a:latin typeface="Arial Narrow" pitchFamily="34" charset="0"/>
            </a:endParaRPr>
          </a:p>
        </p:txBody>
      </p:sp>
      <p:sp>
        <p:nvSpPr>
          <p:cNvPr id="5" name="4 Rectángulo"/>
          <p:cNvSpPr/>
          <p:nvPr/>
        </p:nvSpPr>
        <p:spPr>
          <a:xfrm>
            <a:off x="1600200" y="914400"/>
            <a:ext cx="7239000" cy="5632311"/>
          </a:xfrm>
          <a:prstGeom prst="rect">
            <a:avLst/>
          </a:prstGeom>
        </p:spPr>
        <p:txBody>
          <a:bodyPr wrap="square">
            <a:spAutoFit/>
          </a:bodyPr>
          <a:lstStyle/>
          <a:p>
            <a:r>
              <a:rPr lang="es-AR" dirty="0" smtClean="0"/>
              <a:t>Una transacción puede no llegar a su termino debido a muchas razones:</a:t>
            </a:r>
          </a:p>
          <a:p>
            <a:pPr lvl="1">
              <a:buFont typeface="Arial" pitchFamily="34" charset="0"/>
              <a:buChar char="•"/>
            </a:pPr>
            <a:r>
              <a:rPr lang="es-AR" dirty="0" smtClean="0"/>
              <a:t>situación excepcional detectada que hace que el programa no pueda continuar</a:t>
            </a:r>
          </a:p>
          <a:p>
            <a:pPr lvl="1">
              <a:buFont typeface="Arial" pitchFamily="34" charset="0"/>
              <a:buChar char="•"/>
            </a:pPr>
            <a:r>
              <a:rPr lang="es-AR" dirty="0" smtClean="0"/>
              <a:t>falla del programa</a:t>
            </a:r>
          </a:p>
          <a:p>
            <a:pPr lvl="1">
              <a:buFont typeface="Arial" pitchFamily="34" charset="0"/>
              <a:buChar char="•"/>
            </a:pPr>
            <a:r>
              <a:rPr lang="es-AR" dirty="0" smtClean="0"/>
              <a:t>falla del software de BD</a:t>
            </a:r>
          </a:p>
          <a:p>
            <a:pPr lvl="1">
              <a:buFont typeface="Arial" pitchFamily="34" charset="0"/>
              <a:buChar char="•"/>
            </a:pPr>
            <a:r>
              <a:rPr lang="es-AR" dirty="0" smtClean="0"/>
              <a:t>falla del Sistema Operativo</a:t>
            </a:r>
          </a:p>
          <a:p>
            <a:pPr lvl="1">
              <a:buFont typeface="Arial" pitchFamily="34" charset="0"/>
              <a:buChar char="•"/>
            </a:pPr>
            <a:r>
              <a:rPr lang="es-AR" dirty="0" smtClean="0"/>
              <a:t>falla del hardware</a:t>
            </a:r>
          </a:p>
          <a:p>
            <a:pPr lvl="1">
              <a:buFont typeface="Arial" pitchFamily="34" charset="0"/>
              <a:buChar char="•"/>
            </a:pPr>
            <a:r>
              <a:rPr lang="es-AR" dirty="0" smtClean="0"/>
              <a:t>falla de energía eléctrica</a:t>
            </a:r>
          </a:p>
          <a:p>
            <a:pPr lvl="1">
              <a:buFont typeface="Arial" pitchFamily="34" charset="0"/>
              <a:buChar char="•"/>
            </a:pPr>
            <a:r>
              <a:rPr lang="es-AR" dirty="0" smtClean="0"/>
              <a:t>control de concurrencia ha detectado un conflicto</a:t>
            </a:r>
          </a:p>
          <a:p>
            <a:pPr lvl="1">
              <a:buFont typeface="Arial" pitchFamily="34" charset="0"/>
              <a:buChar char="•"/>
            </a:pPr>
            <a:r>
              <a:rPr lang="es-AR" dirty="0" smtClean="0"/>
              <a:t>control de concurrencia ha detectado un </a:t>
            </a:r>
            <a:r>
              <a:rPr lang="es-AR" dirty="0" err="1" smtClean="0"/>
              <a:t>deadlock</a:t>
            </a:r>
            <a:endParaRPr lang="es-AR"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b="1" dirty="0" err="1" smtClean="0">
                <a:latin typeface="Arial Narrow" pitchFamily="34" charset="0"/>
              </a:rPr>
              <a:t>Niveles</a:t>
            </a:r>
            <a:r>
              <a:rPr lang="en-US" sz="2800" b="1" dirty="0" smtClean="0">
                <a:latin typeface="Arial Narrow" pitchFamily="34" charset="0"/>
              </a:rPr>
              <a:t> de </a:t>
            </a:r>
            <a:r>
              <a:rPr lang="en-US" sz="2800" b="1" dirty="0" err="1" smtClean="0">
                <a:latin typeface="Arial Narrow" pitchFamily="34" charset="0"/>
              </a:rPr>
              <a:t>Aislamiento</a:t>
            </a:r>
            <a:r>
              <a:rPr lang="en-US" sz="2800" b="1" dirty="0" smtClean="0">
                <a:latin typeface="Arial Narrow" pitchFamily="34" charset="0"/>
              </a:rPr>
              <a:t> de </a:t>
            </a:r>
            <a:r>
              <a:rPr lang="en-US" sz="2800" b="1" dirty="0" err="1" smtClean="0">
                <a:latin typeface="Arial Narrow" pitchFamily="34" charset="0"/>
              </a:rPr>
              <a:t>Transacciones</a:t>
            </a:r>
            <a:endParaRPr lang="en-US" sz="2800" b="1" dirty="0">
              <a:latin typeface="Arial Narrow" pitchFamily="34" charset="0"/>
            </a:endParaRPr>
          </a:p>
        </p:txBody>
      </p:sp>
      <p:sp>
        <p:nvSpPr>
          <p:cNvPr id="4" name="3 Rectángulo"/>
          <p:cNvSpPr/>
          <p:nvPr/>
        </p:nvSpPr>
        <p:spPr>
          <a:xfrm>
            <a:off x="1752600" y="914400"/>
            <a:ext cx="7162800" cy="4401205"/>
          </a:xfrm>
          <a:prstGeom prst="rect">
            <a:avLst/>
          </a:prstGeom>
        </p:spPr>
        <p:txBody>
          <a:bodyPr wrap="square">
            <a:spAutoFit/>
          </a:bodyPr>
          <a:lstStyle/>
          <a:p>
            <a:pPr algn="just"/>
            <a:r>
              <a:rPr lang="es-AR" sz="2000" dirty="0" smtClean="0"/>
              <a:t>SQL permite definir distintos tipos de transacciones.</a:t>
            </a:r>
          </a:p>
          <a:p>
            <a:pPr algn="just"/>
            <a:r>
              <a:rPr lang="es-AR" sz="2000" dirty="0" smtClean="0"/>
              <a:t>Cada uno de ellos define las posibilidades de accesos y enmallado de instrucciones que se pueden dar durante la ejecución de transacciones en paralelo. Se permiten los siguiente niveles de aislamiento</a:t>
            </a:r>
          </a:p>
          <a:p>
            <a:pPr lvl="3" algn="just"/>
            <a:r>
              <a:rPr lang="es-AR" sz="2000" dirty="0" smtClean="0"/>
              <a:t>• serializable (por defecto)</a:t>
            </a:r>
          </a:p>
          <a:p>
            <a:pPr lvl="3" algn="just"/>
            <a:r>
              <a:rPr lang="es-AR" sz="2000" dirty="0" smtClean="0"/>
              <a:t>• </a:t>
            </a:r>
            <a:r>
              <a:rPr lang="es-AR" sz="2000" dirty="0" err="1" smtClean="0"/>
              <a:t>repeatable</a:t>
            </a:r>
            <a:r>
              <a:rPr lang="es-AR" sz="2000" dirty="0" smtClean="0"/>
              <a:t> </a:t>
            </a:r>
            <a:r>
              <a:rPr lang="es-AR" sz="2000" dirty="0" err="1" smtClean="0"/>
              <a:t>read</a:t>
            </a:r>
            <a:endParaRPr lang="es-AR" sz="2000" dirty="0" smtClean="0"/>
          </a:p>
          <a:p>
            <a:pPr lvl="3" algn="just"/>
            <a:r>
              <a:rPr lang="es-AR" sz="2000" dirty="0" smtClean="0"/>
              <a:t>• </a:t>
            </a:r>
            <a:r>
              <a:rPr lang="es-AR" sz="2000" dirty="0" err="1" smtClean="0"/>
              <a:t>read</a:t>
            </a:r>
            <a:r>
              <a:rPr lang="es-AR" sz="2000" dirty="0" smtClean="0"/>
              <a:t> </a:t>
            </a:r>
            <a:r>
              <a:rPr lang="es-AR" sz="2000" dirty="0" err="1" smtClean="0"/>
              <a:t>commited</a:t>
            </a:r>
            <a:endParaRPr lang="es-AR" sz="2000" dirty="0" smtClean="0"/>
          </a:p>
          <a:p>
            <a:pPr lvl="3" algn="just"/>
            <a:r>
              <a:rPr lang="es-AR" sz="2000" dirty="0" smtClean="0"/>
              <a:t>• </a:t>
            </a:r>
            <a:r>
              <a:rPr lang="es-AR" sz="2000" dirty="0" err="1" smtClean="0"/>
              <a:t>read</a:t>
            </a:r>
            <a:r>
              <a:rPr lang="es-AR" sz="2000" dirty="0" smtClean="0"/>
              <a:t> </a:t>
            </a:r>
            <a:r>
              <a:rPr lang="es-AR" sz="2000" dirty="0" err="1" smtClean="0"/>
              <a:t>uncommited</a:t>
            </a:r>
            <a:endParaRPr lang="es-AR" sz="2000" dirty="0" smtClean="0"/>
          </a:p>
          <a:p>
            <a:pPr algn="just"/>
            <a:r>
              <a:rPr lang="es-AR" sz="2000" dirty="0" smtClean="0"/>
              <a:t>Para </a:t>
            </a:r>
            <a:r>
              <a:rPr lang="es-AR" sz="2000" dirty="0" err="1" smtClean="0"/>
              <a:t>setear</a:t>
            </a:r>
            <a:r>
              <a:rPr lang="es-AR" sz="2000" dirty="0" smtClean="0"/>
              <a:t> los se usa </a:t>
            </a:r>
            <a:r>
              <a:rPr lang="es-AR" sz="2000" b="1" dirty="0" smtClean="0">
                <a:solidFill>
                  <a:srgbClr val="FFFF00"/>
                </a:solidFill>
              </a:rPr>
              <a:t>set </a:t>
            </a:r>
            <a:r>
              <a:rPr lang="es-AR" sz="2000" b="1" dirty="0" err="1" smtClean="0">
                <a:solidFill>
                  <a:srgbClr val="FFFF00"/>
                </a:solidFill>
              </a:rPr>
              <a:t>transaction</a:t>
            </a:r>
            <a:r>
              <a:rPr lang="es-AR" sz="2000" b="1" dirty="0" smtClean="0"/>
              <a:t>, </a:t>
            </a:r>
            <a:r>
              <a:rPr lang="es-AR" sz="2000" dirty="0" smtClean="0"/>
              <a:t>por ejemplo </a:t>
            </a:r>
            <a:r>
              <a:rPr lang="es-AR" sz="2000" b="1" dirty="0" smtClean="0">
                <a:solidFill>
                  <a:srgbClr val="FFFF00"/>
                </a:solidFill>
              </a:rPr>
              <a:t>set </a:t>
            </a:r>
            <a:r>
              <a:rPr lang="es-AR" sz="2000" b="1" dirty="0" err="1" smtClean="0">
                <a:solidFill>
                  <a:srgbClr val="FFFF00"/>
                </a:solidFill>
              </a:rPr>
              <a:t>transaction</a:t>
            </a:r>
            <a:r>
              <a:rPr lang="es-AR" sz="2000" b="1" dirty="0" smtClean="0">
                <a:solidFill>
                  <a:srgbClr val="FFFF00"/>
                </a:solidFill>
              </a:rPr>
              <a:t> </a:t>
            </a:r>
            <a:r>
              <a:rPr lang="es-AR" sz="2000" b="1" dirty="0" err="1" smtClean="0">
                <a:solidFill>
                  <a:srgbClr val="FFFF00"/>
                </a:solidFill>
              </a:rPr>
              <a:t>repeatable</a:t>
            </a:r>
            <a:r>
              <a:rPr lang="es-AR" sz="2000" b="1" dirty="0" smtClean="0">
                <a:solidFill>
                  <a:srgbClr val="FFFF00"/>
                </a:solidFill>
              </a:rPr>
              <a:t> </a:t>
            </a:r>
            <a:r>
              <a:rPr lang="es-AR" sz="2000" b="1" dirty="0" err="1" smtClean="0">
                <a:solidFill>
                  <a:srgbClr val="FFFF00"/>
                </a:solidFill>
              </a:rPr>
              <a:t>read</a:t>
            </a:r>
            <a:r>
              <a:rPr lang="es-AR" sz="2000" b="1" dirty="0" smtClean="0">
                <a:solidFill>
                  <a:srgbClr val="FFFF00"/>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Nivel</a:t>
            </a:r>
            <a:r>
              <a:rPr lang="en-US" sz="2800" dirty="0" smtClean="0">
                <a:latin typeface="Arial Narrow" pitchFamily="34" charset="0"/>
              </a:rPr>
              <a:t> de </a:t>
            </a:r>
            <a:r>
              <a:rPr lang="en-US" sz="2800" dirty="0" err="1" smtClean="0">
                <a:latin typeface="Arial Narrow" pitchFamily="34" charset="0"/>
              </a:rPr>
              <a:t>Aislamiento</a:t>
            </a:r>
            <a:r>
              <a:rPr lang="en-US" sz="2800" dirty="0" smtClean="0">
                <a:latin typeface="Arial Narrow" pitchFamily="34" charset="0"/>
              </a:rPr>
              <a:t> de </a:t>
            </a:r>
            <a:r>
              <a:rPr lang="en-US" sz="2800" dirty="0" err="1" smtClean="0">
                <a:latin typeface="Arial Narrow" pitchFamily="34" charset="0"/>
              </a:rPr>
              <a:t>las</a:t>
            </a:r>
            <a:r>
              <a:rPr lang="en-US" sz="2800" dirty="0" smtClean="0">
                <a:latin typeface="Arial Narrow" pitchFamily="34" charset="0"/>
              </a:rPr>
              <a:t> </a:t>
            </a:r>
            <a:r>
              <a:rPr lang="en-US" sz="2800" dirty="0" err="1" smtClean="0">
                <a:latin typeface="Arial Narrow" pitchFamily="34" charset="0"/>
              </a:rPr>
              <a:t>Transacciones</a:t>
            </a:r>
            <a:endParaRPr lang="en-US" sz="2800" b="1" dirty="0">
              <a:latin typeface="Arial Narrow" pitchFamily="34" charset="0"/>
            </a:endParaRPr>
          </a:p>
        </p:txBody>
      </p:sp>
      <p:sp>
        <p:nvSpPr>
          <p:cNvPr id="5" name="4 Rectángulo"/>
          <p:cNvSpPr/>
          <p:nvPr/>
        </p:nvSpPr>
        <p:spPr>
          <a:xfrm>
            <a:off x="1828800" y="1219200"/>
            <a:ext cx="7010400" cy="4339650"/>
          </a:xfrm>
          <a:prstGeom prst="rect">
            <a:avLst/>
          </a:prstGeom>
        </p:spPr>
        <p:txBody>
          <a:bodyPr wrap="square">
            <a:spAutoFit/>
          </a:bodyPr>
          <a:lstStyle/>
          <a:p>
            <a:r>
              <a:rPr lang="es-AR" sz="2000" dirty="0" smtClean="0"/>
              <a:t>Veremos un ejemplo para dejar claro cada uno de los niveles. </a:t>
            </a:r>
          </a:p>
          <a:p>
            <a:r>
              <a:rPr lang="es-AR" sz="2000" dirty="0" smtClean="0"/>
              <a:t>Supongamos una base de datos con una relación con esquema </a:t>
            </a:r>
            <a:r>
              <a:rPr lang="es-AR" sz="2000" i="1" dirty="0" smtClean="0">
                <a:solidFill>
                  <a:srgbClr val="FFFF00"/>
                </a:solidFill>
              </a:rPr>
              <a:t>vende(bar, cerveza, precio) </a:t>
            </a:r>
            <a:r>
              <a:rPr lang="es-AR" sz="2000" dirty="0" smtClean="0"/>
              <a:t>que indica que cierta cerveza se vende a cierto precio en cierto bar.</a:t>
            </a:r>
          </a:p>
          <a:p>
            <a:r>
              <a:rPr lang="es-AR" sz="2000" dirty="0" smtClean="0"/>
              <a:t>Supongamos que el bar de Pepe vende solo Cristal a Bs. 4,5 y Cruceña Bs 4.</a:t>
            </a:r>
          </a:p>
          <a:p>
            <a:r>
              <a:rPr lang="es-AR" sz="2000" dirty="0" smtClean="0"/>
              <a:t>Juan quiere preguntar por la cerveza mas cara y mas barata del bar de Pepe.</a:t>
            </a:r>
          </a:p>
          <a:p>
            <a:r>
              <a:rPr lang="es-AR" sz="2000" dirty="0" smtClean="0"/>
              <a:t>Al mismo tiempo Pepe elimina a Cristal y Cruceña y comienza a vender solo Paceña en Bs. 5.</a:t>
            </a:r>
          </a:p>
          <a:p>
            <a:endParaRPr lang="es-AR"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Nivel</a:t>
            </a:r>
            <a:r>
              <a:rPr lang="en-US" sz="2800" dirty="0" smtClean="0">
                <a:latin typeface="Arial Narrow" pitchFamily="34" charset="0"/>
              </a:rPr>
              <a:t> de </a:t>
            </a:r>
            <a:r>
              <a:rPr lang="en-US" sz="2800" dirty="0" err="1" smtClean="0">
                <a:latin typeface="Arial Narrow" pitchFamily="34" charset="0"/>
              </a:rPr>
              <a:t>Aislamiento</a:t>
            </a:r>
            <a:r>
              <a:rPr lang="en-US" sz="2800" dirty="0" smtClean="0">
                <a:latin typeface="Arial Narrow" pitchFamily="34" charset="0"/>
              </a:rPr>
              <a:t> de </a:t>
            </a:r>
            <a:r>
              <a:rPr lang="en-US" sz="2800" dirty="0" err="1" smtClean="0">
                <a:latin typeface="Arial Narrow" pitchFamily="34" charset="0"/>
              </a:rPr>
              <a:t>las</a:t>
            </a:r>
            <a:r>
              <a:rPr lang="en-US" sz="2800" dirty="0" smtClean="0">
                <a:latin typeface="Arial Narrow" pitchFamily="34" charset="0"/>
              </a:rPr>
              <a:t> </a:t>
            </a:r>
            <a:r>
              <a:rPr lang="en-US" sz="2800" dirty="0" err="1" smtClean="0">
                <a:latin typeface="Arial Narrow" pitchFamily="34" charset="0"/>
              </a:rPr>
              <a:t>Transacciones</a:t>
            </a:r>
            <a:endParaRPr lang="en-US" sz="2800" b="1" dirty="0">
              <a:latin typeface="Arial Narrow" pitchFamily="34" charset="0"/>
            </a:endParaRPr>
          </a:p>
        </p:txBody>
      </p:sp>
      <p:sp>
        <p:nvSpPr>
          <p:cNvPr id="4" name="3 Rectángulo"/>
          <p:cNvSpPr/>
          <p:nvPr/>
        </p:nvSpPr>
        <p:spPr>
          <a:xfrm>
            <a:off x="1676400" y="1371600"/>
            <a:ext cx="7239000" cy="3631763"/>
          </a:xfrm>
          <a:prstGeom prst="rect">
            <a:avLst/>
          </a:prstGeom>
        </p:spPr>
        <p:txBody>
          <a:bodyPr wrap="square">
            <a:spAutoFit/>
          </a:bodyPr>
          <a:lstStyle/>
          <a:p>
            <a:r>
              <a:rPr lang="es-AR" sz="2000" dirty="0" smtClean="0"/>
              <a:t>En SQL, Juan ejecuta las instrucciones</a:t>
            </a:r>
          </a:p>
          <a:p>
            <a:pPr lvl="1"/>
            <a:r>
              <a:rPr lang="en-US" sz="2000" i="1" dirty="0" smtClean="0">
                <a:solidFill>
                  <a:srgbClr val="FFFF00"/>
                </a:solidFill>
              </a:rPr>
              <a:t>select max(</a:t>
            </a:r>
            <a:r>
              <a:rPr lang="en-US" sz="2000" i="1" dirty="0" err="1" smtClean="0">
                <a:solidFill>
                  <a:srgbClr val="FFFF00"/>
                </a:solidFill>
              </a:rPr>
              <a:t>precio</a:t>
            </a:r>
            <a:r>
              <a:rPr lang="en-US" sz="2000" i="1" dirty="0" smtClean="0">
                <a:solidFill>
                  <a:srgbClr val="FFFF00"/>
                </a:solidFill>
              </a:rPr>
              <a:t>) from </a:t>
            </a:r>
            <a:r>
              <a:rPr lang="en-US" sz="2000" i="1" dirty="0" err="1" smtClean="0">
                <a:solidFill>
                  <a:srgbClr val="FFFF00"/>
                </a:solidFill>
              </a:rPr>
              <a:t>vende</a:t>
            </a:r>
            <a:r>
              <a:rPr lang="en-US" sz="2000" i="1" dirty="0" smtClean="0">
                <a:solidFill>
                  <a:srgbClr val="FFFF00"/>
                </a:solidFill>
              </a:rPr>
              <a:t> where bar = ’</a:t>
            </a:r>
            <a:r>
              <a:rPr lang="en-US" sz="2000" i="1" dirty="0" err="1" smtClean="0">
                <a:solidFill>
                  <a:srgbClr val="FFFF00"/>
                </a:solidFill>
              </a:rPr>
              <a:t>Pepe</a:t>
            </a:r>
            <a:r>
              <a:rPr lang="en-US" sz="2000" i="1" dirty="0" smtClean="0">
                <a:solidFill>
                  <a:srgbClr val="FFFF00"/>
                </a:solidFill>
              </a:rPr>
              <a:t>’</a:t>
            </a:r>
          </a:p>
          <a:p>
            <a:pPr lvl="1"/>
            <a:r>
              <a:rPr lang="en-US" sz="2000" i="1" dirty="0" smtClean="0">
                <a:solidFill>
                  <a:srgbClr val="FFFF00"/>
                </a:solidFill>
              </a:rPr>
              <a:t>select min(</a:t>
            </a:r>
            <a:r>
              <a:rPr lang="en-US" sz="2000" i="1" dirty="0" err="1" smtClean="0">
                <a:solidFill>
                  <a:srgbClr val="FFFF00"/>
                </a:solidFill>
              </a:rPr>
              <a:t>precio</a:t>
            </a:r>
            <a:r>
              <a:rPr lang="en-US" sz="2000" i="1" dirty="0" smtClean="0">
                <a:solidFill>
                  <a:srgbClr val="FFFF00"/>
                </a:solidFill>
              </a:rPr>
              <a:t>) from </a:t>
            </a:r>
            <a:r>
              <a:rPr lang="en-US" sz="2000" i="1" dirty="0" err="1" smtClean="0">
                <a:solidFill>
                  <a:srgbClr val="FFFF00"/>
                </a:solidFill>
              </a:rPr>
              <a:t>vende</a:t>
            </a:r>
            <a:r>
              <a:rPr lang="en-US" sz="2000" i="1" dirty="0" smtClean="0">
                <a:solidFill>
                  <a:srgbClr val="FFFF00"/>
                </a:solidFill>
              </a:rPr>
              <a:t> where bar = ’</a:t>
            </a:r>
            <a:r>
              <a:rPr lang="en-US" sz="2000" i="1" dirty="0" err="1" smtClean="0">
                <a:solidFill>
                  <a:srgbClr val="FFFF00"/>
                </a:solidFill>
              </a:rPr>
              <a:t>Pepe</a:t>
            </a:r>
            <a:r>
              <a:rPr lang="en-US" sz="2000" i="1" dirty="0" smtClean="0">
                <a:solidFill>
                  <a:srgbClr val="FFFF00"/>
                </a:solidFill>
              </a:rPr>
              <a:t>’</a:t>
            </a:r>
          </a:p>
          <a:p>
            <a:r>
              <a:rPr lang="es-AR" sz="2000" dirty="0" smtClean="0"/>
              <a:t>que llamaremos (</a:t>
            </a:r>
            <a:r>
              <a:rPr lang="es-AR" sz="2000" dirty="0" err="1" smtClean="0"/>
              <a:t>max</a:t>
            </a:r>
            <a:r>
              <a:rPr lang="es-AR" sz="2000" dirty="0" smtClean="0"/>
              <a:t>) y (min) respectivamente.</a:t>
            </a:r>
          </a:p>
          <a:p>
            <a:r>
              <a:rPr lang="es-AR" sz="2000" dirty="0" smtClean="0"/>
              <a:t>Por su parte Pepe ejecuta</a:t>
            </a:r>
          </a:p>
          <a:p>
            <a:pPr lvl="1"/>
            <a:r>
              <a:rPr lang="en-US" sz="2000" i="1" dirty="0" smtClean="0">
                <a:solidFill>
                  <a:srgbClr val="FFFF00"/>
                </a:solidFill>
              </a:rPr>
              <a:t>delete from </a:t>
            </a:r>
            <a:r>
              <a:rPr lang="en-US" sz="2000" i="1" dirty="0" err="1" smtClean="0">
                <a:solidFill>
                  <a:srgbClr val="FFFF00"/>
                </a:solidFill>
              </a:rPr>
              <a:t>vende</a:t>
            </a:r>
            <a:r>
              <a:rPr lang="en-US" sz="2000" i="1" dirty="0" smtClean="0">
                <a:solidFill>
                  <a:srgbClr val="FFFF00"/>
                </a:solidFill>
              </a:rPr>
              <a:t> where bar = ’</a:t>
            </a:r>
            <a:r>
              <a:rPr lang="en-US" sz="2000" i="1" dirty="0" err="1" smtClean="0">
                <a:solidFill>
                  <a:srgbClr val="FFFF00"/>
                </a:solidFill>
              </a:rPr>
              <a:t>Pepe</a:t>
            </a:r>
            <a:r>
              <a:rPr lang="en-US" sz="2000" i="1" dirty="0" smtClean="0">
                <a:solidFill>
                  <a:srgbClr val="FFFF00"/>
                </a:solidFill>
              </a:rPr>
              <a:t>’</a:t>
            </a:r>
          </a:p>
          <a:p>
            <a:pPr lvl="1"/>
            <a:r>
              <a:rPr lang="es-AR" sz="2000" i="1" dirty="0" err="1" smtClean="0">
                <a:solidFill>
                  <a:srgbClr val="FFFF00"/>
                </a:solidFill>
              </a:rPr>
              <a:t>insert</a:t>
            </a:r>
            <a:r>
              <a:rPr lang="es-AR" sz="2000" i="1" dirty="0" smtClean="0">
                <a:solidFill>
                  <a:srgbClr val="FFFF00"/>
                </a:solidFill>
              </a:rPr>
              <a:t> </a:t>
            </a:r>
            <a:r>
              <a:rPr lang="es-AR" sz="2000" i="1" dirty="0" err="1" smtClean="0">
                <a:solidFill>
                  <a:srgbClr val="FFFF00"/>
                </a:solidFill>
              </a:rPr>
              <a:t>into</a:t>
            </a:r>
            <a:r>
              <a:rPr lang="es-AR" sz="2000" i="1" dirty="0" smtClean="0">
                <a:solidFill>
                  <a:srgbClr val="FFFF00"/>
                </a:solidFill>
              </a:rPr>
              <a:t> vende </a:t>
            </a:r>
            <a:r>
              <a:rPr lang="es-AR" sz="2000" i="1" dirty="0" err="1" smtClean="0">
                <a:solidFill>
                  <a:srgbClr val="FFFF00"/>
                </a:solidFill>
              </a:rPr>
              <a:t>values</a:t>
            </a:r>
            <a:r>
              <a:rPr lang="es-AR" sz="2000" i="1" dirty="0" smtClean="0">
                <a:solidFill>
                  <a:srgbClr val="FFFF00"/>
                </a:solidFill>
              </a:rPr>
              <a:t>(’Pepe’,’Paceña’,5)</a:t>
            </a:r>
          </a:p>
          <a:p>
            <a:r>
              <a:rPr lang="es-AR" sz="2000" dirty="0" smtClean="0"/>
              <a:t>que llamaremos (del), e (</a:t>
            </a:r>
            <a:r>
              <a:rPr lang="es-AR" sz="2000" dirty="0" err="1" smtClean="0"/>
              <a:t>ins</a:t>
            </a:r>
            <a:r>
              <a:rPr lang="es-AR" sz="2000" dirty="0" smtClean="0"/>
              <a:t>) respectivamente.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Nivel</a:t>
            </a:r>
            <a:r>
              <a:rPr lang="en-US" sz="2800" dirty="0" smtClean="0">
                <a:latin typeface="Arial Narrow" pitchFamily="34" charset="0"/>
              </a:rPr>
              <a:t> de </a:t>
            </a:r>
            <a:r>
              <a:rPr lang="en-US" sz="2800" dirty="0" err="1" smtClean="0">
                <a:latin typeface="Arial Narrow" pitchFamily="34" charset="0"/>
              </a:rPr>
              <a:t>Aislamiento</a:t>
            </a:r>
            <a:r>
              <a:rPr lang="en-US" sz="2800" dirty="0" smtClean="0">
                <a:latin typeface="Arial Narrow" pitchFamily="34" charset="0"/>
              </a:rPr>
              <a:t> de </a:t>
            </a:r>
            <a:r>
              <a:rPr lang="en-US" sz="2800" dirty="0" err="1" smtClean="0">
                <a:latin typeface="Arial Narrow" pitchFamily="34" charset="0"/>
              </a:rPr>
              <a:t>las</a:t>
            </a:r>
            <a:r>
              <a:rPr lang="en-US" sz="2800" dirty="0" smtClean="0">
                <a:latin typeface="Arial Narrow" pitchFamily="34" charset="0"/>
              </a:rPr>
              <a:t> </a:t>
            </a:r>
            <a:r>
              <a:rPr lang="en-US" sz="2800" dirty="0" err="1" smtClean="0">
                <a:latin typeface="Arial Narrow" pitchFamily="34" charset="0"/>
              </a:rPr>
              <a:t>Transacciones</a:t>
            </a:r>
            <a:endParaRPr lang="en-US" sz="2800" b="1" dirty="0">
              <a:latin typeface="Arial Narrow" pitchFamily="34" charset="0"/>
            </a:endParaRPr>
          </a:p>
        </p:txBody>
      </p:sp>
      <p:sp>
        <p:nvSpPr>
          <p:cNvPr id="3" name="2 Rectángulo"/>
          <p:cNvSpPr/>
          <p:nvPr/>
        </p:nvSpPr>
        <p:spPr>
          <a:xfrm>
            <a:off x="1676400" y="1066800"/>
            <a:ext cx="7315200" cy="4401205"/>
          </a:xfrm>
          <a:prstGeom prst="rect">
            <a:avLst/>
          </a:prstGeom>
        </p:spPr>
        <p:txBody>
          <a:bodyPr wrap="square">
            <a:spAutoFit/>
          </a:bodyPr>
          <a:lstStyle/>
          <a:p>
            <a:pPr algn="just"/>
            <a:r>
              <a:rPr lang="es-AR" sz="2000" dirty="0" smtClean="0"/>
              <a:t>Supongamos que se ejecutan simultáneamente en la BD los dos grupos de instrucciones.</a:t>
            </a:r>
          </a:p>
          <a:p>
            <a:pPr algn="just"/>
            <a:r>
              <a:rPr lang="es-AR" sz="2000" dirty="0" smtClean="0"/>
              <a:t>Lo único que podemos asegurar con certeza es que (</a:t>
            </a:r>
            <a:r>
              <a:rPr lang="es-AR" sz="2000" dirty="0" err="1" smtClean="0"/>
              <a:t>max</a:t>
            </a:r>
            <a:r>
              <a:rPr lang="es-AR" sz="2000" dirty="0" smtClean="0"/>
              <a:t>) se ejecuta antes de (min), y que (del) se ejecuta antes de (</a:t>
            </a:r>
            <a:r>
              <a:rPr lang="es-AR" sz="2000" dirty="0" err="1" smtClean="0"/>
              <a:t>ins</a:t>
            </a:r>
            <a:r>
              <a:rPr lang="es-AR" sz="2000" dirty="0" smtClean="0"/>
              <a:t>), pero nada mas.</a:t>
            </a:r>
          </a:p>
          <a:p>
            <a:pPr algn="just"/>
            <a:r>
              <a:rPr lang="es-AR" sz="2000" dirty="0" smtClean="0"/>
              <a:t>Una posible ejecución podría ser la siguiente:</a:t>
            </a:r>
          </a:p>
          <a:p>
            <a:pPr algn="just"/>
            <a:r>
              <a:rPr lang="es-AR" sz="2000" dirty="0" smtClean="0"/>
              <a:t>Juan:    (</a:t>
            </a:r>
            <a:r>
              <a:rPr lang="es-AR" sz="2000" dirty="0" err="1" smtClean="0"/>
              <a:t>max</a:t>
            </a:r>
            <a:r>
              <a:rPr lang="es-AR" sz="2000" dirty="0" smtClean="0"/>
              <a:t>)                                            (min)</a:t>
            </a:r>
          </a:p>
          <a:p>
            <a:pPr algn="just"/>
            <a:r>
              <a:rPr lang="es-AR" sz="2000" dirty="0" smtClean="0"/>
              <a:t>Pepe:                   (del)              (</a:t>
            </a:r>
            <a:r>
              <a:rPr lang="es-AR" sz="2000" dirty="0" err="1" smtClean="0"/>
              <a:t>ins</a:t>
            </a:r>
            <a:r>
              <a:rPr lang="es-AR" sz="2000" dirty="0" smtClean="0"/>
              <a:t>)</a:t>
            </a:r>
          </a:p>
          <a:p>
            <a:pPr algn="just"/>
            <a:endParaRPr lang="es-AR" sz="2000" dirty="0" smtClean="0"/>
          </a:p>
          <a:p>
            <a:pPr algn="just"/>
            <a:r>
              <a:rPr lang="es-AR" sz="2000" dirty="0" smtClean="0"/>
              <a:t>Juan lee como máximo el precio de Cristal que es Bs. 4,5 y finalmente lee como precio mínimo el precio de Paceña que es Bs. 5</a:t>
            </a:r>
            <a:r>
              <a:rPr lang="es-AR" sz="2000" b="1" dirty="0" smtClean="0">
                <a:solidFill>
                  <a:srgbClr val="FFFF00"/>
                </a:solidFill>
              </a:rPr>
              <a:t>... el máximo es menor que el mínimo!!!!</a:t>
            </a:r>
          </a:p>
        </p:txBody>
      </p:sp>
      <p:cxnSp>
        <p:nvCxnSpPr>
          <p:cNvPr id="5" name="4 Conector recto"/>
          <p:cNvCxnSpPr/>
          <p:nvPr/>
        </p:nvCxnSpPr>
        <p:spPr bwMode="auto">
          <a:xfrm>
            <a:off x="1676400" y="3505200"/>
            <a:ext cx="6629400" cy="1588"/>
          </a:xfrm>
          <a:prstGeom prst="line">
            <a:avLst/>
          </a:prstGeom>
          <a:noFill/>
          <a:ln w="9525"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a:t>
            </a:r>
            <a:r>
              <a:rPr lang="en-US" sz="2800" b="1" dirty="0" err="1" smtClean="0">
                <a:latin typeface="Arial Narrow" pitchFamily="34" charset="0"/>
              </a:rPr>
              <a:t>ivel</a:t>
            </a:r>
            <a:r>
              <a:rPr lang="en-US" sz="2800" b="1" dirty="0" smtClean="0">
                <a:latin typeface="Arial Narrow" pitchFamily="34" charset="0"/>
              </a:rPr>
              <a:t> de </a:t>
            </a:r>
            <a:r>
              <a:rPr lang="en-US" sz="2800" b="1" dirty="0" err="1" smtClean="0">
                <a:latin typeface="Arial Narrow" pitchFamily="34" charset="0"/>
              </a:rPr>
              <a:t>Aislamiento</a:t>
            </a:r>
            <a:r>
              <a:rPr lang="en-US" sz="2800" b="1" dirty="0" smtClean="0">
                <a:latin typeface="Arial Narrow" pitchFamily="34" charset="0"/>
              </a:rPr>
              <a:t>  Serializable</a:t>
            </a:r>
            <a:endParaRPr lang="en-US" sz="2800" b="1" dirty="0">
              <a:latin typeface="Arial Narrow" pitchFamily="34" charset="0"/>
            </a:endParaRPr>
          </a:p>
        </p:txBody>
      </p:sp>
      <p:sp>
        <p:nvSpPr>
          <p:cNvPr id="6" name="5 Rectángulo"/>
          <p:cNvSpPr/>
          <p:nvPr/>
        </p:nvSpPr>
        <p:spPr>
          <a:xfrm>
            <a:off x="1752600" y="1066800"/>
            <a:ext cx="7162800" cy="3847207"/>
          </a:xfrm>
          <a:prstGeom prst="rect">
            <a:avLst/>
          </a:prstGeom>
        </p:spPr>
        <p:txBody>
          <a:bodyPr wrap="square">
            <a:spAutoFit/>
          </a:bodyPr>
          <a:lstStyle/>
          <a:p>
            <a:pPr algn="just"/>
            <a:r>
              <a:rPr lang="es-AR" sz="2000" dirty="0" smtClean="0"/>
              <a:t>Si Juan ejecuta sus instrucciones en una transacción con </a:t>
            </a:r>
            <a:r>
              <a:rPr lang="es-AR" sz="2000" b="1" dirty="0" smtClean="0">
                <a:solidFill>
                  <a:srgbClr val="FFFF00"/>
                </a:solidFill>
              </a:rPr>
              <a:t>nivel de aislamiento serializable </a:t>
            </a:r>
            <a:r>
              <a:rPr lang="es-AR" sz="2000" dirty="0" smtClean="0"/>
              <a:t>entonces vera la base de datos antes o después de la ejecución de las instrucciones de Pepe pero nunca en el medio.</a:t>
            </a:r>
          </a:p>
          <a:p>
            <a:pPr algn="just"/>
            <a:r>
              <a:rPr lang="es-AR" sz="2000" dirty="0" smtClean="0"/>
              <a:t>Depende del SGBD como asegura esto, lo único que interesa es que la vista de los datos por parte de Juan es como si uno de los grupos de instrucciones (de Juan o de Pepe) se ejecute antes que el otro.</a:t>
            </a:r>
          </a:p>
          <a:p>
            <a:pPr algn="just"/>
            <a:r>
              <a:rPr lang="es-AR" sz="2000" dirty="0" smtClean="0"/>
              <a:t>La elección de nivel serializable afecta solo a quien la elige…por ejemplo, si Pepe ejecuta con </a:t>
            </a:r>
            <a:r>
              <a:rPr lang="es-AR" sz="2000" b="1" dirty="0" smtClean="0">
                <a:solidFill>
                  <a:srgbClr val="FFFF00"/>
                </a:solidFill>
              </a:rPr>
              <a:t>nivel serializable </a:t>
            </a:r>
            <a:r>
              <a:rPr lang="es-AR" sz="2000" dirty="0" smtClean="0"/>
              <a:t>pero Juan no, Juan perfectamente podrá ver los datos como si ejecutara en la mitad de la transacción de Pepe</a:t>
            </a:r>
            <a:r>
              <a:rPr lang="es-AR"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Lectura</a:t>
            </a:r>
            <a:r>
              <a:rPr lang="en-US" sz="2800" dirty="0" smtClean="0">
                <a:latin typeface="Arial Narrow" pitchFamily="34" charset="0"/>
              </a:rPr>
              <a:t> </a:t>
            </a:r>
            <a:r>
              <a:rPr lang="en-US" sz="2800" dirty="0" err="1" smtClean="0">
                <a:latin typeface="Arial Narrow" pitchFamily="34" charset="0"/>
              </a:rPr>
              <a:t>Sucia</a:t>
            </a:r>
            <a:r>
              <a:rPr lang="en-US" sz="2800" dirty="0" smtClean="0">
                <a:latin typeface="Arial Narrow" pitchFamily="34" charset="0"/>
              </a:rPr>
              <a:t> en</a:t>
            </a:r>
            <a:r>
              <a:rPr lang="en-US" sz="2800" b="1" dirty="0" smtClean="0">
                <a:latin typeface="Arial Narrow" pitchFamily="34" charset="0"/>
              </a:rPr>
              <a:t> </a:t>
            </a:r>
            <a:r>
              <a:rPr lang="en-US" sz="2800" b="1" dirty="0" err="1" smtClean="0">
                <a:latin typeface="Arial Narrow" pitchFamily="34" charset="0"/>
              </a:rPr>
              <a:t>las</a:t>
            </a:r>
            <a:r>
              <a:rPr lang="en-US" sz="2800" b="1" dirty="0" smtClean="0">
                <a:latin typeface="Arial Narrow" pitchFamily="34" charset="0"/>
              </a:rPr>
              <a:t> </a:t>
            </a:r>
            <a:r>
              <a:rPr lang="en-US" sz="2800" dirty="0" err="1">
                <a:latin typeface="Arial Narrow" pitchFamily="34" charset="0"/>
              </a:rPr>
              <a:t>T</a:t>
            </a:r>
            <a:r>
              <a:rPr lang="en-US" sz="2800" b="1" dirty="0" err="1" smtClean="0">
                <a:latin typeface="Arial Narrow" pitchFamily="34" charset="0"/>
              </a:rPr>
              <a:t>ransacciones</a:t>
            </a:r>
            <a:endParaRPr lang="en-US" sz="2800" b="1" dirty="0">
              <a:latin typeface="Arial Narrow" pitchFamily="34" charset="0"/>
            </a:endParaRPr>
          </a:p>
        </p:txBody>
      </p:sp>
      <p:sp>
        <p:nvSpPr>
          <p:cNvPr id="5" name="4 Rectángulo"/>
          <p:cNvSpPr/>
          <p:nvPr/>
        </p:nvSpPr>
        <p:spPr>
          <a:xfrm>
            <a:off x="1752600" y="1066800"/>
            <a:ext cx="7391400" cy="5170646"/>
          </a:xfrm>
          <a:prstGeom prst="rect">
            <a:avLst/>
          </a:prstGeom>
        </p:spPr>
        <p:txBody>
          <a:bodyPr wrap="square">
            <a:spAutoFit/>
          </a:bodyPr>
          <a:lstStyle/>
          <a:p>
            <a:pPr algn="just"/>
            <a:r>
              <a:rPr lang="es-AR" sz="2000" dirty="0" smtClean="0"/>
              <a:t>Supongamos que Pepe ejecuta (del) e (</a:t>
            </a:r>
            <a:r>
              <a:rPr lang="es-AR" sz="2000" dirty="0" err="1" smtClean="0"/>
              <a:t>ins</a:t>
            </a:r>
            <a:r>
              <a:rPr lang="es-AR" sz="2000" dirty="0" smtClean="0"/>
              <a:t>) pero luego lo piensa mejor, se arrepiente y hace </a:t>
            </a:r>
            <a:r>
              <a:rPr lang="es-AR" sz="2000" b="1" dirty="0" err="1" smtClean="0">
                <a:solidFill>
                  <a:srgbClr val="FFFF00"/>
                </a:solidFill>
              </a:rPr>
              <a:t>rollback</a:t>
            </a:r>
            <a:r>
              <a:rPr lang="es-AR" sz="2000" dirty="0" smtClean="0"/>
              <a:t> para deshacer los cambios.</a:t>
            </a:r>
          </a:p>
          <a:p>
            <a:pPr algn="just"/>
            <a:r>
              <a:rPr lang="es-AR" sz="2000" dirty="0" smtClean="0"/>
              <a:t>Si Juan ejecuta su transacción después del (</a:t>
            </a:r>
            <a:r>
              <a:rPr lang="es-AR" sz="2000" dirty="0" err="1" smtClean="0"/>
              <a:t>ins</a:t>
            </a:r>
            <a:r>
              <a:rPr lang="es-AR" sz="2000" dirty="0" smtClean="0"/>
              <a:t>) pero antes del </a:t>
            </a:r>
            <a:r>
              <a:rPr lang="es-AR" sz="2000" b="1" dirty="0" err="1" smtClean="0">
                <a:solidFill>
                  <a:srgbClr val="FFFF00"/>
                </a:solidFill>
              </a:rPr>
              <a:t>rollback</a:t>
            </a:r>
            <a:r>
              <a:rPr lang="es-AR" sz="2000" dirty="0" smtClean="0"/>
              <a:t> se tiene</a:t>
            </a:r>
          </a:p>
          <a:p>
            <a:pPr algn="just"/>
            <a:endParaRPr lang="es-AR" sz="2000" dirty="0" smtClean="0"/>
          </a:p>
          <a:p>
            <a:pPr algn="just"/>
            <a:r>
              <a:rPr lang="es-AR" sz="2000" dirty="0" smtClean="0"/>
              <a:t>Juan:                   (</a:t>
            </a:r>
            <a:r>
              <a:rPr lang="es-AR" sz="2000" dirty="0" err="1" smtClean="0"/>
              <a:t>max</a:t>
            </a:r>
            <a:r>
              <a:rPr lang="es-AR" sz="2000" dirty="0" smtClean="0"/>
              <a:t>) (min)</a:t>
            </a:r>
          </a:p>
          <a:p>
            <a:pPr algn="just"/>
            <a:r>
              <a:rPr lang="es-AR" sz="2000" dirty="0" smtClean="0"/>
              <a:t>Pepe: (del) (</a:t>
            </a:r>
            <a:r>
              <a:rPr lang="es-AR" sz="2000" dirty="0" err="1" smtClean="0"/>
              <a:t>ins</a:t>
            </a:r>
            <a:r>
              <a:rPr lang="es-AR" sz="2000" dirty="0" smtClean="0"/>
              <a:t>)                       </a:t>
            </a:r>
            <a:r>
              <a:rPr lang="es-AR" sz="2000" dirty="0" err="1" smtClean="0">
                <a:solidFill>
                  <a:srgbClr val="FFFF00"/>
                </a:solidFill>
              </a:rPr>
              <a:t>rollback</a:t>
            </a:r>
            <a:endParaRPr lang="es-AR" sz="2000" dirty="0" smtClean="0">
              <a:solidFill>
                <a:srgbClr val="FFFF00"/>
              </a:solidFill>
            </a:endParaRPr>
          </a:p>
          <a:p>
            <a:pPr algn="just"/>
            <a:endParaRPr lang="es-AR" sz="2000" dirty="0" smtClean="0"/>
          </a:p>
          <a:p>
            <a:pPr algn="just"/>
            <a:r>
              <a:rPr lang="es-AR" sz="2000" dirty="0" smtClean="0"/>
              <a:t>Entonces Juan leerá el dato Bs. 5 como precio máximo y mínimo, sin embargo Bs. 5 es un dato que nunca existirá realmente en la BD, a esto se le llama </a:t>
            </a:r>
            <a:r>
              <a:rPr lang="es-AR" sz="2000" b="1" dirty="0" smtClean="0">
                <a:solidFill>
                  <a:srgbClr val="FFFF00"/>
                </a:solidFill>
              </a:rPr>
              <a:t>Lectura Sucia.</a:t>
            </a:r>
          </a:p>
          <a:p>
            <a:pPr algn="just"/>
            <a:r>
              <a:rPr lang="es-AR" sz="2000" b="1" dirty="0" smtClean="0">
                <a:solidFill>
                  <a:srgbClr val="FFFF00"/>
                </a:solidFill>
              </a:rPr>
              <a:t>Lectura Sucia: </a:t>
            </a:r>
            <a:r>
              <a:rPr lang="es-AR" sz="2000" dirty="0" smtClean="0"/>
              <a:t>transacción T1 actualiza datos que T2 lee, luego T1 se aborta T2 ha leído datos inexistentes.</a:t>
            </a:r>
          </a:p>
        </p:txBody>
      </p:sp>
      <p:cxnSp>
        <p:nvCxnSpPr>
          <p:cNvPr id="8" name="7 Conector recto"/>
          <p:cNvCxnSpPr/>
          <p:nvPr/>
        </p:nvCxnSpPr>
        <p:spPr bwMode="auto">
          <a:xfrm>
            <a:off x="1828800" y="3429000"/>
            <a:ext cx="4876800" cy="1588"/>
          </a:xfrm>
          <a:prstGeom prst="line">
            <a:avLst/>
          </a:prstGeom>
          <a:noFill/>
          <a:ln w="9525"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a:t>
            </a:r>
            <a:r>
              <a:rPr lang="en-US" sz="2800" b="1" dirty="0" err="1" smtClean="0">
                <a:latin typeface="Arial Narrow" pitchFamily="34" charset="0"/>
              </a:rPr>
              <a:t>ivel</a:t>
            </a:r>
            <a:r>
              <a:rPr lang="en-US" sz="2800" b="1" dirty="0" smtClean="0">
                <a:latin typeface="Arial Narrow" pitchFamily="34" charset="0"/>
              </a:rPr>
              <a:t> de </a:t>
            </a:r>
            <a:r>
              <a:rPr lang="en-US" sz="2800" b="1" dirty="0" err="1" smtClean="0">
                <a:latin typeface="Arial Narrow" pitchFamily="34" charset="0"/>
              </a:rPr>
              <a:t>Aislamiento</a:t>
            </a:r>
            <a:r>
              <a:rPr lang="en-US" sz="2800" b="1" dirty="0" smtClean="0">
                <a:latin typeface="Arial Narrow" pitchFamily="34" charset="0"/>
              </a:rPr>
              <a:t> Read </a:t>
            </a:r>
            <a:r>
              <a:rPr lang="en-US" sz="2800" b="1" dirty="0" err="1" smtClean="0">
                <a:latin typeface="Arial Narrow" pitchFamily="34" charset="0"/>
              </a:rPr>
              <a:t>Commited</a:t>
            </a:r>
            <a:endParaRPr lang="en-US" sz="2800" b="1" dirty="0">
              <a:latin typeface="Arial Narrow" pitchFamily="34" charset="0"/>
            </a:endParaRPr>
          </a:p>
        </p:txBody>
      </p:sp>
      <p:sp>
        <p:nvSpPr>
          <p:cNvPr id="6" name="5 Rectángulo"/>
          <p:cNvSpPr/>
          <p:nvPr/>
        </p:nvSpPr>
        <p:spPr>
          <a:xfrm>
            <a:off x="1676400" y="990600"/>
            <a:ext cx="7467600" cy="5170646"/>
          </a:xfrm>
          <a:prstGeom prst="rect">
            <a:avLst/>
          </a:prstGeom>
        </p:spPr>
        <p:txBody>
          <a:bodyPr wrap="square">
            <a:spAutoFit/>
          </a:bodyPr>
          <a:lstStyle/>
          <a:p>
            <a:pPr algn="just"/>
            <a:r>
              <a:rPr lang="es-AR" sz="2000" dirty="0" smtClean="0"/>
              <a:t>El nivel </a:t>
            </a:r>
            <a:r>
              <a:rPr lang="es-AR" sz="2000" b="1" dirty="0" err="1" smtClean="0">
                <a:solidFill>
                  <a:srgbClr val="FFFF00"/>
                </a:solidFill>
              </a:rPr>
              <a:t>read</a:t>
            </a:r>
            <a:r>
              <a:rPr lang="es-AR" sz="2000" b="1" dirty="0" smtClean="0">
                <a:solidFill>
                  <a:srgbClr val="FFFF00"/>
                </a:solidFill>
              </a:rPr>
              <a:t> </a:t>
            </a:r>
            <a:r>
              <a:rPr lang="es-AR" sz="2000" b="1" dirty="0" err="1" smtClean="0">
                <a:solidFill>
                  <a:srgbClr val="FFFF00"/>
                </a:solidFill>
              </a:rPr>
              <a:t>commited</a:t>
            </a:r>
            <a:r>
              <a:rPr lang="es-AR" sz="2000" b="1" dirty="0" smtClean="0">
                <a:solidFill>
                  <a:srgbClr val="FFFF00"/>
                </a:solidFill>
              </a:rPr>
              <a:t> </a:t>
            </a:r>
            <a:r>
              <a:rPr lang="es-AR" sz="2000" dirty="0" smtClean="0"/>
              <a:t>evita la lectura sucia ya que como su nombre lo dice la transacción solo podrá leer datos que han sido confirmados por el </a:t>
            </a:r>
            <a:r>
              <a:rPr lang="es-AR" sz="2000" b="1" dirty="0" err="1" smtClean="0">
                <a:solidFill>
                  <a:srgbClr val="FFFF00"/>
                </a:solidFill>
              </a:rPr>
              <a:t>commit</a:t>
            </a:r>
            <a:r>
              <a:rPr lang="es-AR" sz="2000" dirty="0" smtClean="0"/>
              <a:t> de otra transacción.</a:t>
            </a:r>
          </a:p>
          <a:p>
            <a:pPr algn="just"/>
            <a:r>
              <a:rPr lang="es-AR" sz="2000" dirty="0" smtClean="0"/>
              <a:t>De alguna forma el SGBD se las debe arreglar para que Juan no pueda leer el valor 5 si es que Pepe hace </a:t>
            </a:r>
            <a:r>
              <a:rPr lang="es-AR" sz="2000" b="1" dirty="0" err="1" smtClean="0">
                <a:solidFill>
                  <a:srgbClr val="FFFF00"/>
                </a:solidFill>
              </a:rPr>
              <a:t>rollback</a:t>
            </a:r>
            <a:r>
              <a:rPr lang="es-AR" sz="2000" dirty="0" smtClean="0"/>
              <a:t>.</a:t>
            </a:r>
          </a:p>
          <a:p>
            <a:pPr algn="just"/>
            <a:r>
              <a:rPr lang="es-AR" sz="2000" dirty="0" smtClean="0"/>
              <a:t>El nivel </a:t>
            </a:r>
            <a:r>
              <a:rPr lang="es-AR" sz="2000" b="1" dirty="0" err="1" smtClean="0">
                <a:solidFill>
                  <a:srgbClr val="FFFF00"/>
                </a:solidFill>
              </a:rPr>
              <a:t>read</a:t>
            </a:r>
            <a:r>
              <a:rPr lang="es-AR" sz="2000" b="1" dirty="0" smtClean="0">
                <a:solidFill>
                  <a:srgbClr val="FFFF00"/>
                </a:solidFill>
              </a:rPr>
              <a:t> </a:t>
            </a:r>
            <a:r>
              <a:rPr lang="es-AR" sz="2000" b="1" dirty="0" err="1" smtClean="0">
                <a:solidFill>
                  <a:srgbClr val="FFFF00"/>
                </a:solidFill>
              </a:rPr>
              <a:t>commited</a:t>
            </a:r>
            <a:r>
              <a:rPr lang="es-AR" sz="2000" b="1" dirty="0" smtClean="0">
                <a:solidFill>
                  <a:srgbClr val="FFFF00"/>
                </a:solidFill>
              </a:rPr>
              <a:t> </a:t>
            </a:r>
            <a:r>
              <a:rPr lang="es-AR" sz="2000" dirty="0" smtClean="0"/>
              <a:t>es mas permisivo que el serializable de hecho en la ejecución</a:t>
            </a:r>
          </a:p>
          <a:p>
            <a:pPr algn="just"/>
            <a:endParaRPr lang="es-AR" sz="2000" dirty="0" smtClean="0"/>
          </a:p>
          <a:p>
            <a:pPr algn="just"/>
            <a:r>
              <a:rPr lang="es-AR" sz="2000" dirty="0" smtClean="0"/>
              <a:t>Juan: (</a:t>
            </a:r>
            <a:r>
              <a:rPr lang="es-AR" sz="2000" dirty="0" err="1" smtClean="0"/>
              <a:t>max</a:t>
            </a:r>
            <a:r>
              <a:rPr lang="es-AR" sz="2000" dirty="0" smtClean="0"/>
              <a:t>)                             (min)</a:t>
            </a:r>
          </a:p>
          <a:p>
            <a:pPr algn="just"/>
            <a:r>
              <a:rPr lang="es-AR" sz="2000" dirty="0" smtClean="0"/>
              <a:t>Pepe:               (del)    (</a:t>
            </a:r>
            <a:r>
              <a:rPr lang="es-AR" sz="2000" dirty="0" err="1" smtClean="0"/>
              <a:t>ins</a:t>
            </a:r>
            <a:r>
              <a:rPr lang="es-AR" sz="2000" dirty="0" smtClean="0"/>
              <a:t>)</a:t>
            </a:r>
          </a:p>
          <a:p>
            <a:pPr algn="just"/>
            <a:endParaRPr lang="es-AR" sz="2000" dirty="0" smtClean="0"/>
          </a:p>
          <a:p>
            <a:pPr algn="just"/>
            <a:r>
              <a:rPr lang="es-AR" sz="2000" dirty="0" smtClean="0"/>
              <a:t>es totalmente factible en </a:t>
            </a:r>
            <a:r>
              <a:rPr lang="es-AR" sz="2000" b="1" dirty="0" err="1" smtClean="0">
                <a:solidFill>
                  <a:srgbClr val="FFFF00"/>
                </a:solidFill>
              </a:rPr>
              <a:t>read</a:t>
            </a:r>
            <a:r>
              <a:rPr lang="es-AR" sz="2000" b="1" dirty="0" smtClean="0">
                <a:solidFill>
                  <a:srgbClr val="FFFF00"/>
                </a:solidFill>
              </a:rPr>
              <a:t> </a:t>
            </a:r>
            <a:r>
              <a:rPr lang="es-AR" sz="2000" b="1" dirty="0" err="1" smtClean="0">
                <a:solidFill>
                  <a:srgbClr val="FFFF00"/>
                </a:solidFill>
              </a:rPr>
              <a:t>commited</a:t>
            </a:r>
            <a:r>
              <a:rPr lang="es-AR" sz="2000" b="1" dirty="0" smtClean="0">
                <a:solidFill>
                  <a:srgbClr val="FFFF00"/>
                </a:solidFill>
              </a:rPr>
              <a:t> </a:t>
            </a:r>
            <a:r>
              <a:rPr lang="es-AR" sz="2000" dirty="0" smtClean="0"/>
              <a:t>siempre que Pepe haga </a:t>
            </a:r>
            <a:r>
              <a:rPr lang="es-AR" sz="2000" b="1" dirty="0" err="1" smtClean="0">
                <a:solidFill>
                  <a:srgbClr val="FFFF00"/>
                </a:solidFill>
              </a:rPr>
              <a:t>commit</a:t>
            </a:r>
            <a:r>
              <a:rPr lang="es-AR" sz="2000" dirty="0" smtClean="0"/>
              <a:t>, y Juan vera que el máximo es 4,5 y que el mínimo es 5.</a:t>
            </a:r>
          </a:p>
        </p:txBody>
      </p:sp>
      <p:cxnSp>
        <p:nvCxnSpPr>
          <p:cNvPr id="9" name="8 Conector recto"/>
          <p:cNvCxnSpPr/>
          <p:nvPr/>
        </p:nvCxnSpPr>
        <p:spPr bwMode="auto">
          <a:xfrm>
            <a:off x="1752600" y="4419600"/>
            <a:ext cx="6172200" cy="1588"/>
          </a:xfrm>
          <a:prstGeom prst="line">
            <a:avLst/>
          </a:prstGeom>
          <a:noFill/>
          <a:ln w="9525"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371600" y="152400"/>
            <a:ext cx="7772400" cy="685800"/>
          </a:xfrm>
        </p:spPr>
        <p:txBody>
          <a:bodyPr/>
          <a:lstStyle/>
          <a:p>
            <a:r>
              <a:rPr lang="en-US" sz="2800" b="1" dirty="0" err="1">
                <a:latin typeface="Arial Narrow" pitchFamily="34" charset="0"/>
              </a:rPr>
              <a:t>Transacciones</a:t>
            </a:r>
            <a:endParaRPr lang="en-US" sz="2800" b="1" dirty="0">
              <a:latin typeface="Arial Narrow" pitchFamily="34" charset="0"/>
            </a:endParaRPr>
          </a:p>
        </p:txBody>
      </p:sp>
      <p:sp>
        <p:nvSpPr>
          <p:cNvPr id="5" name="4 Rectángulo"/>
          <p:cNvSpPr/>
          <p:nvPr/>
        </p:nvSpPr>
        <p:spPr>
          <a:xfrm>
            <a:off x="1676400" y="1219200"/>
            <a:ext cx="7239000" cy="3600986"/>
          </a:xfrm>
          <a:prstGeom prst="rect">
            <a:avLst/>
          </a:prstGeom>
        </p:spPr>
        <p:txBody>
          <a:bodyPr wrap="square">
            <a:spAutoFit/>
          </a:bodyPr>
          <a:lstStyle/>
          <a:p>
            <a:r>
              <a:rPr lang="es-AR" dirty="0" smtClean="0"/>
              <a:t>Hasta ahora el modelo de operación en la BD ha sido o de consultas, o de modificaciones a la BD.</a:t>
            </a:r>
          </a:p>
          <a:p>
            <a:r>
              <a:rPr lang="es-AR" dirty="0" smtClean="0"/>
              <a:t>Hemos siempre supuesto que las acciones se ejecutan una a la vez y que cada una se lleva a cabo completamente</a:t>
            </a:r>
          </a:p>
          <a:p>
            <a:r>
              <a:rPr lang="es-AR" dirty="0" smtClean="0"/>
              <a:t>También, hemos supuesto que ni el </a:t>
            </a:r>
            <a:r>
              <a:rPr lang="es-AR" i="1" dirty="0" smtClean="0">
                <a:solidFill>
                  <a:srgbClr val="FFFF00"/>
                </a:solidFill>
              </a:rPr>
              <a:t>software</a:t>
            </a:r>
            <a:r>
              <a:rPr lang="es-AR" dirty="0" smtClean="0"/>
              <a:t> ni el </a:t>
            </a:r>
            <a:r>
              <a:rPr lang="es-AR" i="1" dirty="0" smtClean="0">
                <a:solidFill>
                  <a:srgbClr val="FFFF00"/>
                </a:solidFill>
              </a:rPr>
              <a:t>hardware</a:t>
            </a:r>
            <a:r>
              <a:rPr lang="es-AR" dirty="0" smtClean="0"/>
              <a:t> pueden fallar en el intertanto de una operación.</a:t>
            </a:r>
          </a:p>
          <a:p>
            <a:r>
              <a:rPr lang="es-AR" dirty="0" smtClean="0"/>
              <a:t>Sin, embargo en la vida real es muchísimo mas compleja...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Nivel</a:t>
            </a:r>
            <a:r>
              <a:rPr lang="en-US" sz="2800" dirty="0" smtClean="0">
                <a:latin typeface="Arial Narrow" pitchFamily="34" charset="0"/>
              </a:rPr>
              <a:t> de </a:t>
            </a:r>
            <a:r>
              <a:rPr lang="en-US" sz="2800" dirty="0" err="1" smtClean="0">
                <a:latin typeface="Arial Narrow" pitchFamily="34" charset="0"/>
              </a:rPr>
              <a:t>Aislamiento</a:t>
            </a:r>
            <a:r>
              <a:rPr lang="en-US" sz="2800" dirty="0" smtClean="0">
                <a:latin typeface="Arial Narrow" pitchFamily="34" charset="0"/>
              </a:rPr>
              <a:t> Repeatable Read</a:t>
            </a:r>
            <a:endParaRPr lang="en-US" sz="2800" b="1" dirty="0">
              <a:latin typeface="Arial Narrow" pitchFamily="34" charset="0"/>
            </a:endParaRPr>
          </a:p>
        </p:txBody>
      </p:sp>
      <p:sp>
        <p:nvSpPr>
          <p:cNvPr id="4" name="3 Rectángulo"/>
          <p:cNvSpPr/>
          <p:nvPr/>
        </p:nvSpPr>
        <p:spPr>
          <a:xfrm>
            <a:off x="1600200" y="990600"/>
            <a:ext cx="7543800" cy="3323987"/>
          </a:xfrm>
          <a:prstGeom prst="rect">
            <a:avLst/>
          </a:prstGeom>
        </p:spPr>
        <p:txBody>
          <a:bodyPr wrap="square">
            <a:spAutoFit/>
          </a:bodyPr>
          <a:lstStyle/>
          <a:p>
            <a:pPr algn="just"/>
            <a:r>
              <a:rPr lang="es-AR" sz="2000" dirty="0" smtClean="0"/>
              <a:t>Este nivel evita lo que se conoce como </a:t>
            </a:r>
            <a:r>
              <a:rPr lang="es-AR" sz="2000" dirty="0" smtClean="0">
                <a:solidFill>
                  <a:srgbClr val="FFFF00"/>
                </a:solidFill>
              </a:rPr>
              <a:t>lectura no repetible</a:t>
            </a:r>
            <a:r>
              <a:rPr lang="es-AR" sz="2000" dirty="0" smtClean="0"/>
              <a:t>.</a:t>
            </a:r>
          </a:p>
          <a:p>
            <a:pPr algn="just"/>
            <a:r>
              <a:rPr lang="es-AR" sz="2000" b="1" dirty="0" smtClean="0">
                <a:solidFill>
                  <a:srgbClr val="FFFF00"/>
                </a:solidFill>
              </a:rPr>
              <a:t>Lectura No Repetible: </a:t>
            </a:r>
            <a:r>
              <a:rPr lang="es-AR" sz="2000" dirty="0" smtClean="0"/>
              <a:t>transacción T1 lee los mismo datos dos veces, entre ambas lecturas una transacción T2 elimina algunos datos, entonces en la segunda lectura de T1 se pierden datos con respecto a la primera.</a:t>
            </a:r>
          </a:p>
          <a:p>
            <a:pPr algn="just"/>
            <a:r>
              <a:rPr lang="es-AR" sz="2000" dirty="0" smtClean="0"/>
              <a:t>El nivel </a:t>
            </a:r>
            <a:r>
              <a:rPr lang="es-AR" sz="2000" b="1" dirty="0" err="1" smtClean="0">
                <a:solidFill>
                  <a:srgbClr val="FFFF00"/>
                </a:solidFill>
              </a:rPr>
              <a:t>repateable</a:t>
            </a:r>
            <a:r>
              <a:rPr lang="es-AR" sz="2000" b="1" dirty="0" smtClean="0">
                <a:solidFill>
                  <a:srgbClr val="FFFF00"/>
                </a:solidFill>
              </a:rPr>
              <a:t> </a:t>
            </a:r>
            <a:r>
              <a:rPr lang="es-AR" sz="2000" b="1" dirty="0" err="1" smtClean="0">
                <a:solidFill>
                  <a:srgbClr val="FFFF00"/>
                </a:solidFill>
              </a:rPr>
              <a:t>read</a:t>
            </a:r>
            <a:r>
              <a:rPr lang="es-AR" sz="2000" b="1" dirty="0" smtClean="0">
                <a:solidFill>
                  <a:srgbClr val="FFFF00"/>
                </a:solidFill>
              </a:rPr>
              <a:t> </a:t>
            </a:r>
            <a:r>
              <a:rPr lang="es-AR" sz="2000" dirty="0" smtClean="0"/>
              <a:t>es similar a </a:t>
            </a:r>
            <a:r>
              <a:rPr lang="es-AR" sz="2000" b="1" dirty="0" err="1" smtClean="0">
                <a:solidFill>
                  <a:srgbClr val="FFFF00"/>
                </a:solidFill>
              </a:rPr>
              <a:t>read</a:t>
            </a:r>
            <a:r>
              <a:rPr lang="es-AR" sz="2000" b="1" dirty="0" smtClean="0">
                <a:solidFill>
                  <a:srgbClr val="FFFF00"/>
                </a:solidFill>
              </a:rPr>
              <a:t> </a:t>
            </a:r>
            <a:r>
              <a:rPr lang="es-AR" sz="2000" b="1" dirty="0" err="1" smtClean="0">
                <a:solidFill>
                  <a:srgbClr val="FFFF00"/>
                </a:solidFill>
              </a:rPr>
              <a:t>commited</a:t>
            </a:r>
            <a:r>
              <a:rPr lang="es-AR" sz="2000" b="1" dirty="0" smtClean="0">
                <a:solidFill>
                  <a:srgbClr val="FFFF00"/>
                </a:solidFill>
              </a:rPr>
              <a:t> </a:t>
            </a:r>
            <a:r>
              <a:rPr lang="es-AR" sz="2000" dirty="0" smtClean="0"/>
              <a:t>adicionando la restricción de que en una transacción, todo lo que se vio en una lectura inicial debe ser visto si se ejecuta la misma lectura posteriormente.</a:t>
            </a:r>
          </a:p>
          <a:p>
            <a:pPr algn="just"/>
            <a:r>
              <a:rPr lang="es-AR" sz="2000" dirty="0" smtClean="0"/>
              <a:t>La segunda y siguientes lecturas pueden tener mas datos que la primera pero nunca se pueden perder datos.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Nivel</a:t>
            </a:r>
            <a:r>
              <a:rPr lang="en-US" sz="2800" dirty="0" smtClean="0">
                <a:latin typeface="Arial Narrow" pitchFamily="34" charset="0"/>
              </a:rPr>
              <a:t> de </a:t>
            </a:r>
            <a:r>
              <a:rPr lang="en-US" sz="2800" dirty="0" err="1" smtClean="0">
                <a:latin typeface="Arial Narrow" pitchFamily="34" charset="0"/>
              </a:rPr>
              <a:t>Aislamiento</a:t>
            </a:r>
            <a:r>
              <a:rPr lang="en-US" sz="2800" dirty="0" smtClean="0">
                <a:latin typeface="Arial Narrow" pitchFamily="34" charset="0"/>
              </a:rPr>
              <a:t> Repeatable Read</a:t>
            </a:r>
            <a:endParaRPr lang="en-US" sz="2800" b="1" dirty="0">
              <a:latin typeface="Arial Narrow" pitchFamily="34" charset="0"/>
            </a:endParaRPr>
          </a:p>
        </p:txBody>
      </p:sp>
      <p:sp>
        <p:nvSpPr>
          <p:cNvPr id="5" name="4 Rectángulo"/>
          <p:cNvSpPr/>
          <p:nvPr/>
        </p:nvSpPr>
        <p:spPr>
          <a:xfrm>
            <a:off x="1676400" y="914400"/>
            <a:ext cx="7239000" cy="5324535"/>
          </a:xfrm>
          <a:prstGeom prst="rect">
            <a:avLst/>
          </a:prstGeom>
        </p:spPr>
        <p:txBody>
          <a:bodyPr wrap="square">
            <a:spAutoFit/>
          </a:bodyPr>
          <a:lstStyle/>
          <a:p>
            <a:r>
              <a:rPr lang="es-AR" sz="2000" dirty="0" smtClean="0"/>
              <a:t>Suponga que Juan ejecuta con nivel </a:t>
            </a:r>
            <a:r>
              <a:rPr lang="es-AR" sz="2000" b="1" dirty="0" err="1" smtClean="0">
                <a:solidFill>
                  <a:srgbClr val="FFFF00"/>
                </a:solidFill>
              </a:rPr>
              <a:t>repeatable</a:t>
            </a:r>
            <a:r>
              <a:rPr lang="es-AR" sz="2000" b="1" dirty="0" smtClean="0">
                <a:solidFill>
                  <a:srgbClr val="FFFF00"/>
                </a:solidFill>
              </a:rPr>
              <a:t> </a:t>
            </a:r>
            <a:r>
              <a:rPr lang="es-AR" sz="2000" b="1" dirty="0" err="1" smtClean="0">
                <a:solidFill>
                  <a:srgbClr val="FFFF00"/>
                </a:solidFill>
              </a:rPr>
              <a:t>read</a:t>
            </a:r>
            <a:r>
              <a:rPr lang="es-AR" sz="2000" b="1" dirty="0" smtClean="0">
                <a:solidFill>
                  <a:srgbClr val="FFFF00"/>
                </a:solidFill>
              </a:rPr>
              <a:t> </a:t>
            </a:r>
            <a:r>
              <a:rPr lang="es-AR" sz="2000" dirty="0" smtClean="0"/>
              <a:t>y el orden de las instrucciones es:</a:t>
            </a:r>
          </a:p>
          <a:p>
            <a:endParaRPr lang="es-AR" sz="2000" dirty="0" smtClean="0"/>
          </a:p>
          <a:p>
            <a:r>
              <a:rPr lang="es-AR" sz="2000" dirty="0" smtClean="0"/>
              <a:t>Juan:     (</a:t>
            </a:r>
            <a:r>
              <a:rPr lang="es-AR" sz="2000" dirty="0" err="1" smtClean="0"/>
              <a:t>max</a:t>
            </a:r>
            <a:r>
              <a:rPr lang="es-AR" sz="2000" dirty="0" smtClean="0"/>
              <a:t>)                               (min)</a:t>
            </a:r>
          </a:p>
          <a:p>
            <a:r>
              <a:rPr lang="es-AR" sz="2000" dirty="0" smtClean="0"/>
              <a:t>Pepe:                   (del)     (</a:t>
            </a:r>
            <a:r>
              <a:rPr lang="es-AR" sz="2000" dirty="0" err="1" smtClean="0"/>
              <a:t>ins</a:t>
            </a:r>
            <a:r>
              <a:rPr lang="es-AR" sz="2000" dirty="0" smtClean="0"/>
              <a:t>)</a:t>
            </a:r>
          </a:p>
          <a:p>
            <a:endParaRPr lang="es-AR" sz="2000" dirty="0" smtClean="0"/>
          </a:p>
          <a:p>
            <a:pPr algn="just"/>
            <a:r>
              <a:rPr lang="es-AR" sz="2000" dirty="0" smtClean="0"/>
              <a:t>Dado que durante la lectura (</a:t>
            </a:r>
            <a:r>
              <a:rPr lang="es-AR" sz="2000" dirty="0" err="1" smtClean="0"/>
              <a:t>max</a:t>
            </a:r>
            <a:r>
              <a:rPr lang="es-AR" sz="2000" dirty="0" smtClean="0"/>
              <a:t>) Juan leyó los valores 4 y 4,5 el sistema debe asegurar que durante (min) se vean adicionalmente a 5, los valores 4 y 4,5 ya que estos fueron vistos en la lectura anterior en (</a:t>
            </a:r>
            <a:r>
              <a:rPr lang="es-AR" sz="2000" dirty="0" err="1" smtClean="0"/>
              <a:t>max</a:t>
            </a:r>
            <a:r>
              <a:rPr lang="es-AR" sz="2000" dirty="0" smtClean="0"/>
              <a:t>).</a:t>
            </a:r>
          </a:p>
          <a:p>
            <a:pPr algn="just"/>
            <a:r>
              <a:rPr lang="es-AR" sz="2000" dirty="0" smtClean="0"/>
              <a:t>En este caso los datos serán consistentes en la lectura para Juan (comparados con </a:t>
            </a:r>
            <a:r>
              <a:rPr lang="es-AR" sz="2000" b="1" dirty="0" err="1" smtClean="0">
                <a:solidFill>
                  <a:srgbClr val="FFFF00"/>
                </a:solidFill>
              </a:rPr>
              <a:t>read</a:t>
            </a:r>
            <a:r>
              <a:rPr lang="es-AR" sz="2000" b="1" dirty="0" smtClean="0">
                <a:solidFill>
                  <a:srgbClr val="FFFF00"/>
                </a:solidFill>
              </a:rPr>
              <a:t> </a:t>
            </a:r>
            <a:r>
              <a:rPr lang="es-AR" sz="2000" b="1" dirty="0" err="1" smtClean="0">
                <a:solidFill>
                  <a:srgbClr val="FFFF00"/>
                </a:solidFill>
              </a:rPr>
              <a:t>commited</a:t>
            </a:r>
            <a:r>
              <a:rPr lang="es-AR" sz="2000" dirty="0" smtClean="0"/>
              <a:t>) ya que vera que el máximo precio es 4,5 y el mínimo es 4 a pesar de que esto no refleje el estado real de la base de datos luego de las transacciones.</a:t>
            </a:r>
          </a:p>
        </p:txBody>
      </p:sp>
      <p:cxnSp>
        <p:nvCxnSpPr>
          <p:cNvPr id="9" name="8 Conector recto"/>
          <p:cNvCxnSpPr/>
          <p:nvPr/>
        </p:nvCxnSpPr>
        <p:spPr bwMode="auto">
          <a:xfrm>
            <a:off x="1752600" y="2514600"/>
            <a:ext cx="6324600" cy="1588"/>
          </a:xfrm>
          <a:prstGeom prst="line">
            <a:avLst/>
          </a:prstGeom>
          <a:noFill/>
          <a:ln w="9525"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Nivel</a:t>
            </a:r>
            <a:r>
              <a:rPr lang="en-US" sz="2800" dirty="0" smtClean="0">
                <a:latin typeface="Arial Narrow" pitchFamily="34" charset="0"/>
              </a:rPr>
              <a:t> de </a:t>
            </a:r>
            <a:r>
              <a:rPr lang="en-US" sz="2800" dirty="0" err="1" smtClean="0">
                <a:latin typeface="Arial Narrow" pitchFamily="34" charset="0"/>
              </a:rPr>
              <a:t>Aislamiento</a:t>
            </a:r>
            <a:r>
              <a:rPr lang="en-US" sz="2800" dirty="0" smtClean="0">
                <a:latin typeface="Arial Narrow" pitchFamily="34" charset="0"/>
              </a:rPr>
              <a:t> Repeatable Read</a:t>
            </a:r>
            <a:endParaRPr lang="en-US" sz="2800" b="1" dirty="0">
              <a:latin typeface="Arial Narrow" pitchFamily="34" charset="0"/>
            </a:endParaRPr>
          </a:p>
        </p:txBody>
      </p:sp>
      <p:sp>
        <p:nvSpPr>
          <p:cNvPr id="6" name="5 Rectángulo"/>
          <p:cNvSpPr/>
          <p:nvPr/>
        </p:nvSpPr>
        <p:spPr>
          <a:xfrm>
            <a:off x="1752600" y="914400"/>
            <a:ext cx="7086600" cy="4708981"/>
          </a:xfrm>
          <a:prstGeom prst="rect">
            <a:avLst/>
          </a:prstGeom>
        </p:spPr>
        <p:txBody>
          <a:bodyPr wrap="square">
            <a:spAutoFit/>
          </a:bodyPr>
          <a:lstStyle/>
          <a:p>
            <a:pPr algn="just"/>
            <a:r>
              <a:rPr lang="es-AR" sz="2000" dirty="0" smtClean="0"/>
              <a:t>Este nivel sigue siendo mas permisivo que serializable.</a:t>
            </a:r>
          </a:p>
          <a:p>
            <a:pPr algn="just"/>
            <a:r>
              <a:rPr lang="es-AR" sz="2000" dirty="0" smtClean="0"/>
              <a:t>Supongamos que Juan intenta leer dos veces el precio máximo de las cervezas y en el intertanto Pepe actualiza los precios</a:t>
            </a:r>
          </a:p>
          <a:p>
            <a:r>
              <a:rPr lang="es-AR" sz="2000" dirty="0" smtClean="0"/>
              <a:t>Juan: (</a:t>
            </a:r>
            <a:r>
              <a:rPr lang="es-AR" sz="2000" dirty="0" err="1" smtClean="0"/>
              <a:t>max</a:t>
            </a:r>
            <a:r>
              <a:rPr lang="es-AR" sz="2000" dirty="0" smtClean="0"/>
              <a:t>)                                            (</a:t>
            </a:r>
            <a:r>
              <a:rPr lang="es-AR" sz="2000" dirty="0" err="1" smtClean="0"/>
              <a:t>max</a:t>
            </a:r>
            <a:r>
              <a:rPr lang="es-AR" sz="2000" dirty="0" smtClean="0"/>
              <a:t>)</a:t>
            </a:r>
          </a:p>
          <a:p>
            <a:r>
              <a:rPr lang="es-AR" sz="2000" dirty="0" smtClean="0"/>
              <a:t>Pepe:                     (del)       (</a:t>
            </a:r>
            <a:r>
              <a:rPr lang="es-AR" sz="2000" dirty="0" err="1" smtClean="0"/>
              <a:t>ins</a:t>
            </a:r>
            <a:r>
              <a:rPr lang="es-AR" sz="2000" dirty="0" smtClean="0"/>
              <a:t>)</a:t>
            </a:r>
          </a:p>
          <a:p>
            <a:pPr algn="just"/>
            <a:r>
              <a:rPr lang="es-AR" sz="2000" dirty="0" smtClean="0"/>
              <a:t>Si ejecuta en </a:t>
            </a:r>
            <a:r>
              <a:rPr lang="es-AR" sz="2000" b="1" dirty="0" err="1" smtClean="0">
                <a:solidFill>
                  <a:srgbClr val="FFFF00"/>
                </a:solidFill>
              </a:rPr>
              <a:t>repeatable</a:t>
            </a:r>
            <a:r>
              <a:rPr lang="es-AR" sz="2000" b="1" dirty="0" smtClean="0">
                <a:solidFill>
                  <a:srgbClr val="FFFF00"/>
                </a:solidFill>
              </a:rPr>
              <a:t> </a:t>
            </a:r>
            <a:r>
              <a:rPr lang="es-AR" sz="2000" b="1" dirty="0" err="1" smtClean="0">
                <a:solidFill>
                  <a:srgbClr val="FFFF00"/>
                </a:solidFill>
              </a:rPr>
              <a:t>read</a:t>
            </a:r>
            <a:r>
              <a:rPr lang="es-AR" sz="2000" b="1" dirty="0" smtClean="0">
                <a:solidFill>
                  <a:srgbClr val="FFFF00"/>
                </a:solidFill>
              </a:rPr>
              <a:t> </a:t>
            </a:r>
            <a:r>
              <a:rPr lang="es-AR" sz="2000" dirty="0" smtClean="0"/>
              <a:t>se asegura que todo lo que lee en el primer (</a:t>
            </a:r>
            <a:r>
              <a:rPr lang="es-AR" sz="2000" dirty="0" err="1" smtClean="0"/>
              <a:t>max</a:t>
            </a:r>
            <a:r>
              <a:rPr lang="es-AR" sz="2000" dirty="0" smtClean="0"/>
              <a:t>) lo lee </a:t>
            </a:r>
            <a:r>
              <a:rPr lang="es-AR" sz="2000" dirty="0" err="1" smtClean="0"/>
              <a:t>tambien</a:t>
            </a:r>
            <a:r>
              <a:rPr lang="es-AR" sz="2000" dirty="0" smtClean="0"/>
              <a:t> en el segundo (</a:t>
            </a:r>
            <a:r>
              <a:rPr lang="es-AR" sz="2000" dirty="0" err="1" smtClean="0"/>
              <a:t>max</a:t>
            </a:r>
            <a:r>
              <a:rPr lang="es-AR" sz="2000" dirty="0" smtClean="0"/>
              <a:t>), sin embargo en un caso obtiene que el </a:t>
            </a:r>
            <a:r>
              <a:rPr lang="es-AR" sz="2000" dirty="0" err="1" smtClean="0"/>
              <a:t>maximo</a:t>
            </a:r>
            <a:r>
              <a:rPr lang="es-AR" sz="2000" dirty="0" smtClean="0"/>
              <a:t> es 4,5 y luego 5, esto se conoce como </a:t>
            </a:r>
            <a:r>
              <a:rPr lang="es-AR" sz="2000" b="1" dirty="0" smtClean="0">
                <a:solidFill>
                  <a:srgbClr val="FFFF00"/>
                </a:solidFill>
              </a:rPr>
              <a:t>valor fantasma.</a:t>
            </a:r>
          </a:p>
          <a:p>
            <a:pPr algn="just"/>
            <a:r>
              <a:rPr lang="es-AR" sz="2000" b="1" dirty="0" smtClean="0">
                <a:solidFill>
                  <a:srgbClr val="FFFF00"/>
                </a:solidFill>
              </a:rPr>
              <a:t>Fantasmas: </a:t>
            </a:r>
            <a:r>
              <a:rPr lang="es-AR" sz="2000" dirty="0" smtClean="0"/>
              <a:t>T1 lee datos que cumplen cierta </a:t>
            </a:r>
            <a:r>
              <a:rPr lang="es-AR" sz="2000" dirty="0" err="1" smtClean="0"/>
              <a:t>condicion</a:t>
            </a:r>
            <a:r>
              <a:rPr lang="es-AR" sz="2000" dirty="0" smtClean="0"/>
              <a:t>, T2 inserta un dato que cumple la condición,  entonces si T1 vuelve a leer encontrara una nueva </a:t>
            </a:r>
            <a:r>
              <a:rPr lang="es-AR" sz="2000" dirty="0" err="1" smtClean="0"/>
              <a:t>tupla</a:t>
            </a:r>
            <a:r>
              <a:rPr lang="es-AR" sz="2000" dirty="0" smtClean="0"/>
              <a:t> fantasma.</a:t>
            </a:r>
          </a:p>
        </p:txBody>
      </p:sp>
      <p:cxnSp>
        <p:nvCxnSpPr>
          <p:cNvPr id="7" name="6 Conector recto"/>
          <p:cNvCxnSpPr/>
          <p:nvPr/>
        </p:nvCxnSpPr>
        <p:spPr bwMode="auto">
          <a:xfrm>
            <a:off x="1752600" y="2590800"/>
            <a:ext cx="6324600" cy="1588"/>
          </a:xfrm>
          <a:prstGeom prst="line">
            <a:avLst/>
          </a:prstGeom>
          <a:noFill/>
          <a:ln w="9525"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Nivel</a:t>
            </a:r>
            <a:r>
              <a:rPr lang="en-US" sz="2800" dirty="0" smtClean="0">
                <a:latin typeface="Arial Narrow" pitchFamily="34" charset="0"/>
              </a:rPr>
              <a:t> de </a:t>
            </a:r>
            <a:r>
              <a:rPr lang="en-US" sz="2800" dirty="0" err="1" smtClean="0">
                <a:latin typeface="Arial Narrow" pitchFamily="34" charset="0"/>
              </a:rPr>
              <a:t>Aislamiento</a:t>
            </a:r>
            <a:r>
              <a:rPr lang="en-US" sz="2800" dirty="0" smtClean="0">
                <a:latin typeface="Arial Narrow" pitchFamily="34" charset="0"/>
              </a:rPr>
              <a:t> Read </a:t>
            </a:r>
            <a:r>
              <a:rPr lang="en-US" sz="2800" dirty="0" err="1" smtClean="0">
                <a:latin typeface="Arial Narrow" pitchFamily="34" charset="0"/>
              </a:rPr>
              <a:t>Uncommited</a:t>
            </a:r>
            <a:endParaRPr lang="en-US" sz="2800" b="1" dirty="0">
              <a:latin typeface="Arial Narrow" pitchFamily="34" charset="0"/>
            </a:endParaRPr>
          </a:p>
        </p:txBody>
      </p:sp>
      <p:cxnSp>
        <p:nvCxnSpPr>
          <p:cNvPr id="7" name="6 Conector recto"/>
          <p:cNvCxnSpPr/>
          <p:nvPr/>
        </p:nvCxnSpPr>
        <p:spPr bwMode="auto">
          <a:xfrm>
            <a:off x="1752600" y="2590800"/>
            <a:ext cx="6324600" cy="1588"/>
          </a:xfrm>
          <a:prstGeom prst="line">
            <a:avLst/>
          </a:prstGeom>
          <a:noFill/>
          <a:ln w="9525" cap="flat" cmpd="sng" algn="ctr">
            <a:solidFill>
              <a:schemeClr val="bg1"/>
            </a:solidFill>
            <a:prstDash val="solid"/>
            <a:round/>
            <a:headEnd type="none" w="med" len="med"/>
            <a:tailEnd type="none" w="med" len="med"/>
          </a:ln>
          <a:effectLst/>
        </p:spPr>
      </p:cxnSp>
      <p:sp>
        <p:nvSpPr>
          <p:cNvPr id="5" name="4 Rectángulo"/>
          <p:cNvSpPr/>
          <p:nvPr/>
        </p:nvSpPr>
        <p:spPr>
          <a:xfrm>
            <a:off x="1752600" y="990600"/>
            <a:ext cx="7391400" cy="4708981"/>
          </a:xfrm>
          <a:prstGeom prst="rect">
            <a:avLst/>
          </a:prstGeom>
        </p:spPr>
        <p:txBody>
          <a:bodyPr wrap="square">
            <a:spAutoFit/>
          </a:bodyPr>
          <a:lstStyle/>
          <a:p>
            <a:r>
              <a:rPr lang="es-AR" dirty="0" smtClean="0"/>
              <a:t>Es el nivel mas permisivo.</a:t>
            </a:r>
          </a:p>
          <a:p>
            <a:pPr algn="just"/>
            <a:r>
              <a:rPr lang="es-AR" dirty="0" smtClean="0"/>
              <a:t>Una </a:t>
            </a:r>
            <a:r>
              <a:rPr lang="es-AR" dirty="0" err="1" smtClean="0"/>
              <a:t>transaccion</a:t>
            </a:r>
            <a:r>
              <a:rPr lang="es-AR" dirty="0" smtClean="0"/>
              <a:t> que se ejecuta con </a:t>
            </a:r>
            <a:r>
              <a:rPr lang="es-AR" b="1" dirty="0" smtClean="0">
                <a:solidFill>
                  <a:srgbClr val="FFFF00"/>
                </a:solidFill>
              </a:rPr>
              <a:t>nivel </a:t>
            </a:r>
            <a:r>
              <a:rPr lang="es-AR" b="1" dirty="0" err="1" smtClean="0">
                <a:solidFill>
                  <a:srgbClr val="FFFF00"/>
                </a:solidFill>
              </a:rPr>
              <a:t>read</a:t>
            </a:r>
            <a:r>
              <a:rPr lang="es-AR" b="1" dirty="0" smtClean="0">
                <a:solidFill>
                  <a:srgbClr val="FFFF00"/>
                </a:solidFill>
              </a:rPr>
              <a:t> </a:t>
            </a:r>
            <a:r>
              <a:rPr lang="es-AR" b="1" dirty="0" err="1" smtClean="0">
                <a:solidFill>
                  <a:srgbClr val="FFFF00"/>
                </a:solidFill>
              </a:rPr>
              <a:t>uncommited</a:t>
            </a:r>
            <a:r>
              <a:rPr lang="es-AR" b="1" dirty="0" smtClean="0">
                <a:solidFill>
                  <a:srgbClr val="FFFF00"/>
                </a:solidFill>
              </a:rPr>
              <a:t> </a:t>
            </a:r>
            <a:r>
              <a:rPr lang="es-AR" dirty="0" smtClean="0"/>
              <a:t>puede ver valores que otra </a:t>
            </a:r>
            <a:r>
              <a:rPr lang="es-AR" dirty="0" err="1" smtClean="0"/>
              <a:t>transaccion</a:t>
            </a:r>
            <a:r>
              <a:rPr lang="es-AR" dirty="0" smtClean="0"/>
              <a:t> ha escrito, o dejar de ver valores que otra </a:t>
            </a:r>
            <a:r>
              <a:rPr lang="es-AR" dirty="0" err="1" smtClean="0"/>
              <a:t>transaccion</a:t>
            </a:r>
            <a:r>
              <a:rPr lang="es-AR" dirty="0" smtClean="0"/>
              <a:t> haya borrado, a pesar de que esta no haya hecho </a:t>
            </a:r>
            <a:r>
              <a:rPr lang="es-AR" dirty="0" err="1" smtClean="0"/>
              <a:t>commit</a:t>
            </a:r>
            <a:r>
              <a:rPr lang="es-AR" dirty="0" smtClean="0"/>
              <a:t> y posiblemente nunca lo haga.</a:t>
            </a:r>
          </a:p>
          <a:p>
            <a:pPr algn="just"/>
            <a:r>
              <a:rPr lang="es-AR" dirty="0" smtClean="0"/>
              <a:t>Por ejemplo Juan </a:t>
            </a:r>
            <a:r>
              <a:rPr lang="es-AR" dirty="0" err="1" smtClean="0"/>
              <a:t>podra</a:t>
            </a:r>
            <a:r>
              <a:rPr lang="es-AR" dirty="0" smtClean="0"/>
              <a:t> perfectamente ver el valor 5 como precio </a:t>
            </a:r>
            <a:r>
              <a:rPr lang="es-AR" dirty="0" err="1" smtClean="0"/>
              <a:t>maximo</a:t>
            </a:r>
            <a:r>
              <a:rPr lang="es-AR" dirty="0" smtClean="0"/>
              <a:t> o </a:t>
            </a:r>
            <a:r>
              <a:rPr lang="es-AR" dirty="0" err="1" smtClean="0"/>
              <a:t>m´nimo</a:t>
            </a:r>
            <a:r>
              <a:rPr lang="es-AR" dirty="0" smtClean="0"/>
              <a:t> a pesar que Pepe posteriormente a la </a:t>
            </a:r>
            <a:r>
              <a:rPr lang="es-AR" dirty="0" err="1" smtClean="0"/>
              <a:t>insercion</a:t>
            </a:r>
            <a:r>
              <a:rPr lang="es-AR" dirty="0" smtClean="0"/>
              <a:t> aborte los cambios (</a:t>
            </a:r>
            <a:r>
              <a:rPr lang="es-AR" b="1" dirty="0" err="1" smtClean="0">
                <a:solidFill>
                  <a:srgbClr val="FFFF00"/>
                </a:solidFill>
              </a:rPr>
              <a:t>rollback</a:t>
            </a:r>
            <a:r>
              <a:rPr lang="es-AR" dirty="0" smtClean="0"/>
              <a:t>).</a:t>
            </a:r>
          </a:p>
          <a:p>
            <a:pPr algn="just"/>
            <a:r>
              <a:rPr lang="es-AR" b="1" dirty="0" err="1" smtClean="0">
                <a:solidFill>
                  <a:srgbClr val="FFFF00"/>
                </a:solidFill>
              </a:rPr>
              <a:t>read</a:t>
            </a:r>
            <a:r>
              <a:rPr lang="es-AR" b="1" dirty="0" smtClean="0">
                <a:solidFill>
                  <a:srgbClr val="FFFF00"/>
                </a:solidFill>
              </a:rPr>
              <a:t> </a:t>
            </a:r>
            <a:r>
              <a:rPr lang="es-AR" b="1" dirty="0" err="1" smtClean="0">
                <a:solidFill>
                  <a:srgbClr val="FFFF00"/>
                </a:solidFill>
              </a:rPr>
              <a:t>uncommited</a:t>
            </a:r>
            <a:r>
              <a:rPr lang="es-AR" b="1" dirty="0" smtClean="0">
                <a:solidFill>
                  <a:srgbClr val="FFFF00"/>
                </a:solidFill>
              </a:rPr>
              <a:t> </a:t>
            </a:r>
            <a:r>
              <a:rPr lang="es-AR" dirty="0" smtClean="0"/>
              <a:t>permite entonces lecturas sucias, lecturas no repetibles y lecturas fantasmas.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Nivel</a:t>
            </a:r>
            <a:r>
              <a:rPr lang="en-US" sz="2800" dirty="0" smtClean="0">
                <a:latin typeface="Arial Narrow" pitchFamily="34" charset="0"/>
              </a:rPr>
              <a:t> de </a:t>
            </a:r>
            <a:r>
              <a:rPr lang="en-US" sz="2800" dirty="0" err="1" smtClean="0">
                <a:latin typeface="Arial Narrow" pitchFamily="34" charset="0"/>
              </a:rPr>
              <a:t>Aislamiento</a:t>
            </a:r>
            <a:r>
              <a:rPr lang="en-US" sz="2800" dirty="0" smtClean="0">
                <a:latin typeface="Arial Narrow" pitchFamily="34" charset="0"/>
              </a:rPr>
              <a:t> Read </a:t>
            </a:r>
            <a:r>
              <a:rPr lang="en-US" sz="2800" dirty="0" err="1" smtClean="0">
                <a:latin typeface="Arial Narrow" pitchFamily="34" charset="0"/>
              </a:rPr>
              <a:t>Uncommited</a:t>
            </a:r>
            <a:endParaRPr lang="en-US" sz="2800" b="1" dirty="0">
              <a:latin typeface="Arial Narrow" pitchFamily="34" charset="0"/>
            </a:endParaRPr>
          </a:p>
        </p:txBody>
      </p:sp>
      <p:sp>
        <p:nvSpPr>
          <p:cNvPr id="6" name="5 Rectángulo"/>
          <p:cNvSpPr/>
          <p:nvPr/>
        </p:nvSpPr>
        <p:spPr>
          <a:xfrm>
            <a:off x="1676400" y="990600"/>
            <a:ext cx="7162800" cy="1569660"/>
          </a:xfrm>
          <a:prstGeom prst="rect">
            <a:avLst/>
          </a:prstGeom>
        </p:spPr>
        <p:txBody>
          <a:bodyPr wrap="square">
            <a:spAutoFit/>
          </a:bodyPr>
          <a:lstStyle/>
          <a:p>
            <a:pPr algn="just"/>
            <a:r>
              <a:rPr lang="es-AR" dirty="0" smtClean="0"/>
              <a:t>Podemos finalmente definir los distintos niveles de aislamiento a partir de si cada uno de ellos permite o no lecturas sucias, lecturas no repetibles, y/o lecturas fantasmas.</a:t>
            </a:r>
          </a:p>
        </p:txBody>
      </p:sp>
      <p:pic>
        <p:nvPicPr>
          <p:cNvPr id="25602" name="Picture 2"/>
          <p:cNvPicPr>
            <a:picLocks noChangeAspect="1" noChangeArrowheads="1"/>
          </p:cNvPicPr>
          <p:nvPr/>
        </p:nvPicPr>
        <p:blipFill>
          <a:blip r:embed="rId2"/>
          <a:srcRect/>
          <a:stretch>
            <a:fillRect/>
          </a:stretch>
        </p:blipFill>
        <p:spPr bwMode="auto">
          <a:xfrm>
            <a:off x="2209800" y="3124200"/>
            <a:ext cx="6000750" cy="211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371600" y="152400"/>
            <a:ext cx="7772400" cy="685800"/>
          </a:xfrm>
        </p:spPr>
        <p:txBody>
          <a:bodyPr/>
          <a:lstStyle/>
          <a:p>
            <a:r>
              <a:rPr lang="en-US" sz="2800" b="1" dirty="0" err="1">
                <a:latin typeface="Arial Narrow" pitchFamily="34" charset="0"/>
              </a:rPr>
              <a:t>Rol</a:t>
            </a:r>
            <a:r>
              <a:rPr lang="en-US" sz="2800" b="1" dirty="0">
                <a:latin typeface="Arial Narrow" pitchFamily="34" charset="0"/>
              </a:rPr>
              <a:t> de </a:t>
            </a:r>
            <a:r>
              <a:rPr lang="en-US" sz="2800" b="1" dirty="0" err="1">
                <a:latin typeface="Arial Narrow" pitchFamily="34" charset="0"/>
              </a:rPr>
              <a:t>las</a:t>
            </a:r>
            <a:r>
              <a:rPr lang="en-US" sz="2800" b="1" dirty="0">
                <a:latin typeface="Arial Narrow" pitchFamily="34" charset="0"/>
              </a:rPr>
              <a:t> </a:t>
            </a:r>
            <a:r>
              <a:rPr lang="en-US" sz="2800" b="1" dirty="0" err="1">
                <a:latin typeface="Arial Narrow" pitchFamily="34" charset="0"/>
              </a:rPr>
              <a:t>transacciones</a:t>
            </a:r>
            <a:endParaRPr lang="en-US" sz="2800" b="1" dirty="0">
              <a:latin typeface="Arial Narrow" pitchFamily="34" charset="0"/>
            </a:endParaRPr>
          </a:p>
        </p:txBody>
      </p:sp>
      <p:sp>
        <p:nvSpPr>
          <p:cNvPr id="319491" name="Rectangle 3"/>
          <p:cNvSpPr>
            <a:spLocks noGrp="1" noChangeArrowheads="1"/>
          </p:cNvSpPr>
          <p:nvPr>
            <p:ph type="body" idx="1"/>
          </p:nvPr>
        </p:nvSpPr>
        <p:spPr>
          <a:xfrm>
            <a:off x="1828800" y="1371600"/>
            <a:ext cx="6934200" cy="4648200"/>
          </a:xfrm>
        </p:spPr>
        <p:txBody>
          <a:bodyPr/>
          <a:lstStyle/>
          <a:p>
            <a:pPr algn="just">
              <a:spcBef>
                <a:spcPts val="600"/>
              </a:spcBef>
            </a:pPr>
            <a:r>
              <a:rPr lang="en-US" dirty="0" err="1">
                <a:latin typeface="Times New Roman" pitchFamily="18" charset="0"/>
                <a:cs typeface="Times New Roman" pitchFamily="18" charset="0"/>
              </a:rPr>
              <a:t>Proteger</a:t>
            </a:r>
            <a:r>
              <a:rPr lang="en-US" dirty="0">
                <a:latin typeface="Times New Roman" pitchFamily="18" charset="0"/>
                <a:cs typeface="Times New Roman" pitchFamily="18" charset="0"/>
              </a:rPr>
              <a:t> los </a:t>
            </a:r>
            <a:r>
              <a:rPr lang="en-US" dirty="0" err="1">
                <a:latin typeface="Times New Roman" pitchFamily="18" charset="0"/>
                <a:cs typeface="Times New Roman" pitchFamily="18" charset="0"/>
              </a:rPr>
              <a:t>datos</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las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fallas</a:t>
            </a:r>
            <a:r>
              <a:rPr lang="en-US" dirty="0">
                <a:latin typeface="Times New Roman" pitchFamily="18" charset="0"/>
                <a:cs typeface="Times New Roman" pitchFamily="18" charset="0"/>
              </a:rPr>
              <a:t> del software, </a:t>
            </a:r>
            <a:r>
              <a:rPr lang="en-US" dirty="0" smtClean="0">
                <a:latin typeface="Times New Roman" pitchFamily="18" charset="0"/>
                <a:cs typeface="Times New Roman" pitchFamily="18" charset="0"/>
              </a:rPr>
              <a:t>hardware y </a:t>
            </a:r>
            <a:r>
              <a:rPr lang="en-US" dirty="0" err="1">
                <a:latin typeface="Times New Roman" pitchFamily="18" charset="0"/>
                <a:cs typeface="Times New Roman" pitchFamily="18" charset="0"/>
              </a:rPr>
              <a:t>potencia</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eléctrica</a:t>
            </a:r>
            <a:endParaRPr lang="en-US" dirty="0" smtClean="0">
              <a:latin typeface="Times New Roman" pitchFamily="18" charset="0"/>
              <a:cs typeface="Times New Roman" pitchFamily="18" charset="0"/>
            </a:endParaRPr>
          </a:p>
          <a:p>
            <a:pPr algn="just">
              <a:spcBef>
                <a:spcPts val="600"/>
              </a:spcBef>
            </a:pPr>
            <a:endParaRPr lang="en-US" dirty="0">
              <a:latin typeface="Times New Roman" pitchFamily="18" charset="0"/>
              <a:cs typeface="Times New Roman" pitchFamily="18" charset="0"/>
            </a:endParaRPr>
          </a:p>
          <a:p>
            <a:pPr algn="just">
              <a:spcBef>
                <a:spcPts val="600"/>
              </a:spcBef>
            </a:pPr>
            <a:r>
              <a:rPr lang="en-US" dirty="0" err="1">
                <a:latin typeface="Times New Roman" pitchFamily="18" charset="0"/>
                <a:cs typeface="Times New Roman" pitchFamily="18" charset="0"/>
              </a:rPr>
              <a:t>Permitir</a:t>
            </a:r>
            <a:r>
              <a:rPr lang="en-US" dirty="0">
                <a:latin typeface="Times New Roman" pitchFamily="18" charset="0"/>
                <a:cs typeface="Times New Roman" pitchFamily="18" charset="0"/>
              </a:rPr>
              <a:t> el </a:t>
            </a:r>
            <a:r>
              <a:rPr lang="en-US" dirty="0" err="1">
                <a:latin typeface="Times New Roman" pitchFamily="18" charset="0"/>
                <a:cs typeface="Times New Roman" pitchFamily="18" charset="0"/>
              </a:rPr>
              <a:t>aislamiento</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datos</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tal</a:t>
            </a:r>
            <a:r>
              <a:rPr lang="en-US" dirty="0">
                <a:latin typeface="Times New Roman" pitchFamily="18" charset="0"/>
                <a:cs typeface="Times New Roman" pitchFamily="18" charset="0"/>
              </a:rPr>
              <a:t> forma </a:t>
            </a:r>
            <a:r>
              <a:rPr lang="en-US" dirty="0" err="1">
                <a:latin typeface="Times New Roman" pitchFamily="18" charset="0"/>
                <a:cs typeface="Times New Roman" pitchFamily="18" charset="0"/>
              </a:rPr>
              <a:t>que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varios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usuarios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pueden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acceder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simultáneamente</a:t>
            </a:r>
            <a:r>
              <a:rPr lang="en-US" dirty="0">
                <a:latin typeface="Times New Roman" pitchFamily="18" charset="0"/>
                <a:cs typeface="Times New Roman" pitchFamily="18" charset="0"/>
              </a:rPr>
              <a:t> a los </a:t>
            </a:r>
            <a:r>
              <a:rPr lang="en-US" dirty="0" err="1">
                <a:latin typeface="Times New Roman" pitchFamily="18" charset="0"/>
                <a:cs typeface="Times New Roman" pitchFamily="18" charset="0"/>
              </a:rPr>
              <a:t>datos</a:t>
            </a:r>
            <a:r>
              <a:rPr lang="en-US" dirty="0">
                <a:latin typeface="Times New Roman" pitchFamily="18" charset="0"/>
                <a:cs typeface="Times New Roman" pitchFamily="18" charset="0"/>
              </a:rPr>
              <a:t> sin </a:t>
            </a:r>
            <a:r>
              <a:rPr lang="en-US" dirty="0" err="1">
                <a:latin typeface="Times New Roman" pitchFamily="18" charset="0"/>
                <a:cs typeface="Times New Roman" pitchFamily="18" charset="0"/>
              </a:rPr>
              <a:t>interferencia</a:t>
            </a:r>
            <a:endParaRPr lang="en-US" dirty="0">
              <a:latin typeface="Times New Roman" pitchFamily="18" charset="0"/>
              <a:cs typeface="Times New Roman" pitchFamily="18" charset="0"/>
            </a:endParaRPr>
          </a:p>
          <a:p>
            <a:endParaRPr lang="en-US" dirty="0">
              <a:latin typeface="Arial Narrow"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85800" y="228600"/>
            <a:ext cx="7162800" cy="609600"/>
          </a:xfrm>
        </p:spPr>
        <p:txBody>
          <a:bodyPr/>
          <a:lstStyle/>
          <a:p>
            <a:r>
              <a:rPr lang="en-US" sz="2800" b="1" dirty="0" err="1">
                <a:latin typeface="Arial Narrow" pitchFamily="34" charset="0"/>
              </a:rPr>
              <a:t>Cuándo</a:t>
            </a:r>
            <a:r>
              <a:rPr lang="en-US" sz="2800" b="1" dirty="0">
                <a:latin typeface="Arial Narrow" pitchFamily="34" charset="0"/>
              </a:rPr>
              <a:t> </a:t>
            </a:r>
            <a:r>
              <a:rPr lang="en-US" sz="2800" b="1" dirty="0" err="1">
                <a:latin typeface="Arial Narrow" pitchFamily="34" charset="0"/>
              </a:rPr>
              <a:t>usar</a:t>
            </a:r>
            <a:r>
              <a:rPr lang="en-US" sz="2800" b="1" dirty="0">
                <a:latin typeface="Arial Narrow" pitchFamily="34" charset="0"/>
              </a:rPr>
              <a:t> </a:t>
            </a:r>
            <a:r>
              <a:rPr lang="en-US" sz="2800" b="1" dirty="0" err="1">
                <a:latin typeface="Arial Narrow" pitchFamily="34" charset="0"/>
              </a:rPr>
              <a:t>transacciones</a:t>
            </a:r>
            <a:r>
              <a:rPr lang="en-US" sz="2800" b="1" dirty="0">
                <a:latin typeface="Arial Narrow" pitchFamily="34" charset="0"/>
              </a:rPr>
              <a:t>?</a:t>
            </a:r>
          </a:p>
        </p:txBody>
      </p:sp>
      <p:sp>
        <p:nvSpPr>
          <p:cNvPr id="320515" name="Rectangle 3"/>
          <p:cNvSpPr>
            <a:spLocks noGrp="1" noChangeArrowheads="1"/>
          </p:cNvSpPr>
          <p:nvPr>
            <p:ph type="body" idx="1"/>
          </p:nvPr>
        </p:nvSpPr>
        <p:spPr>
          <a:xfrm>
            <a:off x="1600200" y="1143000"/>
            <a:ext cx="7315200" cy="5181600"/>
          </a:xfrm>
        </p:spPr>
        <p:txBody>
          <a:bodyPr/>
          <a:lstStyle/>
          <a:p>
            <a:pPr>
              <a:lnSpc>
                <a:spcPct val="85000"/>
              </a:lnSpc>
              <a:spcBef>
                <a:spcPts val="500"/>
              </a:spcBef>
            </a:pPr>
            <a:r>
              <a:rPr lang="en-US" dirty="0" err="1">
                <a:latin typeface="Arial Narrow" pitchFamily="34" charset="0"/>
              </a:rPr>
              <a:t>Cuando</a:t>
            </a:r>
            <a:r>
              <a:rPr lang="en-US" dirty="0">
                <a:latin typeface="Arial Narrow" pitchFamily="34" charset="0"/>
              </a:rPr>
              <a:t> un </a:t>
            </a:r>
            <a:r>
              <a:rPr lang="en-US" dirty="0" err="1">
                <a:latin typeface="Arial Narrow" pitchFamily="34" charset="0"/>
              </a:rPr>
              <a:t>conjunto</a:t>
            </a:r>
            <a:r>
              <a:rPr lang="en-US" dirty="0">
                <a:latin typeface="Arial Narrow" pitchFamily="34" charset="0"/>
              </a:rPr>
              <a:t> de </a:t>
            </a:r>
            <a:r>
              <a:rPr lang="en-US" dirty="0" err="1">
                <a:latin typeface="Arial Narrow" pitchFamily="34" charset="0"/>
              </a:rPr>
              <a:t>sentencias</a:t>
            </a:r>
            <a:r>
              <a:rPr lang="en-US" dirty="0">
                <a:latin typeface="Arial Narrow" pitchFamily="34" charset="0"/>
              </a:rPr>
              <a:t> se </a:t>
            </a:r>
            <a:r>
              <a:rPr lang="en-US" dirty="0" err="1">
                <a:latin typeface="Arial Narrow" pitchFamily="34" charset="0"/>
              </a:rPr>
              <a:t>deben</a:t>
            </a:r>
            <a:r>
              <a:rPr lang="en-US" dirty="0">
                <a:latin typeface="Arial Narrow" pitchFamily="34" charset="0"/>
              </a:rPr>
              <a:t> </a:t>
            </a:r>
            <a:r>
              <a:rPr lang="en-US" dirty="0" err="1">
                <a:latin typeface="Arial Narrow" pitchFamily="34" charset="0"/>
              </a:rPr>
              <a:t>comportar</a:t>
            </a:r>
            <a:r>
              <a:rPr lang="en-US" dirty="0">
                <a:latin typeface="Arial Narrow" pitchFamily="34" charset="0"/>
              </a:rPr>
              <a:t> </a:t>
            </a:r>
            <a:r>
              <a:rPr lang="en-US" dirty="0" err="1">
                <a:latin typeface="Arial Narrow" pitchFamily="34" charset="0"/>
              </a:rPr>
              <a:t>como</a:t>
            </a:r>
            <a:r>
              <a:rPr lang="en-US" dirty="0">
                <a:latin typeface="Arial Narrow" pitchFamily="34" charset="0"/>
              </a:rPr>
              <a:t> </a:t>
            </a:r>
            <a:r>
              <a:rPr lang="en-US" dirty="0" err="1">
                <a:latin typeface="Arial Narrow" pitchFamily="34" charset="0"/>
              </a:rPr>
              <a:t>una</a:t>
            </a:r>
            <a:r>
              <a:rPr lang="en-US" dirty="0">
                <a:latin typeface="Arial Narrow" pitchFamily="34" charset="0"/>
              </a:rPr>
              <a:t> </a:t>
            </a:r>
            <a:r>
              <a:rPr lang="en-US" dirty="0" err="1">
                <a:latin typeface="Arial Narrow" pitchFamily="34" charset="0"/>
              </a:rPr>
              <a:t>unidad</a:t>
            </a:r>
            <a:endParaRPr lang="en-US" dirty="0">
              <a:latin typeface="Arial Narrow" pitchFamily="34" charset="0"/>
            </a:endParaRPr>
          </a:p>
        </p:txBody>
      </p:sp>
      <p:pic>
        <p:nvPicPr>
          <p:cNvPr id="320516" name="Picture 4" descr="transaction_annie"/>
          <p:cNvPicPr>
            <a:picLocks noChangeAspect="1" noChangeArrowheads="1"/>
          </p:cNvPicPr>
          <p:nvPr/>
        </p:nvPicPr>
        <p:blipFill>
          <a:blip r:embed="rId2"/>
          <a:srcRect/>
          <a:stretch>
            <a:fillRect/>
          </a:stretch>
        </p:blipFill>
        <p:spPr bwMode="auto">
          <a:xfrm>
            <a:off x="3124200" y="2057400"/>
            <a:ext cx="4600575" cy="45370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contenido"/>
          <p:cNvSpPr>
            <a:spLocks noGrp="1"/>
          </p:cNvSpPr>
          <p:nvPr>
            <p:ph idx="1"/>
          </p:nvPr>
        </p:nvSpPr>
        <p:spPr/>
        <p:txBody>
          <a:bodyPr/>
          <a:lstStyle/>
          <a:p>
            <a:r>
              <a:rPr lang="es-ES" sz="2000" dirty="0" smtClean="0">
                <a:latin typeface="Times New Roman" pitchFamily="18" charset="0"/>
                <a:cs typeface="Times New Roman" pitchFamily="18" charset="0"/>
              </a:rPr>
              <a:t>Una </a:t>
            </a:r>
            <a:r>
              <a:rPr lang="es-ES" sz="2000" b="1" dirty="0" smtClean="0">
                <a:latin typeface="Times New Roman" pitchFamily="18" charset="0"/>
                <a:cs typeface="Times New Roman" pitchFamily="18" charset="0"/>
              </a:rPr>
              <a:t>transacción</a:t>
            </a:r>
            <a:r>
              <a:rPr lang="es-ES" sz="2000" dirty="0" smtClean="0">
                <a:latin typeface="Times New Roman" pitchFamily="18" charset="0"/>
                <a:cs typeface="Times New Roman" pitchFamily="18" charset="0"/>
              </a:rPr>
              <a:t> en un </a:t>
            </a:r>
            <a:r>
              <a:rPr lang="es-ES" sz="2000" dirty="0" smtClean="0">
                <a:latin typeface="Times New Roman" pitchFamily="18" charset="0"/>
                <a:cs typeface="Times New Roman" pitchFamily="18" charset="0"/>
                <a:hlinkClick r:id="rId2" action="ppaction://hlinkfile" tooltip="SGBD"/>
              </a:rPr>
              <a:t>Sistema de Gestión de Bases de Datos (SGBD)</a:t>
            </a:r>
            <a:r>
              <a:rPr lang="es-ES" sz="2000" dirty="0" smtClean="0">
                <a:latin typeface="Times New Roman" pitchFamily="18" charset="0"/>
                <a:cs typeface="Times New Roman" pitchFamily="18" charset="0"/>
              </a:rPr>
              <a:t>, es un conjunto de órdenes que se ejecutan formando una unidad de trabajo, es decir, en forma indivisible o atómica.</a:t>
            </a:r>
          </a:p>
          <a:p>
            <a:pPr>
              <a:buFont typeface="Wingdings 3" pitchFamily="18" charset="2"/>
              <a:buNone/>
            </a:pPr>
            <a:endParaRPr lang="es-ES" sz="2000" dirty="0" smtClean="0">
              <a:latin typeface="Times New Roman" pitchFamily="18" charset="0"/>
              <a:cs typeface="Times New Roman" pitchFamily="18" charset="0"/>
            </a:endParaRPr>
          </a:p>
          <a:p>
            <a:r>
              <a:rPr lang="es-ES" sz="2000" dirty="0" smtClean="0">
                <a:latin typeface="Times New Roman" pitchFamily="18" charset="0"/>
                <a:cs typeface="Times New Roman" pitchFamily="18" charset="0"/>
              </a:rPr>
              <a:t>Un </a:t>
            </a:r>
            <a:r>
              <a:rPr lang="es-ES" sz="2000" dirty="0" smtClean="0">
                <a:latin typeface="Times New Roman" pitchFamily="18" charset="0"/>
                <a:cs typeface="Times New Roman" pitchFamily="18" charset="0"/>
                <a:hlinkClick r:id="rId2" action="ppaction://hlinkfile" tooltip="SGBD"/>
              </a:rPr>
              <a:t>SGBD</a:t>
            </a:r>
            <a:r>
              <a:rPr lang="es-ES" sz="2000" dirty="0" smtClean="0">
                <a:latin typeface="Times New Roman" pitchFamily="18" charset="0"/>
                <a:cs typeface="Times New Roman" pitchFamily="18" charset="0"/>
              </a:rPr>
              <a:t> se dice </a:t>
            </a:r>
            <a:r>
              <a:rPr lang="es-ES" sz="2000" b="1" dirty="0" smtClean="0">
                <a:latin typeface="Times New Roman" pitchFamily="18" charset="0"/>
                <a:cs typeface="Times New Roman" pitchFamily="18" charset="0"/>
              </a:rPr>
              <a:t>transaccional</a:t>
            </a:r>
            <a:r>
              <a:rPr lang="es-ES" sz="2000" dirty="0" smtClean="0">
                <a:latin typeface="Times New Roman" pitchFamily="18" charset="0"/>
                <a:cs typeface="Times New Roman" pitchFamily="18" charset="0"/>
              </a:rPr>
              <a:t>, si es capaz de mantener la integridad de los datos, haciendo que estas transacciones no puedan finalizar en un estado intermedio. Cuando por alguna causa el sistema debe cancelar la transacción, empieza a deshacer las órdenes ejecutadas hasta dejar la base de datos en su estado inicial (llamado punto de integridad), como si la orden de la transacción nunca se hubiese realizado.</a:t>
            </a:r>
          </a:p>
          <a:p>
            <a:endParaRPr lang="es-ES" dirty="0" smtClean="0"/>
          </a:p>
        </p:txBody>
      </p:sp>
      <p:sp>
        <p:nvSpPr>
          <p:cNvPr id="3" name="2 Título"/>
          <p:cNvSpPr>
            <a:spLocks noGrp="1"/>
          </p:cNvSpPr>
          <p:nvPr>
            <p:ph type="title"/>
          </p:nvPr>
        </p:nvSpPr>
        <p:spPr/>
        <p:txBody>
          <a:bodyPr>
            <a:normAutofit/>
          </a:bodyPr>
          <a:lstStyle/>
          <a:p>
            <a:pPr>
              <a:defRPr/>
            </a:pPr>
            <a:r>
              <a:rPr lang="es-ES" dirty="0" smtClean="0"/>
              <a:t>Transacciones en un SGDB</a:t>
            </a:r>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contenido"/>
          <p:cNvSpPr>
            <a:spLocks noGrp="1"/>
          </p:cNvSpPr>
          <p:nvPr>
            <p:ph idx="1"/>
          </p:nvPr>
        </p:nvSpPr>
        <p:spPr/>
        <p:txBody>
          <a:bodyPr/>
          <a:lstStyle/>
          <a:p>
            <a:pPr algn="just"/>
            <a:r>
              <a:rPr lang="es-ES" sz="2000" b="1" dirty="0" smtClean="0">
                <a:latin typeface="Times New Roman" pitchFamily="18" charset="0"/>
                <a:cs typeface="Times New Roman" pitchFamily="18" charset="0"/>
                <a:hlinkClick r:id="rId2" action="ppaction://hlinkfile" tooltip="Atomicidad"/>
              </a:rPr>
              <a:t>Atomicidad</a:t>
            </a:r>
            <a:r>
              <a:rPr lang="es-ES" sz="2000" b="1" dirty="0" smtClean="0">
                <a:latin typeface="Times New Roman" pitchFamily="18" charset="0"/>
                <a:cs typeface="Times New Roman" pitchFamily="18" charset="0"/>
              </a:rPr>
              <a:t>:</a:t>
            </a:r>
            <a:r>
              <a:rPr lang="es-ES" sz="2000" dirty="0" smtClean="0">
                <a:latin typeface="Times New Roman" pitchFamily="18" charset="0"/>
                <a:cs typeface="Times New Roman" pitchFamily="18" charset="0"/>
              </a:rPr>
              <a:t> es la propiedad que asegura que la operación se ha realizado o no, y por lo tanto ante un fallo del sistema no puede quedar a medias. </a:t>
            </a:r>
          </a:p>
          <a:p>
            <a:pPr algn="just"/>
            <a:r>
              <a:rPr lang="es-ES" sz="2000" b="1" dirty="0" smtClean="0">
                <a:latin typeface="Times New Roman" pitchFamily="18" charset="0"/>
                <a:cs typeface="Times New Roman" pitchFamily="18" charset="0"/>
                <a:hlinkClick r:id="rId3" action="ppaction://hlinkfile" tooltip="Consistencia"/>
              </a:rPr>
              <a:t>Consistencia</a:t>
            </a:r>
            <a:r>
              <a:rPr lang="es-ES" sz="2000" b="1" dirty="0" smtClean="0">
                <a:latin typeface="Times New Roman" pitchFamily="18" charset="0"/>
                <a:cs typeface="Times New Roman" pitchFamily="18" charset="0"/>
              </a:rPr>
              <a:t>:</a:t>
            </a:r>
            <a:r>
              <a:rPr lang="es-ES" sz="2000" dirty="0" smtClean="0">
                <a:latin typeface="Times New Roman" pitchFamily="18" charset="0"/>
                <a:cs typeface="Times New Roman" pitchFamily="18" charset="0"/>
              </a:rPr>
              <a:t> es la propiedad que asegura que sólo se empieza aquello que se puede acabar. Por lo tanto se ejecutan aquellas operaciones que no van a romper la reglas y directrices de integridad de la base de datos. </a:t>
            </a:r>
          </a:p>
          <a:p>
            <a:pPr algn="just"/>
            <a:r>
              <a:rPr lang="es-ES" sz="2000" b="1" dirty="0" smtClean="0">
                <a:latin typeface="Times New Roman" pitchFamily="18" charset="0"/>
                <a:cs typeface="Times New Roman" pitchFamily="18" charset="0"/>
                <a:hlinkClick r:id="rId4" action="ppaction://hlinkfile" tooltip="Aislamiento"/>
              </a:rPr>
              <a:t>Aislamiento</a:t>
            </a:r>
            <a:r>
              <a:rPr lang="es-ES" sz="2000" b="1" dirty="0" smtClean="0">
                <a:latin typeface="Times New Roman" pitchFamily="18" charset="0"/>
                <a:cs typeface="Times New Roman" pitchFamily="18" charset="0"/>
              </a:rPr>
              <a:t>:</a:t>
            </a:r>
            <a:r>
              <a:rPr lang="es-ES" sz="2000" dirty="0" smtClean="0">
                <a:latin typeface="Times New Roman" pitchFamily="18" charset="0"/>
                <a:cs typeface="Times New Roman" pitchFamily="18" charset="0"/>
              </a:rPr>
              <a:t> es la propiedad que asegura que una operación no puede afectar a otras. Esto asegura que la realización de dos transacciones sobre la misma información sean independientes y no generen ningún tipo de error. </a:t>
            </a:r>
          </a:p>
          <a:p>
            <a:pPr algn="just"/>
            <a:r>
              <a:rPr lang="es-ES" sz="2000" b="1" dirty="0" smtClean="0">
                <a:latin typeface="Times New Roman" pitchFamily="18" charset="0"/>
                <a:cs typeface="Times New Roman" pitchFamily="18" charset="0"/>
                <a:hlinkClick r:id="rId5" action="ppaction://hlinkfile" tooltip="Datos persistentes"/>
              </a:rPr>
              <a:t>Durabilidad</a:t>
            </a:r>
            <a:r>
              <a:rPr lang="es-ES" sz="2000" b="1" dirty="0" smtClean="0">
                <a:latin typeface="Times New Roman" pitchFamily="18" charset="0"/>
                <a:cs typeface="Times New Roman" pitchFamily="18" charset="0"/>
              </a:rPr>
              <a:t>:</a:t>
            </a:r>
            <a:r>
              <a:rPr lang="es-ES" sz="2000" dirty="0" smtClean="0">
                <a:latin typeface="Times New Roman" pitchFamily="18" charset="0"/>
                <a:cs typeface="Times New Roman" pitchFamily="18" charset="0"/>
              </a:rPr>
              <a:t> es la propiedad que asegura que una vez realizada la operación, ésta persistirá y no se podrá deshacer aunque falle el sistema. </a:t>
            </a:r>
          </a:p>
          <a:p>
            <a:endParaRPr lang="es-ES" dirty="0" smtClean="0"/>
          </a:p>
        </p:txBody>
      </p:sp>
      <p:sp>
        <p:nvSpPr>
          <p:cNvPr id="3" name="2 Título"/>
          <p:cNvSpPr>
            <a:spLocks noGrp="1"/>
          </p:cNvSpPr>
          <p:nvPr>
            <p:ph type="title"/>
          </p:nvPr>
        </p:nvSpPr>
        <p:spPr>
          <a:xfrm>
            <a:off x="1676400" y="152400"/>
            <a:ext cx="7467600" cy="685800"/>
          </a:xfrm>
        </p:spPr>
        <p:txBody>
          <a:bodyPr/>
          <a:lstStyle/>
          <a:p>
            <a:pPr lvl="1">
              <a:defRPr/>
            </a:pPr>
            <a:r>
              <a:rPr lang="es-ES" sz="2400" dirty="0" smtClean="0"/>
              <a:t>Propiedades de Atomicidad, Consistencia, Aislamiento y Durabilidad (ACID).</a:t>
            </a:r>
            <a:r>
              <a:rPr lang="es-ES" sz="2600" dirty="0" smtClean="0"/>
              <a:t> </a:t>
            </a:r>
            <a:endParaRPr lang="es-E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914400" y="228600"/>
            <a:ext cx="8229600" cy="582594"/>
          </a:xfrm>
        </p:spPr>
        <p:txBody>
          <a:bodyPr/>
          <a:lstStyle/>
          <a:p>
            <a:pPr lvl="1">
              <a:defRPr/>
            </a:pPr>
            <a:r>
              <a:rPr lang="es-ES" sz="2600" dirty="0" smtClean="0"/>
              <a:t>Estados de las transacciones. </a:t>
            </a:r>
            <a:endParaRPr lang="es-ES" dirty="0"/>
          </a:p>
        </p:txBody>
      </p:sp>
      <p:sp>
        <p:nvSpPr>
          <p:cNvPr id="5" name="4 Rectángulo redondeado"/>
          <p:cNvSpPr/>
          <p:nvPr/>
        </p:nvSpPr>
        <p:spPr bwMode="auto">
          <a:xfrm>
            <a:off x="3810000" y="2133600"/>
            <a:ext cx="1600200" cy="685800"/>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s-ES_tradnl" sz="1600" b="0" i="0" u="none" strike="noStrike" cap="none" normalizeH="0" baseline="0" dirty="0" smtClean="0">
                <a:ln>
                  <a:noFill/>
                </a:ln>
                <a:solidFill>
                  <a:schemeClr val="bg1"/>
                </a:solidFill>
                <a:effectLst/>
                <a:latin typeface="Times New Roman" pitchFamily="18" charset="0"/>
                <a:cs typeface="Times New Roman" pitchFamily="18" charset="0"/>
              </a:rPr>
              <a:t>Parcialmente Comprometida</a:t>
            </a:r>
            <a:endParaRPr kumimoji="0" lang="es-AR"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10" name="9 Conector recto de flecha"/>
          <p:cNvCxnSpPr>
            <a:stCxn id="47" idx="0"/>
            <a:endCxn id="5" idx="1"/>
          </p:cNvCxnSpPr>
          <p:nvPr/>
        </p:nvCxnSpPr>
        <p:spPr bwMode="auto">
          <a:xfrm rot="5400000" flipH="1" flipV="1">
            <a:off x="2971800" y="2438400"/>
            <a:ext cx="800100" cy="876300"/>
          </a:xfrm>
          <a:prstGeom prst="straightConnector1">
            <a:avLst/>
          </a:prstGeom>
          <a:noFill/>
          <a:ln w="38100" cap="flat" cmpd="sng" algn="ctr">
            <a:solidFill>
              <a:schemeClr val="bg1"/>
            </a:solidFill>
            <a:prstDash val="solid"/>
            <a:round/>
            <a:headEnd type="none" w="med" len="med"/>
            <a:tailEnd type="arrow"/>
          </a:ln>
          <a:effectLst/>
        </p:spPr>
      </p:cxnSp>
      <p:cxnSp>
        <p:nvCxnSpPr>
          <p:cNvPr id="11" name="10 Conector recto de flecha"/>
          <p:cNvCxnSpPr>
            <a:stCxn id="47" idx="2"/>
          </p:cNvCxnSpPr>
          <p:nvPr/>
        </p:nvCxnSpPr>
        <p:spPr bwMode="auto">
          <a:xfrm rot="16200000" flipH="1">
            <a:off x="2914651" y="3981448"/>
            <a:ext cx="914399" cy="876301"/>
          </a:xfrm>
          <a:prstGeom prst="straightConnector1">
            <a:avLst/>
          </a:prstGeom>
          <a:noFill/>
          <a:ln w="38100" cap="flat" cmpd="sng" algn="ctr">
            <a:solidFill>
              <a:schemeClr val="bg1"/>
            </a:solidFill>
            <a:prstDash val="solid"/>
            <a:round/>
            <a:headEnd type="none" w="med" len="med"/>
            <a:tailEnd type="arrow"/>
          </a:ln>
          <a:effectLst/>
        </p:spPr>
      </p:cxnSp>
      <p:cxnSp>
        <p:nvCxnSpPr>
          <p:cNvPr id="14" name="13 Conector recto de flecha"/>
          <p:cNvCxnSpPr>
            <a:stCxn id="5" idx="2"/>
            <a:endCxn id="48" idx="0"/>
          </p:cNvCxnSpPr>
          <p:nvPr/>
        </p:nvCxnSpPr>
        <p:spPr bwMode="auto">
          <a:xfrm rot="5400000">
            <a:off x="3771900" y="3657600"/>
            <a:ext cx="1676400" cy="1588"/>
          </a:xfrm>
          <a:prstGeom prst="straightConnector1">
            <a:avLst/>
          </a:prstGeom>
          <a:noFill/>
          <a:ln w="38100" cap="flat" cmpd="sng" algn="ctr">
            <a:solidFill>
              <a:schemeClr val="bg1"/>
            </a:solidFill>
            <a:prstDash val="solid"/>
            <a:round/>
            <a:headEnd type="none" w="med" len="med"/>
            <a:tailEnd type="arrow"/>
          </a:ln>
          <a:effectLst/>
        </p:spPr>
      </p:cxnSp>
      <p:cxnSp>
        <p:nvCxnSpPr>
          <p:cNvPr id="19" name="18 Conector recto de flecha"/>
          <p:cNvCxnSpPr>
            <a:stCxn id="5" idx="3"/>
            <a:endCxn id="49" idx="1"/>
          </p:cNvCxnSpPr>
          <p:nvPr/>
        </p:nvCxnSpPr>
        <p:spPr bwMode="auto">
          <a:xfrm>
            <a:off x="5410200" y="2476500"/>
            <a:ext cx="990600" cy="1588"/>
          </a:xfrm>
          <a:prstGeom prst="straightConnector1">
            <a:avLst/>
          </a:prstGeom>
          <a:noFill/>
          <a:ln w="38100" cap="flat" cmpd="sng" algn="ctr">
            <a:solidFill>
              <a:schemeClr val="bg1"/>
            </a:solidFill>
            <a:prstDash val="solid"/>
            <a:round/>
            <a:headEnd type="none" w="med" len="med"/>
            <a:tailEnd type="arrow"/>
          </a:ln>
          <a:effectLst/>
        </p:spPr>
      </p:cxnSp>
      <p:cxnSp>
        <p:nvCxnSpPr>
          <p:cNvPr id="21" name="20 Conector recto de flecha"/>
          <p:cNvCxnSpPr>
            <a:stCxn id="48" idx="3"/>
            <a:endCxn id="50" idx="1"/>
          </p:cNvCxnSpPr>
          <p:nvPr/>
        </p:nvCxnSpPr>
        <p:spPr bwMode="auto">
          <a:xfrm>
            <a:off x="5410200" y="4838700"/>
            <a:ext cx="1066800" cy="1588"/>
          </a:xfrm>
          <a:prstGeom prst="straightConnector1">
            <a:avLst/>
          </a:prstGeom>
          <a:noFill/>
          <a:ln w="38100" cap="flat" cmpd="sng" algn="ctr">
            <a:solidFill>
              <a:schemeClr val="bg1"/>
            </a:solidFill>
            <a:prstDash val="solid"/>
            <a:round/>
            <a:headEnd type="none" w="med" len="med"/>
            <a:tailEnd type="arrow"/>
          </a:ln>
          <a:effectLst/>
        </p:spPr>
      </p:cxnSp>
      <p:sp>
        <p:nvSpPr>
          <p:cNvPr id="47" name="46 Rectángulo redondeado"/>
          <p:cNvSpPr/>
          <p:nvPr/>
        </p:nvSpPr>
        <p:spPr bwMode="auto">
          <a:xfrm>
            <a:off x="2133600" y="3276600"/>
            <a:ext cx="1600200" cy="685800"/>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s-ES_tradnl" sz="1600" b="0" i="0" u="none" strike="noStrike" cap="none" normalizeH="0" baseline="0" dirty="0" smtClean="0">
                <a:ln>
                  <a:noFill/>
                </a:ln>
                <a:solidFill>
                  <a:schemeClr val="bg1"/>
                </a:solidFill>
                <a:effectLst/>
                <a:latin typeface="Times New Roman" pitchFamily="18" charset="0"/>
                <a:cs typeface="Times New Roman" pitchFamily="18" charset="0"/>
              </a:rPr>
              <a:t>Activa</a:t>
            </a:r>
            <a:endParaRPr kumimoji="0" lang="es-AR"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48" name="47 Rectángulo redondeado"/>
          <p:cNvSpPr/>
          <p:nvPr/>
        </p:nvSpPr>
        <p:spPr bwMode="auto">
          <a:xfrm>
            <a:off x="3810000" y="4495800"/>
            <a:ext cx="1600200" cy="685800"/>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s-ES_tradnl" sz="1600" b="0" i="0" u="none" strike="noStrike" cap="none" normalizeH="0" baseline="0" dirty="0" smtClean="0">
                <a:ln>
                  <a:noFill/>
                </a:ln>
                <a:solidFill>
                  <a:schemeClr val="bg1"/>
                </a:solidFill>
                <a:effectLst/>
                <a:latin typeface="Times New Roman" pitchFamily="18" charset="0"/>
                <a:cs typeface="Times New Roman" pitchFamily="18" charset="0"/>
              </a:rPr>
              <a:t>Fallida</a:t>
            </a:r>
            <a:endParaRPr kumimoji="0" lang="es-AR"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49" name="48 Rectángulo redondeado"/>
          <p:cNvSpPr/>
          <p:nvPr/>
        </p:nvSpPr>
        <p:spPr bwMode="auto">
          <a:xfrm>
            <a:off x="6400800" y="2133600"/>
            <a:ext cx="1600200" cy="685800"/>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s-ES_tradnl" sz="1600" dirty="0" smtClean="0"/>
              <a:t>Comprometida</a:t>
            </a:r>
            <a:endParaRPr kumimoji="0" lang="es-AR"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50" name="49 Rectángulo redondeado"/>
          <p:cNvSpPr/>
          <p:nvPr/>
        </p:nvSpPr>
        <p:spPr bwMode="auto">
          <a:xfrm>
            <a:off x="6477000" y="4495800"/>
            <a:ext cx="1600200" cy="685800"/>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s-ES_tradnl" sz="1600" b="0" i="0" u="none" strike="noStrike" cap="none" normalizeH="0" baseline="0" dirty="0" smtClean="0">
                <a:ln>
                  <a:noFill/>
                </a:ln>
                <a:solidFill>
                  <a:schemeClr val="bg1"/>
                </a:solidFill>
                <a:effectLst/>
                <a:latin typeface="Times New Roman" pitchFamily="18" charset="0"/>
                <a:cs typeface="Times New Roman" pitchFamily="18" charset="0"/>
              </a:rPr>
              <a:t>Abortada</a:t>
            </a:r>
            <a:endParaRPr kumimoji="0" lang="es-AR"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61" name="60 Conector recto de flecha"/>
          <p:cNvCxnSpPr/>
          <p:nvPr/>
        </p:nvCxnSpPr>
        <p:spPr bwMode="auto">
          <a:xfrm>
            <a:off x="1981200" y="6019800"/>
            <a:ext cx="6019800" cy="1588"/>
          </a:xfrm>
          <a:prstGeom prst="straightConnector1">
            <a:avLst/>
          </a:prstGeom>
          <a:noFill/>
          <a:ln w="9525" cap="flat" cmpd="sng" algn="ctr">
            <a:solidFill>
              <a:schemeClr val="bg1"/>
            </a:solidFill>
            <a:prstDash val="solid"/>
            <a:round/>
            <a:headEnd type="none" w="med" len="med"/>
            <a:tailEnd type="arrow"/>
          </a:ln>
          <a:effectLst/>
        </p:spPr>
      </p:cxnSp>
      <p:sp>
        <p:nvSpPr>
          <p:cNvPr id="62" name="61 CuadroTexto"/>
          <p:cNvSpPr txBox="1"/>
          <p:nvPr/>
        </p:nvSpPr>
        <p:spPr>
          <a:xfrm>
            <a:off x="5562600" y="5638800"/>
            <a:ext cx="2971800" cy="400110"/>
          </a:xfrm>
          <a:prstGeom prst="rect">
            <a:avLst/>
          </a:prstGeom>
          <a:noFill/>
        </p:spPr>
        <p:txBody>
          <a:bodyPr wrap="square" rtlCol="0">
            <a:spAutoFit/>
          </a:bodyPr>
          <a:lstStyle/>
          <a:p>
            <a:r>
              <a:rPr lang="es-ES_tradnl" sz="2000" dirty="0" smtClean="0"/>
              <a:t>Reiniciar o cancelar</a:t>
            </a:r>
            <a:endParaRPr lang="es-AR" sz="2000" dirty="0"/>
          </a:p>
        </p:txBody>
      </p:sp>
      <p:sp>
        <p:nvSpPr>
          <p:cNvPr id="64" name="63 CuadroTexto"/>
          <p:cNvSpPr txBox="1"/>
          <p:nvPr/>
        </p:nvSpPr>
        <p:spPr>
          <a:xfrm>
            <a:off x="7391400" y="3048000"/>
            <a:ext cx="1752600" cy="707886"/>
          </a:xfrm>
          <a:prstGeom prst="rect">
            <a:avLst/>
          </a:prstGeom>
          <a:noFill/>
        </p:spPr>
        <p:txBody>
          <a:bodyPr wrap="square" rtlCol="0">
            <a:spAutoFit/>
          </a:bodyPr>
          <a:lstStyle/>
          <a:p>
            <a:r>
              <a:rPr lang="es-ES_tradnl" sz="2000" dirty="0" smtClean="0"/>
              <a:t>Transacción terminada</a:t>
            </a:r>
            <a:endParaRPr lang="es-AR" sz="2000" dirty="0"/>
          </a:p>
        </p:txBody>
      </p:sp>
      <p:sp>
        <p:nvSpPr>
          <p:cNvPr id="65" name="64 CuadroTexto"/>
          <p:cNvSpPr txBox="1"/>
          <p:nvPr/>
        </p:nvSpPr>
        <p:spPr>
          <a:xfrm>
            <a:off x="6553200" y="1676400"/>
            <a:ext cx="1752600" cy="400110"/>
          </a:xfrm>
          <a:prstGeom prst="rect">
            <a:avLst/>
          </a:prstGeom>
          <a:noFill/>
        </p:spPr>
        <p:txBody>
          <a:bodyPr wrap="square" rtlCol="0">
            <a:spAutoFit/>
          </a:bodyPr>
          <a:lstStyle/>
          <a:p>
            <a:r>
              <a:rPr lang="es-ES_tradnl" sz="2000" dirty="0" err="1" smtClean="0"/>
              <a:t>Commit</a:t>
            </a:r>
            <a:endParaRPr lang="es-AR" sz="2000" dirty="0"/>
          </a:p>
        </p:txBody>
      </p:sp>
      <p:sp>
        <p:nvSpPr>
          <p:cNvPr id="66" name="65 CuadroTexto"/>
          <p:cNvSpPr txBox="1"/>
          <p:nvPr/>
        </p:nvSpPr>
        <p:spPr>
          <a:xfrm>
            <a:off x="6553200" y="4038600"/>
            <a:ext cx="1752600" cy="400110"/>
          </a:xfrm>
          <a:prstGeom prst="rect">
            <a:avLst/>
          </a:prstGeom>
          <a:noFill/>
        </p:spPr>
        <p:txBody>
          <a:bodyPr wrap="square" rtlCol="0">
            <a:spAutoFit/>
          </a:bodyPr>
          <a:lstStyle/>
          <a:p>
            <a:r>
              <a:rPr lang="es-ES_tradnl" sz="2000" dirty="0" err="1" smtClean="0"/>
              <a:t>Rollback</a:t>
            </a:r>
            <a:endParaRPr lang="es-AR" sz="2000" dirty="0"/>
          </a:p>
        </p:txBody>
      </p:sp>
      <p:sp>
        <p:nvSpPr>
          <p:cNvPr id="67" name="66 CuadroTexto"/>
          <p:cNvSpPr txBox="1"/>
          <p:nvPr/>
        </p:nvSpPr>
        <p:spPr>
          <a:xfrm>
            <a:off x="1600200" y="2514600"/>
            <a:ext cx="1752600" cy="707886"/>
          </a:xfrm>
          <a:prstGeom prst="rect">
            <a:avLst/>
          </a:prstGeom>
          <a:noFill/>
        </p:spPr>
        <p:txBody>
          <a:bodyPr wrap="square" rtlCol="0">
            <a:spAutoFit/>
          </a:bodyPr>
          <a:lstStyle/>
          <a:p>
            <a:r>
              <a:rPr lang="es-ES_tradnl" sz="2000" dirty="0" err="1" smtClean="0"/>
              <a:t>Begin</a:t>
            </a:r>
            <a:r>
              <a:rPr lang="es-ES_tradnl" sz="2000" dirty="0" smtClean="0"/>
              <a:t> </a:t>
            </a:r>
            <a:r>
              <a:rPr lang="es-ES_tradnl" sz="2000" dirty="0" err="1" smtClean="0"/>
              <a:t>Transaction</a:t>
            </a:r>
            <a:endParaRPr lang="es-A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371600" y="152400"/>
            <a:ext cx="7772400" cy="685800"/>
          </a:xfrm>
        </p:spPr>
        <p:txBody>
          <a:bodyPr/>
          <a:lstStyle/>
          <a:p>
            <a:r>
              <a:rPr lang="en-US" sz="2800" b="1" dirty="0" err="1">
                <a:latin typeface="Arial Narrow" pitchFamily="34" charset="0"/>
              </a:rPr>
              <a:t>Transacciones</a:t>
            </a:r>
            <a:endParaRPr lang="en-US" sz="2800" b="1" dirty="0">
              <a:latin typeface="Arial Narrow" pitchFamily="34" charset="0"/>
            </a:endParaRPr>
          </a:p>
        </p:txBody>
      </p:sp>
      <p:sp>
        <p:nvSpPr>
          <p:cNvPr id="4" name="3 Rectángulo"/>
          <p:cNvSpPr/>
          <p:nvPr/>
        </p:nvSpPr>
        <p:spPr>
          <a:xfrm>
            <a:off x="1676400" y="1295400"/>
            <a:ext cx="7239000" cy="3046988"/>
          </a:xfrm>
          <a:prstGeom prst="rect">
            <a:avLst/>
          </a:prstGeom>
        </p:spPr>
        <p:txBody>
          <a:bodyPr wrap="square">
            <a:spAutoFit/>
          </a:bodyPr>
          <a:lstStyle/>
          <a:p>
            <a:r>
              <a:rPr lang="es-AR" dirty="0" smtClean="0"/>
              <a:t>No solo el </a:t>
            </a:r>
            <a:r>
              <a:rPr lang="es-AR" i="1" dirty="0" smtClean="0">
                <a:solidFill>
                  <a:srgbClr val="FFFF00"/>
                </a:solidFill>
              </a:rPr>
              <a:t>hardware</a:t>
            </a:r>
            <a:r>
              <a:rPr lang="es-AR" dirty="0" smtClean="0"/>
              <a:t> o el </a:t>
            </a:r>
            <a:r>
              <a:rPr lang="es-AR" i="1" dirty="0" smtClean="0">
                <a:solidFill>
                  <a:srgbClr val="FFFF00"/>
                </a:solidFill>
              </a:rPr>
              <a:t>software</a:t>
            </a:r>
            <a:r>
              <a:rPr lang="es-AR" dirty="0" smtClean="0"/>
              <a:t> pueden fallar dejando a la BD en un estado inexplicable a partir de operaciones.</a:t>
            </a:r>
          </a:p>
          <a:p>
            <a:r>
              <a:rPr lang="es-AR" dirty="0" smtClean="0"/>
              <a:t>El sistema de base de datos normalmente esta siendo accedido simultáneamente por muchos usuarios tanto para hacer consultas como actualizaciones.</a:t>
            </a:r>
          </a:p>
          <a:p>
            <a:r>
              <a:rPr lang="es-AR" dirty="0" smtClean="0"/>
              <a:t>Algunas ejecuciones paralelas pueden intercalarse de manera tal de dejar a la BD en un estado inconsistente.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contenido"/>
          <p:cNvSpPr>
            <a:spLocks noGrp="1"/>
          </p:cNvSpPr>
          <p:nvPr>
            <p:ph idx="1"/>
          </p:nvPr>
        </p:nvSpPr>
        <p:spPr>
          <a:xfrm>
            <a:off x="1981200" y="1295400"/>
            <a:ext cx="6781800" cy="4864100"/>
          </a:xfrm>
        </p:spPr>
        <p:txBody>
          <a:bodyPr/>
          <a:lstStyle/>
          <a:p>
            <a:r>
              <a:rPr lang="es-ES" sz="2000" dirty="0" smtClean="0">
                <a:solidFill>
                  <a:srgbClr val="FFFF00"/>
                </a:solidFill>
              </a:rPr>
              <a:t>Activa. </a:t>
            </a:r>
            <a:r>
              <a:rPr lang="es-ES" sz="2000" dirty="0" smtClean="0"/>
              <a:t>Es el estado inicial, permanece en este estado durante la ejecución.</a:t>
            </a:r>
          </a:p>
          <a:p>
            <a:r>
              <a:rPr lang="es-ES" sz="2000" dirty="0" smtClean="0">
                <a:solidFill>
                  <a:srgbClr val="FFFF00"/>
                </a:solidFill>
              </a:rPr>
              <a:t>Parcialmente comprometida. </a:t>
            </a:r>
            <a:r>
              <a:rPr lang="es-ES" sz="2000" dirty="0" smtClean="0"/>
              <a:t>Después de ejecutarse la última instrucción.</a:t>
            </a:r>
          </a:p>
          <a:p>
            <a:r>
              <a:rPr lang="es-ES" sz="2000" dirty="0" smtClean="0">
                <a:solidFill>
                  <a:srgbClr val="FFFF00"/>
                </a:solidFill>
              </a:rPr>
              <a:t>Fallida. </a:t>
            </a:r>
            <a:r>
              <a:rPr lang="es-ES" sz="2000" dirty="0" smtClean="0"/>
              <a:t>Se descubre que no puede continuar con la ejecución normal.</a:t>
            </a:r>
          </a:p>
          <a:p>
            <a:r>
              <a:rPr lang="es-ES" sz="2000" dirty="0" smtClean="0">
                <a:solidFill>
                  <a:srgbClr val="FFFF00"/>
                </a:solidFill>
              </a:rPr>
              <a:t>Abortada. </a:t>
            </a:r>
            <a:r>
              <a:rPr lang="es-ES" sz="2000" dirty="0" smtClean="0"/>
              <a:t>Después de haber retrocedido la transacción y restablecido la BD a su estado anterior al comienzo de la transacción.</a:t>
            </a:r>
          </a:p>
          <a:p>
            <a:r>
              <a:rPr lang="es-ES" sz="2000" dirty="0" smtClean="0">
                <a:solidFill>
                  <a:srgbClr val="FFFF00"/>
                </a:solidFill>
              </a:rPr>
              <a:t>Comprometida. </a:t>
            </a:r>
            <a:r>
              <a:rPr lang="es-ES" sz="2000" dirty="0" smtClean="0"/>
              <a:t>Se completa con éxito, los cambios realizados son permanentes en la BD.</a:t>
            </a:r>
          </a:p>
        </p:txBody>
      </p:sp>
      <p:sp>
        <p:nvSpPr>
          <p:cNvPr id="3" name="2 Título"/>
          <p:cNvSpPr>
            <a:spLocks noGrp="1"/>
          </p:cNvSpPr>
          <p:nvPr>
            <p:ph type="title"/>
          </p:nvPr>
        </p:nvSpPr>
        <p:spPr>
          <a:xfrm>
            <a:off x="457200" y="274638"/>
            <a:ext cx="8229600" cy="725470"/>
          </a:xfrm>
        </p:spPr>
        <p:txBody>
          <a:bodyPr/>
          <a:lstStyle/>
          <a:p>
            <a:pPr>
              <a:defRPr/>
            </a:pPr>
            <a:r>
              <a:rPr lang="es-ES" dirty="0" smtClean="0"/>
              <a:t>Estados transacciones.</a:t>
            </a:r>
            <a:endParaRPr lang="es-E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contenido"/>
          <p:cNvSpPr>
            <a:spLocks noGrp="1"/>
          </p:cNvSpPr>
          <p:nvPr>
            <p:ph idx="1"/>
          </p:nvPr>
        </p:nvSpPr>
        <p:spPr>
          <a:xfrm>
            <a:off x="1676400" y="1071563"/>
            <a:ext cx="7010400" cy="5253037"/>
          </a:xfrm>
        </p:spPr>
        <p:txBody>
          <a:bodyPr/>
          <a:lstStyle/>
          <a:p>
            <a:pPr algn="just"/>
            <a:r>
              <a:rPr lang="es-ES" sz="2000" dirty="0" smtClean="0"/>
              <a:t>La bitácora o registro histórico (en inglés: “</a:t>
            </a:r>
            <a:r>
              <a:rPr lang="es-ES" sz="2000" b="1" dirty="0" err="1" smtClean="0">
                <a:solidFill>
                  <a:srgbClr val="FFFF00"/>
                </a:solidFill>
              </a:rPr>
              <a:t>transaction</a:t>
            </a:r>
            <a:r>
              <a:rPr lang="es-ES" sz="2000" b="1" dirty="0" smtClean="0">
                <a:solidFill>
                  <a:srgbClr val="FFFF00"/>
                </a:solidFill>
              </a:rPr>
              <a:t> log</a:t>
            </a:r>
            <a:r>
              <a:rPr lang="es-ES" sz="2000" dirty="0" smtClean="0"/>
              <a:t>”, “</a:t>
            </a:r>
            <a:r>
              <a:rPr lang="es-ES" sz="2000" b="1" dirty="0" err="1" smtClean="0">
                <a:solidFill>
                  <a:srgbClr val="FFFF00"/>
                </a:solidFill>
              </a:rPr>
              <a:t>database</a:t>
            </a:r>
            <a:r>
              <a:rPr lang="es-ES" sz="2000" b="1" dirty="0" smtClean="0">
                <a:solidFill>
                  <a:srgbClr val="FFFF00"/>
                </a:solidFill>
              </a:rPr>
              <a:t> log</a:t>
            </a:r>
            <a:r>
              <a:rPr lang="es-ES" sz="2000" dirty="0" smtClean="0"/>
              <a:t>” o “</a:t>
            </a:r>
            <a:r>
              <a:rPr lang="es-ES" sz="2000" b="1" dirty="0" err="1" smtClean="0">
                <a:solidFill>
                  <a:srgbClr val="FFFF00"/>
                </a:solidFill>
              </a:rPr>
              <a:t>binary</a:t>
            </a:r>
            <a:r>
              <a:rPr lang="es-ES" sz="2000" b="1" dirty="0" smtClean="0">
                <a:solidFill>
                  <a:srgbClr val="FFFF00"/>
                </a:solidFill>
              </a:rPr>
              <a:t> log</a:t>
            </a:r>
            <a:r>
              <a:rPr lang="es-ES" sz="2000" dirty="0" smtClean="0"/>
              <a:t>”) es la estructura más común que usan los sistemas de BD para guardar las modificaciones realizadas.</a:t>
            </a:r>
          </a:p>
          <a:p>
            <a:pPr algn="just"/>
            <a:endParaRPr lang="es-ES" sz="2000" dirty="0" smtClean="0"/>
          </a:p>
          <a:p>
            <a:pPr algn="just"/>
            <a:r>
              <a:rPr lang="es-ES" sz="2000" dirty="0" smtClean="0"/>
              <a:t>Está formada por una secuencia de registros y mantiene un registro de todas las actividades de actualización de la BD.</a:t>
            </a:r>
          </a:p>
          <a:p>
            <a:pPr algn="just"/>
            <a:endParaRPr lang="es-ES" sz="2000" dirty="0" smtClean="0"/>
          </a:p>
          <a:p>
            <a:pPr algn="just"/>
            <a:r>
              <a:rPr lang="es-ES" sz="2000" dirty="0" smtClean="0"/>
              <a:t>El sistema la utilizada para la recuperación del sistema después de una falla y para garantizar las propiedades ACID de las transacciones.</a:t>
            </a:r>
          </a:p>
        </p:txBody>
      </p:sp>
      <p:sp>
        <p:nvSpPr>
          <p:cNvPr id="3" name="2 Título"/>
          <p:cNvSpPr>
            <a:spLocks noGrp="1"/>
          </p:cNvSpPr>
          <p:nvPr>
            <p:ph type="title"/>
          </p:nvPr>
        </p:nvSpPr>
        <p:spPr>
          <a:xfrm>
            <a:off x="914400" y="152400"/>
            <a:ext cx="8229600" cy="654032"/>
          </a:xfrm>
        </p:spPr>
        <p:txBody>
          <a:bodyPr/>
          <a:lstStyle/>
          <a:p>
            <a:pPr lvl="1">
              <a:defRPr/>
            </a:pPr>
            <a:r>
              <a:rPr lang="es-ES" sz="2600" dirty="0" smtClean="0"/>
              <a:t>Bitácora. </a:t>
            </a:r>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contenido"/>
          <p:cNvSpPr>
            <a:spLocks noGrp="1"/>
          </p:cNvSpPr>
          <p:nvPr>
            <p:ph idx="1"/>
          </p:nvPr>
        </p:nvSpPr>
        <p:spPr/>
        <p:txBody>
          <a:bodyPr/>
          <a:lstStyle/>
          <a:p>
            <a:pPr algn="just"/>
            <a:r>
              <a:rPr lang="es-ES" sz="2000" dirty="0" smtClean="0"/>
              <a:t>El sistema guarda diferentes tipos de registros en la bitácora,  dependiendo del evento ocurrido en la BD.</a:t>
            </a:r>
          </a:p>
          <a:p>
            <a:pPr algn="just">
              <a:buFont typeface="Wingdings 3" pitchFamily="18" charset="2"/>
              <a:buNone/>
            </a:pPr>
            <a:endParaRPr lang="es-ES" sz="2000" dirty="0" smtClean="0"/>
          </a:p>
          <a:p>
            <a:pPr algn="just"/>
            <a:r>
              <a:rPr lang="es-ES" sz="2000" dirty="0" smtClean="0"/>
              <a:t>Por ejemplo:</a:t>
            </a:r>
          </a:p>
          <a:p>
            <a:pPr algn="just"/>
            <a:r>
              <a:rPr lang="es-ES" sz="2000" dirty="0" smtClean="0"/>
              <a:t>Un “registro de actualización” describe una escritura única en la BD y tiene los campos:</a:t>
            </a:r>
          </a:p>
          <a:p>
            <a:pPr lvl="1"/>
            <a:r>
              <a:rPr lang="es-ES" dirty="0" err="1" smtClean="0"/>
              <a:t>ID_Transacción</a:t>
            </a:r>
            <a:r>
              <a:rPr lang="es-ES" dirty="0" smtClean="0"/>
              <a:t>.</a:t>
            </a:r>
          </a:p>
          <a:p>
            <a:pPr lvl="1"/>
            <a:r>
              <a:rPr lang="es-ES" dirty="0" err="1" smtClean="0"/>
              <a:t>ID_elemento_datos</a:t>
            </a:r>
            <a:r>
              <a:rPr lang="es-ES" dirty="0" smtClean="0"/>
              <a:t>.</a:t>
            </a:r>
          </a:p>
          <a:p>
            <a:pPr lvl="1"/>
            <a:r>
              <a:rPr lang="es-ES" dirty="0" smtClean="0"/>
              <a:t>Valor anterior.</a:t>
            </a:r>
          </a:p>
          <a:p>
            <a:pPr lvl="1"/>
            <a:r>
              <a:rPr lang="es-ES" dirty="0" smtClean="0"/>
              <a:t>Valor nuevo.</a:t>
            </a:r>
          </a:p>
        </p:txBody>
      </p:sp>
      <p:sp>
        <p:nvSpPr>
          <p:cNvPr id="3" name="2 Título"/>
          <p:cNvSpPr>
            <a:spLocks noGrp="1"/>
          </p:cNvSpPr>
          <p:nvPr>
            <p:ph type="title"/>
          </p:nvPr>
        </p:nvSpPr>
        <p:spPr>
          <a:xfrm>
            <a:off x="1905000" y="304800"/>
            <a:ext cx="7239000" cy="457200"/>
          </a:xfrm>
        </p:spPr>
        <p:txBody>
          <a:bodyPr/>
          <a:lstStyle/>
          <a:p>
            <a:pPr lvl="1">
              <a:defRPr/>
            </a:pPr>
            <a:r>
              <a:rPr lang="es-ES" sz="2600" dirty="0" smtClean="0"/>
              <a:t>Tipos de bitácora. </a:t>
            </a:r>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contenido"/>
          <p:cNvSpPr>
            <a:spLocks noGrp="1"/>
          </p:cNvSpPr>
          <p:nvPr>
            <p:ph idx="1"/>
          </p:nvPr>
        </p:nvSpPr>
        <p:spPr>
          <a:xfrm>
            <a:off x="1524000" y="900113"/>
            <a:ext cx="7391400" cy="5957887"/>
          </a:xfrm>
        </p:spPr>
        <p:txBody>
          <a:bodyPr/>
          <a:lstStyle/>
          <a:p>
            <a:r>
              <a:rPr lang="es-ES" sz="2000" dirty="0" smtClean="0"/>
              <a:t>Otros registros indican eventos especiales como: inicio de transacción, éxito o fracaso de la misma. Una posible vista de la bitácora puede ser:</a:t>
            </a:r>
          </a:p>
          <a:p>
            <a:endParaRPr lang="es-ES" dirty="0" smtClean="0"/>
          </a:p>
        </p:txBody>
      </p:sp>
      <p:pic>
        <p:nvPicPr>
          <p:cNvPr id="26626" name="Picture 2"/>
          <p:cNvPicPr>
            <a:picLocks noChangeAspect="1" noChangeArrowheads="1"/>
          </p:cNvPicPr>
          <p:nvPr/>
        </p:nvPicPr>
        <p:blipFill>
          <a:blip r:embed="rId2"/>
          <a:srcRect/>
          <a:stretch>
            <a:fillRect/>
          </a:stretch>
        </p:blipFill>
        <p:spPr bwMode="auto">
          <a:xfrm>
            <a:off x="2286000" y="2286000"/>
            <a:ext cx="5686425" cy="4210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contenido"/>
          <p:cNvSpPr>
            <a:spLocks noGrp="1"/>
          </p:cNvSpPr>
          <p:nvPr>
            <p:ph idx="1"/>
          </p:nvPr>
        </p:nvSpPr>
        <p:spPr>
          <a:xfrm>
            <a:off x="1752600" y="1295400"/>
            <a:ext cx="7086600" cy="5091112"/>
          </a:xfrm>
        </p:spPr>
        <p:txBody>
          <a:bodyPr/>
          <a:lstStyle/>
          <a:p>
            <a:r>
              <a:rPr lang="es-ES" dirty="0" smtClean="0"/>
              <a:t>Entonces, como mencionamos antes la bitácora contiene modificaciones y eventos importantes en la BD. Los tipos de  registros son:</a:t>
            </a:r>
          </a:p>
          <a:p>
            <a:pPr lvl="1"/>
            <a:r>
              <a:rPr lang="es-ES" dirty="0" smtClean="0"/>
              <a:t>Actualización de la BD.</a:t>
            </a:r>
          </a:p>
          <a:p>
            <a:pPr lvl="1"/>
            <a:r>
              <a:rPr lang="es-ES" dirty="0" smtClean="0"/>
              <a:t>Compensación.</a:t>
            </a:r>
          </a:p>
          <a:p>
            <a:pPr lvl="1"/>
            <a:r>
              <a:rPr lang="es-ES" dirty="0" err="1" smtClean="0"/>
              <a:t>Commit</a:t>
            </a:r>
            <a:r>
              <a:rPr lang="es-ES" dirty="0" smtClean="0"/>
              <a:t>.</a:t>
            </a:r>
          </a:p>
          <a:p>
            <a:pPr lvl="1"/>
            <a:r>
              <a:rPr lang="es-ES" dirty="0" err="1" smtClean="0"/>
              <a:t>Abort</a:t>
            </a:r>
            <a:r>
              <a:rPr lang="es-ES" dirty="0" smtClean="0"/>
              <a:t>.</a:t>
            </a:r>
          </a:p>
          <a:p>
            <a:pPr lvl="1"/>
            <a:r>
              <a:rPr lang="es-ES" dirty="0" err="1" smtClean="0"/>
              <a:t>Checkpoint</a:t>
            </a:r>
            <a:r>
              <a:rPr lang="es-ES" dirty="0" smtClean="0"/>
              <a:t>.</a:t>
            </a:r>
          </a:p>
          <a:p>
            <a:pPr lvl="1"/>
            <a:r>
              <a:rPr lang="es-ES" dirty="0" smtClean="0"/>
              <a:t>Terminación.</a:t>
            </a:r>
          </a:p>
          <a:p>
            <a:endParaRPr lang="es-ES" dirty="0" smtClean="0"/>
          </a:p>
        </p:txBody>
      </p:sp>
      <p:sp>
        <p:nvSpPr>
          <p:cNvPr id="3" name="2 Título"/>
          <p:cNvSpPr>
            <a:spLocks noGrp="1"/>
          </p:cNvSpPr>
          <p:nvPr>
            <p:ph type="title"/>
          </p:nvPr>
        </p:nvSpPr>
        <p:spPr/>
        <p:txBody>
          <a:bodyPr/>
          <a:lstStyle/>
          <a:p>
            <a:pPr lvl="1">
              <a:defRPr/>
            </a:pPr>
            <a:r>
              <a:rPr lang="es-ES" sz="2600" dirty="0" smtClean="0"/>
              <a:t>Contenido de la bitácora. </a:t>
            </a:r>
            <a:endParaRPr lang="es-E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Transacciones</a:t>
            </a:r>
            <a:r>
              <a:rPr lang="en-US" sz="2800" dirty="0" smtClean="0">
                <a:latin typeface="Arial Narrow" pitchFamily="34" charset="0"/>
              </a:rPr>
              <a:t> </a:t>
            </a:r>
            <a:r>
              <a:rPr lang="en-US" sz="2800" dirty="0" err="1" smtClean="0">
                <a:latin typeface="Arial Narrow" pitchFamily="34" charset="0"/>
              </a:rPr>
              <a:t>Implicitas</a:t>
            </a:r>
            <a:endParaRPr lang="en-US" sz="2800" b="1" dirty="0">
              <a:latin typeface="Arial Narrow" pitchFamily="34" charset="0"/>
            </a:endParaRPr>
          </a:p>
        </p:txBody>
      </p:sp>
      <p:sp>
        <p:nvSpPr>
          <p:cNvPr id="5" name="4 Rectángulo"/>
          <p:cNvSpPr/>
          <p:nvPr/>
        </p:nvSpPr>
        <p:spPr>
          <a:xfrm>
            <a:off x="1600200" y="1447800"/>
            <a:ext cx="7315200" cy="3970318"/>
          </a:xfrm>
          <a:prstGeom prst="rect">
            <a:avLst/>
          </a:prstGeom>
        </p:spPr>
        <p:txBody>
          <a:bodyPr wrap="square">
            <a:spAutoFit/>
          </a:bodyPr>
          <a:lstStyle/>
          <a:p>
            <a:r>
              <a:rPr lang="es-AR" dirty="0" smtClean="0"/>
              <a:t>Las transacciones en SQL por defecto </a:t>
            </a:r>
            <a:r>
              <a:rPr lang="es-AR" dirty="0" smtClean="0"/>
              <a:t>están habilitadas.</a:t>
            </a:r>
            <a:endParaRPr lang="es-AR" dirty="0" smtClean="0"/>
          </a:p>
          <a:p>
            <a:endParaRPr lang="es-AR" dirty="0" smtClean="0"/>
          </a:p>
          <a:p>
            <a:r>
              <a:rPr lang="es-AR" dirty="0" smtClean="0"/>
              <a:t>Se </a:t>
            </a:r>
            <a:r>
              <a:rPr lang="es-AR" dirty="0" smtClean="0"/>
              <a:t>utilizan la instrucción </a:t>
            </a:r>
          </a:p>
          <a:p>
            <a:r>
              <a:rPr lang="es-AR" dirty="0" smtClean="0"/>
              <a:t>SET IMPLICIT_TRANSACTIONS </a:t>
            </a:r>
            <a:r>
              <a:rPr lang="es-AR" dirty="0" smtClean="0">
                <a:solidFill>
                  <a:srgbClr val="66FF33"/>
                </a:solidFill>
              </a:rPr>
              <a:t>ON</a:t>
            </a:r>
            <a:r>
              <a:rPr lang="es-AR" dirty="0" smtClean="0"/>
              <a:t> para iniciar el modo de transacciones implícitas. </a:t>
            </a:r>
          </a:p>
          <a:p>
            <a:r>
              <a:rPr lang="es-AR" dirty="0" smtClean="0"/>
              <a:t>Utilice la instrucción </a:t>
            </a:r>
          </a:p>
          <a:p>
            <a:r>
              <a:rPr lang="es-AR" dirty="0" smtClean="0"/>
              <a:t>SET IMPLICIT_TRANSACTIONS </a:t>
            </a:r>
            <a:r>
              <a:rPr lang="es-AR" dirty="0" smtClean="0">
                <a:solidFill>
                  <a:srgbClr val="FF0000"/>
                </a:solidFill>
              </a:rPr>
              <a:t>OFF</a:t>
            </a:r>
            <a:r>
              <a:rPr lang="es-AR" dirty="0" smtClean="0"/>
              <a:t> para desactivar el modo de transacciones implícitas. </a:t>
            </a:r>
            <a:endParaRPr lang="es-A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 Programación TRANSACT SQL</a:t>
            </a:r>
            <a:endParaRPr lang="es-AR" dirty="0"/>
          </a:p>
        </p:txBody>
      </p:sp>
      <p:sp>
        <p:nvSpPr>
          <p:cNvPr id="4" name="3 Rectángulo"/>
          <p:cNvSpPr/>
          <p:nvPr/>
        </p:nvSpPr>
        <p:spPr>
          <a:xfrm>
            <a:off x="1676400" y="1143000"/>
            <a:ext cx="7239000" cy="4524315"/>
          </a:xfrm>
          <a:prstGeom prst="rect">
            <a:avLst/>
          </a:prstGeom>
        </p:spPr>
        <p:txBody>
          <a:bodyPr wrap="square">
            <a:spAutoFit/>
          </a:bodyPr>
          <a:lstStyle/>
          <a:p>
            <a:pPr algn="just"/>
            <a:r>
              <a:rPr lang="es-AR" b="1" dirty="0" smtClean="0">
                <a:solidFill>
                  <a:srgbClr val="FFFF00"/>
                </a:solidFill>
              </a:rPr>
              <a:t>SQL </a:t>
            </a:r>
            <a:r>
              <a:rPr lang="es-AR" b="1" dirty="0" smtClean="0">
                <a:solidFill>
                  <a:srgbClr val="FFFF00"/>
                </a:solidFill>
              </a:rPr>
              <a:t>es un lenguaje de consulta, no </a:t>
            </a:r>
            <a:r>
              <a:rPr lang="es-AR" b="1" dirty="0" smtClean="0">
                <a:solidFill>
                  <a:srgbClr val="FFFF00"/>
                </a:solidFill>
              </a:rPr>
              <a:t>un lenguaje </a:t>
            </a:r>
            <a:r>
              <a:rPr lang="es-AR" b="1" dirty="0" smtClean="0">
                <a:solidFill>
                  <a:srgbClr val="FFFF00"/>
                </a:solidFill>
              </a:rPr>
              <a:t>de </a:t>
            </a:r>
            <a:r>
              <a:rPr lang="es-AR" b="1" dirty="0" smtClean="0">
                <a:solidFill>
                  <a:srgbClr val="FFFF00"/>
                </a:solidFill>
              </a:rPr>
              <a:t>programación</a:t>
            </a:r>
            <a:r>
              <a:rPr lang="es-AR" b="1" dirty="0" smtClean="0"/>
              <a:t>, </a:t>
            </a:r>
            <a:r>
              <a:rPr lang="es-AR" dirty="0" smtClean="0"/>
              <a:t>SQL </a:t>
            </a:r>
            <a:r>
              <a:rPr lang="es-AR" dirty="0" smtClean="0"/>
              <a:t>es la herramienta ideal para trabajar con bases de </a:t>
            </a:r>
            <a:r>
              <a:rPr lang="es-AR" dirty="0" smtClean="0"/>
              <a:t>datos, </a:t>
            </a:r>
            <a:r>
              <a:rPr lang="es-AR" b="1" dirty="0" smtClean="0"/>
              <a:t>s</a:t>
            </a:r>
            <a:r>
              <a:rPr lang="es-AR" dirty="0" smtClean="0"/>
              <a:t>in embargo, </a:t>
            </a:r>
            <a:r>
              <a:rPr lang="es-AR" dirty="0" smtClean="0"/>
              <a:t>resulta </a:t>
            </a:r>
            <a:r>
              <a:rPr lang="es-AR" dirty="0" smtClean="0"/>
              <a:t>necesario </a:t>
            </a:r>
            <a:r>
              <a:rPr lang="es-AR" dirty="0" smtClean="0"/>
              <a:t>en algunos casos utilizar </a:t>
            </a:r>
            <a:r>
              <a:rPr lang="es-AR" dirty="0" smtClean="0"/>
              <a:t>alguna herramienta que soporte la capacidad </a:t>
            </a:r>
            <a:r>
              <a:rPr lang="es-AR" dirty="0" smtClean="0"/>
              <a:t>de consulta </a:t>
            </a:r>
            <a:r>
              <a:rPr lang="es-AR" dirty="0" smtClean="0"/>
              <a:t>del SQL y la versatilidad de los lenguajes de programación tradicionales</a:t>
            </a:r>
            <a:r>
              <a:rPr lang="es-AR" dirty="0" smtClean="0"/>
              <a:t>.</a:t>
            </a:r>
          </a:p>
          <a:p>
            <a:pPr algn="just"/>
            <a:endParaRPr lang="es-AR" dirty="0" smtClean="0"/>
          </a:p>
          <a:p>
            <a:pPr algn="just"/>
            <a:r>
              <a:rPr lang="es-AR" b="1" dirty="0" smtClean="0">
                <a:solidFill>
                  <a:srgbClr val="FFFF00"/>
                </a:solidFill>
              </a:rPr>
              <a:t>TRANSACT SQL </a:t>
            </a:r>
            <a:r>
              <a:rPr lang="es-AR" dirty="0" smtClean="0"/>
              <a:t>es el lenguaje de programación que proporciona </a:t>
            </a:r>
            <a:r>
              <a:rPr lang="es-AR" dirty="0" smtClean="0"/>
              <a:t>el SQL para </a:t>
            </a:r>
            <a:r>
              <a:rPr lang="es-AR" dirty="0" smtClean="0"/>
              <a:t>extender el </a:t>
            </a:r>
            <a:r>
              <a:rPr lang="es-AR" dirty="0" smtClean="0"/>
              <a:t>estándar </a:t>
            </a:r>
            <a:r>
              <a:rPr lang="es-AR" dirty="0" smtClean="0"/>
              <a:t>con otro tipo de instrucciones y </a:t>
            </a:r>
            <a:r>
              <a:rPr lang="es-AR" dirty="0" smtClean="0"/>
              <a:t>elementos propios </a:t>
            </a:r>
            <a:r>
              <a:rPr lang="es-AR" dirty="0" smtClean="0"/>
              <a:t>de los lenguajes de programación.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 Programación TRANSACT SQL</a:t>
            </a:r>
            <a:endParaRPr lang="es-AR" dirty="0"/>
          </a:p>
        </p:txBody>
      </p:sp>
      <p:pic>
        <p:nvPicPr>
          <p:cNvPr id="25603" name="Picture 3"/>
          <p:cNvPicPr>
            <a:picLocks noChangeAspect="1" noChangeArrowheads="1"/>
          </p:cNvPicPr>
          <p:nvPr/>
        </p:nvPicPr>
        <p:blipFill>
          <a:blip r:embed="rId2"/>
          <a:srcRect/>
          <a:stretch>
            <a:fillRect/>
          </a:stretch>
        </p:blipFill>
        <p:spPr bwMode="auto">
          <a:xfrm>
            <a:off x="2438400" y="1752600"/>
            <a:ext cx="2600325" cy="1047750"/>
          </a:xfrm>
          <a:prstGeom prst="rect">
            <a:avLst/>
          </a:prstGeom>
          <a:noFill/>
          <a:ln w="9525">
            <a:noFill/>
            <a:miter lim="800000"/>
            <a:headEnd/>
            <a:tailEnd/>
          </a:ln>
          <a:effectLst/>
        </p:spPr>
      </p:pic>
      <p:pic>
        <p:nvPicPr>
          <p:cNvPr id="25604" name="Picture 4"/>
          <p:cNvPicPr>
            <a:picLocks noChangeAspect="1" noChangeArrowheads="1"/>
          </p:cNvPicPr>
          <p:nvPr/>
        </p:nvPicPr>
        <p:blipFill>
          <a:blip r:embed="rId3"/>
          <a:srcRect/>
          <a:stretch>
            <a:fillRect/>
          </a:stretch>
        </p:blipFill>
        <p:spPr bwMode="auto">
          <a:xfrm>
            <a:off x="4191000" y="2971800"/>
            <a:ext cx="2543175" cy="1028700"/>
          </a:xfrm>
          <a:prstGeom prst="rect">
            <a:avLst/>
          </a:prstGeom>
          <a:noFill/>
          <a:ln w="9525">
            <a:noFill/>
            <a:miter lim="800000"/>
            <a:headEnd/>
            <a:tailEnd/>
          </a:ln>
          <a:effectLst/>
        </p:spPr>
      </p:pic>
      <p:pic>
        <p:nvPicPr>
          <p:cNvPr id="25605" name="Picture 5"/>
          <p:cNvPicPr>
            <a:picLocks noChangeAspect="1" noChangeArrowheads="1"/>
          </p:cNvPicPr>
          <p:nvPr/>
        </p:nvPicPr>
        <p:blipFill>
          <a:blip r:embed="rId4"/>
          <a:srcRect/>
          <a:stretch>
            <a:fillRect/>
          </a:stretch>
        </p:blipFill>
        <p:spPr bwMode="auto">
          <a:xfrm>
            <a:off x="5791200" y="1752600"/>
            <a:ext cx="2676525" cy="895350"/>
          </a:xfrm>
          <a:prstGeom prst="rect">
            <a:avLst/>
          </a:prstGeom>
          <a:noFill/>
          <a:ln w="9525">
            <a:noFill/>
            <a:miter lim="800000"/>
            <a:headEnd/>
            <a:tailEnd/>
          </a:ln>
          <a:effectLst/>
        </p:spPr>
      </p:pic>
      <p:pic>
        <p:nvPicPr>
          <p:cNvPr id="25606" name="Picture 6"/>
          <p:cNvPicPr>
            <a:picLocks noChangeAspect="1" noChangeArrowheads="1"/>
          </p:cNvPicPr>
          <p:nvPr/>
        </p:nvPicPr>
        <p:blipFill>
          <a:blip r:embed="rId5"/>
          <a:srcRect/>
          <a:stretch>
            <a:fillRect/>
          </a:stretch>
        </p:blipFill>
        <p:spPr bwMode="auto">
          <a:xfrm>
            <a:off x="1905000" y="5105400"/>
            <a:ext cx="3505200" cy="819150"/>
          </a:xfrm>
          <a:prstGeom prst="rect">
            <a:avLst/>
          </a:prstGeom>
          <a:noFill/>
          <a:ln w="9525">
            <a:noFill/>
            <a:miter lim="800000"/>
            <a:headEnd/>
            <a:tailEnd/>
          </a:ln>
          <a:effectLst/>
        </p:spPr>
      </p:pic>
      <p:sp>
        <p:nvSpPr>
          <p:cNvPr id="9" name="8 CuadroTexto"/>
          <p:cNvSpPr txBox="1"/>
          <p:nvPr/>
        </p:nvSpPr>
        <p:spPr>
          <a:xfrm>
            <a:off x="1981200" y="1143000"/>
            <a:ext cx="5791200" cy="461665"/>
          </a:xfrm>
          <a:prstGeom prst="rect">
            <a:avLst/>
          </a:prstGeom>
          <a:noFill/>
        </p:spPr>
        <p:txBody>
          <a:bodyPr wrap="square" rtlCol="0">
            <a:spAutoFit/>
          </a:bodyPr>
          <a:lstStyle/>
          <a:p>
            <a:r>
              <a:rPr lang="es-ES_tradnl" dirty="0" smtClean="0"/>
              <a:t>Declarar variables globales y locales</a:t>
            </a:r>
            <a:endParaRPr lang="es-AR" dirty="0"/>
          </a:p>
        </p:txBody>
      </p:sp>
      <p:sp>
        <p:nvSpPr>
          <p:cNvPr id="10" name="9 CuadroTexto"/>
          <p:cNvSpPr txBox="1"/>
          <p:nvPr/>
        </p:nvSpPr>
        <p:spPr>
          <a:xfrm>
            <a:off x="2057400" y="4114800"/>
            <a:ext cx="5791200" cy="461665"/>
          </a:xfrm>
          <a:prstGeom prst="rect">
            <a:avLst/>
          </a:prstGeom>
          <a:noFill/>
        </p:spPr>
        <p:txBody>
          <a:bodyPr wrap="square" rtlCol="0">
            <a:spAutoFit/>
          </a:bodyPr>
          <a:lstStyle/>
          <a:p>
            <a:r>
              <a:rPr lang="es-ES_tradnl" dirty="0" smtClean="0"/>
              <a:t>Imprimir  variables globales y locales</a:t>
            </a:r>
            <a:endParaRPr lang="es-A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 Programación TRANSACT SQL</a:t>
            </a:r>
            <a:endParaRPr lang="es-AR" dirty="0"/>
          </a:p>
        </p:txBody>
      </p:sp>
      <p:pic>
        <p:nvPicPr>
          <p:cNvPr id="26626" name="Picture 2"/>
          <p:cNvPicPr>
            <a:picLocks noChangeAspect="1" noChangeArrowheads="1"/>
          </p:cNvPicPr>
          <p:nvPr/>
        </p:nvPicPr>
        <p:blipFill>
          <a:blip r:embed="rId2"/>
          <a:srcRect/>
          <a:stretch>
            <a:fillRect/>
          </a:stretch>
        </p:blipFill>
        <p:spPr bwMode="auto">
          <a:xfrm>
            <a:off x="2438400" y="1676400"/>
            <a:ext cx="5219700" cy="2828925"/>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3657600" y="4876800"/>
            <a:ext cx="2609850" cy="1733550"/>
          </a:xfrm>
          <a:prstGeom prst="rect">
            <a:avLst/>
          </a:prstGeom>
          <a:noFill/>
          <a:ln w="9525">
            <a:noFill/>
            <a:miter lim="800000"/>
            <a:headEnd/>
            <a:tailEnd/>
          </a:ln>
          <a:effectLst/>
        </p:spPr>
      </p:pic>
      <p:sp>
        <p:nvSpPr>
          <p:cNvPr id="6" name="5 CuadroTexto"/>
          <p:cNvSpPr txBox="1"/>
          <p:nvPr/>
        </p:nvSpPr>
        <p:spPr>
          <a:xfrm>
            <a:off x="1981200" y="1143000"/>
            <a:ext cx="5791200" cy="461665"/>
          </a:xfrm>
          <a:prstGeom prst="rect">
            <a:avLst/>
          </a:prstGeom>
          <a:noFill/>
        </p:spPr>
        <p:txBody>
          <a:bodyPr wrap="square" rtlCol="0">
            <a:spAutoFit/>
          </a:bodyPr>
          <a:lstStyle/>
          <a:p>
            <a:r>
              <a:rPr lang="es-ES_tradnl" dirty="0" smtClean="0"/>
              <a:t>Variables de ambiente o publicas</a:t>
            </a:r>
            <a:endParaRPr lang="es-A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 Programación TRANSACT SQL</a:t>
            </a:r>
            <a:endParaRPr lang="es-AR" dirty="0"/>
          </a:p>
        </p:txBody>
      </p:sp>
      <p:pic>
        <p:nvPicPr>
          <p:cNvPr id="27650" name="Picture 2"/>
          <p:cNvPicPr>
            <a:picLocks noChangeAspect="1" noChangeArrowheads="1"/>
          </p:cNvPicPr>
          <p:nvPr/>
        </p:nvPicPr>
        <p:blipFill>
          <a:blip r:embed="rId2"/>
          <a:srcRect/>
          <a:stretch>
            <a:fillRect/>
          </a:stretch>
        </p:blipFill>
        <p:spPr bwMode="auto">
          <a:xfrm>
            <a:off x="2971800" y="1496484"/>
            <a:ext cx="4572000" cy="5122334"/>
          </a:xfrm>
          <a:prstGeom prst="rect">
            <a:avLst/>
          </a:prstGeom>
          <a:noFill/>
          <a:ln w="9525">
            <a:noFill/>
            <a:miter lim="800000"/>
            <a:headEnd/>
            <a:tailEnd/>
          </a:ln>
          <a:effectLst/>
        </p:spPr>
      </p:pic>
      <p:sp>
        <p:nvSpPr>
          <p:cNvPr id="6" name="5 CuadroTexto"/>
          <p:cNvSpPr txBox="1"/>
          <p:nvPr/>
        </p:nvSpPr>
        <p:spPr>
          <a:xfrm>
            <a:off x="1676400" y="990600"/>
            <a:ext cx="5791200" cy="461665"/>
          </a:xfrm>
          <a:prstGeom prst="rect">
            <a:avLst/>
          </a:prstGeom>
          <a:noFill/>
        </p:spPr>
        <p:txBody>
          <a:bodyPr wrap="square" rtlCol="0">
            <a:spAutoFit/>
          </a:bodyPr>
          <a:lstStyle/>
          <a:p>
            <a:r>
              <a:rPr lang="es-ES_tradnl" dirty="0" smtClean="0"/>
              <a:t>Sentencias para el Control de Flujos</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Serialización</a:t>
            </a:r>
            <a:endParaRPr lang="en-US" sz="2800" b="1" dirty="0">
              <a:latin typeface="Arial Narrow" pitchFamily="34" charset="0"/>
            </a:endParaRPr>
          </a:p>
        </p:txBody>
      </p:sp>
      <p:sp>
        <p:nvSpPr>
          <p:cNvPr id="5" name="4 Rectángulo"/>
          <p:cNvSpPr/>
          <p:nvPr/>
        </p:nvSpPr>
        <p:spPr>
          <a:xfrm>
            <a:off x="1752600" y="914400"/>
            <a:ext cx="7391400" cy="5447645"/>
          </a:xfrm>
          <a:prstGeom prst="rect">
            <a:avLst/>
          </a:prstGeom>
        </p:spPr>
        <p:txBody>
          <a:bodyPr wrap="square">
            <a:spAutoFit/>
          </a:bodyPr>
          <a:lstStyle/>
          <a:p>
            <a:r>
              <a:rPr lang="es-AR" dirty="0" smtClean="0"/>
              <a:t>Supongamos que en una aplicación de reserva de pasajes para un vuelo existe un procedimiento que:</a:t>
            </a:r>
          </a:p>
          <a:p>
            <a:pPr lvl="1"/>
            <a:r>
              <a:rPr lang="es-AR" dirty="0" smtClean="0"/>
              <a:t>• busca un asiento libre</a:t>
            </a:r>
          </a:p>
          <a:p>
            <a:pPr lvl="1"/>
            <a:r>
              <a:rPr lang="es-AR" dirty="0" smtClean="0"/>
              <a:t>• lo marca como ocupado</a:t>
            </a:r>
          </a:p>
          <a:p>
            <a:pPr lvl="1"/>
            <a:r>
              <a:rPr lang="es-AR" dirty="0" smtClean="0"/>
              <a:t>• asigna el asiento al pasajero que ejecutó la llamada</a:t>
            </a:r>
          </a:p>
          <a:p>
            <a:endParaRPr lang="es-AR" dirty="0" smtClean="0"/>
          </a:p>
          <a:p>
            <a:endParaRPr lang="es-AR" dirty="0" smtClean="0"/>
          </a:p>
          <a:p>
            <a:endParaRPr lang="es-AR" dirty="0" smtClean="0"/>
          </a:p>
          <a:p>
            <a:r>
              <a:rPr lang="es-AR" dirty="0" smtClean="0"/>
              <a:t>Es totalmente posible que al mismo tiempo dos pasajeros ejecuten  el procedimiento simultáneamente y dejen la BD en un estado </a:t>
            </a:r>
            <a:r>
              <a:rPr lang="es-AR" i="1" dirty="0" smtClean="0">
                <a:solidFill>
                  <a:srgbClr val="FFFF00"/>
                </a:solidFill>
              </a:rPr>
              <a:t>“indeseable”.</a:t>
            </a:r>
          </a:p>
        </p:txBody>
      </p:sp>
      <p:pic>
        <p:nvPicPr>
          <p:cNvPr id="40962" name="Picture 2" descr="https://encrypted-tbn0.gstatic.com/images?q=tbn:ANd9GcT7MtDfFjzp9pUaxRqy_u904O-NbotTBPXRIwBcE7N-KbVNgqFb"/>
          <p:cNvPicPr>
            <a:picLocks noChangeAspect="1" noChangeArrowheads="1"/>
          </p:cNvPicPr>
          <p:nvPr/>
        </p:nvPicPr>
        <p:blipFill>
          <a:blip r:embed="rId2"/>
          <a:srcRect/>
          <a:stretch>
            <a:fillRect/>
          </a:stretch>
        </p:blipFill>
        <p:spPr bwMode="auto">
          <a:xfrm>
            <a:off x="3733800" y="3352800"/>
            <a:ext cx="2530491" cy="17526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 Programación TRANSACT SQL</a:t>
            </a:r>
            <a:endParaRPr lang="es-AR" dirty="0"/>
          </a:p>
        </p:txBody>
      </p:sp>
      <p:pic>
        <p:nvPicPr>
          <p:cNvPr id="28674" name="Picture 2"/>
          <p:cNvPicPr>
            <a:picLocks noChangeAspect="1" noChangeArrowheads="1"/>
          </p:cNvPicPr>
          <p:nvPr/>
        </p:nvPicPr>
        <p:blipFill>
          <a:blip r:embed="rId2"/>
          <a:srcRect/>
          <a:stretch>
            <a:fillRect/>
          </a:stretch>
        </p:blipFill>
        <p:spPr bwMode="auto">
          <a:xfrm>
            <a:off x="1981200" y="1447800"/>
            <a:ext cx="2321253" cy="30480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3581400" y="4572000"/>
            <a:ext cx="3429000" cy="2074053"/>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a:srcRect/>
          <a:stretch>
            <a:fillRect/>
          </a:stretch>
        </p:blipFill>
        <p:spPr bwMode="auto">
          <a:xfrm>
            <a:off x="4800600" y="1447800"/>
            <a:ext cx="3962400" cy="3051215"/>
          </a:xfrm>
          <a:prstGeom prst="rect">
            <a:avLst/>
          </a:prstGeom>
          <a:noFill/>
          <a:ln w="9525">
            <a:noFill/>
            <a:miter lim="800000"/>
            <a:headEnd/>
            <a:tailEnd/>
          </a:ln>
          <a:effectLst/>
        </p:spPr>
      </p:pic>
      <p:sp>
        <p:nvSpPr>
          <p:cNvPr id="7" name="6 CuadroTexto"/>
          <p:cNvSpPr txBox="1"/>
          <p:nvPr/>
        </p:nvSpPr>
        <p:spPr>
          <a:xfrm>
            <a:off x="1905000" y="990600"/>
            <a:ext cx="5791200" cy="461665"/>
          </a:xfrm>
          <a:prstGeom prst="rect">
            <a:avLst/>
          </a:prstGeom>
          <a:noFill/>
        </p:spPr>
        <p:txBody>
          <a:bodyPr wrap="square" rtlCol="0">
            <a:spAutoFit/>
          </a:bodyPr>
          <a:lstStyle/>
          <a:p>
            <a:r>
              <a:rPr lang="es-ES_tradnl" dirty="0" smtClean="0"/>
              <a:t>Estructura de Control IF …THEN …</a:t>
            </a:r>
            <a:endParaRPr lang="es-A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 Programación TRANSACT SQL</a:t>
            </a:r>
            <a:endParaRPr lang="es-AR" dirty="0"/>
          </a:p>
        </p:txBody>
      </p:sp>
      <p:pic>
        <p:nvPicPr>
          <p:cNvPr id="29701" name="Picture 5"/>
          <p:cNvPicPr>
            <a:picLocks noChangeAspect="1" noChangeArrowheads="1"/>
          </p:cNvPicPr>
          <p:nvPr/>
        </p:nvPicPr>
        <p:blipFill>
          <a:blip r:embed="rId2"/>
          <a:srcRect/>
          <a:stretch>
            <a:fillRect/>
          </a:stretch>
        </p:blipFill>
        <p:spPr bwMode="auto">
          <a:xfrm>
            <a:off x="3962400" y="1676400"/>
            <a:ext cx="2505075" cy="1952625"/>
          </a:xfrm>
          <a:prstGeom prst="rect">
            <a:avLst/>
          </a:prstGeom>
          <a:noFill/>
          <a:ln w="9525">
            <a:noFill/>
            <a:miter lim="800000"/>
            <a:headEnd/>
            <a:tailEnd/>
          </a:ln>
          <a:effectLst/>
        </p:spPr>
      </p:pic>
      <p:pic>
        <p:nvPicPr>
          <p:cNvPr id="29703" name="Picture 7"/>
          <p:cNvPicPr>
            <a:picLocks noChangeAspect="1" noChangeArrowheads="1"/>
          </p:cNvPicPr>
          <p:nvPr/>
        </p:nvPicPr>
        <p:blipFill>
          <a:blip r:embed="rId3"/>
          <a:srcRect/>
          <a:stretch>
            <a:fillRect/>
          </a:stretch>
        </p:blipFill>
        <p:spPr bwMode="auto">
          <a:xfrm>
            <a:off x="1905000" y="4114800"/>
            <a:ext cx="6483245" cy="2286000"/>
          </a:xfrm>
          <a:prstGeom prst="rect">
            <a:avLst/>
          </a:prstGeom>
          <a:noFill/>
          <a:ln w="9525">
            <a:noFill/>
            <a:miter lim="800000"/>
            <a:headEnd/>
            <a:tailEnd/>
          </a:ln>
          <a:effectLst/>
        </p:spPr>
      </p:pic>
      <p:sp>
        <p:nvSpPr>
          <p:cNvPr id="13" name="12 CuadroTexto"/>
          <p:cNvSpPr txBox="1"/>
          <p:nvPr/>
        </p:nvSpPr>
        <p:spPr>
          <a:xfrm>
            <a:off x="1905000" y="990600"/>
            <a:ext cx="5791200" cy="461665"/>
          </a:xfrm>
          <a:prstGeom prst="rect">
            <a:avLst/>
          </a:prstGeom>
          <a:noFill/>
        </p:spPr>
        <p:txBody>
          <a:bodyPr wrap="square" rtlCol="0">
            <a:spAutoFit/>
          </a:bodyPr>
          <a:lstStyle/>
          <a:p>
            <a:r>
              <a:rPr lang="es-ES_tradnl" dirty="0" smtClean="0"/>
              <a:t>Estructura de Control WHILE…</a:t>
            </a:r>
            <a:endParaRPr lang="es-A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 Programación TRANSACT SQL</a:t>
            </a:r>
            <a:endParaRPr lang="es-AR" dirty="0"/>
          </a:p>
        </p:txBody>
      </p:sp>
      <p:pic>
        <p:nvPicPr>
          <p:cNvPr id="30722" name="Picture 2"/>
          <p:cNvPicPr>
            <a:picLocks noChangeAspect="1" noChangeArrowheads="1"/>
          </p:cNvPicPr>
          <p:nvPr/>
        </p:nvPicPr>
        <p:blipFill>
          <a:blip r:embed="rId2"/>
          <a:srcRect/>
          <a:stretch>
            <a:fillRect/>
          </a:stretch>
        </p:blipFill>
        <p:spPr bwMode="auto">
          <a:xfrm>
            <a:off x="1752600" y="1447800"/>
            <a:ext cx="2635488" cy="190500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4543425" y="1371600"/>
            <a:ext cx="4600575" cy="1911927"/>
          </a:xfrm>
          <a:prstGeom prst="rect">
            <a:avLst/>
          </a:prstGeom>
          <a:noFill/>
          <a:ln w="9525">
            <a:noFill/>
            <a:miter lim="800000"/>
            <a:headEnd/>
            <a:tailEnd/>
          </a:ln>
          <a:effectLst/>
        </p:spPr>
      </p:pic>
      <p:pic>
        <p:nvPicPr>
          <p:cNvPr id="30724" name="Picture 4"/>
          <p:cNvPicPr>
            <a:picLocks noChangeAspect="1" noChangeArrowheads="1"/>
          </p:cNvPicPr>
          <p:nvPr/>
        </p:nvPicPr>
        <p:blipFill>
          <a:blip r:embed="rId4"/>
          <a:srcRect/>
          <a:stretch>
            <a:fillRect/>
          </a:stretch>
        </p:blipFill>
        <p:spPr bwMode="auto">
          <a:xfrm>
            <a:off x="2895600" y="3581400"/>
            <a:ext cx="4686300" cy="1724025"/>
          </a:xfrm>
          <a:prstGeom prst="rect">
            <a:avLst/>
          </a:prstGeom>
          <a:noFill/>
          <a:ln w="9525">
            <a:noFill/>
            <a:miter lim="800000"/>
            <a:headEnd/>
            <a:tailEnd/>
          </a:ln>
          <a:effectLst/>
        </p:spPr>
      </p:pic>
      <p:pic>
        <p:nvPicPr>
          <p:cNvPr id="30725" name="Picture 5"/>
          <p:cNvPicPr>
            <a:picLocks noChangeAspect="1" noChangeArrowheads="1"/>
          </p:cNvPicPr>
          <p:nvPr/>
        </p:nvPicPr>
        <p:blipFill>
          <a:blip r:embed="rId5"/>
          <a:srcRect/>
          <a:stretch>
            <a:fillRect/>
          </a:stretch>
        </p:blipFill>
        <p:spPr bwMode="auto">
          <a:xfrm>
            <a:off x="2895600" y="5562600"/>
            <a:ext cx="4314825" cy="847725"/>
          </a:xfrm>
          <a:prstGeom prst="rect">
            <a:avLst/>
          </a:prstGeom>
          <a:noFill/>
          <a:ln w="9525">
            <a:noFill/>
            <a:miter lim="800000"/>
            <a:headEnd/>
            <a:tailEnd/>
          </a:ln>
          <a:effectLst/>
        </p:spPr>
      </p:pic>
      <p:sp>
        <p:nvSpPr>
          <p:cNvPr id="9" name="8 CuadroTexto"/>
          <p:cNvSpPr txBox="1"/>
          <p:nvPr/>
        </p:nvSpPr>
        <p:spPr>
          <a:xfrm>
            <a:off x="1905000" y="990600"/>
            <a:ext cx="5791200" cy="461665"/>
          </a:xfrm>
          <a:prstGeom prst="rect">
            <a:avLst/>
          </a:prstGeom>
          <a:noFill/>
        </p:spPr>
        <p:txBody>
          <a:bodyPr wrap="square" rtlCol="0">
            <a:spAutoFit/>
          </a:bodyPr>
          <a:lstStyle/>
          <a:p>
            <a:r>
              <a:rPr lang="es-ES_tradnl" dirty="0" smtClean="0"/>
              <a:t>Control de ERRORES</a:t>
            </a:r>
            <a:endParaRPr lang="es-A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 Programación TRANSACT SQL</a:t>
            </a:r>
            <a:endParaRPr lang="es-AR" dirty="0"/>
          </a:p>
        </p:txBody>
      </p:sp>
      <p:sp>
        <p:nvSpPr>
          <p:cNvPr id="9" name="8 CuadroTexto"/>
          <p:cNvSpPr txBox="1"/>
          <p:nvPr/>
        </p:nvSpPr>
        <p:spPr>
          <a:xfrm>
            <a:off x="2209800" y="2057400"/>
            <a:ext cx="6324600" cy="2123658"/>
          </a:xfrm>
          <a:prstGeom prst="rect">
            <a:avLst/>
          </a:prstGeom>
          <a:noFill/>
        </p:spPr>
        <p:txBody>
          <a:bodyPr wrap="square" rtlCol="0">
            <a:spAutoFit/>
          </a:bodyPr>
          <a:lstStyle/>
          <a:p>
            <a:pPr algn="ctr"/>
            <a:r>
              <a:rPr lang="es-ES_tradnl" dirty="0" smtClean="0"/>
              <a:t>Hacer  5 programas en el lenguaje TRANSAC SQL, que se aplique sobre una Base de </a:t>
            </a:r>
            <a:r>
              <a:rPr lang="es-ES_tradnl" dirty="0" smtClean="0"/>
              <a:t>D</a:t>
            </a:r>
            <a:r>
              <a:rPr lang="es-ES_tradnl" dirty="0" smtClean="0"/>
              <a:t>atos Poblada.</a:t>
            </a:r>
          </a:p>
          <a:p>
            <a:pPr algn="ctr"/>
            <a:r>
              <a:rPr lang="es-ES_tradnl" dirty="0" smtClean="0"/>
              <a:t>(Utilice como referencia el documento de internet “Base de Datos Avanzado I”, de CIBERTECT).</a:t>
            </a:r>
            <a:endParaRPr lang="es-A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1600200" y="0"/>
            <a:ext cx="7543800" cy="838200"/>
          </a:xfrm>
        </p:spPr>
        <p:txBody>
          <a:bodyPr/>
          <a:lstStyle/>
          <a:p>
            <a:r>
              <a:rPr lang="en-US" sz="2800" b="1" dirty="0" err="1" smtClean="0">
                <a:latin typeface="Arial Narrow" pitchFamily="34" charset="0"/>
              </a:rPr>
              <a:t>Ejemplos</a:t>
            </a:r>
            <a:r>
              <a:rPr lang="en-US" sz="2800" b="1" dirty="0" smtClean="0">
                <a:latin typeface="Arial Narrow" pitchFamily="34" charset="0"/>
              </a:rPr>
              <a:t> </a:t>
            </a:r>
            <a:r>
              <a:rPr lang="en-US" sz="2800" b="1" dirty="0" smtClean="0">
                <a:latin typeface="Arial Narrow" pitchFamily="34" charset="0"/>
              </a:rPr>
              <a:t>de </a:t>
            </a:r>
            <a:r>
              <a:rPr lang="en-US" sz="2800" dirty="0" err="1" smtClean="0">
                <a:latin typeface="Arial Narrow" pitchFamily="34" charset="0"/>
              </a:rPr>
              <a:t>Programas</a:t>
            </a:r>
            <a:r>
              <a:rPr lang="en-US" sz="2800" dirty="0" smtClean="0">
                <a:latin typeface="Arial Narrow" pitchFamily="34" charset="0"/>
              </a:rPr>
              <a:t> TRANSACT SQL</a:t>
            </a:r>
            <a:br>
              <a:rPr lang="en-US" sz="2800" dirty="0" smtClean="0">
                <a:latin typeface="Arial Narrow" pitchFamily="34" charset="0"/>
              </a:rPr>
            </a:br>
            <a:r>
              <a:rPr lang="en-US" sz="2800" b="1" dirty="0" smtClean="0">
                <a:latin typeface="Arial Narrow" pitchFamily="34" charset="0"/>
              </a:rPr>
              <a:t>Begin </a:t>
            </a:r>
            <a:r>
              <a:rPr lang="en-US" sz="2800" dirty="0">
                <a:latin typeface="Arial Narrow" pitchFamily="34" charset="0"/>
              </a:rPr>
              <a:t>T</a:t>
            </a:r>
            <a:r>
              <a:rPr lang="en-US" sz="2800" b="1" dirty="0" smtClean="0">
                <a:latin typeface="Arial Narrow" pitchFamily="34" charset="0"/>
              </a:rPr>
              <a:t>ran </a:t>
            </a:r>
            <a:r>
              <a:rPr lang="en-US" sz="2800" b="1" dirty="0">
                <a:latin typeface="Arial Narrow" pitchFamily="34" charset="0"/>
              </a:rPr>
              <a:t>y </a:t>
            </a:r>
            <a:r>
              <a:rPr lang="en-US" sz="2800" b="1" dirty="0" smtClean="0">
                <a:latin typeface="Arial Narrow" pitchFamily="34" charset="0"/>
              </a:rPr>
              <a:t>Commit </a:t>
            </a:r>
            <a:r>
              <a:rPr lang="en-US" sz="2800" dirty="0">
                <a:latin typeface="Arial Narrow" pitchFamily="34" charset="0"/>
              </a:rPr>
              <a:t>T</a:t>
            </a:r>
            <a:r>
              <a:rPr lang="en-US" sz="2800" b="1" dirty="0" smtClean="0">
                <a:latin typeface="Arial Narrow" pitchFamily="34" charset="0"/>
              </a:rPr>
              <a:t>ran</a:t>
            </a:r>
            <a:endParaRPr lang="en-US" sz="2800" b="1" dirty="0">
              <a:latin typeface="Arial Narrow" pitchFamily="34" charset="0"/>
            </a:endParaRPr>
          </a:p>
        </p:txBody>
      </p:sp>
      <p:sp>
        <p:nvSpPr>
          <p:cNvPr id="323587" name="Rectangle 3"/>
          <p:cNvSpPr>
            <a:spLocks noGrp="1" noChangeArrowheads="1"/>
          </p:cNvSpPr>
          <p:nvPr>
            <p:ph type="body" idx="1"/>
          </p:nvPr>
        </p:nvSpPr>
        <p:spPr>
          <a:xfrm>
            <a:off x="1905000" y="2362200"/>
            <a:ext cx="7239000" cy="4114800"/>
          </a:xfrm>
        </p:spPr>
        <p:txBody>
          <a:bodyPr/>
          <a:lstStyle/>
          <a:p>
            <a:pPr>
              <a:lnSpc>
                <a:spcPct val="90000"/>
              </a:lnSpc>
              <a:spcBef>
                <a:spcPts val="600"/>
              </a:spcBef>
              <a:buFontTx/>
              <a:buNone/>
            </a:pPr>
            <a:endParaRPr lang="en-US" b="1" dirty="0"/>
          </a:p>
          <a:p>
            <a:pPr>
              <a:lnSpc>
                <a:spcPct val="90000"/>
              </a:lnSpc>
              <a:spcBef>
                <a:spcPts val="600"/>
              </a:spcBef>
              <a:buFontTx/>
              <a:buNone/>
            </a:pPr>
            <a:endParaRPr lang="en-US" b="1" dirty="0"/>
          </a:p>
          <a:p>
            <a:pPr>
              <a:lnSpc>
                <a:spcPct val="90000"/>
              </a:lnSpc>
              <a:spcBef>
                <a:spcPts val="600"/>
              </a:spcBef>
              <a:buFontTx/>
              <a:buNone/>
            </a:pPr>
            <a:endParaRPr lang="en-US" b="1" dirty="0"/>
          </a:p>
          <a:p>
            <a:pPr>
              <a:lnSpc>
                <a:spcPct val="90000"/>
              </a:lnSpc>
              <a:spcBef>
                <a:spcPts val="600"/>
              </a:spcBef>
            </a:pPr>
            <a:r>
              <a:rPr lang="en-US" b="1" dirty="0">
                <a:latin typeface="Arial Narrow" pitchFamily="34" charset="0"/>
              </a:rPr>
              <a:t>begin </a:t>
            </a:r>
            <a:r>
              <a:rPr lang="en-US" b="1" dirty="0" err="1">
                <a:latin typeface="Arial Narrow" pitchFamily="34" charset="0"/>
              </a:rPr>
              <a:t>tran</a:t>
            </a:r>
            <a:endParaRPr lang="en-US" dirty="0">
              <a:latin typeface="Arial Narrow" pitchFamily="34" charset="0"/>
            </a:endParaRPr>
          </a:p>
          <a:p>
            <a:pPr lvl="1">
              <a:lnSpc>
                <a:spcPct val="90000"/>
              </a:lnSpc>
              <a:spcBef>
                <a:spcPts val="200"/>
              </a:spcBef>
            </a:pPr>
            <a:r>
              <a:rPr lang="en-US" dirty="0" err="1">
                <a:latin typeface="Arial Narrow" pitchFamily="34" charset="0"/>
              </a:rPr>
              <a:t>Inicia</a:t>
            </a:r>
            <a:r>
              <a:rPr lang="en-US" dirty="0">
                <a:latin typeface="Arial Narrow" pitchFamily="34" charset="0"/>
              </a:rPr>
              <a:t> la </a:t>
            </a:r>
            <a:r>
              <a:rPr lang="en-US" dirty="0" err="1">
                <a:latin typeface="Arial Narrow" pitchFamily="34" charset="0"/>
              </a:rPr>
              <a:t>transacción</a:t>
            </a:r>
            <a:endParaRPr lang="en-US" b="1" dirty="0">
              <a:latin typeface="Arial Narrow" pitchFamily="34" charset="0"/>
            </a:endParaRPr>
          </a:p>
          <a:p>
            <a:pPr>
              <a:lnSpc>
                <a:spcPct val="90000"/>
              </a:lnSpc>
              <a:spcBef>
                <a:spcPts val="600"/>
              </a:spcBef>
            </a:pPr>
            <a:r>
              <a:rPr lang="en-US" b="1" dirty="0">
                <a:latin typeface="Arial Narrow" pitchFamily="34" charset="0"/>
              </a:rPr>
              <a:t>commit </a:t>
            </a:r>
            <a:r>
              <a:rPr lang="en-US" b="1" dirty="0" err="1">
                <a:latin typeface="Arial Narrow" pitchFamily="34" charset="0"/>
              </a:rPr>
              <a:t>tran</a:t>
            </a:r>
            <a:endParaRPr lang="en-US" dirty="0">
              <a:latin typeface="Arial Narrow" pitchFamily="34" charset="0"/>
            </a:endParaRPr>
          </a:p>
          <a:p>
            <a:pPr lvl="1">
              <a:lnSpc>
                <a:spcPct val="90000"/>
              </a:lnSpc>
              <a:spcBef>
                <a:spcPts val="200"/>
              </a:spcBef>
            </a:pPr>
            <a:r>
              <a:rPr lang="en-US" dirty="0" err="1">
                <a:latin typeface="Arial Narrow" pitchFamily="34" charset="0"/>
              </a:rPr>
              <a:t>Finaliza</a:t>
            </a:r>
            <a:r>
              <a:rPr lang="en-US" dirty="0">
                <a:latin typeface="Arial Narrow" pitchFamily="34" charset="0"/>
              </a:rPr>
              <a:t> la </a:t>
            </a:r>
            <a:r>
              <a:rPr lang="en-US" dirty="0" err="1">
                <a:latin typeface="Arial Narrow" pitchFamily="34" charset="0"/>
              </a:rPr>
              <a:t>transacción</a:t>
            </a:r>
            <a:endParaRPr lang="en-US" b="1" dirty="0">
              <a:latin typeface="Arial Narrow" pitchFamily="34" charset="0"/>
            </a:endParaRPr>
          </a:p>
          <a:p>
            <a:pPr lvl="1">
              <a:lnSpc>
                <a:spcPct val="90000"/>
              </a:lnSpc>
              <a:spcBef>
                <a:spcPts val="200"/>
              </a:spcBef>
            </a:pPr>
            <a:r>
              <a:rPr lang="en-US" dirty="0" err="1">
                <a:latin typeface="Arial Narrow" pitchFamily="34" charset="0"/>
              </a:rPr>
              <a:t>Todas</a:t>
            </a:r>
            <a:r>
              <a:rPr lang="en-US" dirty="0">
                <a:latin typeface="Arial Narrow" pitchFamily="34" charset="0"/>
              </a:rPr>
              <a:t> </a:t>
            </a:r>
            <a:r>
              <a:rPr lang="en-US" dirty="0" err="1">
                <a:latin typeface="Arial Narrow" pitchFamily="34" charset="0"/>
              </a:rPr>
              <a:t>las</a:t>
            </a:r>
            <a:r>
              <a:rPr lang="en-US" dirty="0">
                <a:latin typeface="Arial Narrow" pitchFamily="34" charset="0"/>
              </a:rPr>
              <a:t> </a:t>
            </a:r>
            <a:r>
              <a:rPr lang="en-US" dirty="0" err="1">
                <a:latin typeface="Arial Narrow" pitchFamily="34" charset="0"/>
              </a:rPr>
              <a:t>modificaciones</a:t>
            </a:r>
            <a:r>
              <a:rPr lang="en-US" dirty="0">
                <a:latin typeface="Arial Narrow" pitchFamily="34" charset="0"/>
              </a:rPr>
              <a:t> </a:t>
            </a:r>
            <a:r>
              <a:rPr lang="en-US" dirty="0" err="1">
                <a:latin typeface="Arial Narrow" pitchFamily="34" charset="0"/>
              </a:rPr>
              <a:t>quedan</a:t>
            </a:r>
            <a:r>
              <a:rPr lang="en-US" dirty="0">
                <a:latin typeface="Arial Narrow" pitchFamily="34" charset="0"/>
              </a:rPr>
              <a:t> en </a:t>
            </a:r>
            <a:r>
              <a:rPr lang="en-US" dirty="0" err="1">
                <a:latin typeface="Arial Narrow" pitchFamily="34" charset="0"/>
              </a:rPr>
              <a:t>firme</a:t>
            </a:r>
            <a:endParaRPr lang="en-US" b="1" dirty="0">
              <a:latin typeface="Arial Narrow" pitchFamily="34" charset="0"/>
            </a:endParaRPr>
          </a:p>
        </p:txBody>
      </p:sp>
      <p:pic>
        <p:nvPicPr>
          <p:cNvPr id="323588" name="Picture 4" descr="begin_tran"/>
          <p:cNvPicPr>
            <a:picLocks noChangeAspect="1" noChangeArrowheads="1"/>
          </p:cNvPicPr>
          <p:nvPr/>
        </p:nvPicPr>
        <p:blipFill>
          <a:blip r:embed="rId2"/>
          <a:srcRect/>
          <a:stretch>
            <a:fillRect/>
          </a:stretch>
        </p:blipFill>
        <p:spPr bwMode="auto">
          <a:xfrm>
            <a:off x="2438400" y="1905000"/>
            <a:ext cx="1371600" cy="1346200"/>
          </a:xfrm>
          <a:prstGeom prst="rect">
            <a:avLst/>
          </a:prstGeom>
          <a:noFill/>
        </p:spPr>
      </p:pic>
      <p:pic>
        <p:nvPicPr>
          <p:cNvPr id="323589" name="Picture 5" descr="commit_tran"/>
          <p:cNvPicPr>
            <a:picLocks noChangeAspect="1" noChangeArrowheads="1"/>
          </p:cNvPicPr>
          <p:nvPr/>
        </p:nvPicPr>
        <p:blipFill>
          <a:blip r:embed="rId3"/>
          <a:srcRect/>
          <a:stretch>
            <a:fillRect/>
          </a:stretch>
        </p:blipFill>
        <p:spPr bwMode="auto">
          <a:xfrm>
            <a:off x="5257800" y="1898650"/>
            <a:ext cx="1371600" cy="13589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2590800" y="228600"/>
            <a:ext cx="6553200" cy="533400"/>
          </a:xfrm>
        </p:spPr>
        <p:txBody>
          <a:bodyPr/>
          <a:lstStyle/>
          <a:p>
            <a:r>
              <a:rPr lang="en-US" sz="2800" dirty="0">
                <a:latin typeface="Arial Narrow" pitchFamily="34" charset="0"/>
              </a:rPr>
              <a:t>B</a:t>
            </a:r>
            <a:r>
              <a:rPr lang="en-US" sz="2800" b="1" dirty="0" smtClean="0">
                <a:latin typeface="Arial Narrow" pitchFamily="34" charset="0"/>
              </a:rPr>
              <a:t>egin </a:t>
            </a:r>
            <a:r>
              <a:rPr lang="en-US" sz="2800" dirty="0">
                <a:latin typeface="Arial Narrow" pitchFamily="34" charset="0"/>
              </a:rPr>
              <a:t>T</a:t>
            </a:r>
            <a:r>
              <a:rPr lang="en-US" sz="2800" b="1" dirty="0" smtClean="0">
                <a:latin typeface="Arial Narrow" pitchFamily="34" charset="0"/>
              </a:rPr>
              <a:t>ran </a:t>
            </a:r>
            <a:r>
              <a:rPr lang="en-US" sz="2800" b="1" dirty="0">
                <a:latin typeface="Arial Narrow" pitchFamily="34" charset="0"/>
              </a:rPr>
              <a:t>y </a:t>
            </a:r>
            <a:r>
              <a:rPr lang="en-US" sz="2800" b="1" dirty="0" smtClean="0">
                <a:latin typeface="Arial Narrow" pitchFamily="34" charset="0"/>
              </a:rPr>
              <a:t>Commit </a:t>
            </a:r>
            <a:r>
              <a:rPr lang="en-US" sz="2800" dirty="0">
                <a:latin typeface="Arial Narrow" pitchFamily="34" charset="0"/>
              </a:rPr>
              <a:t>T</a:t>
            </a:r>
            <a:r>
              <a:rPr lang="en-US" sz="2800" b="1" dirty="0" smtClean="0">
                <a:latin typeface="Arial Narrow" pitchFamily="34" charset="0"/>
              </a:rPr>
              <a:t>ran</a:t>
            </a:r>
            <a:endParaRPr lang="en-US" sz="2800" b="1" dirty="0">
              <a:latin typeface="Arial Narrow" pitchFamily="34" charset="0"/>
            </a:endParaRPr>
          </a:p>
        </p:txBody>
      </p:sp>
      <p:sp>
        <p:nvSpPr>
          <p:cNvPr id="324611" name="Rectangle 3"/>
          <p:cNvSpPr>
            <a:spLocks noGrp="1" noChangeArrowheads="1"/>
          </p:cNvSpPr>
          <p:nvPr>
            <p:ph type="body" idx="1"/>
          </p:nvPr>
        </p:nvSpPr>
        <p:spPr>
          <a:xfrm>
            <a:off x="1524000" y="1219200"/>
            <a:ext cx="7772400" cy="5105400"/>
          </a:xfrm>
        </p:spPr>
        <p:txBody>
          <a:bodyPr/>
          <a:lstStyle/>
          <a:p>
            <a:pPr>
              <a:spcBef>
                <a:spcPts val="600"/>
              </a:spcBef>
            </a:pPr>
            <a:r>
              <a:rPr lang="en-US" sz="2800" dirty="0" err="1">
                <a:latin typeface="Arial Narrow" pitchFamily="34" charset="0"/>
              </a:rPr>
              <a:t>Sintaxis</a:t>
            </a:r>
            <a:r>
              <a:rPr lang="en-US" sz="2800" dirty="0">
                <a:latin typeface="Arial Narrow" pitchFamily="34" charset="0"/>
              </a:rPr>
              <a:t>:</a:t>
            </a:r>
          </a:p>
          <a:p>
            <a:pPr lvl="1">
              <a:spcBef>
                <a:spcPct val="0"/>
              </a:spcBef>
              <a:buFontTx/>
              <a:buNone/>
            </a:pPr>
            <a:r>
              <a:rPr lang="en-US" sz="2000" b="1" dirty="0">
                <a:solidFill>
                  <a:srgbClr val="FFFF00"/>
                </a:solidFill>
              </a:rPr>
              <a:t>begin</a:t>
            </a:r>
            <a:r>
              <a:rPr lang="en-US" sz="2000" dirty="0">
                <a:solidFill>
                  <a:srgbClr val="FFFF00"/>
                </a:solidFill>
              </a:rPr>
              <a:t> { </a:t>
            </a:r>
            <a:r>
              <a:rPr lang="en-US" sz="2000" b="1" dirty="0" err="1">
                <a:solidFill>
                  <a:srgbClr val="FFFF00"/>
                </a:solidFill>
              </a:rPr>
              <a:t>tran</a:t>
            </a:r>
            <a:r>
              <a:rPr lang="en-US" sz="2000" dirty="0">
                <a:solidFill>
                  <a:srgbClr val="FFFF00"/>
                </a:solidFill>
              </a:rPr>
              <a:t> | </a:t>
            </a:r>
            <a:r>
              <a:rPr lang="en-US" sz="2000" b="1" dirty="0">
                <a:solidFill>
                  <a:srgbClr val="FFFF00"/>
                </a:solidFill>
              </a:rPr>
              <a:t>transaction</a:t>
            </a:r>
            <a:r>
              <a:rPr lang="en-US" sz="2400" dirty="0">
                <a:solidFill>
                  <a:srgbClr val="FFFF00"/>
                </a:solidFill>
              </a:rPr>
              <a:t> </a:t>
            </a:r>
            <a:r>
              <a:rPr lang="en-US" sz="2000" dirty="0">
                <a:solidFill>
                  <a:srgbClr val="FFFF00"/>
                </a:solidFill>
              </a:rPr>
              <a:t>} [ </a:t>
            </a:r>
            <a:r>
              <a:rPr lang="en-US" sz="2000" i="1" dirty="0" err="1">
                <a:solidFill>
                  <a:srgbClr val="FFFF00"/>
                </a:solidFill>
              </a:rPr>
              <a:t>transaction_name</a:t>
            </a:r>
            <a:r>
              <a:rPr lang="en-US" sz="2000" dirty="0">
                <a:solidFill>
                  <a:srgbClr val="FFFF00"/>
                </a:solidFill>
              </a:rPr>
              <a:t> ]</a:t>
            </a:r>
          </a:p>
          <a:p>
            <a:pPr lvl="1">
              <a:spcBef>
                <a:spcPct val="0"/>
              </a:spcBef>
              <a:buFontTx/>
              <a:buNone/>
            </a:pPr>
            <a:endParaRPr lang="en-US" sz="900" dirty="0">
              <a:solidFill>
                <a:srgbClr val="FFFF00"/>
              </a:solidFill>
            </a:endParaRPr>
          </a:p>
          <a:p>
            <a:pPr lvl="1">
              <a:spcBef>
                <a:spcPct val="0"/>
              </a:spcBef>
              <a:buFontTx/>
              <a:buNone/>
            </a:pPr>
            <a:r>
              <a:rPr lang="en-US" sz="2000" b="1" dirty="0">
                <a:solidFill>
                  <a:srgbClr val="FFFF00"/>
                </a:solidFill>
              </a:rPr>
              <a:t>commit</a:t>
            </a:r>
            <a:r>
              <a:rPr lang="en-US" sz="2000" dirty="0">
                <a:solidFill>
                  <a:srgbClr val="FFFF00"/>
                </a:solidFill>
              </a:rPr>
              <a:t> [ </a:t>
            </a:r>
            <a:r>
              <a:rPr lang="en-US" sz="2000" b="1" dirty="0" err="1">
                <a:solidFill>
                  <a:srgbClr val="FFFF00"/>
                </a:solidFill>
              </a:rPr>
              <a:t>tran</a:t>
            </a:r>
            <a:r>
              <a:rPr lang="en-US" sz="2000" dirty="0">
                <a:solidFill>
                  <a:srgbClr val="FFFF00"/>
                </a:solidFill>
              </a:rPr>
              <a:t> | </a:t>
            </a:r>
            <a:r>
              <a:rPr lang="en-US" sz="2000" b="1" dirty="0">
                <a:solidFill>
                  <a:srgbClr val="FFFF00"/>
                </a:solidFill>
              </a:rPr>
              <a:t>transaction</a:t>
            </a:r>
            <a:r>
              <a:rPr lang="en-US" sz="2000" dirty="0">
                <a:solidFill>
                  <a:srgbClr val="FFFF00"/>
                </a:solidFill>
              </a:rPr>
              <a:t> | </a:t>
            </a:r>
            <a:r>
              <a:rPr lang="en-US" sz="2000" b="1" dirty="0">
                <a:solidFill>
                  <a:srgbClr val="FFFF00"/>
                </a:solidFill>
              </a:rPr>
              <a:t>work</a:t>
            </a:r>
            <a:r>
              <a:rPr lang="en-US" sz="2000" dirty="0">
                <a:solidFill>
                  <a:srgbClr val="FFFF00"/>
                </a:solidFill>
              </a:rPr>
              <a:t> ] [ </a:t>
            </a:r>
            <a:r>
              <a:rPr lang="en-US" sz="2000" i="1" dirty="0" err="1">
                <a:solidFill>
                  <a:srgbClr val="FFFF00"/>
                </a:solidFill>
              </a:rPr>
              <a:t>transaction_name</a:t>
            </a:r>
            <a:r>
              <a:rPr lang="en-US" sz="2000" dirty="0">
                <a:solidFill>
                  <a:srgbClr val="FFFF00"/>
                </a:solidFill>
              </a:rPr>
              <a:t> | </a:t>
            </a:r>
            <a:r>
              <a:rPr lang="en-US" sz="2000" i="1" dirty="0" err="1">
                <a:solidFill>
                  <a:srgbClr val="FFFF00"/>
                </a:solidFill>
              </a:rPr>
              <a:t>savepoint_name</a:t>
            </a:r>
            <a:r>
              <a:rPr lang="en-US" sz="2000" dirty="0">
                <a:solidFill>
                  <a:srgbClr val="FFFF00"/>
                </a:solidFill>
              </a:rPr>
              <a:t> ]</a:t>
            </a:r>
          </a:p>
          <a:p>
            <a:pPr>
              <a:spcBef>
                <a:spcPts val="600"/>
              </a:spcBef>
            </a:pPr>
            <a:r>
              <a:rPr lang="en-US" sz="2800" dirty="0" err="1">
                <a:latin typeface="Arial Narrow" pitchFamily="34" charset="0"/>
              </a:rPr>
              <a:t>Ejemplo</a:t>
            </a:r>
            <a:r>
              <a:rPr lang="en-US" sz="2800" dirty="0" smtClean="0">
                <a:latin typeface="Arial Narrow" pitchFamily="34" charset="0"/>
              </a:rPr>
              <a:t>:</a:t>
            </a:r>
          </a:p>
        </p:txBody>
      </p:sp>
      <p:pic>
        <p:nvPicPr>
          <p:cNvPr id="25602" name="Picture 2"/>
          <p:cNvPicPr>
            <a:picLocks noChangeAspect="1" noChangeArrowheads="1"/>
          </p:cNvPicPr>
          <p:nvPr/>
        </p:nvPicPr>
        <p:blipFill>
          <a:blip r:embed="rId2"/>
          <a:srcRect/>
          <a:stretch>
            <a:fillRect/>
          </a:stretch>
        </p:blipFill>
        <p:spPr bwMode="auto">
          <a:xfrm>
            <a:off x="2133600" y="3657600"/>
            <a:ext cx="6433127"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2362200" y="228600"/>
            <a:ext cx="6781800" cy="609600"/>
          </a:xfrm>
        </p:spPr>
        <p:txBody>
          <a:bodyPr/>
          <a:lstStyle/>
          <a:p>
            <a:r>
              <a:rPr lang="en-US" sz="2800" dirty="0">
                <a:latin typeface="Arial Narrow" pitchFamily="34" charset="0"/>
              </a:rPr>
              <a:t>R</a:t>
            </a:r>
            <a:r>
              <a:rPr lang="en-US" sz="2800" b="1" dirty="0" smtClean="0">
                <a:latin typeface="Arial Narrow" pitchFamily="34" charset="0"/>
              </a:rPr>
              <a:t>ollback </a:t>
            </a:r>
            <a:r>
              <a:rPr lang="en-US" sz="2800" b="1" dirty="0" smtClean="0">
                <a:latin typeface="Arial Narrow" pitchFamily="34" charset="0"/>
              </a:rPr>
              <a:t>T</a:t>
            </a:r>
            <a:r>
              <a:rPr lang="en-US" sz="2800" b="1" dirty="0" smtClean="0">
                <a:latin typeface="Arial Narrow" pitchFamily="34" charset="0"/>
              </a:rPr>
              <a:t>ran</a:t>
            </a:r>
            <a:endParaRPr lang="en-US" sz="2800" b="1" dirty="0">
              <a:latin typeface="Arial Narrow" pitchFamily="34" charset="0"/>
            </a:endParaRPr>
          </a:p>
        </p:txBody>
      </p:sp>
      <p:sp>
        <p:nvSpPr>
          <p:cNvPr id="325635" name="Rectangle 3"/>
          <p:cNvSpPr>
            <a:spLocks noGrp="1" noChangeArrowheads="1"/>
          </p:cNvSpPr>
          <p:nvPr>
            <p:ph type="body" idx="1"/>
          </p:nvPr>
        </p:nvSpPr>
        <p:spPr/>
        <p:txBody>
          <a:bodyPr/>
          <a:lstStyle/>
          <a:p>
            <a:pPr>
              <a:lnSpc>
                <a:spcPct val="90000"/>
              </a:lnSpc>
              <a:spcBef>
                <a:spcPts val="600"/>
              </a:spcBef>
              <a:buFontTx/>
              <a:buNone/>
            </a:pPr>
            <a:endParaRPr lang="en-US" b="1" dirty="0"/>
          </a:p>
          <a:p>
            <a:pPr>
              <a:lnSpc>
                <a:spcPct val="90000"/>
              </a:lnSpc>
              <a:spcBef>
                <a:spcPts val="600"/>
              </a:spcBef>
            </a:pPr>
            <a:endParaRPr lang="en-US" b="1" dirty="0"/>
          </a:p>
          <a:p>
            <a:pPr>
              <a:lnSpc>
                <a:spcPct val="90000"/>
              </a:lnSpc>
              <a:spcBef>
                <a:spcPts val="600"/>
              </a:spcBef>
            </a:pPr>
            <a:endParaRPr lang="en-US" b="1" dirty="0"/>
          </a:p>
          <a:p>
            <a:pPr>
              <a:lnSpc>
                <a:spcPct val="90000"/>
              </a:lnSpc>
              <a:spcBef>
                <a:spcPts val="600"/>
              </a:spcBef>
            </a:pPr>
            <a:endParaRPr lang="en-US" b="1" dirty="0"/>
          </a:p>
          <a:p>
            <a:pPr>
              <a:lnSpc>
                <a:spcPct val="90000"/>
              </a:lnSpc>
              <a:spcBef>
                <a:spcPts val="600"/>
              </a:spcBef>
            </a:pPr>
            <a:r>
              <a:rPr lang="en-US" b="1" dirty="0">
                <a:latin typeface="Arial Narrow" pitchFamily="34" charset="0"/>
              </a:rPr>
              <a:t>rollback </a:t>
            </a:r>
            <a:r>
              <a:rPr lang="en-US" b="1" dirty="0" err="1">
                <a:latin typeface="Arial Narrow" pitchFamily="34" charset="0"/>
              </a:rPr>
              <a:t>tran</a:t>
            </a:r>
            <a:r>
              <a:rPr lang="en-US" dirty="0">
                <a:latin typeface="Arial Narrow" pitchFamily="34" charset="0"/>
              </a:rPr>
              <a:t> </a:t>
            </a:r>
            <a:r>
              <a:rPr lang="en-US" dirty="0" err="1">
                <a:latin typeface="Arial Narrow" pitchFamily="34" charset="0"/>
              </a:rPr>
              <a:t>termina</a:t>
            </a:r>
            <a:r>
              <a:rPr lang="en-US" dirty="0">
                <a:latin typeface="Arial Narrow" pitchFamily="34" charset="0"/>
              </a:rPr>
              <a:t> </a:t>
            </a:r>
            <a:r>
              <a:rPr lang="en-US" dirty="0" err="1">
                <a:latin typeface="Arial Narrow" pitchFamily="34" charset="0"/>
              </a:rPr>
              <a:t>una</a:t>
            </a:r>
            <a:r>
              <a:rPr lang="en-US" dirty="0">
                <a:latin typeface="Arial Narrow" pitchFamily="34" charset="0"/>
              </a:rPr>
              <a:t> </a:t>
            </a:r>
            <a:r>
              <a:rPr lang="en-US" dirty="0" err="1">
                <a:latin typeface="Arial Narrow" pitchFamily="34" charset="0"/>
              </a:rPr>
              <a:t>transacción</a:t>
            </a:r>
            <a:endParaRPr lang="en-US" dirty="0">
              <a:latin typeface="Arial Narrow" pitchFamily="34" charset="0"/>
            </a:endParaRPr>
          </a:p>
          <a:p>
            <a:pPr>
              <a:lnSpc>
                <a:spcPct val="90000"/>
              </a:lnSpc>
              <a:spcBef>
                <a:spcPts val="600"/>
              </a:spcBef>
            </a:pPr>
            <a:r>
              <a:rPr lang="en-US" dirty="0" err="1">
                <a:latin typeface="Arial Narrow" pitchFamily="34" charset="0"/>
              </a:rPr>
              <a:t>Deshace</a:t>
            </a:r>
            <a:r>
              <a:rPr lang="en-US" dirty="0">
                <a:latin typeface="Arial Narrow" pitchFamily="34" charset="0"/>
              </a:rPr>
              <a:t> </a:t>
            </a:r>
            <a:r>
              <a:rPr lang="en-US" dirty="0" err="1">
                <a:latin typeface="Arial Narrow" pitchFamily="34" charset="0"/>
              </a:rPr>
              <a:t>las</a:t>
            </a:r>
            <a:r>
              <a:rPr lang="en-US" dirty="0">
                <a:latin typeface="Arial Narrow" pitchFamily="34" charset="0"/>
              </a:rPr>
              <a:t> </a:t>
            </a:r>
            <a:r>
              <a:rPr lang="en-US" dirty="0" err="1">
                <a:latin typeface="Arial Narrow" pitchFamily="34" charset="0"/>
              </a:rPr>
              <a:t>modificaciones</a:t>
            </a:r>
            <a:r>
              <a:rPr lang="en-US" dirty="0">
                <a:latin typeface="Arial Narrow" pitchFamily="34" charset="0"/>
              </a:rPr>
              <a:t> </a:t>
            </a:r>
            <a:r>
              <a:rPr lang="en-US" dirty="0" err="1">
                <a:latin typeface="Arial Narrow" pitchFamily="34" charset="0"/>
              </a:rPr>
              <a:t>que</a:t>
            </a:r>
            <a:r>
              <a:rPr lang="en-US" dirty="0">
                <a:latin typeface="Arial Narrow" pitchFamily="34" charset="0"/>
              </a:rPr>
              <a:t> se </a:t>
            </a:r>
            <a:r>
              <a:rPr lang="en-US" dirty="0" err="1">
                <a:latin typeface="Arial Narrow" pitchFamily="34" charset="0"/>
              </a:rPr>
              <a:t>hayan</a:t>
            </a:r>
            <a:r>
              <a:rPr lang="en-US" dirty="0">
                <a:latin typeface="Arial Narrow" pitchFamily="34" charset="0"/>
              </a:rPr>
              <a:t> </a:t>
            </a:r>
            <a:r>
              <a:rPr lang="en-US" dirty="0" err="1">
                <a:latin typeface="Arial Narrow" pitchFamily="34" charset="0"/>
              </a:rPr>
              <a:t>hecho</a:t>
            </a:r>
            <a:endParaRPr lang="en-US" dirty="0">
              <a:latin typeface="Arial Narrow" pitchFamily="34" charset="0"/>
            </a:endParaRPr>
          </a:p>
          <a:p>
            <a:pPr>
              <a:lnSpc>
                <a:spcPct val="90000"/>
              </a:lnSpc>
              <a:spcBef>
                <a:spcPts val="600"/>
              </a:spcBef>
            </a:pPr>
            <a:r>
              <a:rPr lang="en-US" dirty="0">
                <a:latin typeface="Arial Narrow" pitchFamily="34" charset="0"/>
              </a:rPr>
              <a:t>La </a:t>
            </a:r>
            <a:r>
              <a:rPr lang="en-US" dirty="0" err="1">
                <a:latin typeface="Arial Narrow" pitchFamily="34" charset="0"/>
              </a:rPr>
              <a:t>ejecución</a:t>
            </a:r>
            <a:r>
              <a:rPr lang="en-US" dirty="0">
                <a:latin typeface="Arial Narrow" pitchFamily="34" charset="0"/>
              </a:rPr>
              <a:t> continua con la </a:t>
            </a:r>
            <a:r>
              <a:rPr lang="en-US" dirty="0" err="1">
                <a:latin typeface="Arial Narrow" pitchFamily="34" charset="0"/>
              </a:rPr>
              <a:t>instrucción</a:t>
            </a:r>
            <a:r>
              <a:rPr lang="en-US" dirty="0">
                <a:latin typeface="Arial Narrow" pitchFamily="34" charset="0"/>
              </a:rPr>
              <a:t> </a:t>
            </a:r>
            <a:r>
              <a:rPr lang="en-US" dirty="0" err="1">
                <a:latin typeface="Arial Narrow" pitchFamily="34" charset="0"/>
              </a:rPr>
              <a:t>siguiente</a:t>
            </a:r>
            <a:r>
              <a:rPr lang="en-US" dirty="0">
                <a:latin typeface="Arial Narrow" pitchFamily="34" charset="0"/>
              </a:rPr>
              <a:t> a </a:t>
            </a:r>
            <a:r>
              <a:rPr lang="en-US" b="1" dirty="0">
                <a:latin typeface="Arial Narrow" pitchFamily="34" charset="0"/>
              </a:rPr>
              <a:t>rollback</a:t>
            </a:r>
            <a:endParaRPr lang="en-US" dirty="0">
              <a:latin typeface="Arial Narrow" pitchFamily="34" charset="0"/>
            </a:endParaRPr>
          </a:p>
        </p:txBody>
      </p:sp>
      <p:pic>
        <p:nvPicPr>
          <p:cNvPr id="325636" name="Picture 4" descr="rollback"/>
          <p:cNvPicPr>
            <a:picLocks noChangeAspect="1" noChangeArrowheads="1"/>
          </p:cNvPicPr>
          <p:nvPr/>
        </p:nvPicPr>
        <p:blipFill>
          <a:blip r:embed="rId2"/>
          <a:srcRect/>
          <a:stretch>
            <a:fillRect/>
          </a:stretch>
        </p:blipFill>
        <p:spPr bwMode="auto">
          <a:xfrm>
            <a:off x="4800600" y="1295400"/>
            <a:ext cx="1282700" cy="12954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1371600" y="228600"/>
            <a:ext cx="7772400" cy="533400"/>
          </a:xfrm>
        </p:spPr>
        <p:txBody>
          <a:bodyPr/>
          <a:lstStyle/>
          <a:p>
            <a:r>
              <a:rPr lang="en-US" sz="2800" b="1" dirty="0" err="1">
                <a:latin typeface="Arial Narrow" pitchFamily="34" charset="0"/>
              </a:rPr>
              <a:t>Sintaxis</a:t>
            </a:r>
            <a:r>
              <a:rPr lang="en-US" sz="2800" b="1" dirty="0">
                <a:latin typeface="Arial Narrow" pitchFamily="34" charset="0"/>
              </a:rPr>
              <a:t> </a:t>
            </a:r>
            <a:r>
              <a:rPr lang="en-US" sz="2800" b="1" dirty="0" err="1">
                <a:latin typeface="Arial Narrow" pitchFamily="34" charset="0"/>
              </a:rPr>
              <a:t>para</a:t>
            </a:r>
            <a:r>
              <a:rPr lang="en-US" sz="2800" b="1" dirty="0">
                <a:latin typeface="Arial Narrow" pitchFamily="34" charset="0"/>
              </a:rPr>
              <a:t> </a:t>
            </a:r>
            <a:r>
              <a:rPr lang="en-US" sz="2800" b="1" dirty="0" smtClean="0">
                <a:latin typeface="Arial Narrow" pitchFamily="34" charset="0"/>
              </a:rPr>
              <a:t>Rollback </a:t>
            </a:r>
            <a:r>
              <a:rPr lang="en-US" sz="2800" b="1" dirty="0" err="1">
                <a:latin typeface="Arial Narrow" pitchFamily="34" charset="0"/>
              </a:rPr>
              <a:t>tran</a:t>
            </a:r>
            <a:endParaRPr lang="en-US" sz="2800" b="1" dirty="0">
              <a:latin typeface="Arial Narrow" pitchFamily="34" charset="0"/>
            </a:endParaRPr>
          </a:p>
        </p:txBody>
      </p:sp>
      <p:sp>
        <p:nvSpPr>
          <p:cNvPr id="326659" name="Rectangle 3"/>
          <p:cNvSpPr>
            <a:spLocks noGrp="1" noChangeArrowheads="1"/>
          </p:cNvSpPr>
          <p:nvPr>
            <p:ph type="body" idx="1"/>
          </p:nvPr>
        </p:nvSpPr>
        <p:spPr>
          <a:xfrm>
            <a:off x="1600200" y="1066800"/>
            <a:ext cx="7315200" cy="5486400"/>
          </a:xfrm>
        </p:spPr>
        <p:txBody>
          <a:bodyPr/>
          <a:lstStyle/>
          <a:p>
            <a:pPr marL="223838" indent="-223838">
              <a:lnSpc>
                <a:spcPct val="90000"/>
              </a:lnSpc>
              <a:spcBef>
                <a:spcPts val="600"/>
              </a:spcBef>
            </a:pPr>
            <a:r>
              <a:rPr lang="en-US" dirty="0" err="1">
                <a:latin typeface="Arial Narrow" pitchFamily="34" charset="0"/>
              </a:rPr>
              <a:t>Sintaxis</a:t>
            </a:r>
            <a:r>
              <a:rPr lang="en-US" dirty="0">
                <a:latin typeface="Arial Narrow" pitchFamily="34" charset="0"/>
              </a:rPr>
              <a:t>:</a:t>
            </a:r>
          </a:p>
          <a:p>
            <a:pPr marL="563563" lvl="1" indent="-225425">
              <a:lnSpc>
                <a:spcPct val="90000"/>
              </a:lnSpc>
              <a:spcBef>
                <a:spcPct val="0"/>
              </a:spcBef>
              <a:buFontTx/>
              <a:buNone/>
            </a:pPr>
            <a:r>
              <a:rPr lang="en-US" sz="2100" b="1" dirty="0">
                <a:solidFill>
                  <a:srgbClr val="FFFF00"/>
                </a:solidFill>
              </a:rPr>
              <a:t>rollback</a:t>
            </a:r>
            <a:r>
              <a:rPr lang="en-US" sz="2100" dirty="0">
                <a:solidFill>
                  <a:srgbClr val="FFFF00"/>
                </a:solidFill>
              </a:rPr>
              <a:t> [ </a:t>
            </a:r>
            <a:r>
              <a:rPr lang="en-US" sz="2100" b="1" dirty="0" err="1">
                <a:solidFill>
                  <a:srgbClr val="FFFF00"/>
                </a:solidFill>
              </a:rPr>
              <a:t>tran</a:t>
            </a:r>
            <a:r>
              <a:rPr lang="en-US" sz="2100" dirty="0">
                <a:solidFill>
                  <a:srgbClr val="FFFF00"/>
                </a:solidFill>
              </a:rPr>
              <a:t> [ </a:t>
            </a:r>
            <a:r>
              <a:rPr lang="en-US" sz="2100" i="1" dirty="0" err="1">
                <a:solidFill>
                  <a:srgbClr val="FFFF00"/>
                </a:solidFill>
              </a:rPr>
              <a:t>transaction_name</a:t>
            </a:r>
            <a:r>
              <a:rPr lang="en-US" sz="2100" dirty="0">
                <a:solidFill>
                  <a:srgbClr val="FFFF00"/>
                </a:solidFill>
              </a:rPr>
              <a:t> | </a:t>
            </a:r>
            <a:r>
              <a:rPr lang="en-US" sz="2100" i="1" dirty="0" err="1">
                <a:solidFill>
                  <a:srgbClr val="FFFF00"/>
                </a:solidFill>
              </a:rPr>
              <a:t>savepoint_name</a:t>
            </a:r>
            <a:r>
              <a:rPr lang="en-US" sz="2100" dirty="0">
                <a:solidFill>
                  <a:srgbClr val="FFFF00"/>
                </a:solidFill>
              </a:rPr>
              <a:t> ] |</a:t>
            </a:r>
          </a:p>
          <a:p>
            <a:pPr marL="563563" lvl="1" indent="-225425">
              <a:lnSpc>
                <a:spcPct val="90000"/>
              </a:lnSpc>
              <a:spcBef>
                <a:spcPct val="0"/>
              </a:spcBef>
              <a:buFontTx/>
              <a:buNone/>
            </a:pPr>
            <a:r>
              <a:rPr lang="en-US" sz="2100" dirty="0">
                <a:solidFill>
                  <a:srgbClr val="FFFF00"/>
                </a:solidFill>
              </a:rPr>
              <a:t>	</a:t>
            </a:r>
            <a:r>
              <a:rPr lang="en-US" sz="2100" b="1" dirty="0">
                <a:solidFill>
                  <a:srgbClr val="FFFF00"/>
                </a:solidFill>
              </a:rPr>
              <a:t>transaction</a:t>
            </a:r>
            <a:r>
              <a:rPr lang="en-US" sz="2100" dirty="0">
                <a:solidFill>
                  <a:srgbClr val="FFFF00"/>
                </a:solidFill>
              </a:rPr>
              <a:t> [ </a:t>
            </a:r>
            <a:r>
              <a:rPr lang="en-US" sz="2100" i="1" dirty="0" err="1">
                <a:solidFill>
                  <a:srgbClr val="FFFF00"/>
                </a:solidFill>
              </a:rPr>
              <a:t>transaction_name</a:t>
            </a:r>
            <a:r>
              <a:rPr lang="en-US" sz="2100" dirty="0">
                <a:solidFill>
                  <a:srgbClr val="FFFF00"/>
                </a:solidFill>
              </a:rPr>
              <a:t> | </a:t>
            </a:r>
            <a:r>
              <a:rPr lang="en-US" sz="2100" i="1" dirty="0" err="1">
                <a:solidFill>
                  <a:srgbClr val="FFFF00"/>
                </a:solidFill>
              </a:rPr>
              <a:t>savepoint_name</a:t>
            </a:r>
            <a:r>
              <a:rPr lang="en-US" sz="2100" dirty="0">
                <a:solidFill>
                  <a:srgbClr val="FFFF00"/>
                </a:solidFill>
              </a:rPr>
              <a:t> ] |</a:t>
            </a:r>
          </a:p>
          <a:p>
            <a:pPr marL="563563" lvl="1" indent="-225425">
              <a:lnSpc>
                <a:spcPct val="90000"/>
              </a:lnSpc>
              <a:spcBef>
                <a:spcPct val="0"/>
              </a:spcBef>
              <a:buFontTx/>
              <a:buNone/>
            </a:pPr>
            <a:r>
              <a:rPr lang="en-US" sz="2100" dirty="0">
                <a:solidFill>
                  <a:srgbClr val="FFFF00"/>
                </a:solidFill>
              </a:rPr>
              <a:t>	</a:t>
            </a:r>
            <a:r>
              <a:rPr lang="en-US" sz="2100" b="1" dirty="0">
                <a:solidFill>
                  <a:srgbClr val="FFFF00"/>
                </a:solidFill>
              </a:rPr>
              <a:t>work</a:t>
            </a:r>
            <a:r>
              <a:rPr lang="en-US" sz="2100" dirty="0">
                <a:solidFill>
                  <a:srgbClr val="FFFF00"/>
                </a:solidFill>
              </a:rPr>
              <a:t> [ </a:t>
            </a:r>
            <a:r>
              <a:rPr lang="en-US" sz="2100" i="1" dirty="0" err="1">
                <a:solidFill>
                  <a:srgbClr val="FFFF00"/>
                </a:solidFill>
              </a:rPr>
              <a:t>transaction_name</a:t>
            </a:r>
            <a:r>
              <a:rPr lang="en-US" sz="2100" dirty="0">
                <a:solidFill>
                  <a:srgbClr val="FFFF00"/>
                </a:solidFill>
              </a:rPr>
              <a:t> | </a:t>
            </a:r>
            <a:r>
              <a:rPr lang="en-US" sz="2100" i="1" dirty="0" err="1">
                <a:solidFill>
                  <a:srgbClr val="FFFF00"/>
                </a:solidFill>
              </a:rPr>
              <a:t>savepoint_name</a:t>
            </a:r>
            <a:r>
              <a:rPr lang="en-US" sz="2100" dirty="0">
                <a:solidFill>
                  <a:srgbClr val="FFFF00"/>
                </a:solidFill>
              </a:rPr>
              <a:t> ] </a:t>
            </a:r>
            <a:r>
              <a:rPr lang="en-US" sz="2100" dirty="0" smtClean="0">
                <a:solidFill>
                  <a:srgbClr val="FFFF00"/>
                </a:solidFill>
              </a:rPr>
              <a:t>]</a:t>
            </a:r>
            <a:endParaRPr lang="en-US" sz="2100" dirty="0">
              <a:solidFill>
                <a:srgbClr val="FFFF00"/>
              </a:solidFill>
            </a:endParaRPr>
          </a:p>
        </p:txBody>
      </p:sp>
      <p:pic>
        <p:nvPicPr>
          <p:cNvPr id="26626" name="Picture 2"/>
          <p:cNvPicPr>
            <a:picLocks noChangeAspect="1" noChangeArrowheads="1"/>
          </p:cNvPicPr>
          <p:nvPr/>
        </p:nvPicPr>
        <p:blipFill>
          <a:blip r:embed="rId2"/>
          <a:srcRect/>
          <a:stretch>
            <a:fillRect/>
          </a:stretch>
        </p:blipFill>
        <p:spPr bwMode="auto">
          <a:xfrm>
            <a:off x="2285999" y="2743200"/>
            <a:ext cx="6358597"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152400" y="152400"/>
            <a:ext cx="8839200" cy="990600"/>
          </a:xfrm>
        </p:spPr>
        <p:txBody>
          <a:bodyPr/>
          <a:lstStyle/>
          <a:p>
            <a:pPr>
              <a:lnSpc>
                <a:spcPct val="90000"/>
              </a:lnSpc>
            </a:pPr>
            <a:r>
              <a:rPr lang="en-US" sz="2800" b="1" dirty="0" err="1" smtClean="0">
                <a:latin typeface="Arial Narrow" pitchFamily="34" charset="0"/>
              </a:rPr>
              <a:t>Uso</a:t>
            </a:r>
            <a:r>
              <a:rPr lang="en-US" sz="2800" b="1" dirty="0" smtClean="0">
                <a:latin typeface="Arial Narrow" pitchFamily="34" charset="0"/>
              </a:rPr>
              <a:t> de COMMIT</a:t>
            </a:r>
            <a:endParaRPr lang="en-US" sz="2800" b="1" dirty="0">
              <a:latin typeface="Arial Narrow" pitchFamily="34" charset="0"/>
            </a:endParaRPr>
          </a:p>
        </p:txBody>
      </p:sp>
      <p:pic>
        <p:nvPicPr>
          <p:cNvPr id="27651" name="Picture 3"/>
          <p:cNvPicPr>
            <a:picLocks noChangeAspect="1" noChangeArrowheads="1"/>
          </p:cNvPicPr>
          <p:nvPr/>
        </p:nvPicPr>
        <p:blipFill>
          <a:blip r:embed="rId2"/>
          <a:srcRect/>
          <a:stretch>
            <a:fillRect/>
          </a:stretch>
        </p:blipFill>
        <p:spPr bwMode="auto">
          <a:xfrm>
            <a:off x="2209800" y="1524000"/>
            <a:ext cx="6445056" cy="3914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152400" y="152400"/>
            <a:ext cx="8839200" cy="990600"/>
          </a:xfrm>
        </p:spPr>
        <p:txBody>
          <a:bodyPr/>
          <a:lstStyle/>
          <a:p>
            <a:pPr>
              <a:lnSpc>
                <a:spcPct val="90000"/>
              </a:lnSpc>
            </a:pPr>
            <a:r>
              <a:rPr lang="en-US" sz="2800" b="1" dirty="0" err="1" smtClean="0">
                <a:latin typeface="Arial Narrow" pitchFamily="34" charset="0"/>
              </a:rPr>
              <a:t>Uso</a:t>
            </a:r>
            <a:r>
              <a:rPr lang="en-US" sz="2800" b="1" dirty="0" smtClean="0">
                <a:latin typeface="Arial Narrow" pitchFamily="34" charset="0"/>
              </a:rPr>
              <a:t> de ROLLBACK</a:t>
            </a:r>
            <a:endParaRPr lang="en-US" sz="2800" b="1" dirty="0">
              <a:latin typeface="Arial Narrow" pitchFamily="34" charset="0"/>
            </a:endParaRPr>
          </a:p>
        </p:txBody>
      </p:sp>
      <p:pic>
        <p:nvPicPr>
          <p:cNvPr id="28674" name="Picture 2"/>
          <p:cNvPicPr>
            <a:picLocks noChangeAspect="1" noChangeArrowheads="1"/>
          </p:cNvPicPr>
          <p:nvPr/>
        </p:nvPicPr>
        <p:blipFill>
          <a:blip r:embed="rId2"/>
          <a:srcRect/>
          <a:stretch>
            <a:fillRect/>
          </a:stretch>
        </p:blipFill>
        <p:spPr bwMode="auto">
          <a:xfrm>
            <a:off x="1905000" y="1447800"/>
            <a:ext cx="6924101"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371600" y="152400"/>
            <a:ext cx="7772400" cy="685800"/>
          </a:xfrm>
        </p:spPr>
        <p:txBody>
          <a:bodyPr/>
          <a:lstStyle/>
          <a:p>
            <a:r>
              <a:rPr lang="en-US" sz="2800" b="1" dirty="0" err="1" smtClean="0">
                <a:latin typeface="Arial Narrow" pitchFamily="34" charset="0"/>
              </a:rPr>
              <a:t>Serialización</a:t>
            </a:r>
            <a:endParaRPr lang="en-US" sz="2800" b="1" dirty="0">
              <a:latin typeface="Arial Narrow" pitchFamily="34" charset="0"/>
            </a:endParaRPr>
          </a:p>
        </p:txBody>
      </p:sp>
      <p:pic>
        <p:nvPicPr>
          <p:cNvPr id="25602" name="Picture 2"/>
          <p:cNvPicPr>
            <a:picLocks noChangeAspect="1" noChangeArrowheads="1"/>
          </p:cNvPicPr>
          <p:nvPr/>
        </p:nvPicPr>
        <p:blipFill>
          <a:blip r:embed="rId2"/>
          <a:srcRect/>
          <a:stretch>
            <a:fillRect/>
          </a:stretch>
        </p:blipFill>
        <p:spPr bwMode="auto">
          <a:xfrm>
            <a:off x="2438400" y="1524000"/>
            <a:ext cx="5629275" cy="3067050"/>
          </a:xfrm>
          <a:prstGeom prst="rect">
            <a:avLst/>
          </a:prstGeom>
          <a:noFill/>
          <a:ln w="9525">
            <a:noFill/>
            <a:miter lim="800000"/>
            <a:headEnd/>
            <a:tailEnd/>
          </a:ln>
          <a:effectLst/>
        </p:spPr>
      </p:pic>
      <p:sp>
        <p:nvSpPr>
          <p:cNvPr id="6" name="5 Rectángulo"/>
          <p:cNvSpPr/>
          <p:nvPr/>
        </p:nvSpPr>
        <p:spPr>
          <a:xfrm>
            <a:off x="2286000" y="4876800"/>
            <a:ext cx="6248400" cy="830997"/>
          </a:xfrm>
          <a:prstGeom prst="rect">
            <a:avLst/>
          </a:prstGeom>
        </p:spPr>
        <p:txBody>
          <a:bodyPr wrap="square">
            <a:spAutoFit/>
          </a:bodyPr>
          <a:lstStyle/>
          <a:p>
            <a:r>
              <a:rPr lang="es-AR" dirty="0" smtClean="0"/>
              <a:t>Ambos pasajeros quedan con el mismo asiento asignado, la BD queda en un estado </a:t>
            </a:r>
            <a:r>
              <a:rPr lang="es-AR" i="1" dirty="0" smtClean="0">
                <a:solidFill>
                  <a:srgbClr val="FFFF00"/>
                </a:solidFill>
              </a:rPr>
              <a:t>indeseable.</a:t>
            </a:r>
          </a:p>
        </p:txBody>
      </p:sp>
      <p:pic>
        <p:nvPicPr>
          <p:cNvPr id="25604" name="Picture 4" descr="https://encrypted-tbn0.gstatic.com/images?q=tbn:ANd9GcRMnrUaN4x-zxFexAkxjZkTlAMPyAPsKXOH-LmOc6N6P3Peh7Ey2Q"/>
          <p:cNvPicPr>
            <a:picLocks noChangeAspect="1" noChangeArrowheads="1"/>
          </p:cNvPicPr>
          <p:nvPr/>
        </p:nvPicPr>
        <p:blipFill>
          <a:blip r:embed="rId3"/>
          <a:srcRect r="67908" b="11111"/>
          <a:stretch>
            <a:fillRect/>
          </a:stretch>
        </p:blipFill>
        <p:spPr bwMode="auto">
          <a:xfrm>
            <a:off x="1371600" y="1524000"/>
            <a:ext cx="1066800" cy="1219200"/>
          </a:xfrm>
          <a:prstGeom prst="rect">
            <a:avLst/>
          </a:prstGeom>
          <a:noFill/>
        </p:spPr>
      </p:pic>
      <p:pic>
        <p:nvPicPr>
          <p:cNvPr id="25606" name="Picture 6" descr="https://encrypted-tbn1.gstatic.com/images?q=tbn:ANd9GcTA6iP_226AygENmMaims5BohtuRSSEVE1XqFPLKuivg5d4HVV5Ig"/>
          <p:cNvPicPr>
            <a:picLocks noChangeAspect="1" noChangeArrowheads="1"/>
          </p:cNvPicPr>
          <p:nvPr/>
        </p:nvPicPr>
        <p:blipFill>
          <a:blip r:embed="rId4"/>
          <a:srcRect l="65490" t="12121" b="19192"/>
          <a:stretch>
            <a:fillRect/>
          </a:stretch>
        </p:blipFill>
        <p:spPr bwMode="auto">
          <a:xfrm>
            <a:off x="8077200" y="1524000"/>
            <a:ext cx="914400" cy="12192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09600" y="228600"/>
            <a:ext cx="7772400" cy="609600"/>
          </a:xfrm>
        </p:spPr>
        <p:txBody>
          <a:bodyPr/>
          <a:lstStyle/>
          <a:p>
            <a:r>
              <a:rPr lang="en-US" sz="2800" b="1" dirty="0" err="1">
                <a:latin typeface="Arial Narrow" pitchFamily="34" charset="0"/>
              </a:rPr>
              <a:t>Transacciones</a:t>
            </a:r>
            <a:r>
              <a:rPr lang="en-US" sz="2800" b="1" dirty="0">
                <a:latin typeface="Arial Narrow" pitchFamily="34" charset="0"/>
              </a:rPr>
              <a:t> </a:t>
            </a:r>
            <a:r>
              <a:rPr lang="en-US" sz="2800" b="1" dirty="0" err="1">
                <a:latin typeface="Arial Narrow" pitchFamily="34" charset="0"/>
              </a:rPr>
              <a:t>anidadas</a:t>
            </a:r>
            <a:endParaRPr lang="en-US" sz="2800" b="1" dirty="0">
              <a:latin typeface="Arial Narrow" pitchFamily="34" charset="0"/>
            </a:endParaRPr>
          </a:p>
        </p:txBody>
      </p:sp>
      <p:sp>
        <p:nvSpPr>
          <p:cNvPr id="337923" name="Rectangle 3"/>
          <p:cNvSpPr>
            <a:spLocks noGrp="1" noChangeArrowheads="1"/>
          </p:cNvSpPr>
          <p:nvPr>
            <p:ph type="body" idx="1"/>
          </p:nvPr>
        </p:nvSpPr>
        <p:spPr>
          <a:xfrm>
            <a:off x="1676400" y="1066800"/>
            <a:ext cx="7467600" cy="5410200"/>
          </a:xfrm>
        </p:spPr>
        <p:txBody>
          <a:bodyPr/>
          <a:lstStyle/>
          <a:p>
            <a:pPr>
              <a:spcBef>
                <a:spcPts val="600"/>
              </a:spcBef>
            </a:pPr>
            <a:r>
              <a:rPr lang="en-US" dirty="0">
                <a:latin typeface="Arial Narrow" pitchFamily="34" charset="0"/>
              </a:rPr>
              <a:t>Se </a:t>
            </a:r>
            <a:r>
              <a:rPr lang="en-US" dirty="0" err="1">
                <a:latin typeface="Arial Narrow" pitchFamily="34" charset="0"/>
              </a:rPr>
              <a:t>pueden</a:t>
            </a:r>
            <a:r>
              <a:rPr lang="en-US" dirty="0">
                <a:latin typeface="Arial Narrow" pitchFamily="34" charset="0"/>
              </a:rPr>
              <a:t> </a:t>
            </a:r>
            <a:r>
              <a:rPr lang="en-US" dirty="0" err="1">
                <a:latin typeface="Arial Narrow" pitchFamily="34" charset="0"/>
              </a:rPr>
              <a:t>tener</a:t>
            </a:r>
            <a:r>
              <a:rPr lang="en-US" dirty="0">
                <a:latin typeface="Arial Narrow" pitchFamily="34" charset="0"/>
              </a:rPr>
              <a:t> </a:t>
            </a:r>
            <a:r>
              <a:rPr lang="en-US" dirty="0" err="1">
                <a:latin typeface="Arial Narrow" pitchFamily="34" charset="0"/>
              </a:rPr>
              <a:t>transacciones</a:t>
            </a:r>
            <a:r>
              <a:rPr lang="en-US" dirty="0">
                <a:latin typeface="Arial Narrow" pitchFamily="34" charset="0"/>
              </a:rPr>
              <a:t> </a:t>
            </a:r>
            <a:r>
              <a:rPr lang="en-US" dirty="0" err="1">
                <a:latin typeface="Arial Narrow" pitchFamily="34" charset="0"/>
              </a:rPr>
              <a:t>anidadas</a:t>
            </a:r>
            <a:r>
              <a:rPr lang="en-US" dirty="0">
                <a:latin typeface="Arial Narrow" pitchFamily="34" charset="0"/>
              </a:rPr>
              <a:t>:</a:t>
            </a:r>
          </a:p>
          <a:p>
            <a:pPr lvl="1">
              <a:spcBef>
                <a:spcPts val="200"/>
              </a:spcBef>
            </a:pPr>
            <a:r>
              <a:rPr lang="en-US" dirty="0">
                <a:latin typeface="Arial Narrow" pitchFamily="34" charset="0"/>
              </a:rPr>
              <a:t>El </a:t>
            </a:r>
            <a:r>
              <a:rPr lang="en-US" b="1" dirty="0">
                <a:latin typeface="Arial Narrow" pitchFamily="34" charset="0"/>
              </a:rPr>
              <a:t>begin</a:t>
            </a:r>
            <a:r>
              <a:rPr lang="en-US" dirty="0">
                <a:latin typeface="Arial Narrow" pitchFamily="34" charset="0"/>
              </a:rPr>
              <a:t> y </a:t>
            </a:r>
            <a:r>
              <a:rPr lang="en-US" b="1" dirty="0">
                <a:latin typeface="Arial Narrow" pitchFamily="34" charset="0"/>
              </a:rPr>
              <a:t>commit</a:t>
            </a:r>
            <a:r>
              <a:rPr lang="en-US" dirty="0">
                <a:latin typeface="Arial Narrow" pitchFamily="34" charset="0"/>
              </a:rPr>
              <a:t> </a:t>
            </a:r>
            <a:r>
              <a:rPr lang="en-US" dirty="0" err="1">
                <a:latin typeface="Arial Narrow" pitchFamily="34" charset="0"/>
              </a:rPr>
              <a:t>más</a:t>
            </a:r>
            <a:r>
              <a:rPr lang="en-US" dirty="0">
                <a:latin typeface="Arial Narrow" pitchFamily="34" charset="0"/>
              </a:rPr>
              <a:t> </a:t>
            </a:r>
            <a:r>
              <a:rPr lang="en-US" dirty="0" err="1">
                <a:latin typeface="Arial Narrow" pitchFamily="34" charset="0"/>
              </a:rPr>
              <a:t>externos</a:t>
            </a:r>
            <a:r>
              <a:rPr lang="en-US" dirty="0">
                <a:latin typeface="Arial Narrow" pitchFamily="34" charset="0"/>
              </a:rPr>
              <a:t> </a:t>
            </a:r>
            <a:r>
              <a:rPr lang="en-US" dirty="0" err="1">
                <a:latin typeface="Arial Narrow" pitchFamily="34" charset="0"/>
              </a:rPr>
              <a:t>comienzan</a:t>
            </a:r>
            <a:r>
              <a:rPr lang="en-US" dirty="0">
                <a:latin typeface="Arial Narrow" pitchFamily="34" charset="0"/>
              </a:rPr>
              <a:t> y </a:t>
            </a:r>
            <a:r>
              <a:rPr lang="en-US" dirty="0" err="1">
                <a:latin typeface="Arial Narrow" pitchFamily="34" charset="0"/>
              </a:rPr>
              <a:t>finalizan</a:t>
            </a:r>
            <a:r>
              <a:rPr lang="en-US" dirty="0">
                <a:latin typeface="Arial Narrow" pitchFamily="34" charset="0"/>
              </a:rPr>
              <a:t> </a:t>
            </a:r>
            <a:r>
              <a:rPr lang="en-US" dirty="0" err="1">
                <a:latin typeface="Arial Narrow" pitchFamily="34" charset="0"/>
              </a:rPr>
              <a:t>las</a:t>
            </a:r>
            <a:r>
              <a:rPr lang="en-US" dirty="0">
                <a:latin typeface="Arial Narrow" pitchFamily="34" charset="0"/>
              </a:rPr>
              <a:t> </a:t>
            </a:r>
            <a:r>
              <a:rPr lang="en-US" dirty="0" err="1">
                <a:latin typeface="Arial Narrow" pitchFamily="34" charset="0"/>
              </a:rPr>
              <a:t>transacciones</a:t>
            </a:r>
            <a:endParaRPr lang="en-US" dirty="0">
              <a:latin typeface="Arial Narrow" pitchFamily="34" charset="0"/>
            </a:endParaRPr>
          </a:p>
          <a:p>
            <a:pPr lvl="1">
              <a:spcBef>
                <a:spcPts val="200"/>
              </a:spcBef>
            </a:pPr>
            <a:r>
              <a:rPr lang="en-US" dirty="0">
                <a:latin typeface="Arial Narrow" pitchFamily="34" charset="0"/>
              </a:rPr>
              <a:t>Las </a:t>
            </a:r>
            <a:r>
              <a:rPr lang="en-US" dirty="0" err="1">
                <a:latin typeface="Arial Narrow" pitchFamily="34" charset="0"/>
              </a:rPr>
              <a:t>sentencias</a:t>
            </a:r>
            <a:r>
              <a:rPr lang="en-US" dirty="0">
                <a:latin typeface="Arial Narrow" pitchFamily="34" charset="0"/>
              </a:rPr>
              <a:t> </a:t>
            </a:r>
            <a:r>
              <a:rPr lang="en-US" b="1" dirty="0">
                <a:latin typeface="Arial Narrow" pitchFamily="34" charset="0"/>
              </a:rPr>
              <a:t>begin</a:t>
            </a:r>
            <a:r>
              <a:rPr lang="en-US" dirty="0">
                <a:latin typeface="Arial Narrow" pitchFamily="34" charset="0"/>
              </a:rPr>
              <a:t> y </a:t>
            </a:r>
            <a:r>
              <a:rPr lang="en-US" b="1" dirty="0">
                <a:latin typeface="Arial Narrow" pitchFamily="34" charset="0"/>
              </a:rPr>
              <a:t>commit</a:t>
            </a:r>
            <a:r>
              <a:rPr lang="en-US" dirty="0">
                <a:latin typeface="Arial Narrow" pitchFamily="34" charset="0"/>
              </a:rPr>
              <a:t> </a:t>
            </a:r>
            <a:r>
              <a:rPr lang="en-US" dirty="0" err="1">
                <a:latin typeface="Arial Narrow" pitchFamily="34" charset="0"/>
              </a:rPr>
              <a:t>internos</a:t>
            </a:r>
            <a:r>
              <a:rPr lang="en-US" dirty="0">
                <a:latin typeface="Arial Narrow" pitchFamily="34" charset="0"/>
              </a:rPr>
              <a:t> </a:t>
            </a:r>
            <a:r>
              <a:rPr lang="en-US" dirty="0" err="1">
                <a:latin typeface="Arial Narrow" pitchFamily="34" charset="0"/>
              </a:rPr>
              <a:t>solamente</a:t>
            </a:r>
            <a:r>
              <a:rPr lang="en-US" dirty="0">
                <a:latin typeface="Arial Narrow" pitchFamily="34" charset="0"/>
              </a:rPr>
              <a:t> </a:t>
            </a:r>
            <a:r>
              <a:rPr lang="en-US" dirty="0" err="1">
                <a:latin typeface="Arial Narrow" pitchFamily="34" charset="0"/>
              </a:rPr>
              <a:t>guardan</a:t>
            </a:r>
            <a:r>
              <a:rPr lang="en-US" dirty="0">
                <a:latin typeface="Arial Narrow" pitchFamily="34" charset="0"/>
              </a:rPr>
              <a:t> un </a:t>
            </a:r>
            <a:r>
              <a:rPr lang="en-US" dirty="0" err="1">
                <a:latin typeface="Arial Narrow" pitchFamily="34" charset="0"/>
              </a:rPr>
              <a:t>registro</a:t>
            </a:r>
            <a:r>
              <a:rPr lang="en-US" dirty="0">
                <a:latin typeface="Arial Narrow" pitchFamily="34" charset="0"/>
              </a:rPr>
              <a:t> del </a:t>
            </a:r>
            <a:r>
              <a:rPr lang="en-US" dirty="0" err="1">
                <a:latin typeface="Arial Narrow" pitchFamily="34" charset="0"/>
              </a:rPr>
              <a:t>nivel</a:t>
            </a:r>
            <a:r>
              <a:rPr lang="en-US" dirty="0">
                <a:latin typeface="Arial Narrow" pitchFamily="34" charset="0"/>
              </a:rPr>
              <a:t> de </a:t>
            </a:r>
            <a:r>
              <a:rPr lang="en-US" dirty="0" err="1">
                <a:latin typeface="Arial Narrow" pitchFamily="34" charset="0"/>
              </a:rPr>
              <a:t>anidamiento</a:t>
            </a:r>
            <a:endParaRPr lang="en-US" dirty="0">
              <a:latin typeface="Arial Narrow" pitchFamily="34" charset="0"/>
            </a:endParaRPr>
          </a:p>
          <a:p>
            <a:pPr>
              <a:spcBef>
                <a:spcPts val="600"/>
              </a:spcBef>
            </a:pPr>
            <a:r>
              <a:rPr lang="en-US" dirty="0" err="1">
                <a:latin typeface="Arial Narrow" pitchFamily="34" charset="0"/>
              </a:rPr>
              <a:t>Ejemplo</a:t>
            </a:r>
            <a:r>
              <a:rPr lang="en-US" dirty="0">
                <a:latin typeface="Arial Narrow" pitchFamily="34" charset="0"/>
              </a:rPr>
              <a:t>:</a:t>
            </a:r>
          </a:p>
          <a:p>
            <a:pPr lvl="1">
              <a:spcBef>
                <a:spcPct val="0"/>
              </a:spcBef>
              <a:buFontTx/>
              <a:buNone/>
            </a:pPr>
            <a:r>
              <a:rPr lang="en-US" sz="1800" b="1" dirty="0">
                <a:solidFill>
                  <a:srgbClr val="FFFF00"/>
                </a:solidFill>
                <a:latin typeface="Courier New" pitchFamily="49" charset="0"/>
              </a:rPr>
              <a:t>	</a:t>
            </a:r>
            <a:r>
              <a:rPr lang="en-US" sz="1600" b="1" dirty="0">
                <a:solidFill>
                  <a:srgbClr val="FFFF00"/>
                </a:solidFill>
                <a:latin typeface="Courier New" pitchFamily="49" charset="0"/>
              </a:rPr>
              <a:t>begin </a:t>
            </a:r>
            <a:r>
              <a:rPr lang="en-US" sz="1600" b="1" dirty="0" err="1">
                <a:solidFill>
                  <a:srgbClr val="FFFF00"/>
                </a:solidFill>
                <a:latin typeface="Courier New" pitchFamily="49" charset="0"/>
              </a:rPr>
              <a:t>tran</a:t>
            </a:r>
            <a:endParaRPr lang="en-US" sz="1600" b="1" dirty="0">
              <a:solidFill>
                <a:srgbClr val="FFFF00"/>
              </a:solidFill>
              <a:latin typeface="Courier New" pitchFamily="49" charset="0"/>
            </a:endParaRPr>
          </a:p>
          <a:p>
            <a:pPr lvl="1">
              <a:spcBef>
                <a:spcPct val="0"/>
              </a:spcBef>
              <a:buFontTx/>
              <a:buNone/>
            </a:pPr>
            <a:r>
              <a:rPr lang="en-US" sz="1600" b="1" dirty="0">
                <a:solidFill>
                  <a:srgbClr val="FFFF00"/>
                </a:solidFill>
                <a:latin typeface="Courier New" pitchFamily="49" charset="0"/>
              </a:rPr>
              <a:t>		delete from titles where type = "</a:t>
            </a:r>
            <a:r>
              <a:rPr lang="en-US" sz="1600" b="1" dirty="0" err="1">
                <a:solidFill>
                  <a:srgbClr val="FFFF00"/>
                </a:solidFill>
                <a:latin typeface="Courier New" pitchFamily="49" charset="0"/>
              </a:rPr>
              <a:t>mod_cook</a:t>
            </a:r>
            <a:r>
              <a:rPr lang="en-US" sz="1600" b="1" dirty="0">
                <a:solidFill>
                  <a:srgbClr val="FFFF00"/>
                </a:solidFill>
                <a:latin typeface="Courier New" pitchFamily="49" charset="0"/>
              </a:rPr>
              <a:t>"</a:t>
            </a:r>
          </a:p>
          <a:p>
            <a:pPr lvl="1">
              <a:spcBef>
                <a:spcPct val="0"/>
              </a:spcBef>
              <a:buFontTx/>
              <a:buNone/>
            </a:pPr>
            <a:r>
              <a:rPr lang="en-US" sz="1600" b="1" dirty="0">
                <a:solidFill>
                  <a:srgbClr val="FFFF00"/>
                </a:solidFill>
                <a:latin typeface="Courier New" pitchFamily="49" charset="0"/>
              </a:rPr>
              <a:t>	begin </a:t>
            </a:r>
            <a:r>
              <a:rPr lang="en-US" sz="1600" b="1" dirty="0" err="1">
                <a:solidFill>
                  <a:srgbClr val="FFFF00"/>
                </a:solidFill>
                <a:latin typeface="Courier New" pitchFamily="49" charset="0"/>
              </a:rPr>
              <a:t>tran</a:t>
            </a:r>
            <a:endParaRPr lang="en-US" sz="1600" b="1" dirty="0">
              <a:solidFill>
                <a:srgbClr val="FFFF00"/>
              </a:solidFill>
              <a:latin typeface="Courier New" pitchFamily="49" charset="0"/>
            </a:endParaRPr>
          </a:p>
          <a:p>
            <a:pPr lvl="1">
              <a:spcBef>
                <a:spcPct val="0"/>
              </a:spcBef>
              <a:buFontTx/>
              <a:buNone/>
            </a:pPr>
            <a:r>
              <a:rPr lang="en-US" sz="1600" b="1" dirty="0">
                <a:solidFill>
                  <a:srgbClr val="FFFF00"/>
                </a:solidFill>
                <a:latin typeface="Courier New" pitchFamily="49" charset="0"/>
              </a:rPr>
              <a:t>		delete from titles where type = "business"</a:t>
            </a:r>
          </a:p>
          <a:p>
            <a:pPr lvl="1">
              <a:spcBef>
                <a:spcPct val="0"/>
              </a:spcBef>
              <a:buFontTx/>
              <a:buNone/>
            </a:pPr>
            <a:r>
              <a:rPr lang="en-US" sz="1600" b="1" dirty="0">
                <a:solidFill>
                  <a:srgbClr val="FFFF00"/>
                </a:solidFill>
                <a:latin typeface="Courier New" pitchFamily="49" charset="0"/>
              </a:rPr>
              <a:t>	begin </a:t>
            </a:r>
            <a:r>
              <a:rPr lang="en-US" sz="1600" b="1" dirty="0" err="1">
                <a:solidFill>
                  <a:srgbClr val="FFFF00"/>
                </a:solidFill>
                <a:latin typeface="Courier New" pitchFamily="49" charset="0"/>
              </a:rPr>
              <a:t>tran</a:t>
            </a:r>
            <a:endParaRPr lang="en-US" sz="1600" b="1" dirty="0">
              <a:solidFill>
                <a:srgbClr val="FFFF00"/>
              </a:solidFill>
              <a:latin typeface="Courier New" pitchFamily="49" charset="0"/>
            </a:endParaRPr>
          </a:p>
          <a:p>
            <a:pPr lvl="1">
              <a:spcBef>
                <a:spcPct val="0"/>
              </a:spcBef>
              <a:buFontTx/>
              <a:buNone/>
            </a:pPr>
            <a:r>
              <a:rPr lang="en-US" sz="1600" b="1" dirty="0">
                <a:solidFill>
                  <a:srgbClr val="FFFF00"/>
                </a:solidFill>
                <a:latin typeface="Courier New" pitchFamily="49" charset="0"/>
              </a:rPr>
              <a:t>		delete from titles where type = "</a:t>
            </a:r>
            <a:r>
              <a:rPr lang="en-US" sz="1600" b="1" dirty="0" err="1">
                <a:solidFill>
                  <a:srgbClr val="FFFF00"/>
                </a:solidFill>
                <a:latin typeface="Courier New" pitchFamily="49" charset="0"/>
              </a:rPr>
              <a:t>trad_cook</a:t>
            </a:r>
            <a:r>
              <a:rPr lang="en-US" sz="1600" b="1" dirty="0">
                <a:solidFill>
                  <a:srgbClr val="FFFF00"/>
                </a:solidFill>
                <a:latin typeface="Courier New" pitchFamily="49" charset="0"/>
              </a:rPr>
              <a:t>"</a:t>
            </a:r>
          </a:p>
          <a:p>
            <a:pPr lvl="1">
              <a:spcBef>
                <a:spcPct val="0"/>
              </a:spcBef>
              <a:buFontTx/>
              <a:buNone/>
            </a:pPr>
            <a:r>
              <a:rPr lang="en-US" sz="1600" b="1" dirty="0">
                <a:solidFill>
                  <a:srgbClr val="FFFF00"/>
                </a:solidFill>
                <a:latin typeface="Courier New" pitchFamily="49" charset="0"/>
              </a:rPr>
              <a:t>	commit </a:t>
            </a:r>
            <a:r>
              <a:rPr lang="en-US" sz="1600" b="1" dirty="0" err="1">
                <a:solidFill>
                  <a:srgbClr val="FFFF00"/>
                </a:solidFill>
                <a:latin typeface="Courier New" pitchFamily="49" charset="0"/>
              </a:rPr>
              <a:t>tran</a:t>
            </a:r>
            <a:r>
              <a:rPr lang="en-US" sz="1600" b="1" dirty="0">
                <a:solidFill>
                  <a:srgbClr val="FFFF00"/>
                </a:solidFill>
                <a:latin typeface="Courier New" pitchFamily="49" charset="0"/>
              </a:rPr>
              <a:t>	</a:t>
            </a:r>
            <a:r>
              <a:rPr lang="en-US" sz="1600" b="1" dirty="0" smtClean="0">
                <a:solidFill>
                  <a:srgbClr val="FFFF00"/>
                </a:solidFill>
                <a:latin typeface="Courier New" pitchFamily="49" charset="0"/>
              </a:rPr>
              <a:t>-- </a:t>
            </a:r>
            <a:r>
              <a:rPr lang="en-US" sz="1600" b="1" dirty="0">
                <a:solidFill>
                  <a:srgbClr val="FFFF00"/>
                </a:solidFill>
                <a:latin typeface="Courier New" pitchFamily="49" charset="0"/>
              </a:rPr>
              <a:t>No deletes committed yet.</a:t>
            </a:r>
          </a:p>
          <a:p>
            <a:pPr lvl="1">
              <a:spcBef>
                <a:spcPct val="0"/>
              </a:spcBef>
              <a:buFontTx/>
              <a:buNone/>
            </a:pPr>
            <a:r>
              <a:rPr lang="en-US" sz="1600" b="1" dirty="0">
                <a:solidFill>
                  <a:srgbClr val="FFFF00"/>
                </a:solidFill>
                <a:latin typeface="Courier New" pitchFamily="49" charset="0"/>
              </a:rPr>
              <a:t>	commit </a:t>
            </a:r>
            <a:r>
              <a:rPr lang="en-US" sz="1600" b="1" dirty="0" err="1">
                <a:solidFill>
                  <a:srgbClr val="FFFF00"/>
                </a:solidFill>
                <a:latin typeface="Courier New" pitchFamily="49" charset="0"/>
              </a:rPr>
              <a:t>tran</a:t>
            </a:r>
            <a:r>
              <a:rPr lang="en-US" sz="1600" b="1" dirty="0">
                <a:solidFill>
                  <a:srgbClr val="FFFF00"/>
                </a:solidFill>
                <a:latin typeface="Courier New" pitchFamily="49" charset="0"/>
              </a:rPr>
              <a:t>	</a:t>
            </a:r>
            <a:r>
              <a:rPr lang="en-US" sz="1600" b="1" dirty="0" smtClean="0">
                <a:solidFill>
                  <a:srgbClr val="FFFF00"/>
                </a:solidFill>
                <a:latin typeface="Courier New" pitchFamily="49" charset="0"/>
              </a:rPr>
              <a:t>-- </a:t>
            </a:r>
            <a:r>
              <a:rPr lang="en-US" sz="1600" b="1" dirty="0">
                <a:solidFill>
                  <a:srgbClr val="FFFF00"/>
                </a:solidFill>
                <a:latin typeface="Courier New" pitchFamily="49" charset="0"/>
              </a:rPr>
              <a:t>No deletes committed yet.</a:t>
            </a:r>
          </a:p>
          <a:p>
            <a:pPr lvl="1">
              <a:spcBef>
                <a:spcPct val="0"/>
              </a:spcBef>
              <a:buFontTx/>
              <a:buNone/>
            </a:pPr>
            <a:r>
              <a:rPr lang="en-US" sz="1600" b="1" dirty="0">
                <a:solidFill>
                  <a:srgbClr val="FFFF00"/>
                </a:solidFill>
                <a:latin typeface="Courier New" pitchFamily="49" charset="0"/>
              </a:rPr>
              <a:t>	commit </a:t>
            </a:r>
            <a:r>
              <a:rPr lang="en-US" sz="1600" b="1" dirty="0" err="1">
                <a:solidFill>
                  <a:srgbClr val="FFFF00"/>
                </a:solidFill>
                <a:latin typeface="Courier New" pitchFamily="49" charset="0"/>
              </a:rPr>
              <a:t>tran</a:t>
            </a:r>
            <a:r>
              <a:rPr lang="en-US" sz="1600" b="1" dirty="0">
                <a:solidFill>
                  <a:srgbClr val="FFFF00"/>
                </a:solidFill>
                <a:latin typeface="Courier New" pitchFamily="49" charset="0"/>
              </a:rPr>
              <a:t>	</a:t>
            </a:r>
            <a:r>
              <a:rPr lang="en-US" sz="1600" b="1" dirty="0" smtClean="0">
                <a:solidFill>
                  <a:srgbClr val="FFFF00"/>
                </a:solidFill>
                <a:latin typeface="Courier New" pitchFamily="49" charset="0"/>
              </a:rPr>
              <a:t>-- </a:t>
            </a:r>
            <a:r>
              <a:rPr lang="en-US" sz="1600" b="1" dirty="0">
                <a:solidFill>
                  <a:srgbClr val="FFFF00"/>
                </a:solidFill>
                <a:latin typeface="Courier New" pitchFamily="49" charset="0"/>
              </a:rPr>
              <a:t>All deletes committed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7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7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37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37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379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379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79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379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3792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3792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379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371600" y="228600"/>
            <a:ext cx="7772400" cy="533400"/>
          </a:xfrm>
        </p:spPr>
        <p:txBody>
          <a:bodyPr/>
          <a:lstStyle/>
          <a:p>
            <a:r>
              <a:rPr lang="en-US" sz="2800" b="1" dirty="0">
                <a:latin typeface="Arial Narrow" pitchFamily="34" charset="0"/>
              </a:rPr>
              <a:t>Rollbacks </a:t>
            </a:r>
            <a:r>
              <a:rPr lang="en-US" sz="2800" b="1" dirty="0" err="1">
                <a:latin typeface="Arial Narrow" pitchFamily="34" charset="0"/>
              </a:rPr>
              <a:t>anidados</a:t>
            </a:r>
            <a:endParaRPr lang="en-US" sz="2800" b="1" dirty="0">
              <a:latin typeface="Arial Narrow" pitchFamily="34" charset="0"/>
            </a:endParaRPr>
          </a:p>
        </p:txBody>
      </p:sp>
      <p:sp>
        <p:nvSpPr>
          <p:cNvPr id="338947" name="Rectangle 3"/>
          <p:cNvSpPr>
            <a:spLocks noGrp="1" noChangeArrowheads="1"/>
          </p:cNvSpPr>
          <p:nvPr>
            <p:ph type="body" idx="1"/>
          </p:nvPr>
        </p:nvSpPr>
        <p:spPr>
          <a:xfrm>
            <a:off x="1676400" y="1219200"/>
            <a:ext cx="7239000" cy="5334000"/>
          </a:xfrm>
        </p:spPr>
        <p:txBody>
          <a:bodyPr/>
          <a:lstStyle/>
          <a:p>
            <a:pPr>
              <a:lnSpc>
                <a:spcPct val="90000"/>
              </a:lnSpc>
              <a:spcBef>
                <a:spcPts val="600"/>
              </a:spcBef>
            </a:pPr>
            <a:r>
              <a:rPr lang="en-US" dirty="0" err="1">
                <a:latin typeface="Arial Narrow" pitchFamily="34" charset="0"/>
              </a:rPr>
              <a:t>Cuando</a:t>
            </a:r>
            <a:r>
              <a:rPr lang="en-US" dirty="0">
                <a:latin typeface="Arial Narrow" pitchFamily="34" charset="0"/>
              </a:rPr>
              <a:t> se </a:t>
            </a:r>
            <a:r>
              <a:rPr lang="en-US" dirty="0" err="1">
                <a:latin typeface="Arial Narrow" pitchFamily="34" charset="0"/>
              </a:rPr>
              <a:t>ejecutan</a:t>
            </a:r>
            <a:r>
              <a:rPr lang="en-US" dirty="0">
                <a:latin typeface="Arial Narrow" pitchFamily="34" charset="0"/>
              </a:rPr>
              <a:t> </a:t>
            </a:r>
            <a:r>
              <a:rPr lang="en-US" b="1" dirty="0">
                <a:latin typeface="Arial Narrow" pitchFamily="34" charset="0"/>
              </a:rPr>
              <a:t>rollback</a:t>
            </a:r>
            <a:r>
              <a:rPr lang="en-US" dirty="0">
                <a:latin typeface="Arial Narrow" pitchFamily="34" charset="0"/>
              </a:rPr>
              <a:t> </a:t>
            </a:r>
            <a:r>
              <a:rPr lang="en-US" dirty="0" err="1">
                <a:latin typeface="Arial Narrow" pitchFamily="34" charset="0"/>
              </a:rPr>
              <a:t>anidados</a:t>
            </a:r>
            <a:r>
              <a:rPr lang="en-US" dirty="0">
                <a:latin typeface="Arial Narrow" pitchFamily="34" charset="0"/>
              </a:rPr>
              <a:t> sin </a:t>
            </a:r>
            <a:r>
              <a:rPr lang="en-US" dirty="0" err="1">
                <a:latin typeface="Arial Narrow" pitchFamily="34" charset="0"/>
              </a:rPr>
              <a:t>puntos</a:t>
            </a:r>
            <a:r>
              <a:rPr lang="en-US" dirty="0">
                <a:latin typeface="Arial Narrow" pitchFamily="34" charset="0"/>
              </a:rPr>
              <a:t> de </a:t>
            </a:r>
            <a:r>
              <a:rPr lang="en-US" dirty="0" err="1">
                <a:latin typeface="Arial Narrow" pitchFamily="34" charset="0"/>
              </a:rPr>
              <a:t>grabación</a:t>
            </a:r>
            <a:r>
              <a:rPr lang="en-US" dirty="0">
                <a:latin typeface="Arial Narrow" pitchFamily="34" charset="0"/>
              </a:rPr>
              <a:t>:</a:t>
            </a:r>
          </a:p>
          <a:p>
            <a:pPr lvl="1">
              <a:lnSpc>
                <a:spcPct val="90000"/>
              </a:lnSpc>
              <a:spcBef>
                <a:spcPts val="200"/>
              </a:spcBef>
            </a:pPr>
            <a:r>
              <a:rPr lang="en-US" dirty="0">
                <a:latin typeface="Arial Narrow" pitchFamily="34" charset="0"/>
              </a:rPr>
              <a:t>El </a:t>
            </a:r>
            <a:r>
              <a:rPr lang="en-US" b="1" dirty="0">
                <a:latin typeface="Arial Narrow" pitchFamily="34" charset="0"/>
              </a:rPr>
              <a:t>rollback</a:t>
            </a:r>
            <a:r>
              <a:rPr lang="en-US" dirty="0">
                <a:latin typeface="Arial Narrow" pitchFamily="34" charset="0"/>
              </a:rPr>
              <a:t> </a:t>
            </a:r>
            <a:r>
              <a:rPr lang="en-US" dirty="0" err="1">
                <a:latin typeface="Arial Narrow" pitchFamily="34" charset="0"/>
              </a:rPr>
              <a:t>deshace</a:t>
            </a:r>
            <a:r>
              <a:rPr lang="en-US" dirty="0">
                <a:latin typeface="Arial Narrow" pitchFamily="34" charset="0"/>
              </a:rPr>
              <a:t> </a:t>
            </a:r>
            <a:r>
              <a:rPr lang="en-US" dirty="0" err="1">
                <a:latin typeface="Arial Narrow" pitchFamily="34" charset="0"/>
              </a:rPr>
              <a:t>todas</a:t>
            </a:r>
            <a:r>
              <a:rPr lang="en-US" dirty="0">
                <a:latin typeface="Arial Narrow" pitchFamily="34" charset="0"/>
              </a:rPr>
              <a:t> </a:t>
            </a:r>
            <a:r>
              <a:rPr lang="en-US" dirty="0" err="1">
                <a:latin typeface="Arial Narrow" pitchFamily="34" charset="0"/>
              </a:rPr>
              <a:t>las</a:t>
            </a:r>
            <a:r>
              <a:rPr lang="en-US" dirty="0">
                <a:latin typeface="Arial Narrow" pitchFamily="34" charset="0"/>
              </a:rPr>
              <a:t> </a:t>
            </a:r>
            <a:r>
              <a:rPr lang="en-US" dirty="0" err="1">
                <a:latin typeface="Arial Narrow" pitchFamily="34" charset="0"/>
              </a:rPr>
              <a:t>transacciones</a:t>
            </a:r>
            <a:r>
              <a:rPr lang="en-US" dirty="0">
                <a:latin typeface="Arial Narrow" pitchFamily="34" charset="0"/>
              </a:rPr>
              <a:t> en </a:t>
            </a:r>
            <a:r>
              <a:rPr lang="en-US" dirty="0" err="1">
                <a:latin typeface="Arial Narrow" pitchFamily="34" charset="0"/>
              </a:rPr>
              <a:t>progreso</a:t>
            </a:r>
            <a:r>
              <a:rPr lang="en-US" dirty="0">
                <a:latin typeface="Arial Narrow" pitchFamily="34" charset="0"/>
              </a:rPr>
              <a:t>, sin </a:t>
            </a:r>
            <a:r>
              <a:rPr lang="en-US" dirty="0" err="1">
                <a:latin typeface="Arial Narrow" pitchFamily="34" charset="0"/>
              </a:rPr>
              <a:t>importar</a:t>
            </a:r>
            <a:r>
              <a:rPr lang="en-US" dirty="0">
                <a:latin typeface="Arial Narrow" pitchFamily="34" charset="0"/>
              </a:rPr>
              <a:t> el </a:t>
            </a:r>
            <a:r>
              <a:rPr lang="en-US" dirty="0" err="1">
                <a:latin typeface="Arial Narrow" pitchFamily="34" charset="0"/>
              </a:rPr>
              <a:t>nivel</a:t>
            </a:r>
            <a:r>
              <a:rPr lang="en-US" dirty="0">
                <a:latin typeface="Arial Narrow" pitchFamily="34" charset="0"/>
              </a:rPr>
              <a:t> de </a:t>
            </a:r>
            <a:r>
              <a:rPr lang="en-US" dirty="0" err="1">
                <a:latin typeface="Arial Narrow" pitchFamily="34" charset="0"/>
              </a:rPr>
              <a:t>anidamiento</a:t>
            </a:r>
            <a:r>
              <a:rPr lang="en-US" dirty="0">
                <a:latin typeface="Arial Narrow" pitchFamily="34" charset="0"/>
              </a:rPr>
              <a:t> del  </a:t>
            </a:r>
            <a:r>
              <a:rPr lang="en-US" b="1" dirty="0">
                <a:latin typeface="Arial Narrow" pitchFamily="34" charset="0"/>
              </a:rPr>
              <a:t>rollback</a:t>
            </a:r>
            <a:endParaRPr lang="en-US" dirty="0">
              <a:latin typeface="Arial Narrow" pitchFamily="34" charset="0"/>
            </a:endParaRPr>
          </a:p>
          <a:p>
            <a:pPr lvl="1">
              <a:lnSpc>
                <a:spcPct val="90000"/>
              </a:lnSpc>
              <a:spcBef>
                <a:spcPts val="200"/>
              </a:spcBef>
            </a:pPr>
            <a:r>
              <a:rPr lang="en-US" dirty="0" err="1">
                <a:latin typeface="Arial Narrow" pitchFamily="34" charset="0"/>
              </a:rPr>
              <a:t>Termina</a:t>
            </a:r>
            <a:r>
              <a:rPr lang="en-US" dirty="0">
                <a:latin typeface="Arial Narrow" pitchFamily="34" charset="0"/>
              </a:rPr>
              <a:t> la </a:t>
            </a:r>
            <a:r>
              <a:rPr lang="en-US" dirty="0" err="1">
                <a:latin typeface="Arial Narrow" pitchFamily="34" charset="0"/>
              </a:rPr>
              <a:t>transacción</a:t>
            </a:r>
            <a:endParaRPr lang="en-US" dirty="0">
              <a:latin typeface="Arial Narrow" pitchFamily="34" charset="0"/>
            </a:endParaRPr>
          </a:p>
          <a:p>
            <a:pPr lvl="1">
              <a:lnSpc>
                <a:spcPct val="90000"/>
              </a:lnSpc>
              <a:spcBef>
                <a:spcPts val="200"/>
              </a:spcBef>
            </a:pPr>
            <a:r>
              <a:rPr lang="en-US" dirty="0">
                <a:latin typeface="Arial Narrow" pitchFamily="34" charset="0"/>
              </a:rPr>
              <a:t>La </a:t>
            </a:r>
            <a:r>
              <a:rPr lang="en-US" dirty="0" err="1">
                <a:latin typeface="Arial Narrow" pitchFamily="34" charset="0"/>
              </a:rPr>
              <a:t>ejecución</a:t>
            </a:r>
            <a:r>
              <a:rPr lang="en-US" dirty="0">
                <a:latin typeface="Arial Narrow" pitchFamily="34" charset="0"/>
              </a:rPr>
              <a:t> </a:t>
            </a:r>
            <a:r>
              <a:rPr lang="en-US" dirty="0" err="1">
                <a:latin typeface="Arial Narrow" pitchFamily="34" charset="0"/>
              </a:rPr>
              <a:t>continúa</a:t>
            </a:r>
            <a:r>
              <a:rPr lang="en-US" dirty="0">
                <a:latin typeface="Arial Narrow" pitchFamily="34" charset="0"/>
              </a:rPr>
              <a:t> con la </a:t>
            </a:r>
            <a:r>
              <a:rPr lang="en-US" dirty="0" err="1">
                <a:latin typeface="Arial Narrow" pitchFamily="34" charset="0"/>
              </a:rPr>
              <a:t>sentencia</a:t>
            </a:r>
            <a:r>
              <a:rPr lang="en-US" dirty="0">
                <a:latin typeface="Arial Narrow" pitchFamily="34" charset="0"/>
              </a:rPr>
              <a:t> </a:t>
            </a:r>
            <a:r>
              <a:rPr lang="en-US" dirty="0" err="1">
                <a:latin typeface="Arial Narrow" pitchFamily="34" charset="0"/>
              </a:rPr>
              <a:t>siguiente</a:t>
            </a:r>
            <a:r>
              <a:rPr lang="en-US" dirty="0">
                <a:latin typeface="Arial Narrow" pitchFamily="34" charset="0"/>
              </a:rPr>
              <a:t> al </a:t>
            </a:r>
            <a:r>
              <a:rPr lang="en-US" b="1" dirty="0">
                <a:latin typeface="Arial Narrow" pitchFamily="34" charset="0"/>
              </a:rPr>
              <a:t>rollback</a:t>
            </a:r>
            <a:endParaRPr lang="en-US" dirty="0">
              <a:latin typeface="Arial Narrow" pitchFamily="34" charset="0"/>
            </a:endParaRPr>
          </a:p>
          <a:p>
            <a:pPr>
              <a:lnSpc>
                <a:spcPct val="90000"/>
              </a:lnSpc>
              <a:spcBef>
                <a:spcPts val="600"/>
              </a:spcBef>
            </a:pPr>
            <a:r>
              <a:rPr lang="en-US" dirty="0" err="1">
                <a:latin typeface="Arial Narrow" pitchFamily="34" charset="0"/>
              </a:rPr>
              <a:t>Ejemplo</a:t>
            </a:r>
            <a:r>
              <a:rPr lang="en-US" dirty="0">
                <a:latin typeface="Arial Narrow" pitchFamily="34" charset="0"/>
              </a:rPr>
              <a:t>:</a:t>
            </a:r>
          </a:p>
          <a:p>
            <a:pPr lvl="1">
              <a:lnSpc>
                <a:spcPct val="90000"/>
              </a:lnSpc>
              <a:spcBef>
                <a:spcPct val="0"/>
              </a:spcBef>
              <a:buFontTx/>
              <a:buNone/>
            </a:pPr>
            <a:r>
              <a:rPr lang="en-US" sz="1800" b="1" dirty="0">
                <a:solidFill>
                  <a:srgbClr val="FFFF00"/>
                </a:solidFill>
                <a:latin typeface="Courier New" pitchFamily="49" charset="0"/>
              </a:rPr>
              <a:t>	</a:t>
            </a:r>
            <a:r>
              <a:rPr lang="en-US" sz="1600" b="1" dirty="0">
                <a:solidFill>
                  <a:srgbClr val="FFFF00"/>
                </a:solidFill>
                <a:latin typeface="Courier New" pitchFamily="49" charset="0"/>
              </a:rPr>
              <a:t>begin </a:t>
            </a:r>
            <a:r>
              <a:rPr lang="en-US" sz="1600" b="1" dirty="0" err="1">
                <a:solidFill>
                  <a:srgbClr val="FFFF00"/>
                </a:solidFill>
                <a:latin typeface="Courier New" pitchFamily="49" charset="0"/>
              </a:rPr>
              <a:t>tran</a:t>
            </a:r>
            <a:endParaRPr lang="en-US" sz="1600" b="1" dirty="0">
              <a:solidFill>
                <a:srgbClr val="FFFF00"/>
              </a:solidFill>
              <a:latin typeface="Courier New" pitchFamily="49" charset="0"/>
            </a:endParaRPr>
          </a:p>
          <a:p>
            <a:pPr lvl="1">
              <a:lnSpc>
                <a:spcPct val="90000"/>
              </a:lnSpc>
              <a:spcBef>
                <a:spcPct val="0"/>
              </a:spcBef>
              <a:buFontTx/>
              <a:buNone/>
            </a:pPr>
            <a:r>
              <a:rPr lang="en-US" sz="1600" b="1" dirty="0">
                <a:solidFill>
                  <a:srgbClr val="FFFF00"/>
                </a:solidFill>
                <a:latin typeface="Courier New" pitchFamily="49" charset="0"/>
              </a:rPr>
              <a:t>		delete from titles where type = "</a:t>
            </a:r>
            <a:r>
              <a:rPr lang="en-US" sz="1600" b="1" dirty="0" err="1">
                <a:solidFill>
                  <a:srgbClr val="FFFF00"/>
                </a:solidFill>
                <a:latin typeface="Courier New" pitchFamily="49" charset="0"/>
              </a:rPr>
              <a:t>mod_cook</a:t>
            </a:r>
            <a:r>
              <a:rPr lang="en-US" sz="1600" b="1" dirty="0">
                <a:solidFill>
                  <a:srgbClr val="FFFF00"/>
                </a:solidFill>
                <a:latin typeface="Courier New" pitchFamily="49" charset="0"/>
              </a:rPr>
              <a:t>"</a:t>
            </a:r>
          </a:p>
          <a:p>
            <a:pPr lvl="1">
              <a:lnSpc>
                <a:spcPct val="90000"/>
              </a:lnSpc>
              <a:spcBef>
                <a:spcPct val="0"/>
              </a:spcBef>
              <a:buFontTx/>
              <a:buNone/>
            </a:pPr>
            <a:r>
              <a:rPr lang="en-US" sz="1600" b="1" dirty="0">
                <a:solidFill>
                  <a:srgbClr val="FFFF00"/>
                </a:solidFill>
                <a:latin typeface="Courier New" pitchFamily="49" charset="0"/>
              </a:rPr>
              <a:t>	begin </a:t>
            </a:r>
            <a:r>
              <a:rPr lang="en-US" sz="1600" b="1" dirty="0" err="1">
                <a:solidFill>
                  <a:srgbClr val="FFFF00"/>
                </a:solidFill>
                <a:latin typeface="Courier New" pitchFamily="49" charset="0"/>
              </a:rPr>
              <a:t>tran</a:t>
            </a:r>
            <a:endParaRPr lang="en-US" sz="1600" b="1" dirty="0">
              <a:solidFill>
                <a:srgbClr val="FFFF00"/>
              </a:solidFill>
              <a:latin typeface="Courier New" pitchFamily="49" charset="0"/>
            </a:endParaRPr>
          </a:p>
          <a:p>
            <a:pPr lvl="1">
              <a:lnSpc>
                <a:spcPct val="90000"/>
              </a:lnSpc>
              <a:spcBef>
                <a:spcPct val="0"/>
              </a:spcBef>
              <a:buFontTx/>
              <a:buNone/>
            </a:pPr>
            <a:r>
              <a:rPr lang="en-US" sz="1600" b="1" dirty="0">
                <a:solidFill>
                  <a:srgbClr val="FFFF00"/>
                </a:solidFill>
                <a:latin typeface="Courier New" pitchFamily="49" charset="0"/>
              </a:rPr>
              <a:t>		delete from titles where type = "business"</a:t>
            </a:r>
          </a:p>
          <a:p>
            <a:pPr lvl="1">
              <a:lnSpc>
                <a:spcPct val="90000"/>
              </a:lnSpc>
              <a:spcBef>
                <a:spcPct val="0"/>
              </a:spcBef>
              <a:buFontTx/>
              <a:buNone/>
            </a:pPr>
            <a:r>
              <a:rPr lang="en-US" sz="1600" b="1" dirty="0">
                <a:solidFill>
                  <a:srgbClr val="FFFF00"/>
                </a:solidFill>
                <a:latin typeface="Courier New" pitchFamily="49" charset="0"/>
              </a:rPr>
              <a:t>	begin </a:t>
            </a:r>
            <a:r>
              <a:rPr lang="en-US" sz="1600" b="1" dirty="0" err="1">
                <a:solidFill>
                  <a:srgbClr val="FFFF00"/>
                </a:solidFill>
                <a:latin typeface="Courier New" pitchFamily="49" charset="0"/>
              </a:rPr>
              <a:t>tran</a:t>
            </a:r>
            <a:endParaRPr lang="en-US" sz="1600" b="1" dirty="0">
              <a:solidFill>
                <a:srgbClr val="FFFF00"/>
              </a:solidFill>
              <a:latin typeface="Courier New" pitchFamily="49" charset="0"/>
            </a:endParaRPr>
          </a:p>
          <a:p>
            <a:pPr lvl="1">
              <a:lnSpc>
                <a:spcPct val="90000"/>
              </a:lnSpc>
              <a:spcBef>
                <a:spcPct val="0"/>
              </a:spcBef>
              <a:buFontTx/>
              <a:buNone/>
            </a:pPr>
            <a:r>
              <a:rPr lang="en-US" sz="1600" b="1" dirty="0">
                <a:solidFill>
                  <a:srgbClr val="FFFF00"/>
                </a:solidFill>
                <a:latin typeface="Courier New" pitchFamily="49" charset="0"/>
              </a:rPr>
              <a:t>		delete from titles where type = "</a:t>
            </a:r>
            <a:r>
              <a:rPr lang="en-US" sz="1600" b="1" dirty="0" err="1">
                <a:solidFill>
                  <a:srgbClr val="FFFF00"/>
                </a:solidFill>
                <a:latin typeface="Courier New" pitchFamily="49" charset="0"/>
              </a:rPr>
              <a:t>trad_cook</a:t>
            </a:r>
            <a:r>
              <a:rPr lang="en-US" sz="1600" b="1" dirty="0">
                <a:solidFill>
                  <a:srgbClr val="FFFF00"/>
                </a:solidFill>
                <a:latin typeface="Courier New" pitchFamily="49" charset="0"/>
              </a:rPr>
              <a:t>"</a:t>
            </a:r>
          </a:p>
          <a:p>
            <a:pPr lvl="1">
              <a:lnSpc>
                <a:spcPct val="90000"/>
              </a:lnSpc>
              <a:spcBef>
                <a:spcPct val="0"/>
              </a:spcBef>
              <a:buFontTx/>
              <a:buNone/>
            </a:pPr>
            <a:r>
              <a:rPr lang="en-US" sz="1600" b="1" dirty="0">
                <a:solidFill>
                  <a:srgbClr val="FFFF00"/>
                </a:solidFill>
                <a:latin typeface="Courier New" pitchFamily="49" charset="0"/>
              </a:rPr>
              <a:t>	rollback </a:t>
            </a:r>
            <a:r>
              <a:rPr lang="en-US" sz="1600" b="1" dirty="0" err="1">
                <a:solidFill>
                  <a:srgbClr val="FFFF00"/>
                </a:solidFill>
                <a:latin typeface="Courier New" pitchFamily="49" charset="0"/>
              </a:rPr>
              <a:t>tran</a:t>
            </a:r>
            <a:r>
              <a:rPr lang="en-US" sz="1600" b="1" dirty="0">
                <a:solidFill>
                  <a:srgbClr val="FFFF00"/>
                </a:solidFill>
                <a:latin typeface="Courier New" pitchFamily="49" charset="0"/>
              </a:rPr>
              <a:t>	-- Entire transaction rolled back</a:t>
            </a:r>
          </a:p>
          <a:p>
            <a:pPr lvl="1">
              <a:lnSpc>
                <a:spcPct val="90000"/>
              </a:lnSpc>
              <a:spcBef>
                <a:spcPct val="0"/>
              </a:spcBef>
              <a:buFontTx/>
              <a:buNone/>
            </a:pPr>
            <a:r>
              <a:rPr lang="en-US" sz="1600" b="1" dirty="0">
                <a:solidFill>
                  <a:srgbClr val="FFFF00"/>
                </a:solidFill>
                <a:latin typeface="Courier New" pitchFamily="49" charset="0"/>
              </a:rPr>
              <a:t>	commit </a:t>
            </a:r>
            <a:r>
              <a:rPr lang="en-US" sz="1600" b="1" dirty="0" err="1">
                <a:solidFill>
                  <a:srgbClr val="FFFF00"/>
                </a:solidFill>
                <a:latin typeface="Courier New" pitchFamily="49" charset="0"/>
              </a:rPr>
              <a:t>tran</a:t>
            </a:r>
            <a:r>
              <a:rPr lang="en-US" sz="1600" b="1" dirty="0">
                <a:solidFill>
                  <a:srgbClr val="FFFF00"/>
                </a:solidFill>
                <a:latin typeface="Courier New" pitchFamily="49" charset="0"/>
              </a:rPr>
              <a:t>	</a:t>
            </a:r>
            <a:r>
              <a:rPr lang="en-US" sz="1600" b="1" dirty="0" smtClean="0">
                <a:solidFill>
                  <a:srgbClr val="FFFF00"/>
                </a:solidFill>
                <a:latin typeface="Courier New" pitchFamily="49" charset="0"/>
              </a:rPr>
              <a:t>-- </a:t>
            </a:r>
            <a:r>
              <a:rPr lang="en-US" sz="1600" b="1" dirty="0">
                <a:solidFill>
                  <a:srgbClr val="FFFF00"/>
                </a:solidFill>
                <a:latin typeface="Courier New" pitchFamily="49" charset="0"/>
              </a:rPr>
              <a:t>This statement has no effect</a:t>
            </a:r>
          </a:p>
          <a:p>
            <a:pPr lvl="1">
              <a:lnSpc>
                <a:spcPct val="90000"/>
              </a:lnSpc>
              <a:spcBef>
                <a:spcPct val="0"/>
              </a:spcBef>
              <a:buFontTx/>
              <a:buNone/>
            </a:pPr>
            <a:r>
              <a:rPr lang="en-US" sz="1600" b="1" dirty="0">
                <a:solidFill>
                  <a:srgbClr val="FFFF00"/>
                </a:solidFill>
                <a:latin typeface="Courier New" pitchFamily="49" charset="0"/>
              </a:rPr>
              <a:t>	commit </a:t>
            </a:r>
            <a:r>
              <a:rPr lang="en-US" sz="1600" b="1" dirty="0" err="1">
                <a:solidFill>
                  <a:srgbClr val="FFFF00"/>
                </a:solidFill>
                <a:latin typeface="Courier New" pitchFamily="49" charset="0"/>
              </a:rPr>
              <a:t>tran</a:t>
            </a:r>
            <a:r>
              <a:rPr lang="en-US" sz="1600" b="1" dirty="0">
                <a:solidFill>
                  <a:srgbClr val="FFFF00"/>
                </a:solidFill>
                <a:latin typeface="Courier New" pitchFamily="49" charset="0"/>
              </a:rPr>
              <a:t>	</a:t>
            </a:r>
            <a:r>
              <a:rPr lang="en-US" sz="1600" b="1" dirty="0" smtClean="0">
                <a:solidFill>
                  <a:srgbClr val="FFFF00"/>
                </a:solidFill>
                <a:latin typeface="Courier New" pitchFamily="49" charset="0"/>
              </a:rPr>
              <a:t>-- </a:t>
            </a:r>
            <a:r>
              <a:rPr lang="en-US" sz="1600" b="1" dirty="0">
                <a:solidFill>
                  <a:srgbClr val="FFFF00"/>
                </a:solidFill>
                <a:latin typeface="Courier New" pitchFamily="49" charset="0"/>
              </a:rPr>
              <a:t>This statement has no effect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8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89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389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389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389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389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389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89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3894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3894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3894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38947">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3389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371600" y="152400"/>
            <a:ext cx="7772400" cy="685800"/>
          </a:xfrm>
        </p:spPr>
        <p:txBody>
          <a:bodyPr/>
          <a:lstStyle/>
          <a:p>
            <a:r>
              <a:rPr lang="en-US" sz="2800" b="1" dirty="0" err="1" smtClean="0">
                <a:latin typeface="Arial Narrow" pitchFamily="34" charset="0"/>
              </a:rPr>
              <a:t>Serialización</a:t>
            </a:r>
            <a:endParaRPr lang="en-US" sz="2800" b="1" dirty="0">
              <a:latin typeface="Arial Narrow" pitchFamily="34" charset="0"/>
            </a:endParaRPr>
          </a:p>
        </p:txBody>
      </p:sp>
      <p:sp>
        <p:nvSpPr>
          <p:cNvPr id="5" name="4 Rectángulo"/>
          <p:cNvSpPr/>
          <p:nvPr/>
        </p:nvSpPr>
        <p:spPr>
          <a:xfrm>
            <a:off x="1828800" y="1219200"/>
            <a:ext cx="6934200" cy="4339650"/>
          </a:xfrm>
          <a:prstGeom prst="rect">
            <a:avLst/>
          </a:prstGeom>
        </p:spPr>
        <p:txBody>
          <a:bodyPr wrap="square">
            <a:spAutoFit/>
          </a:bodyPr>
          <a:lstStyle/>
          <a:p>
            <a:r>
              <a:rPr lang="es-AR" dirty="0" smtClean="0"/>
              <a:t>Lo ideal es, que sea cual sea el orden de ejecución, el estado de la BD quedara </a:t>
            </a:r>
            <a:r>
              <a:rPr lang="es-AR" i="1" dirty="0" smtClean="0">
                <a:solidFill>
                  <a:srgbClr val="FFFF00"/>
                </a:solidFill>
              </a:rPr>
              <a:t>“como si se hubiese” </a:t>
            </a:r>
            <a:r>
              <a:rPr lang="es-AR" dirty="0" smtClean="0"/>
              <a:t>ejecutado un procedimiento primero y luego el otro.</a:t>
            </a:r>
          </a:p>
          <a:p>
            <a:r>
              <a:rPr lang="es-AR" dirty="0" smtClean="0"/>
              <a:t>A esto se le llama una ejecución </a:t>
            </a:r>
            <a:r>
              <a:rPr lang="es-AR" i="1" dirty="0" smtClean="0">
                <a:solidFill>
                  <a:srgbClr val="FFFF00"/>
                </a:solidFill>
              </a:rPr>
              <a:t>serializable</a:t>
            </a:r>
            <a:r>
              <a:rPr lang="es-AR" dirty="0" smtClean="0"/>
              <a:t>.</a:t>
            </a:r>
          </a:p>
          <a:p>
            <a:r>
              <a:rPr lang="es-AR" dirty="0" smtClean="0"/>
              <a:t>Si cualquier ejecución de los procedimientos anteriores fuese serializable entonces nunca se le asignaría a dos pasajeros el mismo asiento.</a:t>
            </a:r>
          </a:p>
          <a:p>
            <a:r>
              <a:rPr lang="es-AR" b="1" dirty="0" smtClean="0">
                <a:solidFill>
                  <a:srgbClr val="FF0000"/>
                </a:solidFill>
              </a:rPr>
              <a:t>IMPORTANTE: </a:t>
            </a:r>
            <a:r>
              <a:rPr lang="es-AR" dirty="0" smtClean="0"/>
              <a:t>NO es necesario que los procedimientos siempre se ejecuten uno tras otro, solo se requiere que el resultado sea </a:t>
            </a:r>
            <a:r>
              <a:rPr lang="es-AR" i="1" dirty="0" smtClean="0">
                <a:solidFill>
                  <a:srgbClr val="FFFF00"/>
                </a:solidFill>
              </a:rPr>
              <a:t>“serializable”.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371600" y="152400"/>
            <a:ext cx="7772400" cy="685800"/>
          </a:xfrm>
        </p:spPr>
        <p:txBody>
          <a:bodyPr/>
          <a:lstStyle/>
          <a:p>
            <a:r>
              <a:rPr lang="en-US" sz="2800" b="1" dirty="0" err="1" smtClean="0">
                <a:latin typeface="Arial Narrow" pitchFamily="34" charset="0"/>
              </a:rPr>
              <a:t>Atomicidad</a:t>
            </a:r>
            <a:endParaRPr lang="en-US" sz="2800" b="1" dirty="0">
              <a:latin typeface="Arial Narrow" pitchFamily="34" charset="0"/>
            </a:endParaRPr>
          </a:p>
        </p:txBody>
      </p:sp>
      <p:sp>
        <p:nvSpPr>
          <p:cNvPr id="4" name="3 Rectángulo"/>
          <p:cNvSpPr/>
          <p:nvPr/>
        </p:nvSpPr>
        <p:spPr>
          <a:xfrm>
            <a:off x="1676400" y="990600"/>
            <a:ext cx="7086600" cy="5262979"/>
          </a:xfrm>
          <a:prstGeom prst="rect">
            <a:avLst/>
          </a:prstGeom>
        </p:spPr>
        <p:txBody>
          <a:bodyPr wrap="square">
            <a:spAutoFit/>
          </a:bodyPr>
          <a:lstStyle/>
          <a:p>
            <a:pPr>
              <a:spcBef>
                <a:spcPts val="0"/>
              </a:spcBef>
            </a:pPr>
            <a:r>
              <a:rPr lang="es-AR" dirty="0" smtClean="0"/>
              <a:t>Supongamos que tenemos una aplicación bancaria y un</a:t>
            </a:r>
          </a:p>
          <a:p>
            <a:pPr>
              <a:spcBef>
                <a:spcPts val="0"/>
              </a:spcBef>
            </a:pPr>
            <a:r>
              <a:rPr lang="es-AR" dirty="0" smtClean="0"/>
              <a:t>procedimiento para transferir fondos entre las cuentas A1 y A2:</a:t>
            </a:r>
          </a:p>
          <a:p>
            <a:pPr lvl="3">
              <a:spcBef>
                <a:spcPts val="0"/>
              </a:spcBef>
            </a:pPr>
            <a:r>
              <a:rPr lang="es-AR" dirty="0" smtClean="0"/>
              <a:t>1. Se verifica que A1 tenga suficiente dinero.</a:t>
            </a:r>
          </a:p>
          <a:p>
            <a:pPr lvl="3">
              <a:spcBef>
                <a:spcPts val="0"/>
              </a:spcBef>
            </a:pPr>
            <a:r>
              <a:rPr lang="es-AR" dirty="0" smtClean="0"/>
              <a:t>2. Se aumenta el saldo de A2 en el monto especificado.</a:t>
            </a:r>
          </a:p>
          <a:p>
            <a:pPr lvl="3">
              <a:spcBef>
                <a:spcPts val="0"/>
              </a:spcBef>
            </a:pPr>
            <a:r>
              <a:rPr lang="es-AR" dirty="0" smtClean="0"/>
              <a:t>3. Se disminuye el saldo de A1 en el monto especificado.</a:t>
            </a:r>
          </a:p>
          <a:p>
            <a:pPr>
              <a:spcBef>
                <a:spcPts val="0"/>
              </a:spcBef>
            </a:pPr>
            <a:endParaRPr lang="es-AR" dirty="0" smtClean="0"/>
          </a:p>
          <a:p>
            <a:pPr>
              <a:spcBef>
                <a:spcPts val="0"/>
              </a:spcBef>
            </a:pPr>
            <a:endParaRPr lang="es-AR" dirty="0" smtClean="0"/>
          </a:p>
          <a:p>
            <a:pPr>
              <a:spcBef>
                <a:spcPts val="0"/>
              </a:spcBef>
            </a:pPr>
            <a:endParaRPr lang="es-AR" dirty="0" smtClean="0"/>
          </a:p>
          <a:p>
            <a:pPr>
              <a:spcBef>
                <a:spcPts val="0"/>
              </a:spcBef>
            </a:pPr>
            <a:r>
              <a:rPr lang="es-AR" dirty="0" smtClean="0"/>
              <a:t>Supongamos que el sistema falla justo antes de comenzar a ejecutar la línea 3. La BD queda en un estado indeseable (al menos para el banco).</a:t>
            </a:r>
          </a:p>
        </p:txBody>
      </p:sp>
      <p:pic>
        <p:nvPicPr>
          <p:cNvPr id="38914" name="Picture 2" descr="https://encrypted-tbn1.gstatic.com/images?q=tbn:ANd9GcSiJRQoTGI46_1_b7WtgVMiB7WgIqgqEjj2XLZKcn6QbVU6873q"/>
          <p:cNvPicPr>
            <a:picLocks noChangeAspect="1" noChangeArrowheads="1"/>
          </p:cNvPicPr>
          <p:nvPr/>
        </p:nvPicPr>
        <p:blipFill>
          <a:blip r:embed="rId2"/>
          <a:srcRect/>
          <a:stretch>
            <a:fillRect/>
          </a:stretch>
        </p:blipFill>
        <p:spPr bwMode="auto">
          <a:xfrm>
            <a:off x="5181600" y="3733800"/>
            <a:ext cx="2133600" cy="128459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Atomicidad</a:t>
            </a:r>
            <a:endParaRPr lang="en-US" sz="2800" b="1" dirty="0">
              <a:latin typeface="Arial Narrow" pitchFamily="34" charset="0"/>
            </a:endParaRPr>
          </a:p>
        </p:txBody>
      </p:sp>
      <p:sp>
        <p:nvSpPr>
          <p:cNvPr id="3" name="2 Rectángulo"/>
          <p:cNvSpPr/>
          <p:nvPr/>
        </p:nvSpPr>
        <p:spPr>
          <a:xfrm>
            <a:off x="1905000" y="1166843"/>
            <a:ext cx="6858000" cy="2862322"/>
          </a:xfrm>
          <a:prstGeom prst="rect">
            <a:avLst/>
          </a:prstGeom>
        </p:spPr>
        <p:txBody>
          <a:bodyPr wrap="square">
            <a:spAutoFit/>
          </a:bodyPr>
          <a:lstStyle/>
          <a:p>
            <a:r>
              <a:rPr lang="es-AR" dirty="0" smtClean="0"/>
              <a:t>En el ejemplo anterior nos gustaría que las operaciones se ejecutaran todas o que ninguna de ellas se ejecutara.</a:t>
            </a:r>
          </a:p>
          <a:p>
            <a:r>
              <a:rPr lang="es-AR" dirty="0" smtClean="0"/>
              <a:t>La ejecución de una operación es </a:t>
            </a:r>
            <a:r>
              <a:rPr lang="es-AR" i="1" dirty="0" smtClean="0">
                <a:solidFill>
                  <a:srgbClr val="FFFF00"/>
                </a:solidFill>
              </a:rPr>
              <a:t>atómica</a:t>
            </a:r>
            <a:r>
              <a:rPr lang="es-AR" dirty="0" smtClean="0"/>
              <a:t> si el estado de la BD luego de la operación es como si todos sus componentes se hubiesen ejecutado o como si ninguno de ellos lo hubiese hecho.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371600" y="152400"/>
            <a:ext cx="7772400" cy="685800"/>
          </a:xfrm>
        </p:spPr>
        <p:txBody>
          <a:bodyPr/>
          <a:lstStyle/>
          <a:p>
            <a:r>
              <a:rPr lang="en-US" sz="2800" dirty="0" err="1" smtClean="0">
                <a:latin typeface="Arial Narrow" pitchFamily="34" charset="0"/>
              </a:rPr>
              <a:t>Transacciones</a:t>
            </a:r>
            <a:endParaRPr lang="en-US" sz="2800" b="1" dirty="0">
              <a:latin typeface="Arial Narrow" pitchFamily="34" charset="0"/>
            </a:endParaRPr>
          </a:p>
        </p:txBody>
      </p:sp>
      <p:sp>
        <p:nvSpPr>
          <p:cNvPr id="4" name="3 Rectángulo"/>
          <p:cNvSpPr/>
          <p:nvPr/>
        </p:nvSpPr>
        <p:spPr>
          <a:xfrm>
            <a:off x="1828800" y="1074510"/>
            <a:ext cx="6934200" cy="5047536"/>
          </a:xfrm>
          <a:prstGeom prst="rect">
            <a:avLst/>
          </a:prstGeom>
        </p:spPr>
        <p:txBody>
          <a:bodyPr wrap="square">
            <a:spAutoFit/>
          </a:bodyPr>
          <a:lstStyle/>
          <a:p>
            <a:r>
              <a:rPr lang="es-AR" dirty="0" smtClean="0"/>
              <a:t>Los problemas de </a:t>
            </a:r>
            <a:r>
              <a:rPr lang="es-AR" b="1" i="1" dirty="0" smtClean="0">
                <a:solidFill>
                  <a:srgbClr val="FFFF00"/>
                </a:solidFill>
              </a:rPr>
              <a:t>serialización</a:t>
            </a:r>
            <a:r>
              <a:rPr lang="es-AR" dirty="0" smtClean="0"/>
              <a:t> y </a:t>
            </a:r>
            <a:r>
              <a:rPr lang="es-AR" b="1" i="1" dirty="0" smtClean="0">
                <a:solidFill>
                  <a:srgbClr val="FFFF00"/>
                </a:solidFill>
              </a:rPr>
              <a:t>atomicidad</a:t>
            </a:r>
            <a:r>
              <a:rPr lang="es-AR" dirty="0" smtClean="0"/>
              <a:t> pueden ser resueltos usando transacciones.</a:t>
            </a:r>
          </a:p>
          <a:p>
            <a:r>
              <a:rPr lang="es-AR" dirty="0" smtClean="0"/>
              <a:t>Una transacción esta compuesta por un grupo de instrucciones de SQL que se ejecutan </a:t>
            </a:r>
            <a:r>
              <a:rPr lang="es-AR" b="1" i="1" dirty="0" smtClean="0">
                <a:solidFill>
                  <a:srgbClr val="FFFF00"/>
                </a:solidFill>
              </a:rPr>
              <a:t>atómicamente</a:t>
            </a:r>
            <a:r>
              <a:rPr lang="es-AR" dirty="0" smtClean="0"/>
              <a:t> (se ejecutan todas o ninguna).</a:t>
            </a:r>
          </a:p>
          <a:p>
            <a:pPr>
              <a:spcBef>
                <a:spcPts val="600"/>
              </a:spcBef>
            </a:pPr>
            <a:r>
              <a:rPr lang="en-US" dirty="0" err="1" smtClean="0"/>
              <a:t>Una</a:t>
            </a:r>
            <a:r>
              <a:rPr lang="en-US" dirty="0" smtClean="0"/>
              <a:t> </a:t>
            </a:r>
            <a:r>
              <a:rPr lang="en-US" dirty="0" err="1" smtClean="0"/>
              <a:t>transacción</a:t>
            </a:r>
            <a:r>
              <a:rPr lang="en-US" dirty="0" smtClean="0"/>
              <a:t> </a:t>
            </a:r>
            <a:r>
              <a:rPr lang="en-US" dirty="0" err="1" smtClean="0"/>
              <a:t>es</a:t>
            </a:r>
            <a:r>
              <a:rPr lang="en-US" dirty="0" smtClean="0"/>
              <a:t> </a:t>
            </a:r>
            <a:r>
              <a:rPr lang="en-US" dirty="0" err="1" smtClean="0"/>
              <a:t>una</a:t>
            </a:r>
            <a:r>
              <a:rPr lang="en-US" dirty="0" smtClean="0"/>
              <a:t> </a:t>
            </a:r>
            <a:r>
              <a:rPr lang="en-US" dirty="0" err="1" smtClean="0"/>
              <a:t>unidad</a:t>
            </a:r>
            <a:r>
              <a:rPr lang="en-US" dirty="0" smtClean="0"/>
              <a:t> </a:t>
            </a:r>
            <a:r>
              <a:rPr lang="en-US" dirty="0" err="1" smtClean="0"/>
              <a:t>lógica</a:t>
            </a:r>
            <a:r>
              <a:rPr lang="en-US" dirty="0" smtClean="0"/>
              <a:t> de </a:t>
            </a:r>
            <a:r>
              <a:rPr lang="en-US" dirty="0" err="1" smtClean="0"/>
              <a:t>trabajo</a:t>
            </a:r>
            <a:endParaRPr lang="en-US" dirty="0" smtClean="0"/>
          </a:p>
          <a:p>
            <a:pPr lvl="1">
              <a:spcBef>
                <a:spcPts val="200"/>
              </a:spcBef>
              <a:buFont typeface="Arial" pitchFamily="34" charset="0"/>
              <a:buChar char="•"/>
            </a:pPr>
            <a:r>
              <a:rPr lang="en-US" i="1" dirty="0" err="1" smtClean="0"/>
              <a:t>Definida</a:t>
            </a:r>
            <a:r>
              <a:rPr lang="en-US" i="1" dirty="0" smtClean="0"/>
              <a:t> </a:t>
            </a:r>
            <a:r>
              <a:rPr lang="en-US" i="1" dirty="0" err="1" smtClean="0"/>
              <a:t>para</a:t>
            </a:r>
            <a:r>
              <a:rPr lang="en-US" i="1" dirty="0" smtClean="0"/>
              <a:t> </a:t>
            </a:r>
            <a:r>
              <a:rPr lang="en-US" i="1" dirty="0" err="1" smtClean="0"/>
              <a:t>las</a:t>
            </a:r>
            <a:r>
              <a:rPr lang="en-US" i="1" dirty="0" smtClean="0"/>
              <a:t> </a:t>
            </a:r>
            <a:r>
              <a:rPr lang="en-US" i="1" dirty="0" err="1" smtClean="0"/>
              <a:t>reglas</a:t>
            </a:r>
            <a:r>
              <a:rPr lang="en-US" i="1" dirty="0" smtClean="0"/>
              <a:t> del </a:t>
            </a:r>
            <a:r>
              <a:rPr lang="en-US" i="1" dirty="0" err="1" smtClean="0"/>
              <a:t>negocio</a:t>
            </a:r>
            <a:endParaRPr lang="en-US" i="1" dirty="0" smtClean="0"/>
          </a:p>
          <a:p>
            <a:pPr lvl="1">
              <a:spcBef>
                <a:spcPts val="200"/>
              </a:spcBef>
              <a:buFont typeface="Arial" pitchFamily="34" charset="0"/>
              <a:buChar char="•"/>
            </a:pPr>
            <a:r>
              <a:rPr lang="en-US" i="1" dirty="0" err="1" smtClean="0"/>
              <a:t>Incluye</a:t>
            </a:r>
            <a:r>
              <a:rPr lang="en-US" i="1" dirty="0" smtClean="0"/>
              <a:t> al </a:t>
            </a:r>
            <a:r>
              <a:rPr lang="en-US" i="1" dirty="0" err="1" smtClean="0"/>
              <a:t>menos</a:t>
            </a:r>
            <a:r>
              <a:rPr lang="en-US" i="1" dirty="0" smtClean="0"/>
              <a:t> </a:t>
            </a:r>
            <a:r>
              <a:rPr lang="en-US" i="1" dirty="0" err="1" smtClean="0"/>
              <a:t>una</a:t>
            </a:r>
            <a:r>
              <a:rPr lang="en-US" i="1" dirty="0" smtClean="0"/>
              <a:t> </a:t>
            </a:r>
            <a:r>
              <a:rPr lang="en-US" i="1" dirty="0" err="1" smtClean="0"/>
              <a:t>modificación</a:t>
            </a:r>
            <a:r>
              <a:rPr lang="en-US" i="1" dirty="0" smtClean="0"/>
              <a:t> de </a:t>
            </a:r>
            <a:r>
              <a:rPr lang="en-US" i="1" dirty="0" err="1" smtClean="0"/>
              <a:t>datos</a:t>
            </a:r>
            <a:endParaRPr lang="en-US" i="1" dirty="0" smtClean="0"/>
          </a:p>
          <a:p>
            <a:pPr lvl="1">
              <a:spcBef>
                <a:spcPts val="200"/>
              </a:spcBef>
              <a:buFont typeface="Arial" pitchFamily="34" charset="0"/>
              <a:buChar char="•"/>
            </a:pPr>
            <a:r>
              <a:rPr lang="en-US" i="1" dirty="0" err="1" smtClean="0"/>
              <a:t>Pasa</a:t>
            </a:r>
            <a:r>
              <a:rPr lang="en-US" i="1" dirty="0" smtClean="0"/>
              <a:t> la base de </a:t>
            </a:r>
            <a:r>
              <a:rPr lang="en-US" i="1" dirty="0" err="1" smtClean="0"/>
              <a:t>datos</a:t>
            </a:r>
            <a:r>
              <a:rPr lang="en-US" i="1" dirty="0" smtClean="0"/>
              <a:t> de un </a:t>
            </a:r>
            <a:r>
              <a:rPr lang="en-US" i="1" dirty="0" err="1" smtClean="0"/>
              <a:t>estado</a:t>
            </a:r>
            <a:r>
              <a:rPr lang="en-US" i="1" dirty="0" smtClean="0"/>
              <a:t> </a:t>
            </a:r>
            <a:r>
              <a:rPr lang="en-US" i="1" dirty="0" err="1" smtClean="0"/>
              <a:t>consistente</a:t>
            </a:r>
            <a:r>
              <a:rPr lang="en-US" i="1" dirty="0" smtClean="0"/>
              <a:t> a </a:t>
            </a:r>
            <a:r>
              <a:rPr lang="en-US" i="1" dirty="0" err="1" smtClean="0"/>
              <a:t>otro</a:t>
            </a:r>
            <a:endParaRPr lang="en-US" i="1" dirty="0" smtClean="0"/>
          </a:p>
          <a:p>
            <a:r>
              <a:rPr lang="es-AR" dirty="0" smtClean="0"/>
              <a:t>Por defecto además, una transacción exige ejecuciones serializable.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mitemplate008">
  <a:themeElements>
    <a:clrScheme name="omitemplate0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mitemplate008">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cs typeface="Times New Roman" pitchFamily="18" charset="0"/>
          </a:defRPr>
        </a:defPPr>
      </a:lstStyle>
    </a:lnDef>
  </a:objectDefaults>
  <a:extraClrSchemeLst>
    <a:extraClrScheme>
      <a:clrScheme name="omitemplate0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mitemplate0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mitemplate0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mitemplate0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mitemplate0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mitemplate0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mitemplate0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omitemplate008</Template>
  <TotalTime>11843</TotalTime>
  <Words>3049</Words>
  <Application>Microsoft PowerPoint</Application>
  <PresentationFormat>Presentación en pantalla (4:3)</PresentationFormat>
  <Paragraphs>299</Paragraphs>
  <Slides>53</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53</vt:i4>
      </vt:variant>
    </vt:vector>
  </HeadingPairs>
  <TitlesOfParts>
    <vt:vector size="55" baseType="lpstr">
      <vt:lpstr>omitemplate008</vt:lpstr>
      <vt:lpstr>Bitmap Image</vt:lpstr>
      <vt:lpstr>“TRANSACCIONES</vt:lpstr>
      <vt:lpstr>Transacciones</vt:lpstr>
      <vt:lpstr>Transacciones</vt:lpstr>
      <vt:lpstr>Serialización</vt:lpstr>
      <vt:lpstr>Serialización</vt:lpstr>
      <vt:lpstr>Serialización</vt:lpstr>
      <vt:lpstr>Atomicidad</vt:lpstr>
      <vt:lpstr>Atomicidad</vt:lpstr>
      <vt:lpstr>Transacciones</vt:lpstr>
      <vt:lpstr>Transacciones</vt:lpstr>
      <vt:lpstr>Transacciones</vt:lpstr>
      <vt:lpstr>Transacciones</vt:lpstr>
      <vt:lpstr>Niveles de Aislamiento de Transacciones</vt:lpstr>
      <vt:lpstr>Nivel de Aislamiento de las Transacciones</vt:lpstr>
      <vt:lpstr>Nivel de Aislamiento de las Transacciones</vt:lpstr>
      <vt:lpstr>Nivel de Aislamiento de las Transacciones</vt:lpstr>
      <vt:lpstr>Nivel de Aislamiento  Serializable</vt:lpstr>
      <vt:lpstr>Lectura Sucia en las Transacciones</vt:lpstr>
      <vt:lpstr>Nivel de Aislamiento Read Commited</vt:lpstr>
      <vt:lpstr>Nivel de Aislamiento Repeatable Read</vt:lpstr>
      <vt:lpstr>Nivel de Aislamiento Repeatable Read</vt:lpstr>
      <vt:lpstr>Nivel de Aislamiento Repeatable Read</vt:lpstr>
      <vt:lpstr>Nivel de Aislamiento Read Uncommited</vt:lpstr>
      <vt:lpstr>Nivel de Aislamiento Read Uncommited</vt:lpstr>
      <vt:lpstr>Rol de las transacciones</vt:lpstr>
      <vt:lpstr>Cuándo usar transacciones?</vt:lpstr>
      <vt:lpstr>Transacciones en un SGDB</vt:lpstr>
      <vt:lpstr>Propiedades de Atomicidad, Consistencia, Aislamiento y Durabilidad (ACID). </vt:lpstr>
      <vt:lpstr>Estados de las transacciones. </vt:lpstr>
      <vt:lpstr>Estados transacciones.</vt:lpstr>
      <vt:lpstr>Bitácora. </vt:lpstr>
      <vt:lpstr>Tipos de bitácora. </vt:lpstr>
      <vt:lpstr>Diapositiva 33</vt:lpstr>
      <vt:lpstr>Contenido de la bitácora. </vt:lpstr>
      <vt:lpstr>Transacciones Implicitas</vt:lpstr>
      <vt:lpstr> Programación TRANSACT SQL</vt:lpstr>
      <vt:lpstr> Programación TRANSACT SQL</vt:lpstr>
      <vt:lpstr> Programación TRANSACT SQL</vt:lpstr>
      <vt:lpstr> Programación TRANSACT SQL</vt:lpstr>
      <vt:lpstr> Programación TRANSACT SQL</vt:lpstr>
      <vt:lpstr> Programación TRANSACT SQL</vt:lpstr>
      <vt:lpstr> Programación TRANSACT SQL</vt:lpstr>
      <vt:lpstr> Programación TRANSACT SQL</vt:lpstr>
      <vt:lpstr>Ejemplos de Programas TRANSACT SQL Begin Tran y Commit Tran</vt:lpstr>
      <vt:lpstr>Begin Tran y Commit Tran</vt:lpstr>
      <vt:lpstr>Rollback Tran</vt:lpstr>
      <vt:lpstr>Sintaxis para Rollback tran</vt:lpstr>
      <vt:lpstr>Uso de COMMIT</vt:lpstr>
      <vt:lpstr>Uso de ROLLBACK</vt:lpstr>
      <vt:lpstr>Diapositiva 50</vt:lpstr>
      <vt:lpstr>Diapositiva 51</vt:lpstr>
      <vt:lpstr>Transacciones anidadas</vt:lpstr>
      <vt:lpstr>Rollbacks anidados</vt:lpstr>
    </vt:vector>
  </TitlesOfParts>
  <Company>SINET 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Ejemplo</dc:title>
  <dc:creator>Ubaldo Perez Ferreira</dc:creator>
  <cp:lastModifiedBy>ExpeUEW7</cp:lastModifiedBy>
  <cp:revision>176</cp:revision>
  <dcterms:created xsi:type="dcterms:W3CDTF">2006-03-31T00:43:52Z</dcterms:created>
  <dcterms:modified xsi:type="dcterms:W3CDTF">2013-10-30T14:38:51Z</dcterms:modified>
</cp:coreProperties>
</file>