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7284B-2B2C-44E9-907E-4E3073BC4DCB}" type="datetimeFigureOut">
              <a:rPr lang="es-BO" smtClean="0"/>
              <a:pPr/>
              <a:t>14/03/2015</a:t>
            </a:fld>
            <a:endParaRPr lang="es-B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E2903-4125-4E2E-9394-622FABA70303}" type="slidenum">
              <a:rPr lang="es-BO" smtClean="0"/>
              <a:pPr/>
              <a:t>‹Nº›</a:t>
            </a:fld>
            <a:endParaRPr lang="es-BO"/>
          </a:p>
        </p:txBody>
      </p:sp>
    </p:spTree>
    <p:extLst>
      <p:ext uri="{BB962C8B-B14F-4D97-AF65-F5344CB8AC3E}">
        <p14:creationId xmlns:p14="http://schemas.microsoft.com/office/powerpoint/2010/main" val="109275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90BF1DC-4EC1-4E61-9D1D-D310A6009ED5}" type="slidenum">
              <a:rPr lang="es-MX" smtClean="0"/>
              <a:pPr/>
              <a:t>35</a:t>
            </a:fld>
            <a:endParaRPr lang="es-MX"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MX" smtClean="0"/>
          </a:p>
        </p:txBody>
      </p:sp>
    </p:spTree>
    <p:extLst>
      <p:ext uri="{BB962C8B-B14F-4D97-AF65-F5344CB8AC3E}">
        <p14:creationId xmlns:p14="http://schemas.microsoft.com/office/powerpoint/2010/main" val="35082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B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BO"/>
          </a:p>
        </p:txBody>
      </p:sp>
      <p:sp>
        <p:nvSpPr>
          <p:cNvPr id="4" name="3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6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8" name="7 Marcador de pie de página"/>
          <p:cNvSpPr>
            <a:spLocks noGrp="1"/>
          </p:cNvSpPr>
          <p:nvPr>
            <p:ph type="ftr" sz="quarter" idx="11"/>
          </p:nvPr>
        </p:nvSpPr>
        <p:spPr/>
        <p:txBody>
          <a:bodyPr/>
          <a:lstStyle/>
          <a:p>
            <a:endParaRPr lang="es-BO"/>
          </a:p>
        </p:txBody>
      </p:sp>
      <p:sp>
        <p:nvSpPr>
          <p:cNvPr id="9" name="8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4" name="3 Marcador de pie de página"/>
          <p:cNvSpPr>
            <a:spLocks noGrp="1"/>
          </p:cNvSpPr>
          <p:nvPr>
            <p:ph type="ftr" sz="quarter" idx="11"/>
          </p:nvPr>
        </p:nvSpPr>
        <p:spPr/>
        <p:txBody>
          <a:bodyPr/>
          <a:lstStyle/>
          <a:p>
            <a:endParaRPr lang="es-BO"/>
          </a:p>
        </p:txBody>
      </p:sp>
      <p:sp>
        <p:nvSpPr>
          <p:cNvPr id="5" name="4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3" name="2 Marcador de pie de página"/>
          <p:cNvSpPr>
            <a:spLocks noGrp="1"/>
          </p:cNvSpPr>
          <p:nvPr>
            <p:ph type="ftr" sz="quarter" idx="11"/>
          </p:nvPr>
        </p:nvSpPr>
        <p:spPr/>
        <p:txBody>
          <a:bodyPr/>
          <a:lstStyle/>
          <a:p>
            <a:endParaRPr lang="es-BO"/>
          </a:p>
        </p:txBody>
      </p:sp>
      <p:sp>
        <p:nvSpPr>
          <p:cNvPr id="4" name="3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B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B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964EB6-832D-488A-8071-C639C31AE646}" type="datetimeFigureOut">
              <a:rPr lang="es-BO" smtClean="0"/>
              <a:pPr/>
              <a:t>14/03/2015</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8053EF81-59E9-4C06-9C62-59AB95A38875}" type="slidenum">
              <a:rPr lang="es-BO" smtClean="0"/>
              <a:pPr/>
              <a:t>‹Nº›</a:t>
            </a:fld>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64EB6-832D-488A-8071-C639C31AE646}" type="datetimeFigureOut">
              <a:rPr lang="es-BO" smtClean="0"/>
              <a:pPr/>
              <a:t>14/03/2015</a:t>
            </a:fld>
            <a:endParaRPr lang="es-B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3EF81-59E9-4C06-9C62-59AB95A38875}" type="slidenum">
              <a:rPr lang="es-BO" smtClean="0"/>
              <a:pPr/>
              <a:t>‹Nº›</a:t>
            </a:fld>
            <a:endParaRPr lang="es-B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 Id="rId5" Type="http://schemas.openxmlformats.org/officeDocument/2006/relationships/image" Target="../media/image13.gif"/><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geocities.com/asambleamsc/periodico.gif" TargetMode="External"/><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oleObject" Target="../embeddings/oleObject4.bin"/><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gif"/><Relationship Id="rId1" Type="http://schemas.openxmlformats.org/officeDocument/2006/relationships/slideLayout" Target="../slideLayouts/slideLayout7.xml"/><Relationship Id="rId4" Type="http://schemas.openxmlformats.org/officeDocument/2006/relationships/image" Target="../media/image39.gi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0.png"/><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BO" dirty="0" smtClean="0"/>
              <a:t>PERFIL DE PROYECTO</a:t>
            </a:r>
            <a:endParaRPr lang="es-BO" dirty="0"/>
          </a:p>
        </p:txBody>
      </p:sp>
      <p:sp>
        <p:nvSpPr>
          <p:cNvPr id="5" name="4 Rectángulo"/>
          <p:cNvSpPr/>
          <p:nvPr/>
        </p:nvSpPr>
        <p:spPr>
          <a:xfrm>
            <a:off x="500034" y="1214422"/>
            <a:ext cx="8072494" cy="4832092"/>
          </a:xfrm>
          <a:prstGeom prst="rect">
            <a:avLst/>
          </a:prstGeom>
        </p:spPr>
        <p:txBody>
          <a:bodyPr wrap="square">
            <a:spAutoFit/>
          </a:bodyPr>
          <a:lstStyle/>
          <a:p>
            <a:r>
              <a:rPr lang="es-BO" sz="2800" dirty="0"/>
              <a:t>1 PERFIL</a:t>
            </a:r>
          </a:p>
          <a:p>
            <a:pPr lvl="1"/>
            <a:r>
              <a:rPr lang="es-BO" sz="2800" dirty="0" smtClean="0"/>
              <a:t>1.1 </a:t>
            </a:r>
            <a:r>
              <a:rPr lang="es-BO" sz="2800" dirty="0" smtClean="0"/>
              <a:t>INTRODUCCION   </a:t>
            </a:r>
            <a:r>
              <a:rPr lang="es-BO" sz="2800" dirty="0" smtClean="0">
                <a:solidFill>
                  <a:srgbClr val="FF0000"/>
                </a:solidFill>
              </a:rPr>
              <a:t>David</a:t>
            </a:r>
            <a:endParaRPr lang="es-BO" sz="2800" dirty="0" smtClean="0">
              <a:solidFill>
                <a:srgbClr val="FF0000"/>
              </a:solidFill>
            </a:endParaRPr>
          </a:p>
          <a:p>
            <a:pPr lvl="1"/>
            <a:r>
              <a:rPr lang="es-BO" sz="2800" dirty="0" smtClean="0"/>
              <a:t>1.2 </a:t>
            </a:r>
            <a:r>
              <a:rPr lang="es-BO" sz="2800" dirty="0" smtClean="0"/>
              <a:t>ANTECEDENTE	</a:t>
            </a:r>
            <a:r>
              <a:rPr lang="es-BO" sz="2800" dirty="0" smtClean="0">
                <a:solidFill>
                  <a:srgbClr val="FF0000"/>
                </a:solidFill>
              </a:rPr>
              <a:t>David</a:t>
            </a:r>
            <a:endParaRPr lang="es-BO" sz="2800" dirty="0">
              <a:solidFill>
                <a:srgbClr val="FF0000"/>
              </a:solidFill>
            </a:endParaRPr>
          </a:p>
          <a:p>
            <a:pPr lvl="1"/>
            <a:r>
              <a:rPr lang="es-BO" sz="2800" dirty="0" smtClean="0"/>
              <a:t>1.3 </a:t>
            </a:r>
            <a:r>
              <a:rPr lang="es-BO" sz="2800" dirty="0" smtClean="0"/>
              <a:t>JUSTIFICACION	</a:t>
            </a:r>
            <a:r>
              <a:rPr lang="es-BO" sz="2800" dirty="0" smtClean="0">
                <a:solidFill>
                  <a:srgbClr val="FF0000"/>
                </a:solidFill>
              </a:rPr>
              <a:t>Eddy</a:t>
            </a:r>
            <a:endParaRPr lang="es-BO" sz="2800" dirty="0">
              <a:solidFill>
                <a:srgbClr val="FF0000"/>
              </a:solidFill>
            </a:endParaRPr>
          </a:p>
          <a:p>
            <a:pPr lvl="1"/>
            <a:r>
              <a:rPr lang="es-BO" sz="2800" dirty="0" smtClean="0"/>
              <a:t>1.4 DESCRIPCION </a:t>
            </a:r>
            <a:r>
              <a:rPr lang="es-BO" sz="2800" dirty="0"/>
              <a:t>DEL </a:t>
            </a:r>
            <a:r>
              <a:rPr lang="es-BO" sz="2800" dirty="0" smtClean="0"/>
              <a:t>PROBLEMA	</a:t>
            </a:r>
            <a:r>
              <a:rPr lang="es-BO" sz="2800" dirty="0" smtClean="0">
                <a:solidFill>
                  <a:srgbClr val="FF0000"/>
                </a:solidFill>
              </a:rPr>
              <a:t>Eddy</a:t>
            </a:r>
            <a:endParaRPr lang="es-BO" sz="2800" dirty="0">
              <a:solidFill>
                <a:srgbClr val="FF0000"/>
              </a:solidFill>
            </a:endParaRPr>
          </a:p>
          <a:p>
            <a:pPr lvl="1"/>
            <a:r>
              <a:rPr lang="es-BO" sz="2800" dirty="0" smtClean="0"/>
              <a:t>1.5 FORMULACION </a:t>
            </a:r>
            <a:r>
              <a:rPr lang="es-BO" sz="2800" dirty="0"/>
              <a:t>DEL </a:t>
            </a:r>
            <a:r>
              <a:rPr lang="es-BO" sz="2800" dirty="0" smtClean="0"/>
              <a:t>PROBLEMA	</a:t>
            </a:r>
            <a:r>
              <a:rPr lang="es-BO" sz="2800" dirty="0" smtClean="0">
                <a:solidFill>
                  <a:srgbClr val="FF0000"/>
                </a:solidFill>
              </a:rPr>
              <a:t>Joel</a:t>
            </a:r>
            <a:endParaRPr lang="es-BO" sz="2800" dirty="0">
              <a:solidFill>
                <a:srgbClr val="FF0000"/>
              </a:solidFill>
            </a:endParaRPr>
          </a:p>
          <a:p>
            <a:pPr lvl="1"/>
            <a:r>
              <a:rPr lang="es-BO" sz="2800" dirty="0" smtClean="0"/>
              <a:t>1.6 </a:t>
            </a:r>
            <a:r>
              <a:rPr lang="es-BO" sz="2800" dirty="0" smtClean="0"/>
              <a:t>OBJETIVOS	</a:t>
            </a:r>
            <a:r>
              <a:rPr lang="es-BO" sz="2800" dirty="0" smtClean="0">
                <a:solidFill>
                  <a:srgbClr val="FF0000"/>
                </a:solidFill>
              </a:rPr>
              <a:t>Lisbeth</a:t>
            </a:r>
            <a:endParaRPr lang="es-BO" sz="2800" dirty="0">
              <a:solidFill>
                <a:srgbClr val="FF0000"/>
              </a:solidFill>
            </a:endParaRPr>
          </a:p>
          <a:p>
            <a:pPr lvl="2"/>
            <a:r>
              <a:rPr lang="es-BO" sz="2800" dirty="0" smtClean="0"/>
              <a:t>1.6.1 Objetivo </a:t>
            </a:r>
            <a:r>
              <a:rPr lang="es-BO" sz="2800" dirty="0"/>
              <a:t>General</a:t>
            </a:r>
          </a:p>
          <a:p>
            <a:pPr lvl="2"/>
            <a:r>
              <a:rPr lang="es-BO" sz="2800" dirty="0" smtClean="0"/>
              <a:t>1.6.2 Objetivo </a:t>
            </a:r>
            <a:r>
              <a:rPr lang="es-BO" sz="2800" dirty="0"/>
              <a:t>Específicos</a:t>
            </a:r>
          </a:p>
          <a:p>
            <a:pPr lvl="1"/>
            <a:r>
              <a:rPr lang="es-BO" sz="2800" dirty="0" smtClean="0"/>
              <a:t>1.7 </a:t>
            </a:r>
            <a:r>
              <a:rPr lang="es-BO" sz="2800" dirty="0" smtClean="0"/>
              <a:t>ALCANCE	</a:t>
            </a:r>
            <a:r>
              <a:rPr lang="es-BO" sz="2800" dirty="0" smtClean="0">
                <a:solidFill>
                  <a:srgbClr val="FF0000"/>
                </a:solidFill>
              </a:rPr>
              <a:t>Joel</a:t>
            </a:r>
            <a:endParaRPr lang="es-BO" sz="2800" dirty="0">
              <a:solidFill>
                <a:srgbClr val="FF0000"/>
              </a:solidFill>
            </a:endParaRPr>
          </a:p>
          <a:p>
            <a:pPr lvl="1"/>
            <a:r>
              <a:rPr lang="es-BO" sz="2800" dirty="0" smtClean="0"/>
              <a:t>1.8 </a:t>
            </a:r>
            <a:r>
              <a:rPr lang="es-BO" sz="2800" dirty="0" smtClean="0"/>
              <a:t>ENTREVISTA		</a:t>
            </a:r>
            <a:r>
              <a:rPr lang="es-BO" sz="2800" dirty="0" smtClean="0">
                <a:solidFill>
                  <a:srgbClr val="FF0000"/>
                </a:solidFill>
              </a:rPr>
              <a:t>Nadie</a:t>
            </a:r>
            <a:endParaRPr lang="es-BO" sz="28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sz="quarter" idx="4294967295"/>
          </p:nvPr>
        </p:nvSpPr>
        <p:spPr>
          <a:xfrm>
            <a:off x="1830388" y="301625"/>
            <a:ext cx="7313612" cy="1143000"/>
          </a:xfrm>
        </p:spPr>
        <p:txBody>
          <a:bodyPr/>
          <a:lstStyle/>
          <a:p>
            <a:pPr eaLnBrk="1" hangingPunct="1"/>
            <a:r>
              <a:rPr lang="es-MX" sz="3200" b="1" smtClean="0"/>
              <a:t>Subsistemas que forman la Empresa:</a:t>
            </a:r>
          </a:p>
        </p:txBody>
      </p:sp>
      <p:pic>
        <p:nvPicPr>
          <p:cNvPr id="15363" name="Picture 6" descr="j0283085"/>
          <p:cNvPicPr>
            <a:picLocks noGrp="1" noChangeAspect="1" noChangeArrowheads="1" noCrop="1"/>
          </p:cNvPicPr>
          <p:nvPr>
            <p:ph sz="quarter" idx="4294967295"/>
          </p:nvPr>
        </p:nvPicPr>
        <p:blipFill>
          <a:blip r:embed="rId2"/>
          <a:srcRect/>
          <a:stretch>
            <a:fillRect/>
          </a:stretch>
        </p:blipFill>
        <p:spPr>
          <a:xfrm>
            <a:off x="4786313" y="4786313"/>
            <a:ext cx="1323975" cy="847725"/>
          </a:xfrm>
          <a:noFill/>
        </p:spPr>
      </p:pic>
      <p:pic>
        <p:nvPicPr>
          <p:cNvPr id="15364" name="Picture 11" descr="j0283215"/>
          <p:cNvPicPr>
            <a:picLocks noGrp="1" noChangeAspect="1" noChangeArrowheads="1" noCrop="1"/>
          </p:cNvPicPr>
          <p:nvPr>
            <p:ph sz="quarter" idx="4294967295"/>
          </p:nvPr>
        </p:nvPicPr>
        <p:blipFill>
          <a:blip r:embed="rId3"/>
          <a:srcRect/>
          <a:stretch>
            <a:fillRect/>
          </a:stretch>
        </p:blipFill>
        <p:spPr>
          <a:xfrm>
            <a:off x="1214438" y="4714875"/>
            <a:ext cx="1409700" cy="1133475"/>
          </a:xfrm>
          <a:noFill/>
        </p:spPr>
      </p:pic>
      <p:pic>
        <p:nvPicPr>
          <p:cNvPr id="15365" name="Picture 13" descr="j0283759"/>
          <p:cNvPicPr>
            <a:picLocks noGrp="1" noChangeAspect="1" noChangeArrowheads="1" noCrop="1"/>
          </p:cNvPicPr>
          <p:nvPr>
            <p:ph sz="quarter" idx="4294967295"/>
          </p:nvPr>
        </p:nvPicPr>
        <p:blipFill>
          <a:blip r:embed="rId4"/>
          <a:srcRect/>
          <a:stretch>
            <a:fillRect/>
          </a:stretch>
        </p:blipFill>
        <p:spPr>
          <a:xfrm>
            <a:off x="6357938" y="1428750"/>
            <a:ext cx="1785937" cy="1323975"/>
          </a:xfrm>
          <a:noFill/>
        </p:spPr>
      </p:pic>
      <p:pic>
        <p:nvPicPr>
          <p:cNvPr id="15366" name="Picture 24" descr="j0223766"/>
          <p:cNvPicPr>
            <a:picLocks noGrp="1" noChangeAspect="1" noChangeArrowheads="1" noCrop="1"/>
          </p:cNvPicPr>
          <p:nvPr>
            <p:ph sz="quarter" idx="4294967295"/>
          </p:nvPr>
        </p:nvPicPr>
        <p:blipFill>
          <a:blip r:embed="rId5"/>
          <a:srcRect/>
          <a:stretch>
            <a:fillRect/>
          </a:stretch>
        </p:blipFill>
        <p:spPr>
          <a:xfrm>
            <a:off x="7000875" y="4000500"/>
            <a:ext cx="1500188" cy="2057400"/>
          </a:xfrm>
          <a:noFill/>
        </p:spPr>
      </p:pic>
      <p:sp>
        <p:nvSpPr>
          <p:cNvPr id="15367" name="Text Box 4"/>
          <p:cNvSpPr txBox="1">
            <a:spLocks noChangeArrowheads="1"/>
          </p:cNvSpPr>
          <p:nvPr/>
        </p:nvSpPr>
        <p:spPr bwMode="auto">
          <a:xfrm>
            <a:off x="1000125" y="1571625"/>
            <a:ext cx="4786313" cy="2000250"/>
          </a:xfrm>
          <a:prstGeom prst="rect">
            <a:avLst/>
          </a:prstGeom>
          <a:noFill/>
          <a:ln w="9525">
            <a:noFill/>
            <a:miter lim="800000"/>
            <a:headEnd/>
            <a:tailEnd/>
          </a:ln>
        </p:spPr>
        <p:txBody>
          <a:bodyPr>
            <a:spAutoFit/>
          </a:bodyPr>
          <a:lstStyle/>
          <a:p>
            <a:pPr algn="just">
              <a:spcBef>
                <a:spcPct val="50000"/>
              </a:spcBef>
            </a:pPr>
            <a:r>
              <a:rPr lang="es-MX" sz="2000"/>
              <a:t>b) Subsistema Técnico:</a:t>
            </a:r>
            <a:r>
              <a:rPr lang="es-MX" sz="2000" b="0"/>
              <a:t> se refiere a los conocimientos necesarios para el desarrollo de tareas, incluyendo las técnicas usadas </a:t>
            </a:r>
            <a:r>
              <a:rPr lang="es-MX" sz="2400" b="0"/>
              <a:t>para</a:t>
            </a:r>
            <a:r>
              <a:rPr lang="es-MX" sz="2000" b="0"/>
              <a:t> la transformación de insumos en productos.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214438" y="571500"/>
            <a:ext cx="6215062" cy="500063"/>
          </a:xfrm>
        </p:spPr>
        <p:txBody>
          <a:bodyPr rtlCol="0">
            <a:normAutofit fontScale="90000"/>
          </a:bodyPr>
          <a:lstStyle/>
          <a:p>
            <a:pPr eaLnBrk="1" fontAlgn="auto" hangingPunct="1">
              <a:spcAft>
                <a:spcPts val="0"/>
              </a:spcAft>
              <a:defRPr/>
            </a:pPr>
            <a:r>
              <a:rPr lang="es-MX" sz="3200" b="1" dirty="0" smtClean="0"/>
              <a:t>Subsistemas que forman la Empresa:</a:t>
            </a:r>
          </a:p>
        </p:txBody>
      </p:sp>
      <p:pic>
        <p:nvPicPr>
          <p:cNvPr id="16387" name="Picture 6" descr="j0238242"/>
          <p:cNvPicPr>
            <a:picLocks noGrp="1" noChangeAspect="1" noChangeArrowheads="1"/>
          </p:cNvPicPr>
          <p:nvPr>
            <p:ph sz="half" idx="4294967295"/>
          </p:nvPr>
        </p:nvPicPr>
        <p:blipFill>
          <a:blip r:embed="rId2"/>
          <a:srcRect/>
          <a:stretch>
            <a:fillRect/>
          </a:stretch>
        </p:blipFill>
        <p:spPr>
          <a:xfrm>
            <a:off x="3714750" y="3286125"/>
            <a:ext cx="2384425" cy="2106613"/>
          </a:xfrm>
          <a:noFill/>
        </p:spPr>
      </p:pic>
      <p:pic>
        <p:nvPicPr>
          <p:cNvPr id="16388" name="Picture 8" descr="j0300916"/>
          <p:cNvPicPr>
            <a:picLocks noGrp="1" noChangeAspect="1" noChangeArrowheads="1"/>
          </p:cNvPicPr>
          <p:nvPr>
            <p:ph sz="quarter" idx="4294967295"/>
          </p:nvPr>
        </p:nvPicPr>
        <p:blipFill>
          <a:blip r:embed="rId3"/>
          <a:srcRect/>
          <a:stretch>
            <a:fillRect/>
          </a:stretch>
        </p:blipFill>
        <p:spPr>
          <a:xfrm>
            <a:off x="928688" y="5286375"/>
            <a:ext cx="1808162" cy="1076325"/>
          </a:xfrm>
          <a:noFill/>
        </p:spPr>
      </p:pic>
      <p:pic>
        <p:nvPicPr>
          <p:cNvPr id="16389" name="Picture 10" descr="j0289882"/>
          <p:cNvPicPr>
            <a:picLocks noGrp="1" noChangeAspect="1" noChangeArrowheads="1"/>
          </p:cNvPicPr>
          <p:nvPr>
            <p:ph sz="quarter" idx="4294967295"/>
          </p:nvPr>
        </p:nvPicPr>
        <p:blipFill>
          <a:blip r:embed="rId4"/>
          <a:srcRect/>
          <a:stretch>
            <a:fillRect/>
          </a:stretch>
        </p:blipFill>
        <p:spPr>
          <a:xfrm>
            <a:off x="6824663" y="4143375"/>
            <a:ext cx="2319337" cy="2341563"/>
          </a:xfrm>
          <a:noFill/>
        </p:spPr>
      </p:pic>
      <p:sp>
        <p:nvSpPr>
          <p:cNvPr id="16390" name="Text Box 5"/>
          <p:cNvSpPr txBox="1">
            <a:spLocks noChangeArrowheads="1"/>
          </p:cNvSpPr>
          <p:nvPr/>
        </p:nvSpPr>
        <p:spPr bwMode="auto">
          <a:xfrm>
            <a:off x="1000125" y="1571625"/>
            <a:ext cx="7532688" cy="1631950"/>
          </a:xfrm>
          <a:prstGeom prst="rect">
            <a:avLst/>
          </a:prstGeom>
          <a:noFill/>
          <a:ln w="9525">
            <a:noFill/>
            <a:miter lim="800000"/>
            <a:headEnd/>
            <a:tailEnd/>
          </a:ln>
        </p:spPr>
        <p:txBody>
          <a:bodyPr>
            <a:spAutoFit/>
          </a:bodyPr>
          <a:lstStyle/>
          <a:p>
            <a:pPr algn="just">
              <a:spcBef>
                <a:spcPct val="50000"/>
              </a:spcBef>
            </a:pPr>
            <a:r>
              <a:rPr lang="es-MX" sz="2000"/>
              <a:t>c) Subsistema Administrativo:</a:t>
            </a:r>
            <a:r>
              <a:rPr lang="es-MX" sz="2000" b="0"/>
              <a:t> relaciona a la organización con su medio y establece los objetivos, desarrolla planes de integración, estrategia y operación, mediante el diseño de la estructura y el establecimiento de los  procesos de control.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Grp="1" noChangeAspect="1"/>
          </p:cNvGraphicFramePr>
          <p:nvPr>
            <p:ph idx="4294967295"/>
          </p:nvPr>
        </p:nvGraphicFramePr>
        <p:xfrm>
          <a:off x="1285875" y="1785938"/>
          <a:ext cx="7313613" cy="3810000"/>
        </p:xfrm>
        <a:graphic>
          <a:graphicData uri="http://schemas.openxmlformats.org/presentationml/2006/ole">
            <mc:AlternateContent xmlns:mc="http://schemas.openxmlformats.org/markup-compatibility/2006">
              <mc:Choice xmlns:v="urn:schemas-microsoft-com:vml" Requires="v">
                <p:oleObj spid="_x0000_s1027" name="Imagen de mapa de bits" r:id="rId3" imgW="6380952" imgH="3323810" progId="PBrush">
                  <p:embed/>
                </p:oleObj>
              </mc:Choice>
              <mc:Fallback>
                <p:oleObj name="Imagen de mapa de bits" r:id="rId3" imgW="6380952" imgH="3323810"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785938"/>
                        <a:ext cx="7313613"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ext Box 7"/>
          <p:cNvSpPr txBox="1">
            <a:spLocks noChangeArrowheads="1"/>
          </p:cNvSpPr>
          <p:nvPr/>
        </p:nvSpPr>
        <p:spPr bwMode="auto">
          <a:xfrm>
            <a:off x="1547813" y="765175"/>
            <a:ext cx="5111750" cy="519113"/>
          </a:xfrm>
          <a:prstGeom prst="rect">
            <a:avLst/>
          </a:prstGeom>
          <a:noFill/>
          <a:ln w="9525">
            <a:noFill/>
            <a:miter lim="800000"/>
            <a:headEnd/>
            <a:tailEnd/>
          </a:ln>
        </p:spPr>
        <p:txBody>
          <a:bodyPr>
            <a:spAutoFit/>
          </a:bodyPr>
          <a:lstStyle/>
          <a:p>
            <a:pPr>
              <a:spcBef>
                <a:spcPct val="50000"/>
              </a:spcBef>
            </a:pPr>
            <a:r>
              <a:rPr lang="es-ES" sz="2800"/>
              <a:t>ESTRUCTURA DE UN S.I.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28688" y="214313"/>
            <a:ext cx="5835650" cy="536575"/>
          </a:xfrm>
        </p:spPr>
        <p:txBody>
          <a:bodyPr>
            <a:normAutofit fontScale="90000"/>
          </a:bodyPr>
          <a:lstStyle/>
          <a:p>
            <a:pPr eaLnBrk="1" hangingPunct="1"/>
            <a:r>
              <a:rPr lang="es-MX" sz="3200" smtClean="0"/>
              <a:t>Características de los sistemas:</a:t>
            </a:r>
          </a:p>
        </p:txBody>
      </p:sp>
      <p:sp>
        <p:nvSpPr>
          <p:cNvPr id="17411" name="Text Box 3"/>
          <p:cNvSpPr txBox="1">
            <a:spLocks noChangeArrowheads="1"/>
          </p:cNvSpPr>
          <p:nvPr/>
        </p:nvSpPr>
        <p:spPr bwMode="auto">
          <a:xfrm>
            <a:off x="1000125" y="1000125"/>
            <a:ext cx="7786688" cy="5324475"/>
          </a:xfrm>
          <a:prstGeom prst="rect">
            <a:avLst/>
          </a:prstGeom>
          <a:noFill/>
          <a:ln w="9525">
            <a:noFill/>
            <a:miter lim="800000"/>
            <a:headEnd/>
            <a:tailEnd/>
          </a:ln>
        </p:spPr>
        <p:txBody>
          <a:bodyPr>
            <a:spAutoFit/>
          </a:bodyPr>
          <a:lstStyle/>
          <a:p>
            <a:pPr algn="just">
              <a:spcBef>
                <a:spcPct val="50000"/>
              </a:spcBef>
            </a:pPr>
            <a:r>
              <a:rPr lang="es-MX" sz="2000" b="0"/>
              <a:t>Los sistemas tienen </a:t>
            </a:r>
            <a:r>
              <a:rPr lang="es-MX" sz="2000"/>
              <a:t>entradas</a:t>
            </a:r>
            <a:r>
              <a:rPr lang="es-MX" sz="2000" b="0"/>
              <a:t> y </a:t>
            </a:r>
            <a:r>
              <a:rPr lang="es-MX" sz="2000"/>
              <a:t>salidas</a:t>
            </a:r>
            <a:r>
              <a:rPr lang="es-MX" sz="2000" b="0"/>
              <a:t> necesarias para otros sistemas por lo cual tienen retroalimentación del medio.</a:t>
            </a:r>
          </a:p>
          <a:p>
            <a:pPr>
              <a:spcBef>
                <a:spcPct val="50000"/>
              </a:spcBef>
            </a:pPr>
            <a:endParaRPr lang="es-MX" sz="2000" b="0"/>
          </a:p>
          <a:p>
            <a:pPr algn="just">
              <a:spcBef>
                <a:spcPct val="50000"/>
              </a:spcBef>
            </a:pPr>
            <a:r>
              <a:rPr lang="es-MX" sz="2000" b="0"/>
              <a:t>Transforman </a:t>
            </a:r>
            <a:r>
              <a:rPr lang="es-MX" sz="2000"/>
              <a:t>entradas</a:t>
            </a:r>
            <a:r>
              <a:rPr lang="es-MX" sz="2000" b="0"/>
              <a:t> en </a:t>
            </a:r>
            <a:r>
              <a:rPr lang="es-MX" sz="2000"/>
              <a:t>salidas</a:t>
            </a:r>
            <a:r>
              <a:rPr lang="es-MX" sz="2000" b="0"/>
              <a:t> las cuales son diferentes en su forma de las primeras.</a:t>
            </a:r>
          </a:p>
          <a:p>
            <a:pPr>
              <a:spcBef>
                <a:spcPct val="50000"/>
              </a:spcBef>
            </a:pPr>
            <a:endParaRPr lang="es-MX" sz="2000" b="0"/>
          </a:p>
          <a:p>
            <a:pPr algn="just">
              <a:spcBef>
                <a:spcPct val="50000"/>
              </a:spcBef>
            </a:pPr>
            <a:r>
              <a:rPr lang="es-MX" sz="2000" b="0"/>
              <a:t>La </a:t>
            </a:r>
            <a:r>
              <a:rPr lang="es-MX" sz="2000"/>
              <a:t>sinergia</a:t>
            </a:r>
            <a:r>
              <a:rPr lang="es-MX" sz="2000" b="0"/>
              <a:t>. (Asociación de varios órganos para realizar una función). La interacción de las partes individuales, se vuelve más eficiente que si cada parte actuara de manera aislada. </a:t>
            </a:r>
          </a:p>
          <a:p>
            <a:pPr>
              <a:spcBef>
                <a:spcPct val="50000"/>
              </a:spcBef>
            </a:pPr>
            <a:endParaRPr lang="es-MX" sz="2000" b="0"/>
          </a:p>
          <a:p>
            <a:pPr algn="just">
              <a:spcBef>
                <a:spcPct val="50000"/>
              </a:spcBef>
            </a:pPr>
            <a:r>
              <a:rPr lang="es-MX" sz="2000" b="0"/>
              <a:t>La </a:t>
            </a:r>
            <a:r>
              <a:rPr lang="es-MX" sz="2000"/>
              <a:t>equifinalidad</a:t>
            </a:r>
            <a:r>
              <a:rPr lang="es-MX" sz="2000" b="0"/>
              <a:t> o existencia de múltiples formas de lograr el objetivo del sistema.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00125" y="357188"/>
            <a:ext cx="7640638" cy="679450"/>
          </a:xfrm>
        </p:spPr>
        <p:txBody>
          <a:bodyPr/>
          <a:lstStyle/>
          <a:p>
            <a:pPr eaLnBrk="1" hangingPunct="1"/>
            <a:r>
              <a:rPr lang="es-MX" sz="3200" smtClean="0"/>
              <a:t>Ejemplo: UN NEGOCIO DE PERIÓDICO</a:t>
            </a:r>
          </a:p>
        </p:txBody>
      </p:sp>
      <p:sp>
        <p:nvSpPr>
          <p:cNvPr id="18435" name="Rectangle 3"/>
          <p:cNvSpPr>
            <a:spLocks noGrp="1" noChangeArrowheads="1"/>
          </p:cNvSpPr>
          <p:nvPr>
            <p:ph type="body" idx="4294967295"/>
          </p:nvPr>
        </p:nvSpPr>
        <p:spPr>
          <a:xfrm>
            <a:off x="928688" y="2214563"/>
            <a:ext cx="7780337" cy="1244600"/>
          </a:xfrm>
        </p:spPr>
        <p:txBody>
          <a:bodyPr/>
          <a:lstStyle/>
          <a:p>
            <a:pPr marL="6350" indent="-6350" algn="just" eaLnBrk="1" hangingPunct="1">
              <a:lnSpc>
                <a:spcPct val="90000"/>
              </a:lnSpc>
              <a:buFont typeface="Arial" charset="0"/>
              <a:buNone/>
            </a:pPr>
            <a:r>
              <a:rPr lang="es-MX" sz="2100" b="1" smtClean="0"/>
              <a:t>Elementos</a:t>
            </a:r>
            <a:r>
              <a:rPr lang="es-MX" sz="2100" smtClean="0"/>
              <a:t>: los trabajadores, el equipo y mobiliario, los materiales o materia prima, la elaboración de políticas y planes de trabajo, el programa de comercialización, el estilo de liderazgo, los programas de administración y desarrollo, etc.</a:t>
            </a:r>
          </a:p>
        </p:txBody>
      </p:sp>
      <p:pic>
        <p:nvPicPr>
          <p:cNvPr id="18436" name="Picture 5" descr="http://www.benaim.org/leones%20imagenes/Periodico%20LE.jpg"/>
          <p:cNvPicPr>
            <a:picLocks noChangeAspect="1" noChangeArrowheads="1"/>
          </p:cNvPicPr>
          <p:nvPr/>
        </p:nvPicPr>
        <p:blipFill>
          <a:blip r:embed="rId2"/>
          <a:srcRect/>
          <a:stretch>
            <a:fillRect/>
          </a:stretch>
        </p:blipFill>
        <p:spPr bwMode="auto">
          <a:xfrm>
            <a:off x="7000875" y="3286125"/>
            <a:ext cx="1928813" cy="3143250"/>
          </a:xfrm>
          <a:prstGeom prst="rect">
            <a:avLst/>
          </a:prstGeom>
          <a:noFill/>
          <a:ln w="9525">
            <a:noFill/>
            <a:miter lim="800000"/>
            <a:headEnd/>
            <a:tailEnd/>
          </a:ln>
        </p:spPr>
      </p:pic>
      <p:sp>
        <p:nvSpPr>
          <p:cNvPr id="18437" name="4 Rectángulo"/>
          <p:cNvSpPr>
            <a:spLocks noChangeArrowheads="1"/>
          </p:cNvSpPr>
          <p:nvPr/>
        </p:nvSpPr>
        <p:spPr bwMode="auto">
          <a:xfrm>
            <a:off x="1428750" y="4071938"/>
            <a:ext cx="4572000" cy="1089025"/>
          </a:xfrm>
          <a:prstGeom prst="rect">
            <a:avLst/>
          </a:prstGeom>
          <a:noFill/>
          <a:ln w="9525">
            <a:noFill/>
            <a:miter lim="800000"/>
            <a:headEnd/>
            <a:tailEnd/>
          </a:ln>
        </p:spPr>
        <p:txBody>
          <a:bodyPr>
            <a:spAutoFit/>
          </a:bodyPr>
          <a:lstStyle/>
          <a:p>
            <a:pPr marL="6350" indent="-6350" algn="just">
              <a:lnSpc>
                <a:spcPct val="90000"/>
              </a:lnSpc>
              <a:buFont typeface="Wingdings" pitchFamily="2" charset="2"/>
              <a:buNone/>
            </a:pPr>
            <a:endParaRPr lang="es-MX" b="0"/>
          </a:p>
          <a:p>
            <a:pPr marL="6350" indent="-6350" algn="just">
              <a:lnSpc>
                <a:spcPct val="90000"/>
              </a:lnSpc>
            </a:pPr>
            <a:r>
              <a:rPr lang="es-MX"/>
              <a:t> Subsistemas</a:t>
            </a:r>
            <a:r>
              <a:rPr lang="es-MX" b="0"/>
              <a:t>: cada una de las áreas funcionales: contabilidad, producción, personal, etc.</a:t>
            </a:r>
          </a:p>
        </p:txBody>
      </p:sp>
      <p:sp>
        <p:nvSpPr>
          <p:cNvPr id="18438" name="5 Rectángulo"/>
          <p:cNvSpPr>
            <a:spLocks noChangeArrowheads="1"/>
          </p:cNvSpPr>
          <p:nvPr/>
        </p:nvSpPr>
        <p:spPr bwMode="auto">
          <a:xfrm>
            <a:off x="928688" y="1143000"/>
            <a:ext cx="7026275" cy="382588"/>
          </a:xfrm>
          <a:prstGeom prst="rect">
            <a:avLst/>
          </a:prstGeom>
          <a:noFill/>
          <a:ln w="9525">
            <a:noFill/>
            <a:miter lim="800000"/>
            <a:headEnd/>
            <a:tailEnd/>
          </a:ln>
        </p:spPr>
        <p:txBody>
          <a:bodyPr>
            <a:spAutoFit/>
          </a:bodyPr>
          <a:lstStyle/>
          <a:p>
            <a:pPr marL="6350" indent="-6350" algn="just">
              <a:lnSpc>
                <a:spcPct val="90000"/>
              </a:lnSpc>
              <a:spcBef>
                <a:spcPct val="20000"/>
              </a:spcBef>
            </a:pPr>
            <a:r>
              <a:rPr lang="es-MX" sz="2100">
                <a:solidFill>
                  <a:srgbClr val="000000"/>
                </a:solidFill>
                <a:latin typeface="Calibri" pitchFamily="34" charset="0"/>
              </a:rPr>
              <a:t>Objetivo</a:t>
            </a:r>
            <a:r>
              <a:rPr lang="es-MX" sz="2100" b="0">
                <a:solidFill>
                  <a:srgbClr val="000000"/>
                </a:solidFill>
                <a:latin typeface="Calibri" pitchFamily="34" charset="0"/>
              </a:rPr>
              <a:t>: informar o comunicar a través de un medio masivo.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1000125" y="1143000"/>
            <a:ext cx="7858125" cy="3602038"/>
          </a:xfrm>
        </p:spPr>
        <p:txBody>
          <a:bodyPr/>
          <a:lstStyle/>
          <a:p>
            <a:pPr marL="6350" indent="-6350" algn="just" eaLnBrk="1" hangingPunct="1">
              <a:lnSpc>
                <a:spcPct val="90000"/>
              </a:lnSpc>
            </a:pPr>
            <a:r>
              <a:rPr lang="es-MX" sz="2100" b="1" smtClean="0"/>
              <a:t> Sinergia</a:t>
            </a:r>
            <a:r>
              <a:rPr lang="es-MX" sz="2100" smtClean="0"/>
              <a:t>: los resultados del sistema son mayores en conjunto que los que obtienen independientemente cada uno de los elementos del sistema, esto es, si el personal no contara con la materia prima, equipo o con políticas eficientes, los resultados esperados de su funcionamiento no serían los mismos que en caso de contar con ellos.</a:t>
            </a:r>
          </a:p>
          <a:p>
            <a:pPr marL="6350" indent="-6350" algn="just" eaLnBrk="1" hangingPunct="1">
              <a:lnSpc>
                <a:spcPct val="90000"/>
              </a:lnSpc>
              <a:buFont typeface="Wingdings" pitchFamily="2" charset="2"/>
              <a:buNone/>
            </a:pPr>
            <a:endParaRPr lang="es-MX" sz="2100" smtClean="0"/>
          </a:p>
          <a:p>
            <a:pPr marL="6350" indent="-6350" eaLnBrk="1" hangingPunct="1">
              <a:lnSpc>
                <a:spcPct val="90000"/>
              </a:lnSpc>
            </a:pPr>
            <a:r>
              <a:rPr lang="es-MX" sz="2100" b="1" smtClean="0"/>
              <a:t> Ambiente</a:t>
            </a:r>
            <a:r>
              <a:rPr lang="es-MX" sz="2100" smtClean="0"/>
              <a:t>: la situación política, económica y social afecta al sistema y éste a su vez también lo afecta.</a:t>
            </a:r>
          </a:p>
          <a:p>
            <a:pPr marL="6350" indent="-6350" eaLnBrk="1" hangingPunct="1">
              <a:lnSpc>
                <a:spcPct val="90000"/>
              </a:lnSpc>
            </a:pPr>
            <a:endParaRPr lang="es-MX" sz="2100" smtClean="0"/>
          </a:p>
          <a:p>
            <a:pPr marL="6350" indent="-6350" algn="just" eaLnBrk="1" hangingPunct="1">
              <a:lnSpc>
                <a:spcPct val="90000"/>
              </a:lnSpc>
            </a:pPr>
            <a:r>
              <a:rPr lang="es-MX" sz="2100" b="1" smtClean="0"/>
              <a:t> Equifinalidad</a:t>
            </a:r>
            <a:r>
              <a:rPr lang="es-MX" sz="2100" smtClean="0"/>
              <a:t>: el objetivo planteado podría alcanzarse a través de revistas o como lo ha decidido la administración a través del periódico.</a:t>
            </a:r>
          </a:p>
        </p:txBody>
      </p:sp>
      <p:pic>
        <p:nvPicPr>
          <p:cNvPr id="19459" name="Picture 4" descr="http://blog.pucp.edu.pe/media/1592/20080413-periodico.jpg"/>
          <p:cNvPicPr>
            <a:picLocks noChangeAspect="1" noChangeArrowheads="1"/>
          </p:cNvPicPr>
          <p:nvPr/>
        </p:nvPicPr>
        <p:blipFill>
          <a:blip r:embed="rId2"/>
          <a:srcRect/>
          <a:stretch>
            <a:fillRect/>
          </a:stretch>
        </p:blipFill>
        <p:spPr bwMode="auto">
          <a:xfrm>
            <a:off x="6572250" y="4714875"/>
            <a:ext cx="1785938" cy="1785938"/>
          </a:xfrm>
          <a:prstGeom prst="rect">
            <a:avLst/>
          </a:prstGeom>
          <a:noFill/>
          <a:ln w="9525">
            <a:noFill/>
            <a:miter lim="800000"/>
            <a:headEnd/>
            <a:tailEnd/>
          </a:ln>
        </p:spPr>
      </p:pic>
      <p:pic>
        <p:nvPicPr>
          <p:cNvPr id="19460" name="Picture 6" descr="http://tbn1.google.com/images?q=tbn:KyIpo0IEktPTVM:http://www.geocities.com/asambleamsc/periodico.gif">
            <a:hlinkClick r:id="rId3"/>
          </p:cNvPr>
          <p:cNvPicPr>
            <a:picLocks noChangeAspect="1" noChangeArrowheads="1"/>
          </p:cNvPicPr>
          <p:nvPr/>
        </p:nvPicPr>
        <p:blipFill>
          <a:blip r:embed="rId4"/>
          <a:srcRect/>
          <a:stretch>
            <a:fillRect/>
          </a:stretch>
        </p:blipFill>
        <p:spPr bwMode="auto">
          <a:xfrm>
            <a:off x="1571625" y="4643438"/>
            <a:ext cx="2143125" cy="1722437"/>
          </a:xfrm>
          <a:prstGeom prst="rect">
            <a:avLst/>
          </a:prstGeom>
          <a:noFill/>
          <a:ln w="9525">
            <a:noFill/>
            <a:miter lim="800000"/>
            <a:headEnd/>
            <a:tailEnd/>
          </a:ln>
        </p:spPr>
      </p:pic>
      <p:pic>
        <p:nvPicPr>
          <p:cNvPr id="19461" name="Picture 18" descr="arrdt.gif (629 bytes)"/>
          <p:cNvPicPr>
            <a:picLocks noChangeAspect="1" noChangeArrowheads="1" noCrop="1"/>
          </p:cNvPicPr>
          <p:nvPr/>
        </p:nvPicPr>
        <p:blipFill>
          <a:blip r:embed="rId5"/>
          <a:srcRect/>
          <a:stretch>
            <a:fillRect/>
          </a:stretch>
        </p:blipFill>
        <p:spPr bwMode="auto">
          <a:xfrm rot="10800000">
            <a:off x="4357688" y="5429250"/>
            <a:ext cx="1143000" cy="642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clrChange>
              <a:clrFrom>
                <a:srgbClr val="ECECEC"/>
              </a:clrFrom>
              <a:clrTo>
                <a:srgbClr val="ECECEC">
                  <a:alpha val="0"/>
                </a:srgbClr>
              </a:clrTo>
            </a:clrChange>
          </a:blip>
          <a:srcRect/>
          <a:stretch>
            <a:fillRect/>
          </a:stretch>
        </p:blipFill>
        <p:spPr bwMode="auto">
          <a:xfrm>
            <a:off x="1928813" y="857250"/>
            <a:ext cx="6353175" cy="4929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1287463" y="476250"/>
            <a:ext cx="7856537" cy="968375"/>
          </a:xfrm>
        </p:spPr>
        <p:txBody>
          <a:bodyPr/>
          <a:lstStyle/>
          <a:p>
            <a:pPr eaLnBrk="1" hangingPunct="1"/>
            <a:r>
              <a:rPr lang="es-MX" sz="2800" b="1" smtClean="0"/>
              <a:t>Entrada-Proceso-Salida</a:t>
            </a:r>
            <a:r>
              <a:rPr lang="es-MX" sz="2800" smtClean="0"/>
              <a:t>: El esquema de funcionamiento del sistema seria como sigue:</a:t>
            </a:r>
          </a:p>
        </p:txBody>
      </p:sp>
      <p:graphicFrame>
        <p:nvGraphicFramePr>
          <p:cNvPr id="2050" name="Object 6"/>
          <p:cNvGraphicFramePr>
            <a:graphicFrameLocks noGrp="1" noChangeAspect="1"/>
          </p:cNvGraphicFramePr>
          <p:nvPr>
            <p:ph idx="4294967295"/>
          </p:nvPr>
        </p:nvGraphicFramePr>
        <p:xfrm>
          <a:off x="928688" y="1773238"/>
          <a:ext cx="8215312" cy="4392612"/>
        </p:xfrm>
        <a:graphic>
          <a:graphicData uri="http://schemas.openxmlformats.org/presentationml/2006/ole">
            <mc:AlternateContent xmlns:mc="http://schemas.openxmlformats.org/markup-compatibility/2006">
              <mc:Choice xmlns:v="urn:schemas-microsoft-com:vml" Requires="v">
                <p:oleObj spid="_x0000_s2051" name="Imagen de mapa de bits" r:id="rId3" imgW="8733333" imgH="2352381" progId="PBrush">
                  <p:embed/>
                </p:oleObj>
              </mc:Choice>
              <mc:Fallback>
                <p:oleObj name="Imagen de mapa de bits" r:id="rId3" imgW="8733333" imgH="2352381"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773238"/>
                        <a:ext cx="8215312" cy="439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43000" y="214313"/>
            <a:ext cx="7313613" cy="1143000"/>
          </a:xfrm>
        </p:spPr>
        <p:txBody>
          <a:bodyPr/>
          <a:lstStyle/>
          <a:p>
            <a:pPr eaLnBrk="1" hangingPunct="1"/>
            <a:r>
              <a:rPr lang="es-MX" smtClean="0"/>
              <a:t>Ejercicio: Elabora un ejemplo.</a:t>
            </a:r>
          </a:p>
        </p:txBody>
      </p:sp>
      <p:sp>
        <p:nvSpPr>
          <p:cNvPr id="21507" name="Rectangle 4"/>
          <p:cNvSpPr>
            <a:spLocks noGrp="1" noChangeArrowheads="1"/>
          </p:cNvSpPr>
          <p:nvPr>
            <p:ph type="body" idx="4294967295"/>
          </p:nvPr>
        </p:nvSpPr>
        <p:spPr>
          <a:xfrm>
            <a:off x="3214688" y="1500188"/>
            <a:ext cx="2214562" cy="4410075"/>
          </a:xfrm>
          <a:noFill/>
        </p:spPr>
        <p:txBody>
          <a:bodyPr/>
          <a:lstStyle/>
          <a:p>
            <a:pPr marL="6350" indent="-6350" eaLnBrk="1" hangingPunct="1">
              <a:lnSpc>
                <a:spcPct val="80000"/>
              </a:lnSpc>
            </a:pPr>
            <a:r>
              <a:rPr lang="es-MX" sz="2400" smtClean="0"/>
              <a:t> </a:t>
            </a:r>
            <a:r>
              <a:rPr lang="es-MX" sz="2400" b="1" smtClean="0"/>
              <a:t>Objetivo</a:t>
            </a:r>
            <a:r>
              <a:rPr lang="es-MX" sz="2400" smtClean="0"/>
              <a:t>:</a:t>
            </a:r>
          </a:p>
          <a:p>
            <a:pPr marL="6350" indent="-6350" eaLnBrk="1" hangingPunct="1">
              <a:lnSpc>
                <a:spcPct val="80000"/>
              </a:lnSpc>
              <a:buFont typeface="Wingdings" pitchFamily="2" charset="2"/>
              <a:buNone/>
            </a:pPr>
            <a:endParaRPr lang="es-MX" sz="2400" smtClean="0"/>
          </a:p>
          <a:p>
            <a:pPr marL="6350" indent="-6350" eaLnBrk="1" hangingPunct="1">
              <a:lnSpc>
                <a:spcPct val="80000"/>
              </a:lnSpc>
            </a:pPr>
            <a:r>
              <a:rPr lang="es-MX" sz="2400" b="1" smtClean="0"/>
              <a:t> Elementos</a:t>
            </a:r>
            <a:r>
              <a:rPr lang="es-MX" sz="2400" smtClean="0"/>
              <a:t>:</a:t>
            </a:r>
          </a:p>
          <a:p>
            <a:pPr marL="6350" indent="-6350" eaLnBrk="1" hangingPunct="1">
              <a:lnSpc>
                <a:spcPct val="80000"/>
              </a:lnSpc>
              <a:buFont typeface="Wingdings" pitchFamily="2" charset="2"/>
              <a:buNone/>
            </a:pPr>
            <a:endParaRPr lang="es-MX" sz="2400" smtClean="0"/>
          </a:p>
          <a:p>
            <a:pPr marL="6350" indent="-6350" eaLnBrk="1" hangingPunct="1">
              <a:lnSpc>
                <a:spcPct val="80000"/>
              </a:lnSpc>
            </a:pPr>
            <a:r>
              <a:rPr lang="es-MX" sz="2400" b="1" smtClean="0"/>
              <a:t> Subsistemas</a:t>
            </a:r>
            <a:r>
              <a:rPr lang="es-MX" sz="2400" smtClean="0"/>
              <a:t>:</a:t>
            </a:r>
          </a:p>
          <a:p>
            <a:pPr marL="6350" indent="-6350" eaLnBrk="1" hangingPunct="1">
              <a:lnSpc>
                <a:spcPct val="80000"/>
              </a:lnSpc>
              <a:buFont typeface="Wingdings" pitchFamily="2" charset="2"/>
              <a:buNone/>
            </a:pPr>
            <a:endParaRPr lang="es-MX" sz="2400" smtClean="0"/>
          </a:p>
          <a:p>
            <a:pPr marL="6350" indent="-6350" algn="just" eaLnBrk="1" hangingPunct="1">
              <a:lnSpc>
                <a:spcPct val="90000"/>
              </a:lnSpc>
            </a:pPr>
            <a:r>
              <a:rPr lang="es-MX" sz="2400" b="1" smtClean="0"/>
              <a:t> Sinergia</a:t>
            </a:r>
            <a:r>
              <a:rPr lang="es-MX" sz="2400" smtClean="0"/>
              <a:t>:</a:t>
            </a:r>
          </a:p>
          <a:p>
            <a:pPr marL="6350" indent="-6350" algn="just" eaLnBrk="1" hangingPunct="1">
              <a:lnSpc>
                <a:spcPct val="90000"/>
              </a:lnSpc>
              <a:buFont typeface="Wingdings" pitchFamily="2" charset="2"/>
              <a:buNone/>
            </a:pPr>
            <a:endParaRPr lang="es-MX" sz="2400" smtClean="0"/>
          </a:p>
          <a:p>
            <a:pPr marL="6350" indent="-6350" eaLnBrk="1" hangingPunct="1">
              <a:lnSpc>
                <a:spcPct val="90000"/>
              </a:lnSpc>
            </a:pPr>
            <a:r>
              <a:rPr lang="es-MX" sz="2400" b="1" smtClean="0"/>
              <a:t> Ambiente</a:t>
            </a:r>
            <a:r>
              <a:rPr lang="es-MX" sz="2400" smtClean="0"/>
              <a:t>:</a:t>
            </a:r>
          </a:p>
          <a:p>
            <a:pPr marL="6350" indent="-6350" eaLnBrk="1" hangingPunct="1">
              <a:lnSpc>
                <a:spcPct val="90000"/>
              </a:lnSpc>
              <a:buFont typeface="Wingdings" pitchFamily="2" charset="2"/>
              <a:buNone/>
            </a:pPr>
            <a:endParaRPr lang="es-MX" sz="2400" smtClean="0"/>
          </a:p>
          <a:p>
            <a:pPr marL="6350" indent="-6350" eaLnBrk="1" hangingPunct="1">
              <a:lnSpc>
                <a:spcPct val="90000"/>
              </a:lnSpc>
            </a:pPr>
            <a:r>
              <a:rPr lang="es-MX" sz="2400" smtClean="0"/>
              <a:t> </a:t>
            </a:r>
            <a:r>
              <a:rPr lang="es-MX" sz="2400" b="1" smtClean="0"/>
              <a:t>Equifinalidad</a:t>
            </a:r>
            <a:r>
              <a:rPr lang="es-MX" sz="240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1143000" y="785813"/>
            <a:ext cx="7051675" cy="692150"/>
          </a:xfrm>
        </p:spPr>
        <p:txBody>
          <a:bodyPr/>
          <a:lstStyle/>
          <a:p>
            <a:pPr eaLnBrk="1" hangingPunct="1"/>
            <a:r>
              <a:rPr lang="es-MX" sz="3200" smtClean="0"/>
              <a:t>ELEMENTOS DE UN SISTEMA</a:t>
            </a:r>
            <a:endParaRPr lang="es-ES" sz="3200" smtClean="0"/>
          </a:p>
        </p:txBody>
      </p:sp>
      <p:grpSp>
        <p:nvGrpSpPr>
          <p:cNvPr id="2" name="Group 16"/>
          <p:cNvGrpSpPr>
            <a:grpSpLocks/>
          </p:cNvGrpSpPr>
          <p:nvPr/>
        </p:nvGrpSpPr>
        <p:grpSpPr bwMode="auto">
          <a:xfrm>
            <a:off x="939800" y="2155825"/>
            <a:ext cx="7235825" cy="3073400"/>
            <a:chOff x="592" y="1181"/>
            <a:chExt cx="4558" cy="1936"/>
          </a:xfrm>
        </p:grpSpPr>
        <p:sp>
          <p:nvSpPr>
            <p:cNvPr id="22532" name="Rectangle 4"/>
            <p:cNvSpPr>
              <a:spLocks noChangeArrowheads="1"/>
            </p:cNvSpPr>
            <p:nvPr/>
          </p:nvSpPr>
          <p:spPr bwMode="auto">
            <a:xfrm>
              <a:off x="592" y="1863"/>
              <a:ext cx="998" cy="409"/>
            </a:xfrm>
            <a:prstGeom prst="rect">
              <a:avLst/>
            </a:prstGeom>
            <a:solidFill>
              <a:srgbClr val="9966FF"/>
            </a:solidFill>
            <a:ln w="9525">
              <a:solidFill>
                <a:schemeClr val="tx1"/>
              </a:solidFill>
              <a:miter lim="800000"/>
              <a:headEnd/>
              <a:tailEnd/>
            </a:ln>
          </p:spPr>
          <p:txBody>
            <a:bodyPr wrap="none" anchor="ctr"/>
            <a:lstStyle/>
            <a:p>
              <a:pPr algn="ctr"/>
              <a:r>
                <a:rPr lang="es-ES" b="0">
                  <a:latin typeface="Arial" charset="0"/>
                </a:rPr>
                <a:t>ENTRADA</a:t>
              </a:r>
            </a:p>
          </p:txBody>
        </p:sp>
        <p:sp>
          <p:nvSpPr>
            <p:cNvPr id="22533" name="Rectangle 5"/>
            <p:cNvSpPr>
              <a:spLocks noChangeArrowheads="1"/>
            </p:cNvSpPr>
            <p:nvPr/>
          </p:nvSpPr>
          <p:spPr bwMode="auto">
            <a:xfrm>
              <a:off x="2338" y="1863"/>
              <a:ext cx="998" cy="409"/>
            </a:xfrm>
            <a:prstGeom prst="rect">
              <a:avLst/>
            </a:prstGeom>
            <a:solidFill>
              <a:schemeClr val="accent1"/>
            </a:solidFill>
            <a:ln w="9525">
              <a:solidFill>
                <a:schemeClr val="tx1"/>
              </a:solidFill>
              <a:miter lim="800000"/>
              <a:headEnd/>
              <a:tailEnd/>
            </a:ln>
          </p:spPr>
          <p:txBody>
            <a:bodyPr wrap="none" anchor="ctr"/>
            <a:lstStyle/>
            <a:p>
              <a:pPr algn="ctr"/>
              <a:r>
                <a:rPr lang="es-MX" b="0">
                  <a:latin typeface="Arial" charset="0"/>
                </a:rPr>
                <a:t>PROCESO</a:t>
              </a:r>
              <a:endParaRPr lang="es-ES" b="0">
                <a:latin typeface="Arial" charset="0"/>
              </a:endParaRPr>
            </a:p>
          </p:txBody>
        </p:sp>
        <p:sp>
          <p:nvSpPr>
            <p:cNvPr id="22534" name="Rectangle 6"/>
            <p:cNvSpPr>
              <a:spLocks noChangeArrowheads="1"/>
            </p:cNvSpPr>
            <p:nvPr/>
          </p:nvSpPr>
          <p:spPr bwMode="auto">
            <a:xfrm>
              <a:off x="4085" y="1863"/>
              <a:ext cx="1065" cy="409"/>
            </a:xfrm>
            <a:prstGeom prst="rect">
              <a:avLst/>
            </a:prstGeom>
            <a:solidFill>
              <a:srgbClr val="679973"/>
            </a:solidFill>
            <a:ln w="9525">
              <a:solidFill>
                <a:schemeClr val="tx1"/>
              </a:solidFill>
              <a:miter lim="800000"/>
              <a:headEnd/>
              <a:tailEnd/>
            </a:ln>
          </p:spPr>
          <p:txBody>
            <a:bodyPr wrap="none" anchor="ctr"/>
            <a:lstStyle/>
            <a:p>
              <a:pPr algn="ctr"/>
              <a:r>
                <a:rPr lang="es-ES" b="0">
                  <a:latin typeface="Arial" charset="0"/>
                </a:rPr>
                <a:t>SALIDA</a:t>
              </a:r>
            </a:p>
          </p:txBody>
        </p:sp>
        <p:sp>
          <p:nvSpPr>
            <p:cNvPr id="22535" name="AutoShape 7"/>
            <p:cNvSpPr>
              <a:spLocks noChangeArrowheads="1"/>
            </p:cNvSpPr>
            <p:nvPr/>
          </p:nvSpPr>
          <p:spPr bwMode="auto">
            <a:xfrm>
              <a:off x="1741" y="1999"/>
              <a:ext cx="363" cy="136"/>
            </a:xfrm>
            <a:prstGeom prst="rightArrow">
              <a:avLst>
                <a:gd name="adj1" fmla="val 50000"/>
                <a:gd name="adj2" fmla="val 66728"/>
              </a:avLst>
            </a:prstGeom>
            <a:solidFill>
              <a:schemeClr val="accent1"/>
            </a:solidFill>
            <a:ln w="9525">
              <a:solidFill>
                <a:schemeClr val="tx1"/>
              </a:solidFill>
              <a:miter lim="800000"/>
              <a:headEnd/>
              <a:tailEnd/>
            </a:ln>
          </p:spPr>
          <p:txBody>
            <a:bodyPr wrap="none" anchor="ctr"/>
            <a:lstStyle/>
            <a:p>
              <a:endParaRPr lang="es-MX" b="0"/>
            </a:p>
          </p:txBody>
        </p:sp>
        <p:sp>
          <p:nvSpPr>
            <p:cNvPr id="22536" name="AutoShape 8"/>
            <p:cNvSpPr>
              <a:spLocks noChangeArrowheads="1"/>
            </p:cNvSpPr>
            <p:nvPr/>
          </p:nvSpPr>
          <p:spPr bwMode="auto">
            <a:xfrm>
              <a:off x="3540" y="1999"/>
              <a:ext cx="363" cy="136"/>
            </a:xfrm>
            <a:prstGeom prst="rightArrow">
              <a:avLst>
                <a:gd name="adj1" fmla="val 50000"/>
                <a:gd name="adj2" fmla="val 66728"/>
              </a:avLst>
            </a:prstGeom>
            <a:solidFill>
              <a:schemeClr val="accent1"/>
            </a:solidFill>
            <a:ln w="9525">
              <a:solidFill>
                <a:schemeClr val="tx1"/>
              </a:solidFill>
              <a:miter lim="800000"/>
              <a:headEnd/>
              <a:tailEnd/>
            </a:ln>
          </p:spPr>
          <p:txBody>
            <a:bodyPr wrap="none" anchor="ctr"/>
            <a:lstStyle/>
            <a:p>
              <a:endParaRPr lang="es-MX" b="0"/>
            </a:p>
          </p:txBody>
        </p:sp>
        <p:cxnSp>
          <p:nvCxnSpPr>
            <p:cNvPr id="22537" name="AutoShape 11"/>
            <p:cNvCxnSpPr>
              <a:cxnSpLocks noChangeShapeType="1"/>
              <a:stCxn id="22534" idx="2"/>
              <a:endCxn id="22532" idx="2"/>
            </p:cNvCxnSpPr>
            <p:nvPr/>
          </p:nvCxnSpPr>
          <p:spPr bwMode="auto">
            <a:xfrm rot="5400000">
              <a:off x="2854" y="509"/>
              <a:ext cx="1" cy="3527"/>
            </a:xfrm>
            <a:prstGeom prst="bentConnector3">
              <a:avLst>
                <a:gd name="adj1" fmla="val 47200014"/>
              </a:avLst>
            </a:prstGeom>
            <a:noFill/>
            <a:ln w="9525">
              <a:solidFill>
                <a:schemeClr val="tx1"/>
              </a:solidFill>
              <a:miter lim="800000"/>
              <a:headEnd/>
              <a:tailEnd type="triangle" w="med" len="med"/>
            </a:ln>
          </p:spPr>
        </p:cxnSp>
        <p:sp>
          <p:nvSpPr>
            <p:cNvPr id="60428" name="Text Box 12"/>
            <p:cNvSpPr txBox="1">
              <a:spLocks noChangeArrowheads="1"/>
            </p:cNvSpPr>
            <p:nvPr/>
          </p:nvSpPr>
          <p:spPr bwMode="auto">
            <a:xfrm>
              <a:off x="1746" y="2886"/>
              <a:ext cx="2112" cy="231"/>
            </a:xfrm>
            <a:prstGeom prst="rect">
              <a:avLst/>
            </a:prstGeom>
            <a:noFill/>
            <a:ln w="9525">
              <a:noFill/>
              <a:miter lim="800000"/>
              <a:headEnd/>
              <a:tailEnd/>
            </a:ln>
            <a:effectLst/>
          </p:spPr>
          <p:txBody>
            <a:bodyPr>
              <a:spAutoFit/>
            </a:bodyPr>
            <a:lstStyle/>
            <a:p>
              <a:pPr algn="ctr">
                <a:spcBef>
                  <a:spcPct val="50000"/>
                </a:spcBef>
                <a:defRPr/>
              </a:pPr>
              <a:r>
                <a:rPr lang="es-MX">
                  <a:effectLst>
                    <a:outerShdw blurRad="38100" dist="38100" dir="2700000" algn="tl">
                      <a:srgbClr val="C0C0C0"/>
                    </a:outerShdw>
                  </a:effectLst>
                  <a:latin typeface="Arial" charset="0"/>
                </a:rPr>
                <a:t>RETROALIMENTACIÓN</a:t>
              </a:r>
              <a:endParaRPr lang="es-ES">
                <a:effectLst>
                  <a:outerShdw blurRad="38100" dist="38100" dir="2700000" algn="tl">
                    <a:srgbClr val="C0C0C0"/>
                  </a:outerShdw>
                </a:effectLst>
                <a:latin typeface="Arial" charset="0"/>
              </a:endParaRPr>
            </a:p>
          </p:txBody>
        </p:sp>
        <p:sp>
          <p:nvSpPr>
            <p:cNvPr id="22539" name="Rectangle 13"/>
            <p:cNvSpPr>
              <a:spLocks noChangeArrowheads="1"/>
            </p:cNvSpPr>
            <p:nvPr/>
          </p:nvSpPr>
          <p:spPr bwMode="auto">
            <a:xfrm>
              <a:off x="2103" y="1585"/>
              <a:ext cx="1430" cy="1036"/>
            </a:xfrm>
            <a:prstGeom prst="rect">
              <a:avLst/>
            </a:prstGeom>
            <a:noFill/>
            <a:ln w="9525">
              <a:solidFill>
                <a:schemeClr val="tx1"/>
              </a:solidFill>
              <a:miter lim="800000"/>
              <a:headEnd/>
              <a:tailEnd/>
            </a:ln>
          </p:spPr>
          <p:txBody>
            <a:bodyPr wrap="none" anchor="ctr"/>
            <a:lstStyle/>
            <a:p>
              <a:endParaRPr lang="es-MX" b="0"/>
            </a:p>
          </p:txBody>
        </p:sp>
        <p:sp>
          <p:nvSpPr>
            <p:cNvPr id="22540" name="Text Box 14"/>
            <p:cNvSpPr txBox="1">
              <a:spLocks noChangeArrowheads="1"/>
            </p:cNvSpPr>
            <p:nvPr/>
          </p:nvSpPr>
          <p:spPr bwMode="auto">
            <a:xfrm>
              <a:off x="2121" y="1181"/>
              <a:ext cx="1402" cy="404"/>
            </a:xfrm>
            <a:prstGeom prst="rect">
              <a:avLst/>
            </a:prstGeom>
            <a:noFill/>
            <a:ln w="9525">
              <a:noFill/>
              <a:miter lim="800000"/>
              <a:headEnd/>
              <a:tailEnd/>
            </a:ln>
          </p:spPr>
          <p:txBody>
            <a:bodyPr>
              <a:spAutoFit/>
            </a:bodyPr>
            <a:lstStyle/>
            <a:p>
              <a:pPr algn="ctr">
                <a:spcBef>
                  <a:spcPct val="50000"/>
                </a:spcBef>
              </a:pPr>
              <a:r>
                <a:rPr lang="es-MX" b="0">
                  <a:latin typeface="Arial" charset="0"/>
                </a:rPr>
                <a:t>FRONTERA DEL SISTEMA</a:t>
              </a:r>
              <a:endParaRPr lang="es-ES" b="0">
                <a:latin typeface="Arial" charset="0"/>
              </a:endParaRPr>
            </a:p>
          </p:txBody>
        </p:sp>
        <p:sp>
          <p:nvSpPr>
            <p:cNvPr id="22541" name="Text Box 15"/>
            <p:cNvSpPr txBox="1">
              <a:spLocks noChangeArrowheads="1"/>
            </p:cNvSpPr>
            <p:nvPr/>
          </p:nvSpPr>
          <p:spPr bwMode="auto">
            <a:xfrm>
              <a:off x="2140" y="2353"/>
              <a:ext cx="1411" cy="231"/>
            </a:xfrm>
            <a:prstGeom prst="rect">
              <a:avLst/>
            </a:prstGeom>
            <a:noFill/>
            <a:ln w="9525">
              <a:noFill/>
              <a:miter lim="800000"/>
              <a:headEnd/>
              <a:tailEnd/>
            </a:ln>
          </p:spPr>
          <p:txBody>
            <a:bodyPr>
              <a:spAutoFit/>
            </a:bodyPr>
            <a:lstStyle/>
            <a:p>
              <a:pPr>
                <a:spcBef>
                  <a:spcPct val="50000"/>
                </a:spcBef>
              </a:pPr>
              <a:r>
                <a:rPr lang="es-MX">
                  <a:solidFill>
                    <a:srgbClr val="9966FF"/>
                  </a:solidFill>
                  <a:latin typeface="Arial" charset="0"/>
                </a:rPr>
                <a:t>MEDIO AMBIENTE</a:t>
              </a:r>
              <a:endParaRPr lang="es-ES">
                <a:solidFill>
                  <a:srgbClr val="9966FF"/>
                </a:solidFill>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strips(downLeft)">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BO" dirty="0" smtClean="0"/>
              <a:t>PERFIL DE PROYECTO</a:t>
            </a:r>
            <a:endParaRPr lang="es-BO" dirty="0"/>
          </a:p>
        </p:txBody>
      </p:sp>
      <p:sp>
        <p:nvSpPr>
          <p:cNvPr id="3" name="2 Rectángulo"/>
          <p:cNvSpPr/>
          <p:nvPr/>
        </p:nvSpPr>
        <p:spPr>
          <a:xfrm>
            <a:off x="285720" y="1285860"/>
            <a:ext cx="8572560" cy="3785652"/>
          </a:xfrm>
          <a:prstGeom prst="rect">
            <a:avLst/>
          </a:prstGeom>
        </p:spPr>
        <p:txBody>
          <a:bodyPr wrap="square">
            <a:spAutoFit/>
          </a:bodyPr>
          <a:lstStyle/>
          <a:p>
            <a:r>
              <a:rPr lang="es-BO" sz="2000" dirty="0"/>
              <a:t>Entrevista para obtención de requisitos</a:t>
            </a:r>
          </a:p>
          <a:p>
            <a:r>
              <a:rPr lang="es-BO" sz="2000" dirty="0"/>
              <a:t>Objetivo:</a:t>
            </a:r>
          </a:p>
          <a:p>
            <a:r>
              <a:rPr lang="es-BO" sz="2000" dirty="0"/>
              <a:t>Entrevista # 1</a:t>
            </a:r>
          </a:p>
          <a:p>
            <a:r>
              <a:rPr lang="es-BO" sz="2000" dirty="0"/>
              <a:t>Lugar  </a:t>
            </a:r>
            <a:r>
              <a:rPr lang="es-BO" sz="2000" dirty="0" smtClean="0"/>
              <a:t>:……………………………………………………… </a:t>
            </a:r>
            <a:r>
              <a:rPr lang="es-BO" sz="2000" dirty="0"/>
              <a:t>Duración</a:t>
            </a:r>
            <a:r>
              <a:rPr lang="es-BO" sz="2000" dirty="0" smtClean="0"/>
              <a:t>:…………………………………………</a:t>
            </a:r>
            <a:endParaRPr lang="es-BO" sz="2000" dirty="0"/>
          </a:p>
          <a:p>
            <a:r>
              <a:rPr lang="es-BO" sz="2000" dirty="0"/>
              <a:t>Datos  de la Empresa</a:t>
            </a:r>
          </a:p>
          <a:p>
            <a:r>
              <a:rPr lang="es-BO" sz="2000" dirty="0"/>
              <a:t>Nombre</a:t>
            </a:r>
            <a:r>
              <a:rPr lang="es-BO" sz="2000" dirty="0" smtClean="0"/>
              <a:t>:……………………………………………………………………………………………………………..</a:t>
            </a:r>
            <a:endParaRPr lang="es-BO" sz="2000" dirty="0"/>
          </a:p>
          <a:p>
            <a:r>
              <a:rPr lang="es-BO" sz="2000" dirty="0"/>
              <a:t>(  ) Privada               (  ) Estatal</a:t>
            </a:r>
          </a:p>
          <a:p>
            <a:r>
              <a:rPr lang="es-BO" sz="2000" dirty="0"/>
              <a:t>Datos del Entrevistado</a:t>
            </a:r>
          </a:p>
          <a:p>
            <a:r>
              <a:rPr lang="es-BO" sz="2000" dirty="0"/>
              <a:t>Nombre</a:t>
            </a:r>
            <a:r>
              <a:rPr lang="es-BO" sz="2000" dirty="0" smtClean="0"/>
              <a:t>:………………………………………………………………………………………………………………</a:t>
            </a:r>
            <a:endParaRPr lang="es-BO" sz="2000" dirty="0"/>
          </a:p>
          <a:p>
            <a:r>
              <a:rPr lang="es-BO" sz="2000" dirty="0"/>
              <a:t>Cargo:…………………………………………………..</a:t>
            </a:r>
          </a:p>
          <a:p>
            <a:r>
              <a:rPr lang="es-BO" sz="2000" dirty="0"/>
              <a:t>Datos del Entrevistador</a:t>
            </a:r>
          </a:p>
          <a:p>
            <a:r>
              <a:rPr lang="es-BO" sz="2000" dirty="0"/>
              <a:t>Nombre</a:t>
            </a:r>
            <a:r>
              <a:rPr lang="es-BO" sz="2000" dirty="0" smtClean="0"/>
              <a:t>:………………………………………………………………………………………………………………..</a:t>
            </a:r>
            <a:endParaRPr lang="es-BO"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71500" y="428625"/>
            <a:ext cx="4319588" cy="638175"/>
          </a:xfrm>
        </p:spPr>
        <p:txBody>
          <a:bodyPr rtlCol="0">
            <a:normAutofit fontScale="90000"/>
          </a:bodyPr>
          <a:lstStyle/>
          <a:p>
            <a:pPr eaLnBrk="1" fontAlgn="auto" hangingPunct="1">
              <a:spcAft>
                <a:spcPts val="0"/>
              </a:spcAft>
              <a:defRPr/>
            </a:pPr>
            <a:r>
              <a:rPr lang="es-MX" b="1" dirty="0" smtClean="0"/>
              <a:t>Tipos de sistemas</a:t>
            </a:r>
            <a:r>
              <a:rPr lang="es-MX" dirty="0" smtClean="0"/>
              <a:t> </a:t>
            </a:r>
          </a:p>
        </p:txBody>
      </p:sp>
      <p:sp>
        <p:nvSpPr>
          <p:cNvPr id="23555" name="Text Box 4"/>
          <p:cNvSpPr txBox="1">
            <a:spLocks noChangeArrowheads="1"/>
          </p:cNvSpPr>
          <p:nvPr/>
        </p:nvSpPr>
        <p:spPr bwMode="auto">
          <a:xfrm>
            <a:off x="1000125" y="1357313"/>
            <a:ext cx="7632700" cy="701675"/>
          </a:xfrm>
          <a:prstGeom prst="rect">
            <a:avLst/>
          </a:prstGeom>
          <a:noFill/>
          <a:ln w="9525">
            <a:noFill/>
            <a:miter lim="800000"/>
            <a:headEnd/>
            <a:tailEnd/>
          </a:ln>
        </p:spPr>
        <p:txBody>
          <a:bodyPr>
            <a:spAutoFit/>
          </a:bodyPr>
          <a:lstStyle/>
          <a:p>
            <a:pPr algn="just">
              <a:spcBef>
                <a:spcPct val="50000"/>
              </a:spcBef>
            </a:pPr>
            <a:r>
              <a:rPr lang="es-MX" sz="2000" b="0" dirty="0"/>
              <a:t>En cuanto a </a:t>
            </a:r>
            <a:r>
              <a:rPr lang="es-MX" sz="2000" b="1" dirty="0"/>
              <a:t>su constitución</a:t>
            </a:r>
            <a:r>
              <a:rPr lang="es-MX" sz="2000" b="0" dirty="0"/>
              <a:t>, los sistemas pueden ser físicos o abstractos:</a:t>
            </a:r>
          </a:p>
        </p:txBody>
      </p:sp>
      <p:sp>
        <p:nvSpPr>
          <p:cNvPr id="23556" name="Text Box 5"/>
          <p:cNvSpPr txBox="1">
            <a:spLocks noChangeArrowheads="1"/>
          </p:cNvSpPr>
          <p:nvPr/>
        </p:nvSpPr>
        <p:spPr bwMode="auto">
          <a:xfrm>
            <a:off x="1428750" y="2428875"/>
            <a:ext cx="7032625" cy="1323975"/>
          </a:xfrm>
          <a:prstGeom prst="rect">
            <a:avLst/>
          </a:prstGeom>
          <a:noFill/>
          <a:ln w="9525">
            <a:noFill/>
            <a:miter lim="800000"/>
            <a:headEnd/>
            <a:tailEnd/>
          </a:ln>
        </p:spPr>
        <p:txBody>
          <a:bodyPr>
            <a:spAutoFit/>
          </a:bodyPr>
          <a:lstStyle/>
          <a:p>
            <a:pPr algn="just">
              <a:spcBef>
                <a:spcPct val="50000"/>
              </a:spcBef>
            </a:pPr>
            <a:r>
              <a:rPr lang="es-MX" sz="2000" b="0"/>
              <a:t>a) </a:t>
            </a:r>
            <a:r>
              <a:rPr lang="es-MX" sz="2000"/>
              <a:t>Sistemas físicos o concretos. </a:t>
            </a:r>
            <a:r>
              <a:rPr lang="es-MX" sz="2000" b="0"/>
              <a:t>Están compuestos por equipos, por maquinaria y por objetos y cosas reales. Pueden ser descritos en términos cuantitativos de desempeño. </a:t>
            </a:r>
          </a:p>
        </p:txBody>
      </p:sp>
      <p:sp>
        <p:nvSpPr>
          <p:cNvPr id="23557" name="Text Box 6"/>
          <p:cNvSpPr txBox="1">
            <a:spLocks noChangeArrowheads="1"/>
          </p:cNvSpPr>
          <p:nvPr/>
        </p:nvSpPr>
        <p:spPr bwMode="auto">
          <a:xfrm>
            <a:off x="1571625" y="4143375"/>
            <a:ext cx="7032625" cy="1631950"/>
          </a:xfrm>
          <a:prstGeom prst="rect">
            <a:avLst/>
          </a:prstGeom>
          <a:noFill/>
          <a:ln w="9525">
            <a:noFill/>
            <a:miter lim="800000"/>
            <a:headEnd/>
            <a:tailEnd/>
          </a:ln>
        </p:spPr>
        <p:txBody>
          <a:bodyPr>
            <a:spAutoFit/>
          </a:bodyPr>
          <a:lstStyle/>
          <a:p>
            <a:pPr algn="just">
              <a:spcBef>
                <a:spcPct val="50000"/>
              </a:spcBef>
            </a:pPr>
            <a:r>
              <a:rPr lang="es-MX" sz="2000"/>
              <a:t>b) Sistemas abstractos. </a:t>
            </a:r>
            <a:r>
              <a:rPr lang="es-MX" sz="2000" b="0"/>
              <a:t>Están compuestos por conceptos, planes, hipótesis e ideas. Aquí, los símbolos representan atributos y objetos, que muchas veces sólo existen en el pensamiento de las personas.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971550" y="692150"/>
            <a:ext cx="7561263" cy="400110"/>
          </a:xfrm>
          <a:prstGeom prst="rect">
            <a:avLst/>
          </a:prstGeom>
          <a:noFill/>
          <a:ln w="9525">
            <a:noFill/>
            <a:miter lim="800000"/>
            <a:headEnd/>
            <a:tailEnd/>
          </a:ln>
        </p:spPr>
        <p:txBody>
          <a:bodyPr>
            <a:spAutoFit/>
          </a:bodyPr>
          <a:lstStyle/>
          <a:p>
            <a:pPr>
              <a:spcBef>
                <a:spcPct val="50000"/>
              </a:spcBef>
            </a:pPr>
            <a:r>
              <a:rPr lang="es-MX" sz="2000" dirty="0"/>
              <a:t>En cuanto </a:t>
            </a:r>
            <a:r>
              <a:rPr lang="es-MX" sz="2000" b="1" dirty="0"/>
              <a:t>a su naturaleza</a:t>
            </a:r>
            <a:r>
              <a:rPr lang="es-MX" sz="2000" dirty="0"/>
              <a:t>, los sistemas pueden ser cerrados o abiertos:</a:t>
            </a:r>
          </a:p>
        </p:txBody>
      </p:sp>
      <p:sp>
        <p:nvSpPr>
          <p:cNvPr id="24579" name="Text Box 5"/>
          <p:cNvSpPr txBox="1">
            <a:spLocks noChangeArrowheads="1"/>
          </p:cNvSpPr>
          <p:nvPr/>
        </p:nvSpPr>
        <p:spPr bwMode="auto">
          <a:xfrm>
            <a:off x="900113" y="1628775"/>
            <a:ext cx="6100762" cy="1200150"/>
          </a:xfrm>
          <a:prstGeom prst="rect">
            <a:avLst/>
          </a:prstGeom>
          <a:noFill/>
          <a:ln w="9525">
            <a:noFill/>
            <a:miter lim="800000"/>
            <a:headEnd/>
            <a:tailEnd/>
          </a:ln>
        </p:spPr>
        <p:txBody>
          <a:bodyPr>
            <a:spAutoFit/>
          </a:bodyPr>
          <a:lstStyle/>
          <a:p>
            <a:pPr marL="6350" indent="-6350" algn="just">
              <a:spcBef>
                <a:spcPct val="50000"/>
              </a:spcBef>
              <a:buFontTx/>
              <a:buAutoNum type="alphaLcParenR"/>
            </a:pPr>
            <a:r>
              <a:rPr lang="es-MX"/>
              <a:t> Sistemas cerrados: </a:t>
            </a:r>
            <a:r>
              <a:rPr lang="es-MX" b="0"/>
              <a:t>Son los sistemas que no presentan intercambio con el medio ambiente que los rodea,</a:t>
            </a:r>
            <a:r>
              <a:rPr lang="es-MX"/>
              <a:t> </a:t>
            </a:r>
            <a:r>
              <a:rPr lang="es-MX" b="0"/>
              <a:t>pues son herméticos a cualquier influencia ambiental.</a:t>
            </a:r>
          </a:p>
        </p:txBody>
      </p:sp>
      <p:pic>
        <p:nvPicPr>
          <p:cNvPr id="24580" name="Picture 9" descr="j0238286"/>
          <p:cNvPicPr>
            <a:picLocks noGrp="1" noChangeAspect="1" noChangeArrowheads="1"/>
          </p:cNvPicPr>
          <p:nvPr>
            <p:ph sz="half" idx="4294967295"/>
          </p:nvPr>
        </p:nvPicPr>
        <p:blipFill>
          <a:blip r:embed="rId2"/>
          <a:srcRect/>
          <a:stretch>
            <a:fillRect/>
          </a:stretch>
        </p:blipFill>
        <p:spPr>
          <a:xfrm>
            <a:off x="1143000" y="4572000"/>
            <a:ext cx="2001838" cy="1493838"/>
          </a:xfrm>
          <a:noFill/>
        </p:spPr>
      </p:pic>
      <p:pic>
        <p:nvPicPr>
          <p:cNvPr id="24581" name="Picture 13" descr="j0279042"/>
          <p:cNvPicPr>
            <a:picLocks noGrp="1" noChangeAspect="1" noChangeArrowheads="1"/>
          </p:cNvPicPr>
          <p:nvPr>
            <p:ph sz="half" idx="4294967295"/>
          </p:nvPr>
        </p:nvPicPr>
        <p:blipFill>
          <a:blip r:embed="rId3"/>
          <a:srcRect/>
          <a:stretch>
            <a:fillRect/>
          </a:stretch>
        </p:blipFill>
        <p:spPr>
          <a:xfrm>
            <a:off x="7000875" y="1214438"/>
            <a:ext cx="1827213" cy="1677987"/>
          </a:xfrm>
          <a:noFill/>
        </p:spPr>
      </p:pic>
      <p:sp>
        <p:nvSpPr>
          <p:cNvPr id="24582" name="Text Box 11"/>
          <p:cNvSpPr txBox="1">
            <a:spLocks noChangeArrowheads="1"/>
          </p:cNvSpPr>
          <p:nvPr/>
        </p:nvSpPr>
        <p:spPr bwMode="auto">
          <a:xfrm>
            <a:off x="928688" y="3000375"/>
            <a:ext cx="8001000" cy="1328738"/>
          </a:xfrm>
          <a:prstGeom prst="rect">
            <a:avLst/>
          </a:prstGeom>
          <a:noFill/>
          <a:ln w="9525">
            <a:noFill/>
            <a:miter lim="800000"/>
            <a:headEnd/>
            <a:tailEnd/>
          </a:ln>
        </p:spPr>
        <p:txBody>
          <a:bodyPr>
            <a:spAutoFit/>
          </a:bodyPr>
          <a:lstStyle/>
          <a:p>
            <a:pPr marL="6350" indent="-6350">
              <a:spcBef>
                <a:spcPct val="50000"/>
              </a:spcBef>
            </a:pPr>
            <a:r>
              <a:rPr lang="es-MX" b="0" dirty="0"/>
              <a:t>No reciben ninguna influencia del ambiente, y por otro lado tampoco influencian al ambiente.</a:t>
            </a:r>
            <a:br>
              <a:rPr lang="es-MX" b="0" dirty="0"/>
            </a:br>
            <a:endParaRPr lang="es-MX" b="0" dirty="0"/>
          </a:p>
          <a:p>
            <a:pPr marL="6350" indent="-6350">
              <a:spcBef>
                <a:spcPct val="50000"/>
              </a:spcBef>
            </a:pPr>
            <a:r>
              <a:rPr lang="es-MX" b="0" dirty="0"/>
              <a:t>No reciben ningún recurso externo.</a:t>
            </a:r>
          </a:p>
        </p:txBody>
      </p:sp>
      <p:sp>
        <p:nvSpPr>
          <p:cNvPr id="2" name="Text Box 12"/>
          <p:cNvSpPr txBox="1">
            <a:spLocks noChangeArrowheads="1"/>
          </p:cNvSpPr>
          <p:nvPr/>
        </p:nvSpPr>
        <p:spPr bwMode="auto">
          <a:xfrm>
            <a:off x="5214938" y="4286250"/>
            <a:ext cx="3671887" cy="2032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marL="6350" indent="-6350" algn="just">
              <a:spcBef>
                <a:spcPct val="50000"/>
              </a:spcBef>
              <a:defRPr/>
            </a:pPr>
            <a:r>
              <a:rPr lang="es-MX" b="0" dirty="0"/>
              <a:t>Los autores han dado el nombre de sistema cerrado a aquellos sistemas cuyo comportamiento es totalmente </a:t>
            </a:r>
            <a:r>
              <a:rPr lang="es-MX" b="0" dirty="0" err="1"/>
              <a:t>determinístico</a:t>
            </a:r>
            <a:r>
              <a:rPr lang="es-MX" b="0" dirty="0"/>
              <a:t> y programado y que operan con muy </a:t>
            </a:r>
            <a:r>
              <a:rPr lang="es-MX" sz="1600" b="0" dirty="0"/>
              <a:t>pequeño</a:t>
            </a:r>
            <a:r>
              <a:rPr lang="es-MX" b="0" dirty="0"/>
              <a:t> intercambio de materia y energía con el medio ambiente.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Elipse"/>
          <p:cNvSpPr/>
          <p:nvPr/>
        </p:nvSpPr>
        <p:spPr>
          <a:xfrm>
            <a:off x="1357313" y="2143125"/>
            <a:ext cx="7143750" cy="1500188"/>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b="0"/>
          </a:p>
        </p:txBody>
      </p:sp>
      <p:sp>
        <p:nvSpPr>
          <p:cNvPr id="25603" name="Text Box 4"/>
          <p:cNvSpPr txBox="1">
            <a:spLocks noChangeArrowheads="1"/>
          </p:cNvSpPr>
          <p:nvPr/>
        </p:nvSpPr>
        <p:spPr bwMode="auto">
          <a:xfrm>
            <a:off x="1006475" y="714375"/>
            <a:ext cx="8137525" cy="1006475"/>
          </a:xfrm>
          <a:prstGeom prst="rect">
            <a:avLst/>
          </a:prstGeom>
          <a:noFill/>
          <a:ln w="9525">
            <a:noFill/>
            <a:miter lim="800000"/>
            <a:headEnd/>
            <a:tailEnd/>
          </a:ln>
        </p:spPr>
        <p:txBody>
          <a:bodyPr>
            <a:spAutoFit/>
          </a:bodyPr>
          <a:lstStyle/>
          <a:p>
            <a:pPr>
              <a:spcBef>
                <a:spcPct val="50000"/>
              </a:spcBef>
            </a:pPr>
            <a:r>
              <a:rPr lang="es-MX" sz="2000"/>
              <a:t>b) Sistemas abiertos:  </a:t>
            </a:r>
            <a:r>
              <a:rPr lang="es-MX" sz="2000" b="0"/>
              <a:t>son los sistemas que presentan relaciones de intercambio con el ambiente,</a:t>
            </a:r>
            <a:r>
              <a:rPr lang="es-MX" sz="2000"/>
              <a:t> </a:t>
            </a:r>
            <a:r>
              <a:rPr lang="es-MX" sz="2000" b="0"/>
              <a:t>a través de entradas y salidas. </a:t>
            </a:r>
          </a:p>
        </p:txBody>
      </p:sp>
      <p:sp>
        <p:nvSpPr>
          <p:cNvPr id="25604" name="Text Box 5"/>
          <p:cNvSpPr txBox="1">
            <a:spLocks noChangeArrowheads="1"/>
          </p:cNvSpPr>
          <p:nvPr/>
        </p:nvSpPr>
        <p:spPr bwMode="auto">
          <a:xfrm>
            <a:off x="1643063" y="2500313"/>
            <a:ext cx="6553200" cy="701675"/>
          </a:xfrm>
          <a:prstGeom prst="rect">
            <a:avLst/>
          </a:prstGeom>
          <a:noFill/>
          <a:ln w="9525">
            <a:noFill/>
            <a:miter lim="800000"/>
            <a:headEnd/>
            <a:tailEnd/>
          </a:ln>
        </p:spPr>
        <p:txBody>
          <a:bodyPr>
            <a:spAutoFit/>
          </a:bodyPr>
          <a:lstStyle/>
          <a:p>
            <a:pPr algn="ctr">
              <a:spcBef>
                <a:spcPct val="50000"/>
              </a:spcBef>
            </a:pPr>
            <a:r>
              <a:rPr lang="es-MX" sz="2000" b="0"/>
              <a:t>Intercambian materia y energía regularmente con el medio ambiente </a:t>
            </a:r>
          </a:p>
        </p:txBody>
      </p:sp>
      <p:sp>
        <p:nvSpPr>
          <p:cNvPr id="2" name="Text Box 6"/>
          <p:cNvSpPr txBox="1">
            <a:spLocks noChangeArrowheads="1"/>
          </p:cNvSpPr>
          <p:nvPr/>
        </p:nvSpPr>
        <p:spPr bwMode="auto">
          <a:xfrm>
            <a:off x="1714500" y="4286250"/>
            <a:ext cx="3857625" cy="13239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just">
              <a:spcBef>
                <a:spcPct val="50000"/>
              </a:spcBef>
              <a:defRPr/>
            </a:pPr>
            <a:r>
              <a:rPr lang="es-MX" sz="2000" b="0" dirty="0"/>
              <a:t>Son eminentemente adaptativos, esto es, para sobrevivir deben reajustarse constantemente a las condiciones del medio. </a:t>
            </a:r>
          </a:p>
        </p:txBody>
      </p:sp>
      <p:pic>
        <p:nvPicPr>
          <p:cNvPr id="25606" name="Picture 6" descr="http://www.acutilis.com/system/files/images/plataformas3.jpg"/>
          <p:cNvPicPr>
            <a:picLocks noChangeAspect="1" noChangeArrowheads="1"/>
          </p:cNvPicPr>
          <p:nvPr/>
        </p:nvPicPr>
        <p:blipFill>
          <a:blip r:embed="rId2"/>
          <a:srcRect/>
          <a:stretch>
            <a:fillRect/>
          </a:stretch>
        </p:blipFill>
        <p:spPr bwMode="auto">
          <a:xfrm>
            <a:off x="6381750" y="4214813"/>
            <a:ext cx="276225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071563" y="836613"/>
            <a:ext cx="7858125" cy="708025"/>
          </a:xfrm>
          <a:prstGeom prst="rect">
            <a:avLst/>
          </a:prstGeom>
          <a:noFill/>
          <a:ln w="9525">
            <a:noFill/>
            <a:miter lim="800000"/>
            <a:headEnd/>
            <a:tailEnd/>
          </a:ln>
        </p:spPr>
        <p:txBody>
          <a:bodyPr>
            <a:spAutoFit/>
          </a:bodyPr>
          <a:lstStyle/>
          <a:p>
            <a:pPr>
              <a:spcBef>
                <a:spcPct val="50000"/>
              </a:spcBef>
            </a:pPr>
            <a:r>
              <a:rPr lang="es-MX" sz="2000" b="0"/>
              <a:t>La T.G.S. Se fundamentan en tres premisas básicas, a saber:</a:t>
            </a:r>
          </a:p>
        </p:txBody>
      </p:sp>
      <p:sp>
        <p:nvSpPr>
          <p:cNvPr id="3077" name="Text Box 5"/>
          <p:cNvSpPr txBox="1">
            <a:spLocks noChangeArrowheads="1"/>
          </p:cNvSpPr>
          <p:nvPr/>
        </p:nvSpPr>
        <p:spPr bwMode="auto">
          <a:xfrm>
            <a:off x="928662" y="2143116"/>
            <a:ext cx="3455987" cy="641350"/>
          </a:xfrm>
          <a:prstGeom prst="rect">
            <a:avLst/>
          </a:prstGeom>
          <a:noFill/>
          <a:ln w="9525">
            <a:noFill/>
            <a:miter lim="800000"/>
            <a:headEnd/>
            <a:tailEnd/>
          </a:ln>
        </p:spPr>
        <p:txBody>
          <a:bodyPr>
            <a:spAutoFit/>
          </a:bodyPr>
          <a:lstStyle/>
          <a:p>
            <a:pPr>
              <a:spcBef>
                <a:spcPct val="50000"/>
              </a:spcBef>
            </a:pPr>
            <a:r>
              <a:rPr lang="es-MX" b="0"/>
              <a:t>A) Los sistemas existen dentro de sistemas.</a:t>
            </a:r>
          </a:p>
        </p:txBody>
      </p:sp>
      <p:sp>
        <p:nvSpPr>
          <p:cNvPr id="3078" name="Text Box 6"/>
          <p:cNvSpPr txBox="1">
            <a:spLocks noChangeArrowheads="1"/>
          </p:cNvSpPr>
          <p:nvPr/>
        </p:nvSpPr>
        <p:spPr bwMode="auto">
          <a:xfrm>
            <a:off x="714375" y="3571875"/>
            <a:ext cx="3816350" cy="366713"/>
          </a:xfrm>
          <a:prstGeom prst="rect">
            <a:avLst/>
          </a:prstGeom>
          <a:noFill/>
          <a:ln w="9525">
            <a:noFill/>
            <a:miter lim="800000"/>
            <a:headEnd/>
            <a:tailEnd/>
          </a:ln>
        </p:spPr>
        <p:txBody>
          <a:bodyPr>
            <a:spAutoFit/>
          </a:bodyPr>
          <a:lstStyle/>
          <a:p>
            <a:pPr>
              <a:spcBef>
                <a:spcPct val="50000"/>
              </a:spcBef>
            </a:pPr>
            <a:r>
              <a:rPr lang="es-MX" b="0"/>
              <a:t>B ) Los sistemas son abiertos.</a:t>
            </a:r>
          </a:p>
        </p:txBody>
      </p:sp>
      <p:sp>
        <p:nvSpPr>
          <p:cNvPr id="3079" name="Text Box 7"/>
          <p:cNvSpPr txBox="1">
            <a:spLocks noChangeArrowheads="1"/>
          </p:cNvSpPr>
          <p:nvPr/>
        </p:nvSpPr>
        <p:spPr bwMode="auto">
          <a:xfrm>
            <a:off x="827088" y="4724400"/>
            <a:ext cx="7200900" cy="366713"/>
          </a:xfrm>
          <a:prstGeom prst="rect">
            <a:avLst/>
          </a:prstGeom>
          <a:noFill/>
          <a:ln w="9525">
            <a:noFill/>
            <a:miter lim="800000"/>
            <a:headEnd/>
            <a:tailEnd/>
          </a:ln>
        </p:spPr>
        <p:txBody>
          <a:bodyPr>
            <a:spAutoFit/>
          </a:bodyPr>
          <a:lstStyle/>
          <a:p>
            <a:pPr>
              <a:spcBef>
                <a:spcPct val="50000"/>
              </a:spcBef>
            </a:pPr>
            <a:r>
              <a:rPr lang="es-MX" b="0"/>
              <a:t>C) Las funciones de un sistema dependen de su estructura.</a:t>
            </a:r>
          </a:p>
        </p:txBody>
      </p:sp>
      <p:grpSp>
        <p:nvGrpSpPr>
          <p:cNvPr id="2" name="Group 22"/>
          <p:cNvGrpSpPr>
            <a:grpSpLocks/>
          </p:cNvGrpSpPr>
          <p:nvPr/>
        </p:nvGrpSpPr>
        <p:grpSpPr bwMode="auto">
          <a:xfrm>
            <a:off x="3571875" y="5286375"/>
            <a:ext cx="2162175" cy="1054100"/>
            <a:chOff x="3288" y="3294"/>
            <a:chExt cx="1587" cy="799"/>
          </a:xfrm>
        </p:grpSpPr>
        <p:grpSp>
          <p:nvGrpSpPr>
            <p:cNvPr id="3" name="Group 17"/>
            <p:cNvGrpSpPr>
              <a:grpSpLocks/>
            </p:cNvGrpSpPr>
            <p:nvPr/>
          </p:nvGrpSpPr>
          <p:grpSpPr bwMode="auto">
            <a:xfrm>
              <a:off x="3787" y="3339"/>
              <a:ext cx="408" cy="499"/>
              <a:chOff x="1632" y="1248"/>
              <a:chExt cx="2682" cy="2286"/>
            </a:xfrm>
          </p:grpSpPr>
          <p:sp>
            <p:nvSpPr>
              <p:cNvPr id="308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solidFill>
              <a:ln w="9525">
                <a:miter lim="800000"/>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endParaRPr lang="es-MX" b="0"/>
              </a:p>
            </p:txBody>
          </p:sp>
          <p:sp>
            <p:nvSpPr>
              <p:cNvPr id="3084" name="AutoShape 19"/>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MX" b="0"/>
              </a:p>
            </p:txBody>
          </p:sp>
          <p:sp>
            <p:nvSpPr>
              <p:cNvPr id="3085" name="AutoShape 20"/>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CC"/>
              </a:solidFill>
              <a:ln w="9525">
                <a:miter lim="800000"/>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CFFCC"/>
                </a:extrusionClr>
              </a:sp3d>
            </p:spPr>
            <p:txBody>
              <a:bodyPr>
                <a:flatTx/>
              </a:bodyPr>
              <a:lstStyle/>
              <a:p>
                <a:endParaRPr lang="es-MX" b="0"/>
              </a:p>
            </p:txBody>
          </p:sp>
        </p:grpSp>
        <p:sp>
          <p:nvSpPr>
            <p:cNvPr id="3082" name="AutoShape 21"/>
            <p:cNvSpPr>
              <a:spLocks noChangeArrowheads="1"/>
            </p:cNvSpPr>
            <p:nvPr/>
          </p:nvSpPr>
          <p:spPr bwMode="auto">
            <a:xfrm>
              <a:off x="3288" y="3294"/>
              <a:ext cx="1587" cy="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5403 w 21600"/>
                <a:gd name="T13" fmla="*/ 5407 h 21600"/>
                <a:gd name="T14" fmla="*/ 16197 w 21600"/>
                <a:gd name="T15" fmla="*/ 16193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noFill/>
            <a:ln w="9525">
              <a:solidFill>
                <a:schemeClr val="tx1"/>
              </a:solidFill>
              <a:miter lim="800000"/>
              <a:headEnd/>
              <a:tailEnd/>
            </a:ln>
          </p:spPr>
          <p:txBody>
            <a:bodyPr wrap="none" anchor="ctr"/>
            <a:lstStyle/>
            <a:p>
              <a:endParaRPr lang="es-MX" b="0"/>
            </a:p>
          </p:txBody>
        </p:sp>
      </p:grpSp>
      <p:graphicFrame>
        <p:nvGraphicFramePr>
          <p:cNvPr id="3074" name="Object 28"/>
          <p:cNvGraphicFramePr>
            <a:graphicFrameLocks noGrp="1" noChangeAspect="1"/>
          </p:cNvGraphicFramePr>
          <p:nvPr>
            <p:ph sz="half" idx="4294967295"/>
          </p:nvPr>
        </p:nvGraphicFramePr>
        <p:xfrm>
          <a:off x="4857750" y="3500438"/>
          <a:ext cx="4286250" cy="923925"/>
        </p:xfrm>
        <a:graphic>
          <a:graphicData uri="http://schemas.openxmlformats.org/presentationml/2006/ole">
            <mc:AlternateContent xmlns:mc="http://schemas.openxmlformats.org/markup-compatibility/2006">
              <mc:Choice xmlns:v="urn:schemas-microsoft-com:vml" Requires="v">
                <p:oleObj spid="_x0000_s3076" name="Imagen de mapa de bits" r:id="rId3" imgW="3362794" imgH="923810" progId="PBrush">
                  <p:embed/>
                </p:oleObj>
              </mc:Choice>
              <mc:Fallback>
                <p:oleObj name="Imagen de mapa de bits" r:id="rId3" imgW="3362794" imgH="923810" progId="PBrush">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500438"/>
                        <a:ext cx="42862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0"/>
          <p:cNvGraphicFramePr>
            <a:graphicFrameLocks noGrp="1" noChangeAspect="1"/>
          </p:cNvGraphicFramePr>
          <p:nvPr>
            <p:ph sz="half" idx="4294967295"/>
          </p:nvPr>
        </p:nvGraphicFramePr>
        <p:xfrm>
          <a:off x="4643438" y="1643063"/>
          <a:ext cx="2762250" cy="1476375"/>
        </p:xfrm>
        <a:graphic>
          <a:graphicData uri="http://schemas.openxmlformats.org/presentationml/2006/ole">
            <mc:AlternateContent xmlns:mc="http://schemas.openxmlformats.org/markup-compatibility/2006">
              <mc:Choice xmlns:v="urn:schemas-microsoft-com:vml" Requires="v">
                <p:oleObj spid="_x0000_s3077" name="Imagen de mapa de bits" r:id="rId5" imgW="2762636" imgH="1476190" progId="PBrush">
                  <p:embed/>
                </p:oleObj>
              </mc:Choice>
              <mc:Fallback>
                <p:oleObj name="Imagen de mapa de bits" r:id="rId5" imgW="2762636" imgH="1476190" progId="PBrush">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643063"/>
                        <a:ext cx="27622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830388" y="301625"/>
            <a:ext cx="7313612" cy="1143000"/>
          </a:xfrm>
        </p:spPr>
        <p:txBody>
          <a:bodyPr/>
          <a:lstStyle/>
          <a:p>
            <a:pPr eaLnBrk="1" hangingPunct="1"/>
            <a:r>
              <a:rPr lang="es-MX" smtClean="0"/>
              <a:t>DATOS E INFORMACIÓN.</a:t>
            </a:r>
          </a:p>
        </p:txBody>
      </p:sp>
      <p:pic>
        <p:nvPicPr>
          <p:cNvPr id="55302" name="Picture 6" descr="r1xtwrfq[1]"/>
          <p:cNvPicPr>
            <a:picLocks noGrp="1" noChangeAspect="1" noChangeArrowheads="1"/>
          </p:cNvPicPr>
          <p:nvPr>
            <p:ph sz="half" idx="4294967295"/>
          </p:nvPr>
        </p:nvPicPr>
        <p:blipFill>
          <a:blip r:embed="rId2"/>
          <a:srcRect/>
          <a:stretch>
            <a:fillRect/>
          </a:stretch>
        </p:blipFill>
        <p:spPr>
          <a:xfrm>
            <a:off x="7500938" y="3571875"/>
            <a:ext cx="1257300" cy="1811338"/>
          </a:xfrm>
          <a:noFill/>
        </p:spPr>
      </p:pic>
      <p:sp>
        <p:nvSpPr>
          <p:cNvPr id="26628" name="Text Box 4"/>
          <p:cNvSpPr txBox="1">
            <a:spLocks noChangeArrowheads="1"/>
          </p:cNvSpPr>
          <p:nvPr/>
        </p:nvSpPr>
        <p:spPr bwMode="auto">
          <a:xfrm>
            <a:off x="1071563" y="2071688"/>
            <a:ext cx="7416800" cy="701675"/>
          </a:xfrm>
          <a:prstGeom prst="rect">
            <a:avLst/>
          </a:prstGeom>
          <a:noFill/>
          <a:ln w="9525">
            <a:noFill/>
            <a:miter lim="800000"/>
            <a:headEnd/>
            <a:tailEnd/>
          </a:ln>
        </p:spPr>
        <p:txBody>
          <a:bodyPr>
            <a:spAutoFit/>
          </a:bodyPr>
          <a:lstStyle/>
          <a:p>
            <a:pPr>
              <a:spcBef>
                <a:spcPct val="50000"/>
              </a:spcBef>
            </a:pPr>
            <a:r>
              <a:rPr lang="es-MX" sz="2000"/>
              <a:t>DATO.</a:t>
            </a:r>
            <a:r>
              <a:rPr lang="es-MX" sz="2000" b="0"/>
              <a:t> Es un hecho aislado no evaluado ni significativo o bien, insumos o resultados de un fenómeno</a:t>
            </a:r>
          </a:p>
        </p:txBody>
      </p:sp>
      <p:sp>
        <p:nvSpPr>
          <p:cNvPr id="6" name="5 Rectángulo"/>
          <p:cNvSpPr/>
          <p:nvPr/>
        </p:nvSpPr>
        <p:spPr>
          <a:xfrm>
            <a:off x="1000125" y="3429000"/>
            <a:ext cx="6000750" cy="1938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fontAlgn="auto">
              <a:lnSpc>
                <a:spcPct val="80000"/>
              </a:lnSpc>
              <a:spcBef>
                <a:spcPct val="20000"/>
              </a:spcBef>
              <a:spcAft>
                <a:spcPts val="0"/>
              </a:spcAft>
              <a:defRPr/>
            </a:pPr>
            <a:r>
              <a:rPr lang="es-MX" sz="2000" b="0" dirty="0">
                <a:solidFill>
                  <a:prstClr val="black"/>
                </a:solidFill>
              </a:rPr>
              <a:t>Se refieren a descripciones básicas de cosas, acontecimientos, actividades y transacciones que se registran, clasifican y almacenan pero que no se organizan de acuerdo con ningún significado especifico. </a:t>
            </a:r>
          </a:p>
          <a:p>
            <a:pPr fontAlgn="auto">
              <a:lnSpc>
                <a:spcPct val="80000"/>
              </a:lnSpc>
              <a:spcBef>
                <a:spcPct val="20000"/>
              </a:spcBef>
              <a:spcAft>
                <a:spcPts val="0"/>
              </a:spcAft>
              <a:defRPr/>
            </a:pPr>
            <a:endParaRPr lang="es-MX" sz="2000" b="0" dirty="0">
              <a:solidFill>
                <a:prstClr val="black"/>
              </a:solidFill>
            </a:endParaRPr>
          </a:p>
          <a:p>
            <a:pPr algn="just" fontAlgn="auto">
              <a:lnSpc>
                <a:spcPct val="80000"/>
              </a:lnSpc>
              <a:spcBef>
                <a:spcPct val="20000"/>
              </a:spcBef>
              <a:spcAft>
                <a:spcPts val="0"/>
              </a:spcAft>
              <a:defRPr/>
            </a:pPr>
            <a:r>
              <a:rPr lang="es-MX" sz="2000" b="0" dirty="0">
                <a:solidFill>
                  <a:prstClr val="black"/>
                </a:solidFill>
              </a:rPr>
              <a:t>Pueden ser </a:t>
            </a:r>
            <a:r>
              <a:rPr lang="es-MX" sz="2000" b="0" dirty="0" err="1">
                <a:solidFill>
                  <a:prstClr val="black"/>
                </a:solidFill>
              </a:rPr>
              <a:t>numericos</a:t>
            </a:r>
            <a:r>
              <a:rPr lang="es-MX" sz="2000" b="0" dirty="0">
                <a:solidFill>
                  <a:prstClr val="black"/>
                </a:solidFill>
              </a:rPr>
              <a:t>, </a:t>
            </a:r>
            <a:r>
              <a:rPr lang="es-MX" sz="2000" b="0" dirty="0" err="1">
                <a:solidFill>
                  <a:prstClr val="black"/>
                </a:solidFill>
              </a:rPr>
              <a:t>alfanúmericos</a:t>
            </a:r>
            <a:r>
              <a:rPr lang="es-MX" sz="2000" b="0" dirty="0">
                <a:solidFill>
                  <a:prstClr val="black"/>
                </a:solidFill>
              </a:rPr>
              <a:t>, figuras, sonidos e imágenes.</a:t>
            </a:r>
            <a:endParaRPr lang="es-ES" sz="2000" b="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randombar(horizontal)">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143000" y="642938"/>
            <a:ext cx="4929188" cy="647700"/>
          </a:xfrm>
        </p:spPr>
        <p:txBody>
          <a:bodyPr rtlCol="0">
            <a:normAutofit fontScale="90000"/>
          </a:bodyPr>
          <a:lstStyle/>
          <a:p>
            <a:pPr eaLnBrk="1" fontAlgn="auto" hangingPunct="1">
              <a:spcAft>
                <a:spcPts val="0"/>
              </a:spcAft>
              <a:defRPr/>
            </a:pPr>
            <a:r>
              <a:rPr lang="es-MX" dirty="0" smtClean="0"/>
              <a:t>Datos e información.</a:t>
            </a:r>
            <a:endParaRPr lang="es-ES" dirty="0" smtClean="0"/>
          </a:p>
        </p:txBody>
      </p:sp>
      <p:sp>
        <p:nvSpPr>
          <p:cNvPr id="27651" name="Text Box 3"/>
          <p:cNvSpPr txBox="1">
            <a:spLocks noChangeArrowheads="1"/>
          </p:cNvSpPr>
          <p:nvPr/>
        </p:nvSpPr>
        <p:spPr bwMode="auto">
          <a:xfrm>
            <a:off x="928688" y="1928813"/>
            <a:ext cx="7786687" cy="1373187"/>
          </a:xfrm>
          <a:prstGeom prst="rect">
            <a:avLst/>
          </a:prstGeom>
          <a:noFill/>
          <a:ln w="38100" algn="ctr">
            <a:noFill/>
            <a:prstDash val="dash"/>
            <a:miter lim="800000"/>
            <a:headEnd type="none" w="lg" len="med"/>
            <a:tailEnd type="none" w="lg" len="med"/>
          </a:ln>
        </p:spPr>
        <p:txBody>
          <a:bodyPr>
            <a:spAutoFit/>
          </a:bodyPr>
          <a:lstStyle/>
          <a:p>
            <a:pPr algn="just">
              <a:spcBef>
                <a:spcPct val="50000"/>
              </a:spcBef>
            </a:pPr>
            <a:r>
              <a:rPr lang="es-MX" sz="2800" b="0"/>
              <a:t>DATOS. Corresponden a hechos que pueden procesarse para producir una información exacta y relevante</a:t>
            </a:r>
            <a:endParaRPr lang="es-ES" sz="2800" b="0"/>
          </a:p>
        </p:txBody>
      </p:sp>
      <p:sp>
        <p:nvSpPr>
          <p:cNvPr id="27652" name="Text Box 4"/>
          <p:cNvSpPr txBox="1">
            <a:spLocks noChangeArrowheads="1"/>
          </p:cNvSpPr>
          <p:nvPr/>
        </p:nvSpPr>
        <p:spPr bwMode="auto">
          <a:xfrm>
            <a:off x="857250" y="4214813"/>
            <a:ext cx="7993063" cy="1373187"/>
          </a:xfrm>
          <a:prstGeom prst="rect">
            <a:avLst/>
          </a:prstGeom>
          <a:noFill/>
          <a:ln w="38100" algn="ctr">
            <a:noFill/>
            <a:prstDash val="dash"/>
            <a:miter lim="800000"/>
            <a:headEnd type="none" w="lg" len="med"/>
            <a:tailEnd type="none" w="lg" len="med"/>
          </a:ln>
        </p:spPr>
        <p:txBody>
          <a:bodyPr>
            <a:spAutoFit/>
          </a:bodyPr>
          <a:lstStyle/>
          <a:p>
            <a:pPr algn="just">
              <a:spcBef>
                <a:spcPct val="50000"/>
              </a:spcBef>
            </a:pPr>
            <a:r>
              <a:rPr lang="es-MX" sz="2800" b="0"/>
              <a:t>INFORMACIÓN. Datos que se procesan y operan en una computadora para darle valor y significado.</a:t>
            </a:r>
            <a:endParaRPr lang="es-ES" sz="2800" b="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643063" y="857250"/>
            <a:ext cx="2747962" cy="536575"/>
          </a:xfrm>
        </p:spPr>
        <p:txBody>
          <a:bodyPr rtlCol="0">
            <a:normAutofit fontScale="90000"/>
          </a:bodyPr>
          <a:lstStyle/>
          <a:p>
            <a:pPr eaLnBrk="1" fontAlgn="auto" hangingPunct="1">
              <a:spcAft>
                <a:spcPts val="0"/>
              </a:spcAft>
              <a:defRPr/>
            </a:pPr>
            <a:r>
              <a:rPr lang="es-MX" sz="3200" dirty="0" smtClean="0"/>
              <a:t>Información:</a:t>
            </a:r>
            <a:endParaRPr lang="es-ES" sz="3200" dirty="0" smtClean="0"/>
          </a:p>
        </p:txBody>
      </p:sp>
      <p:sp>
        <p:nvSpPr>
          <p:cNvPr id="28675" name="Rectangle 3"/>
          <p:cNvSpPr>
            <a:spLocks noGrp="1" noChangeArrowheads="1"/>
          </p:cNvSpPr>
          <p:nvPr>
            <p:ph type="body" idx="4294967295"/>
          </p:nvPr>
        </p:nvSpPr>
        <p:spPr>
          <a:xfrm>
            <a:off x="1871663" y="2060575"/>
            <a:ext cx="7272337" cy="4032250"/>
          </a:xfrm>
        </p:spPr>
        <p:txBody>
          <a:bodyPr/>
          <a:lstStyle/>
          <a:p>
            <a:pPr marL="6350" indent="-6350" eaLnBrk="1" hangingPunct="1">
              <a:buClr>
                <a:schemeClr val="tx1"/>
              </a:buClr>
              <a:buSzPct val="150000"/>
              <a:buFont typeface="Wingdings" pitchFamily="2" charset="2"/>
              <a:buChar char="F"/>
            </a:pPr>
            <a:r>
              <a:rPr lang="es-MX" sz="2500" smtClean="0">
                <a:latin typeface="Arial" charset="0"/>
              </a:rPr>
              <a:t>Conjunto de datos que hacen comprender una cosa o algo.</a:t>
            </a:r>
          </a:p>
          <a:p>
            <a:pPr marL="6350" indent="-6350" eaLnBrk="1" hangingPunct="1">
              <a:buClr>
                <a:schemeClr val="tx1"/>
              </a:buClr>
              <a:buSzPct val="150000"/>
              <a:buFont typeface="Wingdings" pitchFamily="2" charset="2"/>
              <a:buChar char="F"/>
            </a:pPr>
            <a:endParaRPr lang="es-MX" sz="2500" smtClean="0">
              <a:latin typeface="Arial" charset="0"/>
            </a:endParaRPr>
          </a:p>
          <a:p>
            <a:pPr marL="6350" indent="-6350" eaLnBrk="1" hangingPunct="1">
              <a:buClr>
                <a:schemeClr val="tx1"/>
              </a:buClr>
              <a:buSzPct val="150000"/>
              <a:buFont typeface="Wingdings" pitchFamily="2" charset="2"/>
              <a:buChar char="F"/>
            </a:pPr>
            <a:r>
              <a:rPr lang="es-MX" sz="2500" smtClean="0">
                <a:latin typeface="Arial" charset="0"/>
              </a:rPr>
              <a:t>Conocimiento que se tiene de algo.</a:t>
            </a:r>
          </a:p>
          <a:p>
            <a:pPr marL="6350" indent="-6350" eaLnBrk="1" hangingPunct="1">
              <a:buClr>
                <a:schemeClr val="tx1"/>
              </a:buClr>
              <a:buSzPct val="150000"/>
              <a:buFont typeface="Wingdings" pitchFamily="2" charset="2"/>
              <a:buChar char="F"/>
            </a:pPr>
            <a:endParaRPr lang="es-MX" sz="2500" smtClean="0">
              <a:latin typeface="Arial" charset="0"/>
            </a:endParaRPr>
          </a:p>
          <a:p>
            <a:pPr marL="6350" indent="-6350" eaLnBrk="1" hangingPunct="1">
              <a:buClr>
                <a:schemeClr val="tx1"/>
              </a:buClr>
              <a:buSzPct val="150000"/>
              <a:buFont typeface="Wingdings" pitchFamily="2" charset="2"/>
              <a:buChar char="F"/>
            </a:pPr>
            <a:r>
              <a:rPr lang="es-MX" sz="2500" smtClean="0">
                <a:latin typeface="Arial" charset="0"/>
              </a:rPr>
              <a:t>Contenido de los mensajes transmitido por la informática.</a:t>
            </a:r>
          </a:p>
          <a:p>
            <a:pPr marL="6350" indent="-6350" eaLnBrk="1" hangingPunct="1">
              <a:buClr>
                <a:schemeClr val="tx1"/>
              </a:buClr>
              <a:buSzPct val="150000"/>
              <a:buFont typeface="Wingdings" pitchFamily="2" charset="2"/>
              <a:buChar char="F"/>
            </a:pPr>
            <a:endParaRPr lang="es-MX" sz="2500" smtClean="0">
              <a:latin typeface="Arial" charset="0"/>
            </a:endParaRPr>
          </a:p>
          <a:p>
            <a:pPr marL="6350" indent="-6350" eaLnBrk="1" hangingPunct="1">
              <a:buClr>
                <a:schemeClr val="tx1"/>
              </a:buClr>
              <a:buSzPct val="150000"/>
              <a:buFont typeface="Wingdings" pitchFamily="2" charset="2"/>
              <a:buChar char="F"/>
            </a:pPr>
            <a:r>
              <a:rPr lang="es-ES" sz="2500" smtClean="0">
                <a:latin typeface="Arial" charset="0"/>
              </a:rPr>
              <a:t>Conjunto de noticias o informes.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071563" y="357188"/>
            <a:ext cx="7313612" cy="1143000"/>
          </a:xfrm>
        </p:spPr>
        <p:txBody>
          <a:bodyPr/>
          <a:lstStyle/>
          <a:p>
            <a:pPr eaLnBrk="1" hangingPunct="1"/>
            <a:r>
              <a:rPr lang="es-MX" smtClean="0"/>
              <a:t>¿QUE ES INFORMACIÓN</a:t>
            </a:r>
            <a:r>
              <a:rPr lang="es-MX" sz="3200" smtClean="0"/>
              <a:t>?</a:t>
            </a:r>
            <a:endParaRPr lang="es-ES" smtClean="0"/>
          </a:p>
        </p:txBody>
      </p:sp>
      <p:pic>
        <p:nvPicPr>
          <p:cNvPr id="58372" name="Picture 4" descr="bbn12qac[1]"/>
          <p:cNvPicPr>
            <a:picLocks noGrp="1" noChangeAspect="1" noChangeArrowheads="1" noCrop="1"/>
          </p:cNvPicPr>
          <p:nvPr>
            <p:ph sz="half" idx="4294967295"/>
          </p:nvPr>
        </p:nvPicPr>
        <p:blipFill>
          <a:blip r:embed="rId2"/>
          <a:srcRect/>
          <a:stretch>
            <a:fillRect/>
          </a:stretch>
        </p:blipFill>
        <p:spPr>
          <a:xfrm>
            <a:off x="6810375" y="1773238"/>
            <a:ext cx="2333625" cy="2543175"/>
          </a:xfrm>
          <a:noFill/>
        </p:spPr>
      </p:pic>
      <p:sp>
        <p:nvSpPr>
          <p:cNvPr id="29700" name="Text Box 5"/>
          <p:cNvSpPr txBox="1">
            <a:spLocks noChangeArrowheads="1"/>
          </p:cNvSpPr>
          <p:nvPr/>
        </p:nvSpPr>
        <p:spPr bwMode="auto">
          <a:xfrm>
            <a:off x="1000125" y="1714500"/>
            <a:ext cx="5457825" cy="2225675"/>
          </a:xfrm>
          <a:prstGeom prst="rect">
            <a:avLst/>
          </a:prstGeom>
          <a:noFill/>
          <a:ln w="9525">
            <a:noFill/>
            <a:miter lim="800000"/>
            <a:headEnd/>
            <a:tailEnd/>
          </a:ln>
        </p:spPr>
        <p:txBody>
          <a:bodyPr>
            <a:spAutoFit/>
          </a:bodyPr>
          <a:lstStyle/>
          <a:p>
            <a:pPr algn="just">
              <a:spcBef>
                <a:spcPct val="50000"/>
              </a:spcBef>
            </a:pPr>
            <a:r>
              <a:rPr lang="es-MX" sz="2000" b="0"/>
              <a:t>Corresponde a los datos que se han organizado de modo que tengan significado y valor para el receptor.</a:t>
            </a:r>
          </a:p>
          <a:p>
            <a:pPr>
              <a:spcBef>
                <a:spcPct val="50000"/>
              </a:spcBef>
            </a:pPr>
            <a:endParaRPr lang="es-MX" sz="2000" b="0"/>
          </a:p>
          <a:p>
            <a:pPr algn="just">
              <a:spcBef>
                <a:spcPct val="50000"/>
              </a:spcBef>
            </a:pPr>
            <a:r>
              <a:rPr lang="es-MX" sz="2000" b="0"/>
              <a:t>Este interpreta el significado y obtiene conclusiones e implicaciones </a:t>
            </a:r>
          </a:p>
        </p:txBody>
      </p:sp>
      <p:sp>
        <p:nvSpPr>
          <p:cNvPr id="29701" name="Text Box 6"/>
          <p:cNvSpPr txBox="1">
            <a:spLocks noChangeArrowheads="1"/>
          </p:cNvSpPr>
          <p:nvPr/>
        </p:nvSpPr>
        <p:spPr bwMode="auto">
          <a:xfrm>
            <a:off x="755650" y="4830763"/>
            <a:ext cx="8174038" cy="1200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ct val="50000"/>
              </a:spcBef>
              <a:defRPr/>
            </a:pPr>
            <a:r>
              <a:rPr lang="es-MX" sz="2400" b="0" dirty="0"/>
              <a:t>La información la componen datos que se han colocado en un contexto significativo y útil y se ha comunicado a un receptor, quien la utiliza para tomar decisiones.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800" decel="100000"/>
                                        <p:tgtEl>
                                          <p:spTgt spid="58370"/>
                                        </p:tgtEl>
                                      </p:cBhvr>
                                    </p:animEffect>
                                    <p:anim calcmode="lin" valueType="num">
                                      <p:cBhvr>
                                        <p:cTn id="8" dur="800" decel="100000" fill="hold"/>
                                        <p:tgtEl>
                                          <p:spTgt spid="58370"/>
                                        </p:tgtEl>
                                        <p:attrNameLst>
                                          <p:attrName>style.rotation</p:attrName>
                                        </p:attrNameLst>
                                      </p:cBhvr>
                                      <p:tavLst>
                                        <p:tav tm="0">
                                          <p:val>
                                            <p:fltVal val="-90"/>
                                          </p:val>
                                        </p:tav>
                                        <p:tav tm="100000">
                                          <p:val>
                                            <p:fltVal val="0"/>
                                          </p:val>
                                        </p:tav>
                                      </p:tavLst>
                                    </p:anim>
                                    <p:anim calcmode="lin" valueType="num">
                                      <p:cBhvr>
                                        <p:cTn id="9" dur="800" decel="100000" fill="hold"/>
                                        <p:tgtEl>
                                          <p:spTgt spid="58370"/>
                                        </p:tgtEl>
                                        <p:attrNameLst>
                                          <p:attrName>ppt_x</p:attrName>
                                        </p:attrNameLst>
                                      </p:cBhvr>
                                      <p:tavLst>
                                        <p:tav tm="0">
                                          <p:val>
                                            <p:strVal val="#ppt_x+0.4"/>
                                          </p:val>
                                        </p:tav>
                                        <p:tav tm="100000">
                                          <p:val>
                                            <p:strVal val="#ppt_x-0.05"/>
                                          </p:val>
                                        </p:tav>
                                      </p:tavLst>
                                    </p:anim>
                                    <p:anim calcmode="lin" valueType="num">
                                      <p:cBhvr>
                                        <p:cTn id="10" dur="800" decel="100000" fill="hold"/>
                                        <p:tgtEl>
                                          <p:spTgt spid="5837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837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8370"/>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58372"/>
                                        </p:tgtEl>
                                        <p:attrNameLst>
                                          <p:attrName>style.visibility</p:attrName>
                                        </p:attrNameLst>
                                      </p:cBhvr>
                                      <p:to>
                                        <p:strVal val="visible"/>
                                      </p:to>
                                    </p:set>
                                    <p:animEffect transition="in" filter="fade">
                                      <p:cBhvr>
                                        <p:cTn id="16" dur="800" decel="100000"/>
                                        <p:tgtEl>
                                          <p:spTgt spid="58372"/>
                                        </p:tgtEl>
                                      </p:cBhvr>
                                    </p:animEffect>
                                    <p:anim calcmode="lin" valueType="num">
                                      <p:cBhvr>
                                        <p:cTn id="17" dur="800" decel="100000" fill="hold"/>
                                        <p:tgtEl>
                                          <p:spTgt spid="58372"/>
                                        </p:tgtEl>
                                        <p:attrNameLst>
                                          <p:attrName>style.rotation</p:attrName>
                                        </p:attrNameLst>
                                      </p:cBhvr>
                                      <p:tavLst>
                                        <p:tav tm="0">
                                          <p:val>
                                            <p:fltVal val="-90"/>
                                          </p:val>
                                        </p:tav>
                                        <p:tav tm="100000">
                                          <p:val>
                                            <p:fltVal val="0"/>
                                          </p:val>
                                        </p:tav>
                                      </p:tavLst>
                                    </p:anim>
                                    <p:anim calcmode="lin" valueType="num">
                                      <p:cBhvr>
                                        <p:cTn id="18" dur="800" decel="100000" fill="hold"/>
                                        <p:tgtEl>
                                          <p:spTgt spid="58372"/>
                                        </p:tgtEl>
                                        <p:attrNameLst>
                                          <p:attrName>ppt_x</p:attrName>
                                        </p:attrNameLst>
                                      </p:cBhvr>
                                      <p:tavLst>
                                        <p:tav tm="0">
                                          <p:val>
                                            <p:strVal val="#ppt_x+0.4"/>
                                          </p:val>
                                        </p:tav>
                                        <p:tav tm="100000">
                                          <p:val>
                                            <p:strVal val="#ppt_x-0.05"/>
                                          </p:val>
                                        </p:tav>
                                      </p:tavLst>
                                    </p:anim>
                                    <p:anim calcmode="lin" valueType="num">
                                      <p:cBhvr>
                                        <p:cTn id="19" dur="800" decel="100000" fill="hold"/>
                                        <p:tgtEl>
                                          <p:spTgt spid="5837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5837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5837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2"/>
          <a:srcRect/>
          <a:stretch>
            <a:fillRect/>
          </a:stretch>
        </p:blipFill>
        <p:spPr bwMode="auto">
          <a:xfrm>
            <a:off x="857250" y="0"/>
            <a:ext cx="8286750" cy="642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857250" y="0"/>
            <a:ext cx="7313613" cy="608013"/>
          </a:xfrm>
        </p:spPr>
        <p:txBody>
          <a:bodyPr rtlCol="0">
            <a:normAutofit fontScale="90000"/>
          </a:bodyPr>
          <a:lstStyle/>
          <a:p>
            <a:pPr eaLnBrk="1" fontAlgn="auto" hangingPunct="1">
              <a:spcAft>
                <a:spcPts val="0"/>
              </a:spcAft>
              <a:defRPr/>
            </a:pPr>
            <a:r>
              <a:rPr lang="es-ES" dirty="0" smtClean="0"/>
              <a:t>Atributos de la información:</a:t>
            </a:r>
          </a:p>
        </p:txBody>
      </p:sp>
      <p:pic>
        <p:nvPicPr>
          <p:cNvPr id="31747" name="Picture 5"/>
          <p:cNvPicPr>
            <a:picLocks noChangeAspect="1" noChangeArrowheads="1"/>
          </p:cNvPicPr>
          <p:nvPr/>
        </p:nvPicPr>
        <p:blipFill>
          <a:blip r:embed="rId2"/>
          <a:srcRect/>
          <a:stretch>
            <a:fillRect/>
          </a:stretch>
        </p:blipFill>
        <p:spPr bwMode="auto">
          <a:xfrm>
            <a:off x="785813" y="642938"/>
            <a:ext cx="8143875" cy="57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PERFIL DE PROYECTO</a:t>
            </a:r>
            <a:endParaRPr lang="es-BO" dirty="0"/>
          </a:p>
        </p:txBody>
      </p:sp>
      <p:sp>
        <p:nvSpPr>
          <p:cNvPr id="3" name="2 Rectángulo"/>
          <p:cNvSpPr/>
          <p:nvPr/>
        </p:nvSpPr>
        <p:spPr>
          <a:xfrm>
            <a:off x="571472" y="1305342"/>
            <a:ext cx="8358246" cy="5262979"/>
          </a:xfrm>
          <a:prstGeom prst="rect">
            <a:avLst/>
          </a:prstGeom>
        </p:spPr>
        <p:txBody>
          <a:bodyPr wrap="square">
            <a:spAutoFit/>
          </a:bodyPr>
          <a:lstStyle/>
          <a:p>
            <a:pPr lvl="0"/>
            <a:r>
              <a:rPr lang="es-BO" sz="2400" dirty="0" smtClean="0"/>
              <a:t>2 ELEMENTOS </a:t>
            </a:r>
            <a:r>
              <a:rPr lang="es-BO" sz="2400" dirty="0"/>
              <a:t>DEL SISTEMA BASADO EN COMPUTADORAS</a:t>
            </a:r>
          </a:p>
          <a:p>
            <a:pPr lvl="1"/>
            <a:r>
              <a:rPr lang="es-BO" sz="2400" dirty="0" smtClean="0"/>
              <a:t>2.1 HARDWARE</a:t>
            </a:r>
            <a:endParaRPr lang="es-BO" sz="2400" dirty="0"/>
          </a:p>
          <a:p>
            <a:pPr lvl="2"/>
            <a:r>
              <a:rPr lang="es-BO" sz="2400" dirty="0" smtClean="0"/>
              <a:t>2.1.1 Servidor</a:t>
            </a:r>
            <a:endParaRPr lang="es-BO" sz="2400" dirty="0"/>
          </a:p>
          <a:p>
            <a:pPr lvl="2"/>
            <a:r>
              <a:rPr lang="es-BO" sz="2400" dirty="0" smtClean="0"/>
              <a:t>2.1.2 Cliente</a:t>
            </a:r>
            <a:endParaRPr lang="es-BO" sz="2400" dirty="0"/>
          </a:p>
          <a:p>
            <a:pPr lvl="2"/>
            <a:r>
              <a:rPr lang="es-BO" sz="2400" dirty="0" smtClean="0"/>
              <a:t>2.1.3 Medios </a:t>
            </a:r>
            <a:r>
              <a:rPr lang="es-BO" sz="2400" dirty="0"/>
              <a:t>de Comunicación</a:t>
            </a:r>
          </a:p>
          <a:p>
            <a:pPr lvl="2"/>
            <a:r>
              <a:rPr lang="es-BO" sz="2400" dirty="0" smtClean="0"/>
              <a:t>2.1.4 Otros </a:t>
            </a:r>
            <a:r>
              <a:rPr lang="es-BO" sz="2400" dirty="0"/>
              <a:t>Dispositivos</a:t>
            </a:r>
          </a:p>
          <a:p>
            <a:pPr lvl="1"/>
            <a:r>
              <a:rPr lang="es-BO" sz="2400" dirty="0" smtClean="0"/>
              <a:t>2.2 SOFTWARE</a:t>
            </a:r>
            <a:endParaRPr lang="es-BO" sz="2400" dirty="0"/>
          </a:p>
          <a:p>
            <a:pPr lvl="2"/>
            <a:r>
              <a:rPr lang="es-BO" sz="2400" dirty="0" smtClean="0"/>
              <a:t>2.2.1 Servidor</a:t>
            </a:r>
            <a:endParaRPr lang="es-BO" sz="2400" dirty="0"/>
          </a:p>
          <a:p>
            <a:pPr lvl="2"/>
            <a:r>
              <a:rPr lang="es-BO" sz="2400" dirty="0" smtClean="0"/>
              <a:t>2.2.2 Cliente</a:t>
            </a:r>
            <a:endParaRPr lang="es-BO" sz="2400" dirty="0"/>
          </a:p>
          <a:p>
            <a:pPr lvl="2"/>
            <a:r>
              <a:rPr lang="es-BO" sz="2400" dirty="0" smtClean="0"/>
              <a:t>2.2.3 Otro </a:t>
            </a:r>
            <a:r>
              <a:rPr lang="es-BO" sz="2400" dirty="0"/>
              <a:t>software adicional</a:t>
            </a:r>
          </a:p>
          <a:p>
            <a:pPr lvl="1"/>
            <a:r>
              <a:rPr lang="es-BO" sz="2400" dirty="0" smtClean="0"/>
              <a:t>2.3 DATOS</a:t>
            </a:r>
            <a:endParaRPr lang="es-BO" sz="2400" dirty="0"/>
          </a:p>
          <a:p>
            <a:pPr lvl="1"/>
            <a:r>
              <a:rPr lang="es-BO" sz="2400" dirty="0" smtClean="0"/>
              <a:t>2,4 PROCESOS</a:t>
            </a:r>
            <a:endParaRPr lang="es-BO" sz="2400" dirty="0"/>
          </a:p>
          <a:p>
            <a:pPr lvl="1"/>
            <a:r>
              <a:rPr lang="es-BO" sz="2400" dirty="0" smtClean="0"/>
              <a:t>2.5 GENTE/USUARIO</a:t>
            </a:r>
            <a:endParaRPr lang="es-BO" sz="2400" dirty="0"/>
          </a:p>
          <a:p>
            <a:pPr lvl="1"/>
            <a:r>
              <a:rPr lang="es-BO" sz="2400" dirty="0" smtClean="0"/>
              <a:t>2.6 DOCUMENTO</a:t>
            </a:r>
            <a:endParaRPr lang="es-BO"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a:srcRect/>
          <a:stretch>
            <a:fillRect/>
          </a:stretch>
        </p:blipFill>
        <p:spPr bwMode="auto">
          <a:xfrm>
            <a:off x="928688" y="214313"/>
            <a:ext cx="8072437" cy="6215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857250" y="214313"/>
            <a:ext cx="7313613" cy="1143000"/>
          </a:xfrm>
        </p:spPr>
        <p:txBody>
          <a:bodyPr/>
          <a:lstStyle/>
          <a:p>
            <a:pPr eaLnBrk="1" hangingPunct="1"/>
            <a:r>
              <a:rPr lang="es-MX" smtClean="0"/>
              <a:t>La sociedad ha cambiado:</a:t>
            </a:r>
            <a:endParaRPr lang="es-ES" smtClean="0"/>
          </a:p>
        </p:txBody>
      </p:sp>
      <p:graphicFrame>
        <p:nvGraphicFramePr>
          <p:cNvPr id="4098" name="Object 12"/>
          <p:cNvGraphicFramePr>
            <a:graphicFrameLocks noGrp="1" noChangeAspect="1"/>
          </p:cNvGraphicFramePr>
          <p:nvPr>
            <p:ph idx="4294967295"/>
          </p:nvPr>
        </p:nvGraphicFramePr>
        <p:xfrm>
          <a:off x="928688" y="1571625"/>
          <a:ext cx="8062912" cy="4857750"/>
        </p:xfrm>
        <a:graphic>
          <a:graphicData uri="http://schemas.openxmlformats.org/presentationml/2006/ole">
            <mc:AlternateContent xmlns:mc="http://schemas.openxmlformats.org/markup-compatibility/2006">
              <mc:Choice xmlns:v="urn:schemas-microsoft-com:vml" Requires="v">
                <p:oleObj spid="_x0000_s4099" name="Imagen de mapa de bits" r:id="rId3" imgW="6180952" imgH="3067478" progId="PBrush">
                  <p:embed/>
                </p:oleObj>
              </mc:Choice>
              <mc:Fallback>
                <p:oleObj name="Imagen de mapa de bits" r:id="rId3" imgW="6180952" imgH="3067478" progId="PBrush">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571625"/>
                        <a:ext cx="8062912"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MCj00787110000[1]"/>
          <p:cNvPicPr>
            <a:picLocks noGrp="1" noChangeAspect="1" noChangeArrowheads="1"/>
          </p:cNvPicPr>
          <p:nvPr>
            <p:ph sz="quarter" idx="4294967295"/>
          </p:nvPr>
        </p:nvPicPr>
        <p:blipFill>
          <a:blip r:embed="rId2"/>
          <a:srcRect/>
          <a:stretch>
            <a:fillRect/>
          </a:stretch>
        </p:blipFill>
        <p:spPr>
          <a:xfrm>
            <a:off x="7572375" y="4071938"/>
            <a:ext cx="817563" cy="1981200"/>
          </a:xfrm>
          <a:noFill/>
        </p:spPr>
      </p:pic>
      <p:pic>
        <p:nvPicPr>
          <p:cNvPr id="33795" name="Picture 9" descr="j0299723"/>
          <p:cNvPicPr>
            <a:picLocks noGrp="1" noChangeAspect="1" noChangeArrowheads="1"/>
          </p:cNvPicPr>
          <p:nvPr>
            <p:ph sz="quarter" idx="4294967295"/>
          </p:nvPr>
        </p:nvPicPr>
        <p:blipFill>
          <a:blip r:embed="rId3"/>
          <a:srcRect/>
          <a:stretch>
            <a:fillRect/>
          </a:stretch>
        </p:blipFill>
        <p:spPr>
          <a:xfrm>
            <a:off x="2071688" y="4357688"/>
            <a:ext cx="1814512" cy="1755775"/>
          </a:xfrm>
          <a:noFill/>
        </p:spPr>
      </p:pic>
      <p:sp>
        <p:nvSpPr>
          <p:cNvPr id="33796" name="Text Box 5"/>
          <p:cNvSpPr txBox="1">
            <a:spLocks noChangeArrowheads="1"/>
          </p:cNvSpPr>
          <p:nvPr/>
        </p:nvSpPr>
        <p:spPr bwMode="auto">
          <a:xfrm>
            <a:off x="1500188" y="692150"/>
            <a:ext cx="5786437" cy="830263"/>
          </a:xfrm>
          <a:prstGeom prst="rect">
            <a:avLst/>
          </a:prstGeom>
          <a:noFill/>
          <a:ln w="9525">
            <a:noFill/>
            <a:miter lim="800000"/>
            <a:headEnd/>
            <a:tailEnd/>
          </a:ln>
        </p:spPr>
        <p:txBody>
          <a:bodyPr>
            <a:spAutoFit/>
          </a:bodyPr>
          <a:lstStyle/>
          <a:p>
            <a:pPr algn="ctr">
              <a:spcBef>
                <a:spcPct val="50000"/>
              </a:spcBef>
            </a:pPr>
            <a:r>
              <a:rPr lang="es-ES" sz="2400"/>
              <a:t>Importancia de la Información en la toma de decisiones</a:t>
            </a:r>
            <a:r>
              <a:rPr lang="es-MX" sz="2400"/>
              <a:t> </a:t>
            </a:r>
          </a:p>
        </p:txBody>
      </p:sp>
      <p:sp>
        <p:nvSpPr>
          <p:cNvPr id="6" name="5 Rectángulo"/>
          <p:cNvSpPr/>
          <p:nvPr/>
        </p:nvSpPr>
        <p:spPr>
          <a:xfrm>
            <a:off x="1000125" y="2214563"/>
            <a:ext cx="6500813"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s-ES" sz="2400" b="0" dirty="0"/>
              <a:t>La información </a:t>
            </a:r>
            <a:r>
              <a:rPr lang="es-ES" sz="2400" i="1" dirty="0"/>
              <a:t>reduce nuestra incertidumbre</a:t>
            </a:r>
            <a:r>
              <a:rPr lang="es-ES" sz="2400" b="0" dirty="0"/>
              <a:t> (sobre algún aspecto de la realidad) y, por tanto, nos permite tomar mejores decisiones. ?</a:t>
            </a:r>
            <a:endParaRPr lang="es-ES_tradnl" sz="2400" b="0" dirty="0"/>
          </a:p>
        </p:txBody>
      </p:sp>
      <p:sp>
        <p:nvSpPr>
          <p:cNvPr id="7" name="6 Llamada de nube"/>
          <p:cNvSpPr/>
          <p:nvPr/>
        </p:nvSpPr>
        <p:spPr>
          <a:xfrm>
            <a:off x="7572375" y="2000250"/>
            <a:ext cx="1571625" cy="1643063"/>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b="0" dirty="0"/>
          </a:p>
        </p:txBody>
      </p:sp>
      <p:sp>
        <p:nvSpPr>
          <p:cNvPr id="33799" name="7 Rectángulo"/>
          <p:cNvSpPr>
            <a:spLocks noChangeArrowheads="1"/>
          </p:cNvSpPr>
          <p:nvPr/>
        </p:nvSpPr>
        <p:spPr bwMode="auto">
          <a:xfrm>
            <a:off x="8072438" y="2143125"/>
            <a:ext cx="612775" cy="1200150"/>
          </a:xfrm>
          <a:prstGeom prst="rect">
            <a:avLst/>
          </a:prstGeom>
          <a:noFill/>
          <a:ln w="9525">
            <a:noFill/>
            <a:miter lim="800000"/>
            <a:headEnd/>
            <a:tailEnd/>
          </a:ln>
        </p:spPr>
        <p:txBody>
          <a:bodyPr wrap="none">
            <a:spAutoFit/>
          </a:bodyPr>
          <a:lstStyle/>
          <a:p>
            <a:r>
              <a:rPr lang="es-ES" sz="7200" b="0">
                <a:solidFill>
                  <a:srgbClr val="000000"/>
                </a:solidFill>
                <a:latin typeface="Calibri" pitchFamily="34" charset="0"/>
              </a:rPr>
              <a:t>?</a:t>
            </a:r>
            <a:endParaRPr lang="es-MX" sz="6000" b="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830388" y="301625"/>
            <a:ext cx="7313612" cy="1143000"/>
          </a:xfrm>
        </p:spPr>
        <p:txBody>
          <a:bodyPr/>
          <a:lstStyle/>
          <a:p>
            <a:pPr eaLnBrk="1" hangingPunct="1"/>
            <a:r>
              <a:rPr lang="es-ES" sz="2400" smtClean="0"/>
              <a:t>Importancia de la Información en la toma de decisiones</a:t>
            </a:r>
            <a:r>
              <a:rPr lang="es-MX" sz="2400" smtClean="0"/>
              <a:t> </a:t>
            </a:r>
          </a:p>
        </p:txBody>
      </p:sp>
      <p:pic>
        <p:nvPicPr>
          <p:cNvPr id="34819" name="Picture 5" descr="MCPE01561_0000[1]"/>
          <p:cNvPicPr>
            <a:picLocks noGrp="1" noChangeAspect="1" noChangeArrowheads="1"/>
          </p:cNvPicPr>
          <p:nvPr>
            <p:ph idx="4294967295"/>
          </p:nvPr>
        </p:nvPicPr>
        <p:blipFill>
          <a:blip r:embed="rId2"/>
          <a:srcRect/>
          <a:stretch>
            <a:fillRect/>
          </a:stretch>
        </p:blipFill>
        <p:spPr>
          <a:xfrm>
            <a:off x="4560888" y="3068638"/>
            <a:ext cx="4583112" cy="3041650"/>
          </a:xfrm>
          <a:noFill/>
        </p:spPr>
      </p:pic>
      <p:sp>
        <p:nvSpPr>
          <p:cNvPr id="34820" name="Text Box 4"/>
          <p:cNvSpPr txBox="1">
            <a:spLocks noChangeArrowheads="1"/>
          </p:cNvSpPr>
          <p:nvPr/>
        </p:nvSpPr>
        <p:spPr bwMode="auto">
          <a:xfrm>
            <a:off x="1357313" y="1628775"/>
            <a:ext cx="7215187" cy="1311275"/>
          </a:xfrm>
          <a:prstGeom prst="rect">
            <a:avLst/>
          </a:prstGeom>
          <a:noFill/>
          <a:ln w="9525">
            <a:noFill/>
            <a:miter lim="800000"/>
            <a:headEnd/>
            <a:tailEnd/>
          </a:ln>
        </p:spPr>
        <p:txBody>
          <a:bodyPr>
            <a:spAutoFit/>
          </a:bodyPr>
          <a:lstStyle/>
          <a:p>
            <a:pPr>
              <a:spcBef>
                <a:spcPct val="50000"/>
              </a:spcBef>
            </a:pPr>
            <a:r>
              <a:rPr lang="es-MX" sz="2000" b="0"/>
              <a:t>La información es la materia prima y fundamental en la toma de decisiones de los analistas en una organización ya que a mayor calidad de información, mejor es la calidad en la toma de decisiones.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928688" y="214313"/>
            <a:ext cx="7313612" cy="1143000"/>
          </a:xfrm>
        </p:spPr>
        <p:txBody>
          <a:bodyPr/>
          <a:lstStyle/>
          <a:p>
            <a:pPr eaLnBrk="1" hangingPunct="1"/>
            <a:r>
              <a:rPr lang="es-ES" sz="2400" smtClean="0"/>
              <a:t>Importancia de la Información en la toma de decisiones</a:t>
            </a:r>
            <a:r>
              <a:rPr lang="es-MX" sz="2400" smtClean="0"/>
              <a:t> </a:t>
            </a:r>
          </a:p>
        </p:txBody>
      </p:sp>
      <p:pic>
        <p:nvPicPr>
          <p:cNvPr id="35843" name="Picture 13" descr="j0315780"/>
          <p:cNvPicPr>
            <a:picLocks noGrp="1" noChangeAspect="1" noChangeArrowheads="1" noCrop="1"/>
          </p:cNvPicPr>
          <p:nvPr>
            <p:ph sz="quarter" idx="4294967295"/>
          </p:nvPr>
        </p:nvPicPr>
        <p:blipFill>
          <a:blip r:embed="rId2"/>
          <a:srcRect/>
          <a:stretch>
            <a:fillRect/>
          </a:stretch>
        </p:blipFill>
        <p:spPr>
          <a:xfrm>
            <a:off x="1057275" y="4005263"/>
            <a:ext cx="1943100" cy="1446212"/>
          </a:xfrm>
          <a:noFill/>
        </p:spPr>
      </p:pic>
      <p:sp>
        <p:nvSpPr>
          <p:cNvPr id="35844" name="Text Box 5"/>
          <p:cNvSpPr txBox="1">
            <a:spLocks noChangeArrowheads="1"/>
          </p:cNvSpPr>
          <p:nvPr/>
        </p:nvSpPr>
        <p:spPr bwMode="auto">
          <a:xfrm>
            <a:off x="928688" y="1643063"/>
            <a:ext cx="7285037" cy="1323975"/>
          </a:xfrm>
          <a:prstGeom prst="rect">
            <a:avLst/>
          </a:prstGeom>
          <a:noFill/>
          <a:ln w="9525">
            <a:noFill/>
            <a:miter lim="800000"/>
            <a:headEnd/>
            <a:tailEnd/>
          </a:ln>
        </p:spPr>
        <p:txBody>
          <a:bodyPr>
            <a:spAutoFit/>
          </a:bodyPr>
          <a:lstStyle/>
          <a:p>
            <a:pPr algn="just">
              <a:spcBef>
                <a:spcPct val="50000"/>
              </a:spcBef>
            </a:pPr>
            <a:r>
              <a:rPr lang="es-MX" sz="2000" b="0"/>
              <a:t>Los analistas de los sistemas deberán aumentar la calidad de las decisiones, para que puedan identificar a tiempo las desviaciones en los objetivos a los cuales se quiere llegar. </a:t>
            </a:r>
          </a:p>
        </p:txBody>
      </p:sp>
      <p:grpSp>
        <p:nvGrpSpPr>
          <p:cNvPr id="2" name="Group 23"/>
          <p:cNvGrpSpPr>
            <a:grpSpLocks/>
          </p:cNvGrpSpPr>
          <p:nvPr/>
        </p:nvGrpSpPr>
        <p:grpSpPr bwMode="auto">
          <a:xfrm>
            <a:off x="3103563" y="3500438"/>
            <a:ext cx="5540375" cy="2233612"/>
            <a:chOff x="1655" y="2205"/>
            <a:chExt cx="3490" cy="1407"/>
          </a:xfrm>
        </p:grpSpPr>
        <p:pic>
          <p:nvPicPr>
            <p:cNvPr id="35846" name="Picture 9" descr="j0240363"/>
            <p:cNvPicPr>
              <a:picLocks noChangeAspect="1" noChangeArrowheads="1"/>
            </p:cNvPicPr>
            <p:nvPr/>
          </p:nvPicPr>
          <p:blipFill>
            <a:blip r:embed="rId3"/>
            <a:srcRect/>
            <a:stretch>
              <a:fillRect/>
            </a:stretch>
          </p:blipFill>
          <p:spPr bwMode="auto">
            <a:xfrm>
              <a:off x="2336" y="2341"/>
              <a:ext cx="1220" cy="1133"/>
            </a:xfrm>
            <a:prstGeom prst="rect">
              <a:avLst/>
            </a:prstGeom>
            <a:noFill/>
            <a:ln w="9525">
              <a:noFill/>
              <a:miter lim="800000"/>
              <a:headEnd/>
              <a:tailEnd/>
            </a:ln>
          </p:spPr>
        </p:pic>
        <p:pic>
          <p:nvPicPr>
            <p:cNvPr id="35847" name="Picture 19" descr="j0300499"/>
            <p:cNvPicPr>
              <a:picLocks noChangeAspect="1" noChangeArrowheads="1" noCrop="1"/>
            </p:cNvPicPr>
            <p:nvPr/>
          </p:nvPicPr>
          <p:blipFill>
            <a:blip r:embed="rId4"/>
            <a:srcRect/>
            <a:stretch>
              <a:fillRect/>
            </a:stretch>
          </p:blipFill>
          <p:spPr bwMode="auto">
            <a:xfrm>
              <a:off x="3909" y="2205"/>
              <a:ext cx="1236" cy="1407"/>
            </a:xfrm>
            <a:prstGeom prst="rect">
              <a:avLst/>
            </a:prstGeom>
            <a:noFill/>
            <a:ln w="9525">
              <a:noFill/>
              <a:miter lim="800000"/>
              <a:headEnd/>
              <a:tailEnd/>
            </a:ln>
          </p:spPr>
        </p:pic>
        <p:sp>
          <p:nvSpPr>
            <p:cNvPr id="35848" name="AutoShape 21"/>
            <p:cNvSpPr>
              <a:spLocks noChangeArrowheads="1"/>
            </p:cNvSpPr>
            <p:nvPr/>
          </p:nvSpPr>
          <p:spPr bwMode="auto">
            <a:xfrm>
              <a:off x="1655" y="2931"/>
              <a:ext cx="590" cy="272"/>
            </a:xfrm>
            <a:prstGeom prst="rightArrow">
              <a:avLst>
                <a:gd name="adj1" fmla="val 50000"/>
                <a:gd name="adj2" fmla="val 54228"/>
              </a:avLst>
            </a:prstGeom>
            <a:solidFill>
              <a:srgbClr val="FFFF00"/>
            </a:solidFill>
            <a:ln w="9525">
              <a:solidFill>
                <a:schemeClr val="tx1"/>
              </a:solidFill>
              <a:miter lim="800000"/>
              <a:headEnd/>
              <a:tailEnd/>
            </a:ln>
          </p:spPr>
          <p:txBody>
            <a:bodyPr wrap="none" anchor="ctr"/>
            <a:lstStyle/>
            <a:p>
              <a:endParaRPr lang="es-MX" b="0"/>
            </a:p>
          </p:txBody>
        </p:sp>
        <p:sp>
          <p:nvSpPr>
            <p:cNvPr id="35849" name="AutoShape 22"/>
            <p:cNvSpPr>
              <a:spLocks noChangeArrowheads="1"/>
            </p:cNvSpPr>
            <p:nvPr/>
          </p:nvSpPr>
          <p:spPr bwMode="auto">
            <a:xfrm>
              <a:off x="3334" y="2886"/>
              <a:ext cx="590" cy="272"/>
            </a:xfrm>
            <a:prstGeom prst="rightArrow">
              <a:avLst>
                <a:gd name="adj1" fmla="val 50000"/>
                <a:gd name="adj2" fmla="val 54228"/>
              </a:avLst>
            </a:prstGeom>
            <a:solidFill>
              <a:srgbClr val="FFFF00"/>
            </a:solidFill>
            <a:ln w="9525">
              <a:solidFill>
                <a:schemeClr val="tx1"/>
              </a:solidFill>
              <a:miter lim="800000"/>
              <a:headEnd/>
              <a:tailEnd/>
            </a:ln>
          </p:spPr>
          <p:txBody>
            <a:bodyPr wrap="none" anchor="ctr"/>
            <a:lstStyle/>
            <a:p>
              <a:endParaRPr lang="es-MX" b="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1"/>
          <p:cNvGraphicFramePr>
            <a:graphicFrameLocks noGrp="1" noChangeAspect="1"/>
          </p:cNvGraphicFramePr>
          <p:nvPr>
            <p:ph sz="half" idx="4294967295"/>
          </p:nvPr>
        </p:nvGraphicFramePr>
        <p:xfrm>
          <a:off x="1071563" y="2992438"/>
          <a:ext cx="7786687" cy="3008312"/>
        </p:xfrm>
        <a:graphic>
          <a:graphicData uri="http://schemas.openxmlformats.org/presentationml/2006/ole">
            <mc:AlternateContent xmlns:mc="http://schemas.openxmlformats.org/markup-compatibility/2006">
              <mc:Choice xmlns:v="urn:schemas-microsoft-com:vml" Requires="v">
                <p:oleObj spid="_x0000_s5123" name="Imagen de mapa de bits" r:id="rId4" imgW="6066667" imgH="2534004" progId="PBrush">
                  <p:embed/>
                </p:oleObj>
              </mc:Choice>
              <mc:Fallback>
                <p:oleObj name="Imagen de mapa de bits" r:id="rId4" imgW="6066667" imgH="2534004" progId="PBrush">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2992438"/>
                        <a:ext cx="7786687"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3"/>
          <p:cNvSpPr>
            <a:spLocks noChangeArrowheads="1"/>
          </p:cNvSpPr>
          <p:nvPr/>
        </p:nvSpPr>
        <p:spPr bwMode="auto">
          <a:xfrm>
            <a:off x="900113" y="333375"/>
            <a:ext cx="7559675" cy="1228725"/>
          </a:xfrm>
          <a:prstGeom prst="rect">
            <a:avLst/>
          </a:prstGeom>
          <a:noFill/>
          <a:ln w="9525">
            <a:noFill/>
            <a:miter lim="800000"/>
            <a:headEnd/>
            <a:tailEnd/>
          </a:ln>
        </p:spPr>
        <p:txBody>
          <a:bodyPr anchor="b"/>
          <a:lstStyle/>
          <a:p>
            <a:pPr algn="ctr"/>
            <a:r>
              <a:rPr lang="es-MX" sz="4400" b="0">
                <a:latin typeface="Goudy Old Style" pitchFamily="18" charset="0"/>
              </a:rPr>
              <a:t>La información como recurso empresarial.</a:t>
            </a:r>
            <a:endParaRPr lang="es-ES" sz="4400" b="0">
              <a:latin typeface="Goudy Old Style" pitchFamily="18" charset="0"/>
            </a:endParaRPr>
          </a:p>
        </p:txBody>
      </p:sp>
      <p:sp>
        <p:nvSpPr>
          <p:cNvPr id="5" name="4 Rectángulo"/>
          <p:cNvSpPr/>
          <p:nvPr/>
        </p:nvSpPr>
        <p:spPr>
          <a:xfrm>
            <a:off x="1143000" y="1857375"/>
            <a:ext cx="73025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20638" algn="just" fontAlgn="auto">
              <a:lnSpc>
                <a:spcPct val="80000"/>
              </a:lnSpc>
              <a:spcBef>
                <a:spcPct val="20000"/>
              </a:spcBef>
              <a:spcAft>
                <a:spcPts val="0"/>
              </a:spcAft>
              <a:defRPr/>
            </a:pPr>
            <a:r>
              <a:rPr lang="es-MX" sz="2500" b="0" dirty="0">
                <a:solidFill>
                  <a:prstClr val="black"/>
                </a:solidFill>
                <a:latin typeface="Arial" charset="0"/>
              </a:rPr>
              <a:t>Todas las organizaciones son sistemas de procesamiento de información.</a:t>
            </a:r>
            <a:endParaRPr lang="es-ES" sz="2500" b="0" dirty="0">
              <a:solidFill>
                <a:prstClr val="black"/>
              </a:solidFill>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830388" y="301625"/>
            <a:ext cx="7313612" cy="1143000"/>
          </a:xfrm>
        </p:spPr>
        <p:txBody>
          <a:bodyPr/>
          <a:lstStyle/>
          <a:p>
            <a:pPr eaLnBrk="1" hangingPunct="1"/>
            <a:r>
              <a:rPr lang="es-MX" b="1" smtClean="0"/>
              <a:t>Categorías de la Información:</a:t>
            </a:r>
            <a:r>
              <a:rPr lang="es-MX" smtClean="0"/>
              <a:t> </a:t>
            </a:r>
          </a:p>
        </p:txBody>
      </p:sp>
      <p:sp>
        <p:nvSpPr>
          <p:cNvPr id="36867" name="Text Box 4"/>
          <p:cNvSpPr txBox="1">
            <a:spLocks noChangeArrowheads="1"/>
          </p:cNvSpPr>
          <p:nvPr/>
        </p:nvSpPr>
        <p:spPr bwMode="auto">
          <a:xfrm>
            <a:off x="1000125" y="1785938"/>
            <a:ext cx="7058025" cy="3013075"/>
          </a:xfrm>
          <a:prstGeom prst="rect">
            <a:avLst/>
          </a:prstGeom>
          <a:noFill/>
          <a:ln w="9525">
            <a:noFill/>
            <a:miter lim="800000"/>
            <a:headEnd/>
            <a:tailEnd/>
          </a:ln>
        </p:spPr>
        <p:txBody>
          <a:bodyPr>
            <a:spAutoFit/>
          </a:bodyPr>
          <a:lstStyle/>
          <a:p>
            <a:r>
              <a:rPr lang="es-ES" sz="2400"/>
              <a:t>1. Estratégica.</a:t>
            </a:r>
            <a:endParaRPr lang="es-MX" sz="2400"/>
          </a:p>
          <a:p>
            <a:endParaRPr lang="es-MX" sz="2400"/>
          </a:p>
          <a:p>
            <a:r>
              <a:rPr lang="es-MX" sz="2400" b="0"/>
              <a:t>Información estratégica es un instrumento de cambio.</a:t>
            </a:r>
          </a:p>
          <a:p>
            <a:endParaRPr lang="es-MX" sz="2400" b="0"/>
          </a:p>
          <a:p>
            <a:r>
              <a:rPr lang="es-MX" sz="2400" b="0"/>
              <a:t>Enfocada a la planeación a largo plazo </a:t>
            </a:r>
          </a:p>
          <a:p>
            <a:endParaRPr lang="es-MX" sz="2400" b="0"/>
          </a:p>
          <a:p>
            <a:r>
              <a:rPr lang="es-MX" sz="2400" b="0"/>
              <a:t>Orientada a la alta administración.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000125" y="642938"/>
            <a:ext cx="6769100" cy="2647950"/>
          </a:xfrm>
          <a:prstGeom prst="rect">
            <a:avLst/>
          </a:prstGeom>
          <a:noFill/>
          <a:ln w="9525">
            <a:noFill/>
            <a:miter lim="800000"/>
            <a:headEnd/>
            <a:tailEnd/>
          </a:ln>
        </p:spPr>
        <p:txBody>
          <a:bodyPr>
            <a:spAutoFit/>
          </a:bodyPr>
          <a:lstStyle/>
          <a:p>
            <a:r>
              <a:rPr lang="es-MX" sz="2400"/>
              <a:t>2. Táctica.</a:t>
            </a:r>
          </a:p>
          <a:p>
            <a:endParaRPr lang="es-MX" sz="2400"/>
          </a:p>
          <a:p>
            <a:r>
              <a:rPr lang="es-MX" sz="2400" b="0"/>
              <a:t>Información de control administrativo </a:t>
            </a:r>
          </a:p>
          <a:p>
            <a:endParaRPr lang="es-MX" sz="2400" b="0"/>
          </a:p>
          <a:p>
            <a:r>
              <a:rPr lang="es-MX" sz="2400" b="0"/>
              <a:t>Es un tipo de información compartida. </a:t>
            </a:r>
          </a:p>
          <a:p>
            <a:endParaRPr lang="es-MX" sz="2400" b="0"/>
          </a:p>
          <a:p>
            <a:r>
              <a:rPr lang="es-MX" sz="2400" b="0"/>
              <a:t>Tiene una utilidad a corto plazo.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000125" y="571500"/>
            <a:ext cx="7200900" cy="3081338"/>
          </a:xfrm>
          <a:prstGeom prst="rect">
            <a:avLst/>
          </a:prstGeom>
          <a:noFill/>
          <a:ln w="9525">
            <a:noFill/>
            <a:miter lim="800000"/>
            <a:headEnd/>
            <a:tailEnd/>
          </a:ln>
        </p:spPr>
        <p:txBody>
          <a:bodyPr>
            <a:spAutoFit/>
          </a:bodyPr>
          <a:lstStyle/>
          <a:p>
            <a:r>
              <a:rPr lang="es-MX" sz="2800"/>
              <a:t>3. Operacional.</a:t>
            </a:r>
          </a:p>
          <a:p>
            <a:endParaRPr lang="es-MX" sz="2800" b="0"/>
          </a:p>
          <a:p>
            <a:r>
              <a:rPr lang="es-MX" sz="2800" b="0"/>
              <a:t>Información rutinaria.</a:t>
            </a:r>
          </a:p>
          <a:p>
            <a:endParaRPr lang="es-MX" sz="2800" b="0"/>
          </a:p>
          <a:p>
            <a:r>
              <a:rPr lang="es-MX" sz="2800" b="0"/>
              <a:t>Muestra la operación diaria.</a:t>
            </a:r>
          </a:p>
          <a:p>
            <a:r>
              <a:rPr lang="es-MX" sz="2800" b="0"/>
              <a:t> </a:t>
            </a:r>
          </a:p>
          <a:p>
            <a:r>
              <a:rPr lang="es-MX" sz="2800" b="0"/>
              <a:t>Tiene una utilidad a muy corto plazo.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214283" y="357166"/>
            <a:ext cx="8715436" cy="5940088"/>
          </a:xfrm>
          <a:prstGeom prst="rect">
            <a:avLst/>
          </a:prstGeom>
          <a:noFill/>
          <a:ln w="9525">
            <a:noFill/>
            <a:miter lim="800000"/>
            <a:headEnd/>
            <a:tailEnd/>
          </a:ln>
        </p:spPr>
        <p:txBody>
          <a:bodyPr wrap="square">
            <a:spAutoFit/>
          </a:bodyPr>
          <a:lstStyle/>
          <a:p>
            <a:pPr marL="342900" indent="-342900"/>
            <a:r>
              <a:rPr lang="es-ES" sz="2000" b="0" dirty="0"/>
              <a:t>PREGUNTAS DE REPASO:</a:t>
            </a:r>
          </a:p>
          <a:p>
            <a:pPr marL="342900" indent="-342900">
              <a:buFont typeface="Calibri" pitchFamily="34" charset="0"/>
              <a:buAutoNum type="arabicPeriod"/>
            </a:pPr>
            <a:r>
              <a:rPr lang="es-ES" sz="2000" b="0" dirty="0"/>
              <a:t>Que entiende por sistema?</a:t>
            </a:r>
          </a:p>
          <a:p>
            <a:pPr marL="342900" indent="-342900">
              <a:buFont typeface="Calibri" pitchFamily="34" charset="0"/>
              <a:buAutoNum type="arabicPeriod"/>
            </a:pPr>
            <a:r>
              <a:rPr lang="es-ES" sz="2000" b="0" dirty="0"/>
              <a:t>Mencione y explique las características de los sistemas.</a:t>
            </a:r>
          </a:p>
          <a:p>
            <a:pPr marL="342900" indent="-342900">
              <a:buFont typeface="Calibri" pitchFamily="34" charset="0"/>
              <a:buAutoNum type="arabicPeriod"/>
            </a:pPr>
            <a:r>
              <a:rPr lang="es-ES" sz="2000" b="0" dirty="0"/>
              <a:t>Que entiende por subsistema?</a:t>
            </a:r>
          </a:p>
          <a:p>
            <a:pPr marL="342900" indent="-342900">
              <a:buFont typeface="Calibri" pitchFamily="34" charset="0"/>
              <a:buAutoNum type="arabicPeriod"/>
            </a:pPr>
            <a:r>
              <a:rPr lang="es-ES" sz="2000" b="0" dirty="0"/>
              <a:t>Como considera a la organización como sistema?</a:t>
            </a:r>
          </a:p>
          <a:p>
            <a:pPr marL="342900" indent="-342900">
              <a:buFont typeface="Calibri" pitchFamily="34" charset="0"/>
              <a:buAutoNum type="arabicPeriod"/>
            </a:pPr>
            <a:r>
              <a:rPr lang="es-ES" sz="2000" b="0" dirty="0"/>
              <a:t>Mencione y explique los subsistemas que forman a la organización como sistema.</a:t>
            </a:r>
          </a:p>
          <a:p>
            <a:pPr marL="342900" indent="-342900">
              <a:buFont typeface="Calibri" pitchFamily="34" charset="0"/>
              <a:buAutoNum type="arabicPeriod"/>
            </a:pPr>
            <a:r>
              <a:rPr lang="es-ES" sz="2000" b="0" dirty="0"/>
              <a:t>Que se entiende por Limites o fronteras de los sistemas?</a:t>
            </a:r>
          </a:p>
          <a:p>
            <a:pPr marL="342900" indent="-342900">
              <a:buFont typeface="Calibri" pitchFamily="34" charset="0"/>
              <a:buAutoNum type="arabicPeriod"/>
            </a:pPr>
            <a:r>
              <a:rPr lang="es-ES" sz="2000" b="0" dirty="0"/>
              <a:t>Cuales son los elementos de un sistema?. Explíquelos.</a:t>
            </a:r>
          </a:p>
          <a:p>
            <a:pPr marL="342900" indent="-342900">
              <a:buFont typeface="Calibri" pitchFamily="34" charset="0"/>
              <a:buAutoNum type="arabicPeriod"/>
            </a:pPr>
            <a:r>
              <a:rPr lang="es-ES" sz="2000" b="0" dirty="0"/>
              <a:t>Cuales son los tipos de sistemas que se pueden identificar? Clasifíquelos.</a:t>
            </a:r>
          </a:p>
          <a:p>
            <a:pPr marL="342900" indent="-342900">
              <a:buFont typeface="Calibri" pitchFamily="34" charset="0"/>
              <a:buAutoNum type="arabicPeriod"/>
            </a:pPr>
            <a:r>
              <a:rPr lang="es-ES" sz="2000" b="0" dirty="0"/>
              <a:t>En que se fundamenta la teoría general de sistemas?</a:t>
            </a:r>
          </a:p>
          <a:p>
            <a:pPr marL="342900" indent="-342900">
              <a:buFont typeface="Calibri" pitchFamily="34" charset="0"/>
              <a:buAutoNum type="arabicPeriod"/>
            </a:pPr>
            <a:r>
              <a:rPr lang="es-ES" sz="2000" b="0" dirty="0"/>
              <a:t>Que entiendes por DATOS.</a:t>
            </a:r>
          </a:p>
          <a:p>
            <a:pPr marL="342900" indent="-342900">
              <a:buFont typeface="Calibri" pitchFamily="34" charset="0"/>
              <a:buAutoNum type="arabicPeriod"/>
            </a:pPr>
            <a:r>
              <a:rPr lang="es-ES" sz="2000" b="0" dirty="0"/>
              <a:t>Que entiendes por INFORMACIÓN.</a:t>
            </a:r>
          </a:p>
          <a:p>
            <a:pPr marL="342900" indent="-342900">
              <a:buFont typeface="Calibri" pitchFamily="34" charset="0"/>
              <a:buAutoNum type="arabicPeriod"/>
            </a:pPr>
            <a:r>
              <a:rPr lang="es-ES" sz="2000" b="0" dirty="0"/>
              <a:t>Mencione y explique todos los elementos presentes en todas las definiciones de información.</a:t>
            </a:r>
          </a:p>
          <a:p>
            <a:pPr marL="342900" indent="-342900">
              <a:buFont typeface="Calibri" pitchFamily="34" charset="0"/>
              <a:buAutoNum type="arabicPeriod"/>
            </a:pPr>
            <a:r>
              <a:rPr lang="es-ES" sz="2000" b="0" dirty="0"/>
              <a:t>Explique por que es importante la información en la toma de decisiones.</a:t>
            </a:r>
          </a:p>
          <a:p>
            <a:pPr marL="342900" indent="-342900">
              <a:buFont typeface="Calibri" pitchFamily="34" charset="0"/>
              <a:buAutoNum type="arabicPeriod"/>
            </a:pPr>
            <a:r>
              <a:rPr lang="es-ES" sz="2000" b="0" dirty="0"/>
              <a:t>Mencione y explique las categorías de la información.</a:t>
            </a:r>
          </a:p>
          <a:p>
            <a:pPr marL="342900" indent="-342900">
              <a:buFont typeface="Calibri" pitchFamily="34" charset="0"/>
              <a:buAutoNum type="arabicPeriod"/>
            </a:pPr>
            <a:r>
              <a:rPr lang="es-ES" sz="2000" b="0" dirty="0"/>
              <a:t>Cuales son los atributos de la información.</a:t>
            </a:r>
          </a:p>
          <a:p>
            <a:pPr marL="342900" indent="-342900">
              <a:buFont typeface="Calibri" pitchFamily="34" charset="0"/>
              <a:buAutoNum type="arabicPeriod"/>
            </a:pPr>
            <a:r>
              <a:rPr lang="es-ES" sz="2000" b="0" dirty="0"/>
              <a:t>Que impacto tienen los sistemas en nuestras actividades cotidianas?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PERFIL DE PROYECTO</a:t>
            </a:r>
            <a:endParaRPr lang="es-BO" dirty="0"/>
          </a:p>
        </p:txBody>
      </p:sp>
      <p:sp>
        <p:nvSpPr>
          <p:cNvPr id="4" name="3 Rectángulo"/>
          <p:cNvSpPr/>
          <p:nvPr/>
        </p:nvSpPr>
        <p:spPr>
          <a:xfrm>
            <a:off x="428596" y="1142983"/>
            <a:ext cx="8143932" cy="5632311"/>
          </a:xfrm>
          <a:prstGeom prst="rect">
            <a:avLst/>
          </a:prstGeom>
        </p:spPr>
        <p:txBody>
          <a:bodyPr wrap="square">
            <a:spAutoFit/>
          </a:bodyPr>
          <a:lstStyle/>
          <a:p>
            <a:pPr lvl="0"/>
            <a:r>
              <a:rPr lang="es-BO" sz="2400" dirty="0" smtClean="0"/>
              <a:t>3 TECNOLOGIA </a:t>
            </a:r>
            <a:r>
              <a:rPr lang="es-BO" sz="2400" dirty="0"/>
              <a:t>PARA EL DESARROLLO DEL SOFTWARE</a:t>
            </a:r>
          </a:p>
          <a:p>
            <a:pPr lvl="1"/>
            <a:r>
              <a:rPr lang="es-BO" sz="2400" dirty="0" smtClean="0"/>
              <a:t>3.1 Estrategia </a:t>
            </a:r>
            <a:r>
              <a:rPr lang="es-BO" sz="2400" dirty="0"/>
              <a:t>para el desarrollo del software</a:t>
            </a:r>
          </a:p>
          <a:p>
            <a:pPr lvl="1"/>
            <a:r>
              <a:rPr lang="es-BO" sz="2400" dirty="0" smtClean="0"/>
              <a:t>3.2 Metodología </a:t>
            </a:r>
            <a:r>
              <a:rPr lang="es-BO" sz="2400" dirty="0"/>
              <a:t>para el desarrollo del software</a:t>
            </a:r>
          </a:p>
          <a:p>
            <a:pPr lvl="2"/>
            <a:r>
              <a:rPr lang="es-BO" sz="2400" dirty="0" smtClean="0"/>
              <a:t>3.2.1 Características </a:t>
            </a:r>
            <a:r>
              <a:rPr lang="es-BO" sz="2400" dirty="0"/>
              <a:t>del PUDS</a:t>
            </a:r>
          </a:p>
          <a:p>
            <a:pPr lvl="2"/>
            <a:r>
              <a:rPr lang="es-BO" sz="2400" dirty="0" smtClean="0"/>
              <a:t>3.2.2 Características </a:t>
            </a:r>
            <a:r>
              <a:rPr lang="es-BO" sz="2400" dirty="0"/>
              <a:t>de UML</a:t>
            </a:r>
          </a:p>
          <a:p>
            <a:pPr lvl="1"/>
            <a:r>
              <a:rPr lang="es-BO" sz="2400" dirty="0" smtClean="0"/>
              <a:t>3.3 HERRAMIENTAS </a:t>
            </a:r>
            <a:r>
              <a:rPr lang="es-BO" sz="2400" dirty="0"/>
              <a:t>DE DESARROLLO</a:t>
            </a:r>
          </a:p>
          <a:p>
            <a:pPr lvl="2"/>
            <a:r>
              <a:rPr lang="es-BO" sz="2400" dirty="0" smtClean="0"/>
              <a:t>3.3.1 Software</a:t>
            </a:r>
            <a:endParaRPr lang="es-BO" sz="2400" dirty="0"/>
          </a:p>
          <a:p>
            <a:pPr lvl="2"/>
            <a:r>
              <a:rPr lang="es-BO" sz="2400" dirty="0" smtClean="0"/>
              <a:t>3.3.2 Hardware</a:t>
            </a:r>
            <a:endParaRPr lang="es-BO" sz="2400" dirty="0"/>
          </a:p>
          <a:p>
            <a:pPr lvl="0"/>
            <a:r>
              <a:rPr lang="es-BO" sz="2400" dirty="0" smtClean="0"/>
              <a:t>4 POSIBLES </a:t>
            </a:r>
            <a:r>
              <a:rPr lang="es-BO" sz="2400" dirty="0"/>
              <a:t>COSTOS</a:t>
            </a:r>
          </a:p>
          <a:p>
            <a:pPr lvl="0"/>
            <a:r>
              <a:rPr lang="es-BO" sz="2400" dirty="0" smtClean="0"/>
              <a:t>5 POSIBLES </a:t>
            </a:r>
            <a:r>
              <a:rPr lang="es-BO" sz="2400" dirty="0"/>
              <a:t>BENEFICIOS</a:t>
            </a:r>
          </a:p>
          <a:p>
            <a:pPr lvl="1"/>
            <a:r>
              <a:rPr lang="es-BO" sz="2400" dirty="0" smtClean="0"/>
              <a:t>5.1 TIEMPO</a:t>
            </a:r>
            <a:endParaRPr lang="es-BO" sz="2400" dirty="0"/>
          </a:p>
          <a:p>
            <a:pPr lvl="1"/>
            <a:r>
              <a:rPr lang="es-BO" sz="2400" dirty="0" smtClean="0"/>
              <a:t>5.2 ESFUERZO</a:t>
            </a:r>
            <a:endParaRPr lang="es-BO" sz="2400" dirty="0"/>
          </a:p>
          <a:p>
            <a:pPr lvl="1"/>
            <a:r>
              <a:rPr lang="es-BO" sz="2400" dirty="0" smtClean="0"/>
              <a:t>5.3 COSTOS</a:t>
            </a:r>
            <a:endParaRPr lang="es-BO" sz="2400" dirty="0"/>
          </a:p>
          <a:p>
            <a:pPr lvl="0"/>
            <a:r>
              <a:rPr lang="es-BO" sz="2400" dirty="0" smtClean="0"/>
              <a:t>6 POSIBLES </a:t>
            </a:r>
            <a:r>
              <a:rPr lang="es-BO" sz="2400" dirty="0"/>
              <a:t>CLIENTES</a:t>
            </a:r>
          </a:p>
          <a:p>
            <a:pPr lvl="0"/>
            <a:r>
              <a:rPr lang="es-BO" sz="2400" dirty="0" smtClean="0"/>
              <a:t>7 ANEXOS</a:t>
            </a:r>
            <a:endParaRPr lang="es-BO"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2339975" y="333375"/>
            <a:ext cx="4608513" cy="719138"/>
          </a:xfrm>
          <a:prstGeom prst="rect">
            <a:avLst/>
          </a:prstGeom>
          <a:noFill/>
          <a:ln w="9525">
            <a:noFill/>
            <a:miter lim="800000"/>
            <a:headEnd/>
            <a:tailEnd/>
          </a:ln>
        </p:spPr>
        <p:txBody>
          <a:bodyPr anchor="ctr" anchorCtr="1"/>
          <a:lstStyle/>
          <a:p>
            <a:r>
              <a:rPr lang="es-MX" sz="4000" b="0">
                <a:latin typeface="Arial" charset="0"/>
              </a:rPr>
              <a:t>SISTEMA</a:t>
            </a:r>
            <a:endParaRPr lang="es-ES" sz="4000" b="0">
              <a:latin typeface="Arial" charset="0"/>
            </a:endParaRPr>
          </a:p>
        </p:txBody>
      </p:sp>
      <p:sp>
        <p:nvSpPr>
          <p:cNvPr id="10243" name="Rectangle 6"/>
          <p:cNvSpPr>
            <a:spLocks noChangeArrowheads="1"/>
          </p:cNvSpPr>
          <p:nvPr/>
        </p:nvSpPr>
        <p:spPr bwMode="auto">
          <a:xfrm>
            <a:off x="1071563" y="1268413"/>
            <a:ext cx="7715250" cy="830262"/>
          </a:xfrm>
          <a:prstGeom prst="rect">
            <a:avLst/>
          </a:prstGeom>
          <a:noFill/>
          <a:ln w="9525">
            <a:noFill/>
            <a:miter lim="800000"/>
            <a:headEnd/>
            <a:tailEnd/>
          </a:ln>
        </p:spPr>
        <p:txBody>
          <a:bodyPr>
            <a:spAutoFit/>
          </a:bodyPr>
          <a:lstStyle/>
          <a:p>
            <a:pPr algn="just"/>
            <a:r>
              <a:rPr lang="es-MX" sz="2400">
                <a:solidFill>
                  <a:srgbClr val="0000FF"/>
                </a:solidFill>
                <a:latin typeface="Arial" charset="0"/>
              </a:rPr>
              <a:t>CONJUNTO DE ELEMENTOS QUE INTERACTUAN ENTRE SI CON UN OBJETIVO COMUN</a:t>
            </a:r>
          </a:p>
        </p:txBody>
      </p:sp>
      <p:sp>
        <p:nvSpPr>
          <p:cNvPr id="10244" name="Text Box 8"/>
          <p:cNvSpPr txBox="1">
            <a:spLocks noChangeArrowheads="1"/>
          </p:cNvSpPr>
          <p:nvPr/>
        </p:nvSpPr>
        <p:spPr bwMode="auto">
          <a:xfrm>
            <a:off x="1071563" y="2286000"/>
            <a:ext cx="7715250" cy="1016000"/>
          </a:xfrm>
          <a:prstGeom prst="rect">
            <a:avLst/>
          </a:prstGeom>
          <a:noFill/>
          <a:ln w="9525">
            <a:noFill/>
            <a:miter lim="800000"/>
            <a:headEnd/>
            <a:tailEnd/>
          </a:ln>
        </p:spPr>
        <p:txBody>
          <a:bodyPr>
            <a:spAutoFit/>
          </a:bodyPr>
          <a:lstStyle/>
          <a:p>
            <a:pPr algn="just">
              <a:spcBef>
                <a:spcPct val="50000"/>
              </a:spcBef>
            </a:pPr>
            <a:r>
              <a:rPr lang="es-MX" sz="2000" b="0">
                <a:latin typeface="Arial" charset="0"/>
              </a:rPr>
              <a:t>Conjunto de elementos interrelacionados entre si de forma tal que un elemento afecta el comportamiento de todo el conjunto, que tiene un fin determinado.</a:t>
            </a:r>
          </a:p>
        </p:txBody>
      </p:sp>
      <p:sp>
        <p:nvSpPr>
          <p:cNvPr id="11269" name="Text Box 9"/>
          <p:cNvSpPr txBox="1">
            <a:spLocks noChangeArrowheads="1"/>
          </p:cNvSpPr>
          <p:nvPr/>
        </p:nvSpPr>
        <p:spPr bwMode="auto">
          <a:xfrm>
            <a:off x="1214438" y="3786188"/>
            <a:ext cx="4143375" cy="2032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just">
              <a:spcBef>
                <a:spcPct val="50000"/>
              </a:spcBef>
              <a:defRPr/>
            </a:pPr>
            <a:r>
              <a:rPr lang="es-MX" b="0" dirty="0">
                <a:latin typeface="Arial" charset="0"/>
              </a:rPr>
              <a:t>Un sistema es una combinación de medios (como personas, materiales, equipos, software, instalaciones, datos...), integrados de forma tal que puedan desarrollar una determinada función en respuesta a una necesidad concreta.</a:t>
            </a:r>
          </a:p>
        </p:txBody>
      </p:sp>
      <p:pic>
        <p:nvPicPr>
          <p:cNvPr id="10246" name="Picture 7" descr="http://www.um.es/docencia/barzana/IMGTEORIA/sistema_computo.jpg"/>
          <p:cNvPicPr>
            <a:picLocks noChangeAspect="1" noChangeArrowheads="1"/>
          </p:cNvPicPr>
          <p:nvPr/>
        </p:nvPicPr>
        <p:blipFill>
          <a:blip r:embed="rId2"/>
          <a:srcRect/>
          <a:stretch>
            <a:fillRect/>
          </a:stretch>
        </p:blipFill>
        <p:spPr bwMode="auto">
          <a:xfrm>
            <a:off x="5500688" y="3429000"/>
            <a:ext cx="3286125" cy="2484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000125" y="285750"/>
            <a:ext cx="7313613" cy="1143000"/>
          </a:xfrm>
        </p:spPr>
        <p:txBody>
          <a:bodyPr/>
          <a:lstStyle/>
          <a:p>
            <a:pPr eaLnBrk="1" hangingPunct="1"/>
            <a:r>
              <a:rPr lang="es-MX" smtClean="0"/>
              <a:t>Características de los sistemas:</a:t>
            </a:r>
          </a:p>
        </p:txBody>
      </p:sp>
      <p:sp>
        <p:nvSpPr>
          <p:cNvPr id="11267" name="Text Box 4"/>
          <p:cNvSpPr txBox="1">
            <a:spLocks noChangeArrowheads="1"/>
          </p:cNvSpPr>
          <p:nvPr/>
        </p:nvSpPr>
        <p:spPr bwMode="auto">
          <a:xfrm>
            <a:off x="857250" y="1673225"/>
            <a:ext cx="6643688" cy="3970338"/>
          </a:xfrm>
          <a:prstGeom prst="rect">
            <a:avLst/>
          </a:prstGeom>
          <a:noFill/>
          <a:ln w="9525">
            <a:noFill/>
            <a:miter lim="800000"/>
            <a:headEnd/>
            <a:tailEnd/>
          </a:ln>
        </p:spPr>
        <p:txBody>
          <a:bodyPr>
            <a:spAutoFit/>
          </a:bodyPr>
          <a:lstStyle/>
          <a:p>
            <a:pPr algn="just">
              <a:spcBef>
                <a:spcPct val="50000"/>
              </a:spcBef>
            </a:pPr>
            <a:r>
              <a:rPr lang="es-MX"/>
              <a:t>ELEMENTOS. </a:t>
            </a:r>
            <a:r>
              <a:rPr lang="es-MX" b="0"/>
              <a:t>La interacción e interdependencia de sus elementos.</a:t>
            </a:r>
          </a:p>
          <a:p>
            <a:pPr algn="just">
              <a:spcBef>
                <a:spcPct val="50000"/>
              </a:spcBef>
            </a:pPr>
            <a:endParaRPr lang="es-MX" b="0"/>
          </a:p>
          <a:p>
            <a:pPr algn="just">
              <a:spcBef>
                <a:spcPct val="50000"/>
              </a:spcBef>
            </a:pPr>
            <a:r>
              <a:rPr lang="es-ES"/>
              <a:t>OBJETIVOS:</a:t>
            </a:r>
            <a:r>
              <a:rPr lang="es-ES" b="0"/>
              <a:t> Para la permanencia del sistema éste busca definir un sentido de unidad y propósito. </a:t>
            </a:r>
            <a:r>
              <a:rPr lang="es-MX" b="0"/>
              <a:t>La persecución de un </a:t>
            </a:r>
            <a:r>
              <a:rPr lang="es-MX"/>
              <a:t>objetivo o finalidad.</a:t>
            </a:r>
          </a:p>
          <a:p>
            <a:pPr algn="just">
              <a:spcBef>
                <a:spcPct val="50000"/>
              </a:spcBef>
            </a:pPr>
            <a:endParaRPr lang="es-MX"/>
          </a:p>
          <a:p>
            <a:pPr algn="just"/>
            <a:r>
              <a:rPr lang="es-MX" b="0"/>
              <a:t>* Los sistemas deben considerarse como un todo compuesto de partes que a su vez pueden ser también subsistemas.</a:t>
            </a:r>
          </a:p>
          <a:p>
            <a:pPr algn="just"/>
            <a:endParaRPr lang="es-MX" b="0"/>
          </a:p>
          <a:p>
            <a:pPr algn="just">
              <a:spcBef>
                <a:spcPct val="50000"/>
              </a:spcBef>
            </a:pPr>
            <a:r>
              <a:rPr lang="es-MX" b="0"/>
              <a:t>* La interacción con el medio ambiente.</a:t>
            </a:r>
          </a:p>
        </p:txBody>
      </p:sp>
      <p:pic>
        <p:nvPicPr>
          <p:cNvPr id="11268" name="Picture 5" descr="http://www.digital-home.es/imagenes/foto_domotica.jpg"/>
          <p:cNvPicPr>
            <a:picLocks noChangeAspect="1" noChangeArrowheads="1"/>
          </p:cNvPicPr>
          <p:nvPr/>
        </p:nvPicPr>
        <p:blipFill>
          <a:blip r:embed="rId2"/>
          <a:srcRect/>
          <a:stretch>
            <a:fillRect/>
          </a:stretch>
        </p:blipFill>
        <p:spPr bwMode="auto">
          <a:xfrm>
            <a:off x="7786688" y="1500188"/>
            <a:ext cx="1357312" cy="4929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000125" y="1357313"/>
            <a:ext cx="7715250" cy="830262"/>
          </a:xfrm>
          <a:prstGeom prst="rect">
            <a:avLst/>
          </a:prstGeom>
          <a:noFill/>
          <a:ln w="9525">
            <a:noFill/>
            <a:miter lim="800000"/>
            <a:headEnd/>
            <a:tailEnd/>
          </a:ln>
        </p:spPr>
        <p:txBody>
          <a:bodyPr>
            <a:spAutoFit/>
          </a:bodyPr>
          <a:lstStyle/>
          <a:p>
            <a:pPr algn="just">
              <a:spcBef>
                <a:spcPct val="50000"/>
              </a:spcBef>
            </a:pPr>
            <a:r>
              <a:rPr lang="es-MX" sz="1600"/>
              <a:t>ENTRADAS.</a:t>
            </a:r>
            <a:r>
              <a:rPr lang="es-MX" sz="1600" b="0"/>
              <a:t> son los ingresos del sistema que pueden ser recursos materiales, recursos humanos o información. Constituyen la fuerza de arranque que suministra al sistema de sus necesidades operativas. </a:t>
            </a:r>
          </a:p>
        </p:txBody>
      </p:sp>
      <p:sp>
        <p:nvSpPr>
          <p:cNvPr id="12291" name="Text Box 5"/>
          <p:cNvSpPr txBox="1">
            <a:spLocks noChangeArrowheads="1"/>
          </p:cNvSpPr>
          <p:nvPr/>
        </p:nvSpPr>
        <p:spPr bwMode="auto">
          <a:xfrm>
            <a:off x="1071563" y="2643188"/>
            <a:ext cx="7715250" cy="830262"/>
          </a:xfrm>
          <a:prstGeom prst="rect">
            <a:avLst/>
          </a:prstGeom>
          <a:noFill/>
          <a:ln w="9525">
            <a:noFill/>
            <a:miter lim="800000"/>
            <a:headEnd/>
            <a:tailEnd/>
          </a:ln>
        </p:spPr>
        <p:txBody>
          <a:bodyPr>
            <a:spAutoFit/>
          </a:bodyPr>
          <a:lstStyle/>
          <a:p>
            <a:pPr algn="just">
              <a:spcBef>
                <a:spcPct val="50000"/>
              </a:spcBef>
            </a:pPr>
            <a:r>
              <a:rPr lang="es-MX" sz="1600"/>
              <a:t>PROCESO.</a:t>
            </a:r>
            <a:r>
              <a:rPr lang="es-MX" sz="1600" b="0"/>
              <a:t>  Es lo que transforma una entrada en salida (máquina, un individuo, una computadora, un producto químico, una tarea realizada por un miembro de la organización, etc.</a:t>
            </a:r>
          </a:p>
        </p:txBody>
      </p:sp>
      <p:sp>
        <p:nvSpPr>
          <p:cNvPr id="12292" name="Text Box 6"/>
          <p:cNvSpPr txBox="1">
            <a:spLocks noChangeArrowheads="1"/>
          </p:cNvSpPr>
          <p:nvPr/>
        </p:nvSpPr>
        <p:spPr bwMode="auto">
          <a:xfrm>
            <a:off x="4500563" y="4281488"/>
            <a:ext cx="4429125" cy="1570037"/>
          </a:xfrm>
          <a:prstGeom prst="rect">
            <a:avLst/>
          </a:prstGeom>
          <a:noFill/>
          <a:ln w="9525">
            <a:noFill/>
            <a:miter lim="800000"/>
            <a:headEnd/>
            <a:tailEnd/>
          </a:ln>
        </p:spPr>
        <p:txBody>
          <a:bodyPr>
            <a:spAutoFit/>
          </a:bodyPr>
          <a:lstStyle/>
          <a:p>
            <a:pPr algn="just">
              <a:spcBef>
                <a:spcPct val="50000"/>
              </a:spcBef>
            </a:pPr>
            <a:r>
              <a:rPr lang="es-MX" sz="1600"/>
              <a:t>SALIDAS.</a:t>
            </a:r>
            <a:r>
              <a:rPr lang="es-MX" sz="1600" b="0"/>
              <a:t> Son los resultados que se obtienen de procesar las entradas. (productos, servicios e información). Son el resultado del funcionamiento del sistema o, alternativamente, el propósito para el cual existe el sistema. </a:t>
            </a:r>
          </a:p>
        </p:txBody>
      </p:sp>
      <p:sp>
        <p:nvSpPr>
          <p:cNvPr id="13317" name="Rectangle 7"/>
          <p:cNvSpPr>
            <a:spLocks noGrp="1" noChangeArrowheads="1"/>
          </p:cNvSpPr>
          <p:nvPr>
            <p:ph type="title" idx="4294967295"/>
          </p:nvPr>
        </p:nvSpPr>
        <p:spPr>
          <a:xfrm>
            <a:off x="1214438" y="428625"/>
            <a:ext cx="6657975" cy="679450"/>
          </a:xfrm>
        </p:spPr>
        <p:txBody>
          <a:bodyPr rtlCol="0">
            <a:normAutofit fontScale="90000"/>
          </a:bodyPr>
          <a:lstStyle/>
          <a:p>
            <a:pPr eaLnBrk="1" fontAlgn="auto" hangingPunct="1">
              <a:spcAft>
                <a:spcPts val="0"/>
              </a:spcAft>
              <a:defRPr/>
            </a:pPr>
            <a:r>
              <a:rPr lang="es-MX" dirty="0" smtClean="0"/>
              <a:t>Características de los sistemas:</a:t>
            </a:r>
          </a:p>
        </p:txBody>
      </p:sp>
      <p:pic>
        <p:nvPicPr>
          <p:cNvPr id="12294" name="Picture 7" descr="http://upload.wikimedia.org/wikipedia/en/d/d1/Information_processing_system_(english).PNG"/>
          <p:cNvPicPr>
            <a:picLocks noChangeAspect="1" noChangeArrowheads="1"/>
          </p:cNvPicPr>
          <p:nvPr/>
        </p:nvPicPr>
        <p:blipFill>
          <a:blip r:embed="rId2"/>
          <a:srcRect/>
          <a:stretch>
            <a:fillRect/>
          </a:stretch>
        </p:blipFill>
        <p:spPr bwMode="auto">
          <a:xfrm>
            <a:off x="714375" y="4281488"/>
            <a:ext cx="3783013" cy="1576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sz="quarter" idx="4294967295"/>
          </p:nvPr>
        </p:nvSpPr>
        <p:spPr>
          <a:xfrm>
            <a:off x="1143000" y="428625"/>
            <a:ext cx="2714625" cy="1016000"/>
          </a:xfrm>
        </p:spPr>
        <p:txBody>
          <a:bodyPr/>
          <a:lstStyle/>
          <a:p>
            <a:pPr eaLnBrk="1" hangingPunct="1"/>
            <a:r>
              <a:rPr lang="es-MX" sz="3200" b="1" smtClean="0"/>
              <a:t>SUBSISTEMAS.</a:t>
            </a:r>
          </a:p>
        </p:txBody>
      </p:sp>
      <p:pic>
        <p:nvPicPr>
          <p:cNvPr id="13315" name="Picture 10" descr="j0336970"/>
          <p:cNvPicPr>
            <a:picLocks noGrp="1" noChangeAspect="1" noChangeArrowheads="1" noCrop="1"/>
          </p:cNvPicPr>
          <p:nvPr>
            <p:ph sz="quarter" idx="4294967295"/>
          </p:nvPr>
        </p:nvPicPr>
        <p:blipFill>
          <a:blip r:embed="rId2"/>
          <a:srcRect/>
          <a:stretch>
            <a:fillRect/>
          </a:stretch>
        </p:blipFill>
        <p:spPr>
          <a:xfrm>
            <a:off x="5857875" y="2000250"/>
            <a:ext cx="1500188" cy="1500188"/>
          </a:xfrm>
          <a:noFill/>
        </p:spPr>
      </p:pic>
      <p:pic>
        <p:nvPicPr>
          <p:cNvPr id="13316" name="Picture 12" descr="j0283760"/>
          <p:cNvPicPr>
            <a:picLocks noGrp="1" noChangeAspect="1" noChangeArrowheads="1" noCrop="1"/>
          </p:cNvPicPr>
          <p:nvPr>
            <p:ph sz="quarter" idx="4294967295"/>
          </p:nvPr>
        </p:nvPicPr>
        <p:blipFill>
          <a:blip r:embed="rId3"/>
          <a:srcRect/>
          <a:stretch>
            <a:fillRect/>
          </a:stretch>
        </p:blipFill>
        <p:spPr>
          <a:xfrm rot="5400000">
            <a:off x="5976144" y="642144"/>
            <a:ext cx="1714500" cy="1671638"/>
          </a:xfrm>
          <a:noFill/>
        </p:spPr>
      </p:pic>
      <p:pic>
        <p:nvPicPr>
          <p:cNvPr id="13317" name="Picture 18" descr="arrdt.gif (629 bytes)"/>
          <p:cNvPicPr>
            <a:picLocks noGrp="1" noChangeAspect="1" noChangeArrowheads="1" noCrop="1"/>
          </p:cNvPicPr>
          <p:nvPr>
            <p:ph sz="quarter" idx="4294967295"/>
          </p:nvPr>
        </p:nvPicPr>
        <p:blipFill>
          <a:blip r:embed="rId4"/>
          <a:srcRect/>
          <a:stretch>
            <a:fillRect/>
          </a:stretch>
        </p:blipFill>
        <p:spPr>
          <a:xfrm rot="10800000">
            <a:off x="3571875" y="4786313"/>
            <a:ext cx="628650" cy="476250"/>
          </a:xfrm>
          <a:noFill/>
        </p:spPr>
      </p:pic>
      <p:sp>
        <p:nvSpPr>
          <p:cNvPr id="13318" name="Text Box 4"/>
          <p:cNvSpPr txBox="1">
            <a:spLocks noChangeArrowheads="1"/>
          </p:cNvSpPr>
          <p:nvPr/>
        </p:nvSpPr>
        <p:spPr bwMode="auto">
          <a:xfrm>
            <a:off x="1000125" y="1714500"/>
            <a:ext cx="4214813" cy="1477963"/>
          </a:xfrm>
          <a:prstGeom prst="rect">
            <a:avLst/>
          </a:prstGeom>
          <a:noFill/>
          <a:ln w="9525">
            <a:noFill/>
            <a:miter lim="800000"/>
            <a:headEnd/>
            <a:tailEnd/>
          </a:ln>
        </p:spPr>
        <p:txBody>
          <a:bodyPr>
            <a:spAutoFit/>
          </a:bodyPr>
          <a:lstStyle/>
          <a:p>
            <a:pPr algn="just">
              <a:spcBef>
                <a:spcPct val="50000"/>
              </a:spcBef>
            </a:pPr>
            <a:r>
              <a:rPr lang="es-MX" b="0"/>
              <a:t>Al definir el sistema se hace referencia a los subsistemas que lo componen cuando se indica que esta formado por partes o cosas que forman un todo.</a:t>
            </a:r>
          </a:p>
        </p:txBody>
      </p:sp>
      <p:sp>
        <p:nvSpPr>
          <p:cNvPr id="13319" name="8 Rectángulo"/>
          <p:cNvSpPr>
            <a:spLocks noChangeArrowheads="1"/>
          </p:cNvSpPr>
          <p:nvPr/>
        </p:nvSpPr>
        <p:spPr bwMode="auto">
          <a:xfrm>
            <a:off x="4214813" y="4143375"/>
            <a:ext cx="4500562" cy="1754188"/>
          </a:xfrm>
          <a:prstGeom prst="rect">
            <a:avLst/>
          </a:prstGeom>
          <a:noFill/>
          <a:ln w="9525">
            <a:noFill/>
            <a:miter lim="800000"/>
            <a:headEnd/>
            <a:tailEnd/>
          </a:ln>
        </p:spPr>
        <p:txBody>
          <a:bodyPr>
            <a:spAutoFit/>
          </a:bodyPr>
          <a:lstStyle/>
          <a:p>
            <a:pPr algn="just"/>
            <a:r>
              <a:rPr lang="es-MX" b="0">
                <a:solidFill>
                  <a:srgbClr val="000000"/>
                </a:solidFill>
              </a:rPr>
              <a:t>Estos conjunto o partes pueden ser a su vez sistemas (subsistemas del sistema), ya que forman un todo en si mismo y estos serian de un rango inferior al del sistema que componen.</a:t>
            </a:r>
            <a:endParaRPr lang="es-MX" b="0"/>
          </a:p>
        </p:txBody>
      </p:sp>
      <p:pic>
        <p:nvPicPr>
          <p:cNvPr id="13320" name="Picture 10" descr="http://www.monografias.com/trabajos13/progper/Image1068.jpg"/>
          <p:cNvPicPr>
            <a:picLocks noChangeAspect="1" noChangeArrowheads="1"/>
          </p:cNvPicPr>
          <p:nvPr/>
        </p:nvPicPr>
        <p:blipFill>
          <a:blip r:embed="rId5"/>
          <a:srcRect/>
          <a:stretch>
            <a:fillRect/>
          </a:stretch>
        </p:blipFill>
        <p:spPr bwMode="auto">
          <a:xfrm>
            <a:off x="1500188" y="3929063"/>
            <a:ext cx="1654175" cy="1897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830388" y="301625"/>
            <a:ext cx="7313612" cy="1143000"/>
          </a:xfrm>
        </p:spPr>
        <p:txBody>
          <a:bodyPr/>
          <a:lstStyle/>
          <a:p>
            <a:pPr eaLnBrk="1" hangingPunct="1"/>
            <a:r>
              <a:rPr lang="es-MX" sz="3200" b="1" smtClean="0"/>
              <a:t>Subsistemas que forman la Empresa:</a:t>
            </a:r>
          </a:p>
        </p:txBody>
      </p:sp>
      <p:pic>
        <p:nvPicPr>
          <p:cNvPr id="14339" name="Picture 9" descr="j0189217"/>
          <p:cNvPicPr>
            <a:picLocks noGrp="1" noChangeAspect="1" noChangeArrowheads="1" noCrop="1"/>
          </p:cNvPicPr>
          <p:nvPr>
            <p:ph sz="quarter" idx="4294967295"/>
          </p:nvPr>
        </p:nvPicPr>
        <p:blipFill>
          <a:blip r:embed="rId2"/>
          <a:srcRect/>
          <a:stretch>
            <a:fillRect/>
          </a:stretch>
        </p:blipFill>
        <p:spPr>
          <a:xfrm>
            <a:off x="1143000" y="3429000"/>
            <a:ext cx="2193925" cy="2047875"/>
          </a:xfrm>
          <a:noFill/>
        </p:spPr>
      </p:pic>
      <p:pic>
        <p:nvPicPr>
          <p:cNvPr id="14340" name="Picture 11" descr="j0254488"/>
          <p:cNvPicPr>
            <a:picLocks noGrp="1" noChangeAspect="1" noChangeArrowheads="1" noCrop="1"/>
          </p:cNvPicPr>
          <p:nvPr>
            <p:ph sz="quarter" idx="4294967295"/>
          </p:nvPr>
        </p:nvPicPr>
        <p:blipFill>
          <a:blip r:embed="rId3"/>
          <a:srcRect/>
          <a:stretch>
            <a:fillRect/>
          </a:stretch>
        </p:blipFill>
        <p:spPr>
          <a:xfrm>
            <a:off x="7358063" y="1928813"/>
            <a:ext cx="857250" cy="1228725"/>
          </a:xfrm>
          <a:noFill/>
        </p:spPr>
      </p:pic>
      <p:sp>
        <p:nvSpPr>
          <p:cNvPr id="14341" name="Text Box 4"/>
          <p:cNvSpPr txBox="1">
            <a:spLocks noChangeArrowheads="1"/>
          </p:cNvSpPr>
          <p:nvPr/>
        </p:nvSpPr>
        <p:spPr bwMode="auto">
          <a:xfrm>
            <a:off x="827088" y="2060575"/>
            <a:ext cx="5959475" cy="646113"/>
          </a:xfrm>
          <a:prstGeom prst="rect">
            <a:avLst/>
          </a:prstGeom>
          <a:noFill/>
          <a:ln w="9525">
            <a:noFill/>
            <a:miter lim="800000"/>
            <a:headEnd/>
            <a:tailEnd/>
          </a:ln>
        </p:spPr>
        <p:txBody>
          <a:bodyPr>
            <a:spAutoFit/>
          </a:bodyPr>
          <a:lstStyle/>
          <a:p>
            <a:pPr algn="just">
              <a:spcBef>
                <a:spcPct val="50000"/>
              </a:spcBef>
            </a:pPr>
            <a:r>
              <a:rPr lang="es-MX"/>
              <a:t>a) Subsistema psicosocial:</a:t>
            </a:r>
            <a:r>
              <a:rPr lang="es-MX" b="0"/>
              <a:t> está compuesto por individuos y grupos en interacción. </a:t>
            </a:r>
          </a:p>
        </p:txBody>
      </p:sp>
      <p:sp>
        <p:nvSpPr>
          <p:cNvPr id="7" name="6 Rectángulo"/>
          <p:cNvSpPr/>
          <p:nvPr/>
        </p:nvSpPr>
        <p:spPr>
          <a:xfrm>
            <a:off x="3786188" y="3857625"/>
            <a:ext cx="5000625" cy="1938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s-MX" sz="2400" b="0" dirty="0"/>
              <a:t>Dicho subsistema está formado por la conducta individual y la motivación, las relaciones del</a:t>
            </a:r>
            <a:r>
              <a:rPr lang="es-MX" sz="2400" b="0" i="1" dirty="0"/>
              <a:t> </a:t>
            </a:r>
            <a:r>
              <a:rPr lang="es-MX" sz="2400" b="0" dirty="0"/>
              <a:t>status y del papel, dinámica de grupos y los sistemas de influencia.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1770</Words>
  <Application>Microsoft Office PowerPoint</Application>
  <PresentationFormat>Presentación en pantalla (4:3)</PresentationFormat>
  <Paragraphs>209</Paragraphs>
  <Slides>39</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5" baseType="lpstr">
      <vt:lpstr>Arial</vt:lpstr>
      <vt:lpstr>Calibri</vt:lpstr>
      <vt:lpstr>Goudy Old Style</vt:lpstr>
      <vt:lpstr>Wingdings</vt:lpstr>
      <vt:lpstr>Tema de Office</vt:lpstr>
      <vt:lpstr>Imagen de mapa de bits</vt:lpstr>
      <vt:lpstr>PERFIL DE PROYECTO</vt:lpstr>
      <vt:lpstr>PERFIL DE PROYECTO</vt:lpstr>
      <vt:lpstr>PERFIL DE PROYECTO</vt:lpstr>
      <vt:lpstr>PERFIL DE PROYECTO</vt:lpstr>
      <vt:lpstr>Presentación de PowerPoint</vt:lpstr>
      <vt:lpstr>Características de los sistemas:</vt:lpstr>
      <vt:lpstr>Características de los sistemas:</vt:lpstr>
      <vt:lpstr>SUBSISTEMAS.</vt:lpstr>
      <vt:lpstr>Subsistemas que forman la Empresa:</vt:lpstr>
      <vt:lpstr>Subsistemas que forman la Empresa:</vt:lpstr>
      <vt:lpstr>Subsistemas que forman la Empresa:</vt:lpstr>
      <vt:lpstr>Presentación de PowerPoint</vt:lpstr>
      <vt:lpstr>Características de los sistemas:</vt:lpstr>
      <vt:lpstr>Ejemplo: UN NEGOCIO DE PERIÓDICO</vt:lpstr>
      <vt:lpstr>Presentación de PowerPoint</vt:lpstr>
      <vt:lpstr>Presentación de PowerPoint</vt:lpstr>
      <vt:lpstr>Entrada-Proceso-Salida: El esquema de funcionamiento del sistema seria como sigue:</vt:lpstr>
      <vt:lpstr>Ejercicio: Elabora un ejemplo.</vt:lpstr>
      <vt:lpstr>ELEMENTOS DE UN SISTEMA</vt:lpstr>
      <vt:lpstr>Tipos de sistemas </vt:lpstr>
      <vt:lpstr>Presentación de PowerPoint</vt:lpstr>
      <vt:lpstr>Presentación de PowerPoint</vt:lpstr>
      <vt:lpstr>Presentación de PowerPoint</vt:lpstr>
      <vt:lpstr>DATOS E INFORMACIÓN.</vt:lpstr>
      <vt:lpstr>Datos e información.</vt:lpstr>
      <vt:lpstr>Información:</vt:lpstr>
      <vt:lpstr>¿QUE ES INFORMACIÓN?</vt:lpstr>
      <vt:lpstr>Presentación de PowerPoint</vt:lpstr>
      <vt:lpstr>Atributos de la información:</vt:lpstr>
      <vt:lpstr>Presentación de PowerPoint</vt:lpstr>
      <vt:lpstr>La sociedad ha cambiado:</vt:lpstr>
      <vt:lpstr>Presentación de PowerPoint</vt:lpstr>
      <vt:lpstr>Importancia de la Información en la toma de decisiones </vt:lpstr>
      <vt:lpstr>Importancia de la Información en la toma de decisiones </vt:lpstr>
      <vt:lpstr>Presentación de PowerPoint</vt:lpstr>
      <vt:lpstr>Categorías de la Información: </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PERFIL DE PROYECTO</dc:title>
  <dc:creator>Angelica Garzon</dc:creator>
  <cp:lastModifiedBy>Eddy Escalante</cp:lastModifiedBy>
  <cp:revision>14</cp:revision>
  <dcterms:created xsi:type="dcterms:W3CDTF">2012-09-13T03:44:47Z</dcterms:created>
  <dcterms:modified xsi:type="dcterms:W3CDTF">2015-03-14T19:07:05Z</dcterms:modified>
</cp:coreProperties>
</file>