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3" r:id="rId8"/>
    <p:sldId id="264" r:id="rId9"/>
    <p:sldId id="260" r:id="rId10"/>
  </p:sldIdLst>
  <p:sldSz cx="9144000" cy="6858000" type="screen4x3"/>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FB2DE70B-5466-4263-847B-3F84F556766E}" type="datetimeFigureOut">
              <a:rPr lang="es-BO" smtClean="0"/>
              <a:pPr/>
              <a:t>25/11/2014</a:t>
            </a:fld>
            <a:endParaRPr lang="es-BO"/>
          </a:p>
        </p:txBody>
      </p:sp>
      <p:sp>
        <p:nvSpPr>
          <p:cNvPr id="17" name="16 Marcador de pie de página"/>
          <p:cNvSpPr>
            <a:spLocks noGrp="1"/>
          </p:cNvSpPr>
          <p:nvPr>
            <p:ph type="ftr" sz="quarter" idx="11"/>
          </p:nvPr>
        </p:nvSpPr>
        <p:spPr/>
        <p:txBody>
          <a:bodyPr/>
          <a:lstStyle/>
          <a:p>
            <a:endParaRPr lang="es-BO"/>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F8D18CF3-CD7A-4AB1-BE9E-49C65367F86A}" type="slidenum">
              <a:rPr lang="es-BO" smtClean="0"/>
              <a:pPr/>
              <a:t>‹Nº›</a:t>
            </a:fld>
            <a:endParaRPr lang="es-BO"/>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B2DE70B-5466-4263-847B-3F84F556766E}" type="datetimeFigureOut">
              <a:rPr lang="es-BO" smtClean="0"/>
              <a:pPr/>
              <a:t>25/11/2014</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F8D18CF3-CD7A-4AB1-BE9E-49C65367F86A}" type="slidenum">
              <a:rPr lang="es-BO" smtClean="0"/>
              <a:pPr/>
              <a:t>‹Nº›</a:t>
            </a:fld>
            <a:endParaRPr lang="es-B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B2DE70B-5466-4263-847B-3F84F556766E}" type="datetimeFigureOut">
              <a:rPr lang="es-BO" smtClean="0"/>
              <a:pPr/>
              <a:t>25/11/2014</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F8D18CF3-CD7A-4AB1-BE9E-49C65367F86A}" type="slidenum">
              <a:rPr lang="es-BO" smtClean="0"/>
              <a:pPr/>
              <a:t>‹Nº›</a:t>
            </a:fld>
            <a:endParaRPr lang="es-B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B2DE70B-5466-4263-847B-3F84F556766E}" type="datetimeFigureOut">
              <a:rPr lang="es-BO" smtClean="0"/>
              <a:pPr/>
              <a:t>25/11/2014</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F8D18CF3-CD7A-4AB1-BE9E-49C65367F86A}" type="slidenum">
              <a:rPr lang="es-BO" smtClean="0"/>
              <a:pPr/>
              <a:t>‹Nº›</a:t>
            </a:fld>
            <a:endParaRPr lang="es-BO"/>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FB2DE70B-5466-4263-847B-3F84F556766E}" type="datetimeFigureOut">
              <a:rPr lang="es-BO" smtClean="0"/>
              <a:pPr/>
              <a:t>25/11/2014</a:t>
            </a:fld>
            <a:endParaRPr lang="es-BO"/>
          </a:p>
        </p:txBody>
      </p:sp>
      <p:sp>
        <p:nvSpPr>
          <p:cNvPr id="5" name="4 Marcador de pie de página"/>
          <p:cNvSpPr>
            <a:spLocks noGrp="1"/>
          </p:cNvSpPr>
          <p:nvPr>
            <p:ph type="ftr" sz="quarter" idx="11"/>
          </p:nvPr>
        </p:nvSpPr>
        <p:spPr>
          <a:xfrm>
            <a:off x="800100" y="6172200"/>
            <a:ext cx="4000500" cy="457200"/>
          </a:xfrm>
        </p:spPr>
        <p:txBody>
          <a:bodyPr/>
          <a:lstStyle/>
          <a:p>
            <a:endParaRPr lang="es-BO"/>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F8D18CF3-CD7A-4AB1-BE9E-49C65367F86A}" type="slidenum">
              <a:rPr lang="es-BO" smtClean="0"/>
              <a:pPr/>
              <a:t>‹Nº›</a:t>
            </a:fld>
            <a:endParaRPr lang="es-BO"/>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FB2DE70B-5466-4263-847B-3F84F556766E}" type="datetimeFigureOut">
              <a:rPr lang="es-BO" smtClean="0"/>
              <a:pPr/>
              <a:t>25/11/2014</a:t>
            </a:fld>
            <a:endParaRPr lang="es-BO"/>
          </a:p>
        </p:txBody>
      </p:sp>
      <p:sp>
        <p:nvSpPr>
          <p:cNvPr id="6" name="5 Marcador de pie de página"/>
          <p:cNvSpPr>
            <a:spLocks noGrp="1"/>
          </p:cNvSpPr>
          <p:nvPr>
            <p:ph type="ftr" sz="quarter" idx="11"/>
          </p:nvPr>
        </p:nvSpPr>
        <p:spPr/>
        <p:txBody>
          <a:bodyPr/>
          <a:lstStyle/>
          <a:p>
            <a:endParaRPr lang="es-BO"/>
          </a:p>
        </p:txBody>
      </p:sp>
      <p:sp>
        <p:nvSpPr>
          <p:cNvPr id="7" name="6 Marcador de número de diapositiva"/>
          <p:cNvSpPr>
            <a:spLocks noGrp="1"/>
          </p:cNvSpPr>
          <p:nvPr>
            <p:ph type="sldNum" sz="quarter" idx="12"/>
          </p:nvPr>
        </p:nvSpPr>
        <p:spPr/>
        <p:txBody>
          <a:bodyPr/>
          <a:lstStyle/>
          <a:p>
            <a:fld id="{F8D18CF3-CD7A-4AB1-BE9E-49C65367F86A}" type="slidenum">
              <a:rPr lang="es-BO" smtClean="0"/>
              <a:pPr/>
              <a:t>‹Nº›</a:t>
            </a:fld>
            <a:endParaRPr lang="es-BO"/>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FB2DE70B-5466-4263-847B-3F84F556766E}" type="datetimeFigureOut">
              <a:rPr lang="es-BO" smtClean="0"/>
              <a:pPr/>
              <a:t>25/11/2014</a:t>
            </a:fld>
            <a:endParaRPr lang="es-BO"/>
          </a:p>
        </p:txBody>
      </p:sp>
      <p:sp>
        <p:nvSpPr>
          <p:cNvPr id="8" name="7 Marcador de pie de página"/>
          <p:cNvSpPr>
            <a:spLocks noGrp="1"/>
          </p:cNvSpPr>
          <p:nvPr>
            <p:ph type="ftr" sz="quarter" idx="11"/>
          </p:nvPr>
        </p:nvSpPr>
        <p:spPr/>
        <p:txBody>
          <a:bodyPr/>
          <a:lstStyle/>
          <a:p>
            <a:endParaRPr lang="es-BO"/>
          </a:p>
        </p:txBody>
      </p:sp>
      <p:sp>
        <p:nvSpPr>
          <p:cNvPr id="9" name="8 Marcador de número de diapositiva"/>
          <p:cNvSpPr>
            <a:spLocks noGrp="1"/>
          </p:cNvSpPr>
          <p:nvPr>
            <p:ph type="sldNum" sz="quarter" idx="12"/>
          </p:nvPr>
        </p:nvSpPr>
        <p:spPr/>
        <p:txBody>
          <a:bodyPr/>
          <a:lstStyle/>
          <a:p>
            <a:fld id="{F8D18CF3-CD7A-4AB1-BE9E-49C65367F86A}" type="slidenum">
              <a:rPr lang="es-BO" smtClean="0"/>
              <a:pPr/>
              <a:t>‹Nº›</a:t>
            </a:fld>
            <a:endParaRPr lang="es-BO"/>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B2DE70B-5466-4263-847B-3F84F556766E}" type="datetimeFigureOut">
              <a:rPr lang="es-BO" smtClean="0"/>
              <a:pPr/>
              <a:t>25/11/2014</a:t>
            </a:fld>
            <a:endParaRPr lang="es-BO"/>
          </a:p>
        </p:txBody>
      </p:sp>
      <p:sp>
        <p:nvSpPr>
          <p:cNvPr id="4" name="3 Marcador de pie de página"/>
          <p:cNvSpPr>
            <a:spLocks noGrp="1"/>
          </p:cNvSpPr>
          <p:nvPr>
            <p:ph type="ftr" sz="quarter" idx="11"/>
          </p:nvPr>
        </p:nvSpPr>
        <p:spPr/>
        <p:txBody>
          <a:bodyPr/>
          <a:lstStyle/>
          <a:p>
            <a:endParaRPr lang="es-BO"/>
          </a:p>
        </p:txBody>
      </p:sp>
      <p:sp>
        <p:nvSpPr>
          <p:cNvPr id="5" name="4 Marcador de número de diapositiva"/>
          <p:cNvSpPr>
            <a:spLocks noGrp="1"/>
          </p:cNvSpPr>
          <p:nvPr>
            <p:ph type="sldNum" sz="quarter" idx="12"/>
          </p:nvPr>
        </p:nvSpPr>
        <p:spPr/>
        <p:txBody>
          <a:bodyPr/>
          <a:lstStyle/>
          <a:p>
            <a:fld id="{F8D18CF3-CD7A-4AB1-BE9E-49C65367F86A}" type="slidenum">
              <a:rPr lang="es-BO" smtClean="0"/>
              <a:pPr/>
              <a:t>‹Nº›</a:t>
            </a:fld>
            <a:endParaRPr lang="es-B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B2DE70B-5466-4263-847B-3F84F556766E}" type="datetimeFigureOut">
              <a:rPr lang="es-BO" smtClean="0"/>
              <a:pPr/>
              <a:t>25/11/2014</a:t>
            </a:fld>
            <a:endParaRPr lang="es-BO"/>
          </a:p>
        </p:txBody>
      </p:sp>
      <p:sp>
        <p:nvSpPr>
          <p:cNvPr id="3" name="2 Marcador de pie de página"/>
          <p:cNvSpPr>
            <a:spLocks noGrp="1"/>
          </p:cNvSpPr>
          <p:nvPr>
            <p:ph type="ftr" sz="quarter" idx="11"/>
          </p:nvPr>
        </p:nvSpPr>
        <p:spPr/>
        <p:txBody>
          <a:bodyPr/>
          <a:lstStyle/>
          <a:p>
            <a:endParaRPr lang="es-BO"/>
          </a:p>
        </p:txBody>
      </p:sp>
      <p:sp>
        <p:nvSpPr>
          <p:cNvPr id="4" name="3 Marcador de número de diapositiva"/>
          <p:cNvSpPr>
            <a:spLocks noGrp="1"/>
          </p:cNvSpPr>
          <p:nvPr>
            <p:ph type="sldNum" sz="quarter" idx="12"/>
          </p:nvPr>
        </p:nvSpPr>
        <p:spPr/>
        <p:txBody>
          <a:bodyPr/>
          <a:lstStyle/>
          <a:p>
            <a:fld id="{F8D18CF3-CD7A-4AB1-BE9E-49C65367F86A}" type="slidenum">
              <a:rPr lang="es-BO" smtClean="0"/>
              <a:pPr/>
              <a:t>‹Nº›</a:t>
            </a:fld>
            <a:endParaRPr lang="es-B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B2DE70B-5466-4263-847B-3F84F556766E}" type="datetimeFigureOut">
              <a:rPr lang="es-BO" smtClean="0"/>
              <a:pPr/>
              <a:t>25/11/2014</a:t>
            </a:fld>
            <a:endParaRPr lang="es-BO"/>
          </a:p>
        </p:txBody>
      </p:sp>
      <p:sp>
        <p:nvSpPr>
          <p:cNvPr id="6" name="5 Marcador de pie de página"/>
          <p:cNvSpPr>
            <a:spLocks noGrp="1"/>
          </p:cNvSpPr>
          <p:nvPr>
            <p:ph type="ftr" sz="quarter" idx="11"/>
          </p:nvPr>
        </p:nvSpPr>
        <p:spPr/>
        <p:txBody>
          <a:bodyPr/>
          <a:lstStyle/>
          <a:p>
            <a:endParaRPr lang="es-BO"/>
          </a:p>
        </p:txBody>
      </p:sp>
      <p:sp>
        <p:nvSpPr>
          <p:cNvPr id="7" name="6 Marcador de número de diapositiva"/>
          <p:cNvSpPr>
            <a:spLocks noGrp="1"/>
          </p:cNvSpPr>
          <p:nvPr>
            <p:ph type="sldNum" sz="quarter" idx="12"/>
          </p:nvPr>
        </p:nvSpPr>
        <p:spPr/>
        <p:txBody>
          <a:bodyPr/>
          <a:lstStyle/>
          <a:p>
            <a:fld id="{F8D18CF3-CD7A-4AB1-BE9E-49C65367F86A}" type="slidenum">
              <a:rPr lang="es-BO" smtClean="0"/>
              <a:pPr/>
              <a:t>‹Nº›</a:t>
            </a:fld>
            <a:endParaRPr lang="es-BO"/>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B2DE70B-5466-4263-847B-3F84F556766E}" type="datetimeFigureOut">
              <a:rPr lang="es-BO" smtClean="0"/>
              <a:pPr/>
              <a:t>25/11/2014</a:t>
            </a:fld>
            <a:endParaRPr lang="es-BO"/>
          </a:p>
        </p:txBody>
      </p:sp>
      <p:sp>
        <p:nvSpPr>
          <p:cNvPr id="6" name="5 Marcador de pie de página"/>
          <p:cNvSpPr>
            <a:spLocks noGrp="1"/>
          </p:cNvSpPr>
          <p:nvPr>
            <p:ph type="ftr" sz="quarter" idx="11"/>
          </p:nvPr>
        </p:nvSpPr>
        <p:spPr>
          <a:xfrm>
            <a:off x="914400" y="6172200"/>
            <a:ext cx="3886200" cy="457200"/>
          </a:xfrm>
        </p:spPr>
        <p:txBody>
          <a:bodyPr/>
          <a:lstStyle/>
          <a:p>
            <a:endParaRPr lang="es-BO"/>
          </a:p>
        </p:txBody>
      </p:sp>
      <p:sp>
        <p:nvSpPr>
          <p:cNvPr id="7" name="6 Marcador de número de diapositiva"/>
          <p:cNvSpPr>
            <a:spLocks noGrp="1"/>
          </p:cNvSpPr>
          <p:nvPr>
            <p:ph type="sldNum" sz="quarter" idx="12"/>
          </p:nvPr>
        </p:nvSpPr>
        <p:spPr>
          <a:xfrm>
            <a:off x="146304" y="6208776"/>
            <a:ext cx="457200" cy="457200"/>
          </a:xfrm>
        </p:spPr>
        <p:txBody>
          <a:bodyPr/>
          <a:lstStyle/>
          <a:p>
            <a:fld id="{F8D18CF3-CD7A-4AB1-BE9E-49C65367F86A}" type="slidenum">
              <a:rPr lang="es-BO" smtClean="0"/>
              <a:pPr/>
              <a:t>‹Nº›</a:t>
            </a:fld>
            <a:endParaRPr lang="es-BO"/>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B2DE70B-5466-4263-847B-3F84F556766E}" type="datetimeFigureOut">
              <a:rPr lang="es-BO" smtClean="0"/>
              <a:pPr/>
              <a:t>25/11/2014</a:t>
            </a:fld>
            <a:endParaRPr lang="es-BO"/>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BO"/>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8D18CF3-CD7A-4AB1-BE9E-49C65367F86A}" type="slidenum">
              <a:rPr lang="es-BO" smtClean="0"/>
              <a:pPr/>
              <a:t>‹Nº›</a:t>
            </a:fld>
            <a:endParaRPr lang="es-BO"/>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es.wiktionary.org/wiki/n%C3%BAmero" TargetMode="External"/><Relationship Id="rId2" Type="http://schemas.openxmlformats.org/officeDocument/2006/relationships/hyperlink" Target="http://es.wiktionary.org/w/index.php?title=%E6%95%B0&amp;action=edit&amp;redlink=1"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es.wiktionary.org/wiki/%C3%BAnico" TargetMode="External"/><Relationship Id="rId4" Type="http://schemas.openxmlformats.org/officeDocument/2006/relationships/hyperlink" Target="http://es.wiktionary.org/w/index.php?title=%E7%8B%AC&amp;action=edit&amp;redlink=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836712"/>
            <a:ext cx="5452134" cy="1569660"/>
          </a:xfrm>
          <a:prstGeom prst="rect">
            <a:avLst/>
          </a:prstGeom>
          <a:noFill/>
        </p:spPr>
        <p:txBody>
          <a:bodyPr wrap="none" rtlCol="0">
            <a:spAutoFit/>
          </a:bodyPr>
          <a:lstStyle/>
          <a:p>
            <a:r>
              <a:rPr lang="es-BO" sz="9600" dirty="0" smtClean="0"/>
              <a:t>SUDOKU</a:t>
            </a:r>
            <a:endParaRPr lang="es-BO" sz="9600" dirty="0"/>
          </a:p>
        </p:txBody>
      </p:sp>
      <p:sp>
        <p:nvSpPr>
          <p:cNvPr id="5" name="TextBox 4"/>
          <p:cNvSpPr txBox="1"/>
          <p:nvPr/>
        </p:nvSpPr>
        <p:spPr>
          <a:xfrm>
            <a:off x="899592" y="2924944"/>
            <a:ext cx="3815284" cy="1200329"/>
          </a:xfrm>
          <a:prstGeom prst="rect">
            <a:avLst/>
          </a:prstGeom>
          <a:noFill/>
        </p:spPr>
        <p:txBody>
          <a:bodyPr wrap="square" rtlCol="0">
            <a:spAutoFit/>
          </a:bodyPr>
          <a:lstStyle/>
          <a:p>
            <a:endParaRPr lang="es-BO" dirty="0"/>
          </a:p>
          <a:p>
            <a:r>
              <a:rPr lang="es-BO" dirty="0" smtClean="0"/>
              <a:t>Grupo: 10 </a:t>
            </a:r>
          </a:p>
          <a:p>
            <a:endParaRPr lang="es-BO" dirty="0"/>
          </a:p>
          <a:p>
            <a:r>
              <a:rPr lang="es-BO" dirty="0" smtClean="0"/>
              <a:t>Nombre de Grupo</a:t>
            </a:r>
            <a:r>
              <a:rPr lang="es-BO" dirty="0" smtClean="0"/>
              <a:t>: MATRIX</a:t>
            </a:r>
            <a:endParaRPr lang="es-B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BO" b="1" dirty="0" smtClean="0"/>
              <a:t>Sudoku</a:t>
            </a:r>
            <a:endParaRPr lang="es-BO" b="1" dirty="0"/>
          </a:p>
        </p:txBody>
      </p:sp>
      <p:sp>
        <p:nvSpPr>
          <p:cNvPr id="5" name="Rectangle 1"/>
          <p:cNvSpPr>
            <a:spLocks noChangeArrowheads="1"/>
          </p:cNvSpPr>
          <p:nvPr/>
        </p:nvSpPr>
        <p:spPr bwMode="auto">
          <a:xfrm>
            <a:off x="636671" y="2708920"/>
            <a:ext cx="8507329" cy="267765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smtClean="0">
                <a:ln>
                  <a:noFill/>
                </a:ln>
                <a:solidFill>
                  <a:schemeClr val="bg1"/>
                </a:solidFill>
                <a:effectLst/>
                <a:latin typeface="Cambria" pitchFamily="18" charset="0"/>
                <a:ea typeface="Calibri" pitchFamily="34" charset="0"/>
                <a:cs typeface="Times New Roman" pitchFamily="18" charset="0"/>
              </a:rPr>
              <a:t>Introducción. </a:t>
            </a:r>
            <a:endParaRPr kumimoji="0" lang="es-ES" sz="2400" b="0" i="0" u="none" strike="noStrike" cap="none" normalizeH="0" baseline="0" dirty="0" smtClean="0">
              <a:ln>
                <a:noFill/>
              </a:ln>
              <a:solidFill>
                <a:schemeClr val="bg1"/>
              </a:solidFill>
              <a:effectLst/>
              <a:latin typeface="Cambria"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2400" b="0" i="0" u="none" strike="noStrike" cap="none" normalizeH="0" baseline="0" dirty="0" smtClean="0">
                <a:ln>
                  <a:noFill/>
                </a:ln>
                <a:effectLst/>
                <a:latin typeface="Cambria" pitchFamily="18" charset="0"/>
                <a:ea typeface="Times New Roman" pitchFamily="18" charset="0"/>
              </a:rPr>
              <a:t>Sudoku es un rompecabezas matemático de colocación que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2400" b="0" i="0" u="none" strike="noStrike" cap="none" normalizeH="0" baseline="0" dirty="0" smtClean="0">
                <a:ln>
                  <a:noFill/>
                </a:ln>
                <a:effectLst/>
                <a:latin typeface="Cambria" pitchFamily="18" charset="0"/>
                <a:ea typeface="Times New Roman" pitchFamily="18" charset="0"/>
              </a:rPr>
              <a:t> se popularizó en Japón en 1986 y se dio a conocer en el ámbito</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2400" b="0" i="0" u="none" strike="noStrike" cap="none" normalizeH="0" baseline="0" dirty="0" smtClean="0">
                <a:ln>
                  <a:noFill/>
                </a:ln>
                <a:effectLst/>
                <a:latin typeface="Cambria" pitchFamily="18" charset="0"/>
                <a:ea typeface="Times New Roman" pitchFamily="18" charset="0"/>
              </a:rPr>
              <a:t>internacional en 2005. El objetivo es rellenar una  cuadrícula de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2400" b="0" i="0" u="none" strike="noStrike" cap="none" normalizeH="0" baseline="0" dirty="0" smtClean="0">
                <a:ln>
                  <a:noFill/>
                </a:ln>
                <a:effectLst/>
                <a:latin typeface="Cambria" pitchFamily="18" charset="0"/>
                <a:ea typeface="Times New Roman" pitchFamily="18" charset="0"/>
              </a:rPr>
              <a:t>9×9 celdas dividida en sub-cuadrículas de 3×3 de las cifras del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2400" b="0" i="0" u="none" strike="noStrike" cap="none" normalizeH="0" baseline="0" dirty="0" smtClean="0">
                <a:ln>
                  <a:noFill/>
                </a:ln>
                <a:effectLst/>
                <a:latin typeface="Cambria" pitchFamily="18" charset="0"/>
                <a:ea typeface="Times New Roman" pitchFamily="18" charset="0"/>
              </a:rPr>
              <a:t>1 al 9 partiendo de algunos números ya dispuestos en algunas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2400" b="0" i="0" u="none" strike="noStrike" cap="none" normalizeH="0" baseline="0" dirty="0" smtClean="0">
                <a:ln>
                  <a:noFill/>
                </a:ln>
                <a:effectLst/>
                <a:latin typeface="Cambria" pitchFamily="18" charset="0"/>
                <a:ea typeface="Times New Roman" pitchFamily="18" charset="0"/>
              </a:rPr>
              <a:t>de las celdas. </a:t>
            </a:r>
            <a:endParaRPr kumimoji="0" lang="es-ES" sz="2400" b="0" i="0" u="none" strike="noStrike" cap="none" normalizeH="0" baseline="0" dirty="0" smtClean="0">
              <a:ln>
                <a:noFill/>
              </a:ln>
              <a:effectLst/>
              <a:latin typeface="Cambria" pitchFamily="18" charset="0"/>
            </a:endParaRPr>
          </a:p>
        </p:txBody>
      </p:sp>
      <p:sp>
        <p:nvSpPr>
          <p:cNvPr id="6" name="5 CuadroTexto"/>
          <p:cNvSpPr txBox="1"/>
          <p:nvPr/>
        </p:nvSpPr>
        <p:spPr>
          <a:xfrm>
            <a:off x="611560" y="1556792"/>
            <a:ext cx="6715172" cy="1107996"/>
          </a:xfrm>
          <a:prstGeom prst="rect">
            <a:avLst/>
          </a:prstGeom>
          <a:noFill/>
        </p:spPr>
        <p:txBody>
          <a:bodyPr wrap="square" rtlCol="0">
            <a:spAutoFit/>
          </a:bodyPr>
          <a:lstStyle/>
          <a:p>
            <a:r>
              <a:rPr lang="es-ES" sz="2400" b="1" dirty="0" smtClean="0">
                <a:solidFill>
                  <a:schemeClr val="bg1"/>
                </a:solidFill>
                <a:latin typeface="Cambria" pitchFamily="18" charset="0"/>
              </a:rPr>
              <a:t>Etimología:</a:t>
            </a:r>
            <a:r>
              <a:rPr lang="es-ES" sz="2400" dirty="0" smtClean="0">
                <a:solidFill>
                  <a:schemeClr val="bg1"/>
                </a:solidFill>
                <a:latin typeface="Cambria" pitchFamily="18" charset="0"/>
              </a:rPr>
              <a:t> </a:t>
            </a:r>
            <a:r>
              <a:rPr lang="es-ES" sz="2400" dirty="0" smtClean="0">
                <a:latin typeface="Cambria" pitchFamily="18" charset="0"/>
              </a:rPr>
              <a:t>del japonés </a:t>
            </a:r>
            <a:r>
              <a:rPr lang="es-ES" sz="2400" i="1" u="sng" dirty="0" smtClean="0">
                <a:latin typeface="Cambria" pitchFamily="18" charset="0"/>
                <a:hlinkClick r:id="rId2" tooltip="数 (la página no existe)"/>
              </a:rPr>
              <a:t>数</a:t>
            </a:r>
            <a:r>
              <a:rPr lang="es-ES" sz="2400" dirty="0" smtClean="0">
                <a:latin typeface="Cambria" pitchFamily="18" charset="0"/>
              </a:rPr>
              <a:t> (</a:t>
            </a:r>
            <a:r>
              <a:rPr lang="es-ES" sz="2400" i="1" dirty="0" err="1" smtClean="0">
                <a:latin typeface="Cambria" pitchFamily="18" charset="0"/>
              </a:rPr>
              <a:t>sū</a:t>
            </a:r>
            <a:r>
              <a:rPr lang="es-ES" sz="2400" dirty="0" smtClean="0">
                <a:latin typeface="Cambria" pitchFamily="18" charset="0"/>
              </a:rPr>
              <a:t>, "</a:t>
            </a:r>
            <a:r>
              <a:rPr lang="es-ES" sz="2400" u="sng" dirty="0" smtClean="0">
                <a:latin typeface="Cambria" pitchFamily="18" charset="0"/>
                <a:hlinkClick r:id="rId3" tooltip="número"/>
              </a:rPr>
              <a:t>número</a:t>
            </a:r>
            <a:r>
              <a:rPr lang="es-ES" sz="2400" dirty="0" smtClean="0">
                <a:latin typeface="Cambria" pitchFamily="18" charset="0"/>
              </a:rPr>
              <a:t>") y el japonés  </a:t>
            </a:r>
            <a:r>
              <a:rPr lang="es-ES" sz="2400" i="1" u="sng" dirty="0" smtClean="0">
                <a:latin typeface="Cambria" pitchFamily="18" charset="0"/>
                <a:hlinkClick r:id="rId4" tooltip="独 (la página no existe)"/>
              </a:rPr>
              <a:t>独</a:t>
            </a:r>
            <a:r>
              <a:rPr lang="es-ES" sz="2400" dirty="0" smtClean="0">
                <a:latin typeface="Cambria" pitchFamily="18" charset="0"/>
              </a:rPr>
              <a:t> (</a:t>
            </a:r>
            <a:r>
              <a:rPr lang="es-ES" sz="2400" i="1" dirty="0" err="1" smtClean="0">
                <a:latin typeface="Cambria" pitchFamily="18" charset="0"/>
              </a:rPr>
              <a:t>doku</a:t>
            </a:r>
            <a:r>
              <a:rPr lang="es-ES" sz="2400" dirty="0" smtClean="0">
                <a:latin typeface="Cambria" pitchFamily="18" charset="0"/>
              </a:rPr>
              <a:t>, "</a:t>
            </a:r>
            <a:r>
              <a:rPr lang="es-ES" sz="2400" u="sng" dirty="0" smtClean="0">
                <a:latin typeface="Cambria" pitchFamily="18" charset="0"/>
                <a:hlinkClick r:id="rId5" tooltip="único"/>
              </a:rPr>
              <a:t>único</a:t>
            </a:r>
            <a:r>
              <a:rPr lang="es-ES" sz="2400" dirty="0" smtClean="0">
                <a:latin typeface="Cambria" pitchFamily="18" charset="0"/>
              </a:rPr>
              <a:t>").</a:t>
            </a:r>
          </a:p>
          <a:p>
            <a:endParaRPr lang="es-ES" dirty="0"/>
          </a:p>
        </p:txBody>
      </p:sp>
      <p:pic>
        <p:nvPicPr>
          <p:cNvPr id="7" name="Picture 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rot="21030990">
            <a:off x="7262210" y="430576"/>
            <a:ext cx="1296144" cy="12961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692696"/>
            <a:ext cx="8308300" cy="4247317"/>
          </a:xfrm>
          <a:prstGeom prst="rect">
            <a:avLst/>
          </a:prstGeom>
          <a:noFill/>
        </p:spPr>
        <p:txBody>
          <a:bodyPr wrap="none" rtlCol="0">
            <a:spAutoFit/>
          </a:bodyPr>
          <a:lstStyle/>
          <a:p>
            <a:r>
              <a:rPr lang="es-ES" sz="3600" b="1" dirty="0" smtClean="0">
                <a:solidFill>
                  <a:schemeClr val="bg1"/>
                </a:solidFill>
                <a:latin typeface="Cambria" pitchFamily="18" charset="0"/>
              </a:rPr>
              <a:t>Actualidad. </a:t>
            </a:r>
            <a:endParaRPr lang="es-ES" sz="3600" dirty="0" smtClean="0">
              <a:solidFill>
                <a:schemeClr val="bg1"/>
              </a:solidFill>
              <a:latin typeface="Cambria" pitchFamily="18" charset="0"/>
            </a:endParaRPr>
          </a:p>
          <a:p>
            <a:r>
              <a:rPr lang="es-ES" sz="2400" dirty="0" smtClean="0">
                <a:latin typeface="Cambria" pitchFamily="18" charset="0"/>
              </a:rPr>
              <a:t>Actualmente es un juego de lógica y pasatiempo, en el cual </a:t>
            </a:r>
          </a:p>
          <a:p>
            <a:r>
              <a:rPr lang="es-ES" sz="2400" dirty="0" smtClean="0">
                <a:latin typeface="Cambria" pitchFamily="18" charset="0"/>
              </a:rPr>
              <a:t>participan chicos y grandes. Y se hace un juego cada vez más </a:t>
            </a:r>
          </a:p>
          <a:p>
            <a:r>
              <a:rPr lang="es-ES" sz="2400" dirty="0" smtClean="0">
                <a:latin typeface="Cambria" pitchFamily="18" charset="0"/>
              </a:rPr>
              <a:t>común en nuestro entorno, desde este año se ha considerado </a:t>
            </a:r>
          </a:p>
          <a:p>
            <a:r>
              <a:rPr lang="es-ES" sz="2400" dirty="0" smtClean="0">
                <a:latin typeface="Cambria" pitchFamily="18" charset="0"/>
              </a:rPr>
              <a:t>al sudoku parte de la gama de juegos de recreación de la </a:t>
            </a:r>
          </a:p>
          <a:p>
            <a:r>
              <a:rPr lang="es-ES" sz="2400" dirty="0" smtClean="0">
                <a:latin typeface="Cambria" pitchFamily="18" charset="0"/>
              </a:rPr>
              <a:t>revista Lagarteando la cual se obtiene al comprar el periódico </a:t>
            </a:r>
          </a:p>
          <a:p>
            <a:r>
              <a:rPr lang="es-ES" sz="2400" dirty="0" smtClean="0">
                <a:latin typeface="Cambria" pitchFamily="18" charset="0"/>
              </a:rPr>
              <a:t>el Deber aquí en Bolivia, además que es más fácil encontrar </a:t>
            </a:r>
          </a:p>
          <a:p>
            <a:r>
              <a:rPr lang="es-ES" sz="2400" dirty="0" smtClean="0">
                <a:latin typeface="Cambria" pitchFamily="18" charset="0"/>
              </a:rPr>
              <a:t>libros de bolsillo usados frecuentemente por personas que </a:t>
            </a:r>
          </a:p>
          <a:p>
            <a:r>
              <a:rPr lang="es-ES" sz="2400" dirty="0" smtClean="0">
                <a:latin typeface="Cambria" pitchFamily="18" charset="0"/>
              </a:rPr>
              <a:t>disponen de tiempo libre y disfrutan desafiar su mente </a:t>
            </a:r>
          </a:p>
          <a:p>
            <a:r>
              <a:rPr lang="es-ES" sz="2400" dirty="0" smtClean="0">
                <a:latin typeface="Cambria" pitchFamily="18" charset="0"/>
              </a:rPr>
              <a:t>resolviendo este juego matemático.</a:t>
            </a:r>
          </a:p>
          <a:p>
            <a:endParaRPr lang="es-BO" dirty="0"/>
          </a:p>
        </p:txBody>
      </p:sp>
      <p:pic>
        <p:nvPicPr>
          <p:cNvPr id="5" name="Picture 1"/>
          <p:cNvPicPr>
            <a:picLocks noChangeAspect="1" noChangeArrowheads="1"/>
          </p:cNvPicPr>
          <p:nvPr/>
        </p:nvPicPr>
        <p:blipFill>
          <a:blip r:embed="rId2" cstate="print"/>
          <a:srcRect/>
          <a:stretch>
            <a:fillRect/>
          </a:stretch>
        </p:blipFill>
        <p:spPr bwMode="auto">
          <a:xfrm rot="156303">
            <a:off x="6061163" y="4353990"/>
            <a:ext cx="2729959" cy="2218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56792"/>
            <a:ext cx="8568444" cy="2308324"/>
          </a:xfrm>
          <a:prstGeom prst="rect">
            <a:avLst/>
          </a:prstGeom>
          <a:noFill/>
        </p:spPr>
        <p:txBody>
          <a:bodyPr wrap="square" rtlCol="0">
            <a:spAutoFit/>
          </a:bodyPr>
          <a:lstStyle/>
          <a:p>
            <a:r>
              <a:rPr lang="es-ES" dirty="0" smtClean="0"/>
              <a:t>El </a:t>
            </a:r>
            <a:r>
              <a:rPr lang="es-ES" b="1" dirty="0" smtClean="0"/>
              <a:t>objetivo</a:t>
            </a:r>
            <a:r>
              <a:rPr lang="es-ES" dirty="0" smtClean="0"/>
              <a:t> del </a:t>
            </a:r>
            <a:r>
              <a:rPr lang="es-ES" b="1" dirty="0" smtClean="0"/>
              <a:t>sudoku</a:t>
            </a:r>
            <a:r>
              <a:rPr lang="es-ES" dirty="0" smtClean="0"/>
              <a:t> es rellenar una cuadrícula de 9 × 9 celdas (81 casillas) dividida en sub-cuadrículas de 3 × 3 (también llamadas "cajas" o "regiones") con las cifras del 1 al 9 partiendo de algunos números ya dispuestos en algunas de las celdas. Aunque se podrían usar colores, letras, figuras, se conviene en usar números para mayor claridad, lo que importa, es que sean nueve elementos diferenciados, que no se deben repetir en una misma fila, columna o sub-cuadrícula. </a:t>
            </a:r>
            <a:endParaRPr lang="es-BO" dirty="0" smtClean="0"/>
          </a:p>
          <a:p>
            <a:endParaRPr lang="es-BO" dirty="0"/>
          </a:p>
        </p:txBody>
      </p:sp>
      <p:sp>
        <p:nvSpPr>
          <p:cNvPr id="5" name="TextBox 4"/>
          <p:cNvSpPr txBox="1"/>
          <p:nvPr/>
        </p:nvSpPr>
        <p:spPr>
          <a:xfrm>
            <a:off x="467544" y="692696"/>
            <a:ext cx="1979712" cy="584775"/>
          </a:xfrm>
          <a:prstGeom prst="rect">
            <a:avLst/>
          </a:prstGeom>
          <a:noFill/>
        </p:spPr>
        <p:txBody>
          <a:bodyPr wrap="square" rtlCol="0">
            <a:spAutoFit/>
          </a:bodyPr>
          <a:lstStyle/>
          <a:p>
            <a:r>
              <a:rPr lang="es-BO" sz="3200" b="1" dirty="0" smtClean="0">
                <a:solidFill>
                  <a:schemeClr val="bg1"/>
                </a:solidFill>
              </a:rPr>
              <a:t>Objetivo</a:t>
            </a:r>
            <a:endParaRPr lang="es-BO" sz="32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7467600" cy="1143000"/>
          </a:xfrm>
        </p:spPr>
        <p:txBody>
          <a:bodyPr/>
          <a:lstStyle/>
          <a:p>
            <a:r>
              <a:rPr lang="es-BO" dirty="0" smtClean="0">
                <a:solidFill>
                  <a:schemeClr val="bg1"/>
                </a:solidFill>
              </a:rPr>
              <a:t>Heurística</a:t>
            </a:r>
            <a:endParaRPr lang="es-BO" dirty="0">
              <a:solidFill>
                <a:schemeClr val="bg1"/>
              </a:solidFill>
            </a:endParaRPr>
          </a:p>
        </p:txBody>
      </p:sp>
      <p:sp>
        <p:nvSpPr>
          <p:cNvPr id="4" name="TextBox 3"/>
          <p:cNvSpPr txBox="1"/>
          <p:nvPr/>
        </p:nvSpPr>
        <p:spPr>
          <a:xfrm>
            <a:off x="611560" y="1556792"/>
            <a:ext cx="7704856" cy="2954655"/>
          </a:xfrm>
          <a:prstGeom prst="rect">
            <a:avLst/>
          </a:prstGeom>
          <a:noFill/>
        </p:spPr>
        <p:txBody>
          <a:bodyPr wrap="square" rtlCol="0">
            <a:spAutoFit/>
          </a:bodyPr>
          <a:lstStyle/>
          <a:p>
            <a:r>
              <a:rPr lang="es-ES" sz="2400" dirty="0" smtClean="0">
                <a:latin typeface="Century Gothic" pitchFamily="34" charset="0"/>
              </a:rPr>
              <a:t>El método para resolver dicho problema lo hemos llamado </a:t>
            </a:r>
            <a:r>
              <a:rPr lang="es-ES" sz="2400" b="1" dirty="0" smtClean="0">
                <a:latin typeface="Century Gothic" pitchFamily="34" charset="0"/>
              </a:rPr>
              <a:t>Empezar por la tarea mas corta. </a:t>
            </a:r>
            <a:r>
              <a:rPr lang="es-ES" sz="2400" dirty="0" smtClean="0">
                <a:latin typeface="Century Gothic" pitchFamily="34" charset="0"/>
              </a:rPr>
              <a:t>La cual lo primero que hacemos para resolver el problema es verificar las listas internas que ya mencionamos anteriormente esta internamente en las casillas del tablero, estas listas nos ayudan a resolver con mejor facilidad dicho problema.</a:t>
            </a:r>
          </a:p>
          <a:p>
            <a:endParaRPr lang="es-BO"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latin typeface="Century Gothic" pitchFamily="34" charset="0"/>
              </a:rPr>
              <a:t>SUBMATRICES AFECTADAS</a:t>
            </a:r>
            <a:endParaRPr lang="es-BO" dirty="0"/>
          </a:p>
        </p:txBody>
      </p:sp>
      <p:pic>
        <p:nvPicPr>
          <p:cNvPr id="1027" name="Picture 3"/>
          <p:cNvPicPr>
            <a:picLocks noChangeAspect="1" noChangeArrowheads="1"/>
          </p:cNvPicPr>
          <p:nvPr/>
        </p:nvPicPr>
        <p:blipFill>
          <a:blip r:embed="rId2" cstate="print"/>
          <a:srcRect/>
          <a:stretch>
            <a:fillRect/>
          </a:stretch>
        </p:blipFill>
        <p:spPr bwMode="auto">
          <a:xfrm>
            <a:off x="1979712" y="1340768"/>
            <a:ext cx="5184576" cy="518457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7467600" cy="1143000"/>
          </a:xfrm>
        </p:spPr>
        <p:txBody>
          <a:bodyPr>
            <a:noAutofit/>
          </a:bodyPr>
          <a:lstStyle/>
          <a:p>
            <a:r>
              <a:rPr lang="es-ES" sz="2400" dirty="0" smtClean="0">
                <a:latin typeface="Century Gothic" pitchFamily="34" charset="0"/>
              </a:rPr>
              <a:t>En este momento se busca las listas unitarias, y se procede a la inserción del elemento de la lista unitaria, el cual puede producir otras listas unitarias.</a:t>
            </a:r>
            <a:endParaRPr lang="es-BO" sz="2400" dirty="0"/>
          </a:p>
        </p:txBody>
      </p:sp>
      <p:pic>
        <p:nvPicPr>
          <p:cNvPr id="2051" name="Picture 3"/>
          <p:cNvPicPr>
            <a:picLocks noChangeAspect="1" noChangeArrowheads="1"/>
          </p:cNvPicPr>
          <p:nvPr/>
        </p:nvPicPr>
        <p:blipFill>
          <a:blip r:embed="rId2" cstate="print"/>
          <a:srcRect/>
          <a:stretch>
            <a:fillRect/>
          </a:stretch>
        </p:blipFill>
        <p:spPr bwMode="auto">
          <a:xfrm>
            <a:off x="2411413" y="2060575"/>
            <a:ext cx="4114800" cy="41148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7" y="908720"/>
            <a:ext cx="7848871" cy="4985980"/>
          </a:xfrm>
          <a:prstGeom prst="rect">
            <a:avLst/>
          </a:prstGeom>
          <a:noFill/>
        </p:spPr>
        <p:txBody>
          <a:bodyPr wrap="square" rtlCol="0">
            <a:spAutoFit/>
          </a:bodyPr>
          <a:lstStyle/>
          <a:p>
            <a:r>
              <a:rPr lang="es-ES" sz="2000" dirty="0" smtClean="0">
                <a:latin typeface="Century Gothic" pitchFamily="34" charset="0"/>
              </a:rPr>
              <a:t>Ahora el problema se complica cuando dejan tenemos lista distintas de unitario, sea el caso podemos buscar las lista de menor cantidad de elementos de esa manera se reduce en gran parte la probabilidad de error. El problema es cuando tenemos listas de n elementos, como saber que elemento de la lista es el adecuado para esa posición, en este caso hicimos lo siguiente si tenemos una lista de menor cantidad de elementos por decir de dos elementos como saber cual de los dos elementos es el adecuado para esa posición, pues verificamos con el primer elemento con cuantas sub matrices interactúa los mismo hacemos con el otro elemento el que tenga la menor cantidad de interacción será la adecuada para esa posición por que si el elemento tiene menor interacción que el otro es por que no tiene muchas opciones de poder ser adecuado en otras posiciones </a:t>
            </a:r>
          </a:p>
          <a:p>
            <a:endParaRPr lang="es-BO"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7467600" cy="1143000"/>
          </a:xfrm>
        </p:spPr>
        <p:txBody>
          <a:bodyPr>
            <a:normAutofit fontScale="90000"/>
          </a:bodyPr>
          <a:lstStyle/>
          <a:p>
            <a:r>
              <a:rPr lang="es-BO" dirty="0" smtClean="0">
                <a:solidFill>
                  <a:schemeClr val="bg1"/>
                </a:solidFill>
              </a:rPr>
              <a:t>Conclusión</a:t>
            </a:r>
            <a:r>
              <a:rPr lang="es-BO" dirty="0" smtClean="0"/>
              <a:t/>
            </a:r>
            <a:br>
              <a:rPr lang="es-BO" dirty="0" smtClean="0"/>
            </a:br>
            <a:endParaRPr lang="es-BO" dirty="0"/>
          </a:p>
        </p:txBody>
      </p:sp>
      <p:sp>
        <p:nvSpPr>
          <p:cNvPr id="4" name="TextBox 3"/>
          <p:cNvSpPr txBox="1"/>
          <p:nvPr/>
        </p:nvSpPr>
        <p:spPr>
          <a:xfrm>
            <a:off x="467544" y="1556792"/>
            <a:ext cx="7704856" cy="3416320"/>
          </a:xfrm>
          <a:prstGeom prst="rect">
            <a:avLst/>
          </a:prstGeom>
          <a:noFill/>
        </p:spPr>
        <p:txBody>
          <a:bodyPr wrap="square" rtlCol="0">
            <a:spAutoFit/>
          </a:bodyPr>
          <a:lstStyle/>
          <a:p>
            <a:r>
              <a:rPr lang="es-BO" dirty="0" smtClean="0"/>
              <a:t>Sin dudas el Sudoku es un juego muy entretenido y con ventajas muy positivas para quienes lo practican.</a:t>
            </a:r>
          </a:p>
          <a:p>
            <a:r>
              <a:rPr lang="es-BO" dirty="0" smtClean="0"/>
              <a:t> Distintos especialistas han determinado que el mismo, entre otras cosas:</a:t>
            </a:r>
          </a:p>
          <a:p>
            <a:pPr lvl="0"/>
            <a:r>
              <a:rPr lang="es-ES" dirty="0" smtClean="0"/>
              <a:t>	Reta el ingenio de las personas y crea una gran afición por 	aumentar cada vez su dificultad.</a:t>
            </a:r>
            <a:endParaRPr lang="es-BO" dirty="0" smtClean="0"/>
          </a:p>
          <a:p>
            <a:pPr lvl="0"/>
            <a:r>
              <a:rPr lang="es-ES" dirty="0" smtClean="0"/>
              <a:t>	Enseña a las personas a desarrollar estrategias para 	resolver los problemas inmersos en un contexto.</a:t>
            </a:r>
          </a:p>
          <a:p>
            <a:pPr lvl="0"/>
            <a:endParaRPr lang="es-BO" dirty="0" smtClean="0"/>
          </a:p>
          <a:p>
            <a:pPr algn="just"/>
            <a:r>
              <a:rPr lang="es-BO" dirty="0" smtClean="0"/>
              <a:t>En la realización del proyecto logramos comprender el funcionamiento de </a:t>
            </a:r>
            <a:r>
              <a:rPr lang="es-BO" dirty="0" err="1" smtClean="0"/>
              <a:t>backtrack</a:t>
            </a:r>
            <a:r>
              <a:rPr lang="es-BO" dirty="0" smtClean="0"/>
              <a:t> aplicando heurística para evitar las vueltas, y lograr una solución con menor costo de tiempo, aunque esta no sea la solución más corta.</a:t>
            </a:r>
            <a:endParaRPr lang="es-BO"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361</TotalTime>
  <Words>453</Words>
  <Application>Microsoft Office PowerPoint</Application>
  <PresentationFormat>Presentación en pantalla (4:3)</PresentationFormat>
  <Paragraphs>38</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Equidad</vt:lpstr>
      <vt:lpstr>Diapositiva 1</vt:lpstr>
      <vt:lpstr>Sudoku</vt:lpstr>
      <vt:lpstr>Diapositiva 3</vt:lpstr>
      <vt:lpstr>Diapositiva 4</vt:lpstr>
      <vt:lpstr>Heurística</vt:lpstr>
      <vt:lpstr>SUBMATRICES AFECTADAS</vt:lpstr>
      <vt:lpstr>En este momento se busca las listas unitarias, y se procede a la inserción del elemento de la lista unitaria, el cual puede producir otras listas unitarias.</vt:lpstr>
      <vt:lpstr>Diapositiva 8</vt:lpstr>
      <vt:lpstr>Conclusión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Kenji</dc:creator>
  <cp:lastModifiedBy>Marlen</cp:lastModifiedBy>
  <cp:revision>31</cp:revision>
  <dcterms:created xsi:type="dcterms:W3CDTF">2012-11-01T03:51:47Z</dcterms:created>
  <dcterms:modified xsi:type="dcterms:W3CDTF">2014-11-25T21:05:58Z</dcterms:modified>
</cp:coreProperties>
</file>