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68" r:id="rId4"/>
    <p:sldId id="266" r:id="rId5"/>
    <p:sldId id="273" r:id="rId6"/>
    <p:sldId id="267" r:id="rId7"/>
    <p:sldId id="269" r:id="rId8"/>
    <p:sldId id="270" r:id="rId9"/>
    <p:sldId id="271" r:id="rId10"/>
    <p:sldId id="258" r:id="rId11"/>
    <p:sldId id="265" r:id="rId12"/>
    <p:sldId id="259" r:id="rId13"/>
    <p:sldId id="260" r:id="rId14"/>
    <p:sldId id="261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20" autoAdjust="0"/>
  </p:normalViewPr>
  <p:slideViewPr>
    <p:cSldViewPr snapToGrid="0" snapToObjects="1">
      <p:cViewPr varScale="1">
        <p:scale>
          <a:sx n="67" d="100"/>
          <a:sy n="67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B4D0-A11C-2F46-9191-6744A6D153CC}" type="datetimeFigureOut">
              <a:rPr lang="es-ES" smtClean="0"/>
              <a:t>09/05/13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17328-7FCF-3B4A-816C-E200C8F402B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84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23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24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75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4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7328-7FCF-3B4A-816C-E200C8F402B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30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sz="2400">
                <a:latin typeface="Times New Roman" charset="0"/>
              </a:endParaRPr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400">
                <a:latin typeface="Times New Roman" charset="0"/>
              </a:endParaRPr>
            </a:p>
          </p:txBody>
        </p:sp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107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7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  <p:sp>
            <p:nvSpPr>
              <p:cNvPr id="13108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sz="2400">
                  <a:latin typeface="Times New Roman" charset="0"/>
                </a:endParaRPr>
              </a:p>
            </p:txBody>
          </p:sp>
        </p:grpSp>
      </p:grpSp>
      <p:sp>
        <p:nvSpPr>
          <p:cNvPr id="13108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  <p:sp>
        <p:nvSpPr>
          <p:cNvPr id="13108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13109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131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noProof="0" smtClean="0"/>
              <a:t>Clic para editar título</a:t>
            </a:r>
            <a:endParaRPr lang="es-ES" noProof="0" smtClean="0"/>
          </a:p>
        </p:txBody>
      </p:sp>
      <p:sp>
        <p:nvSpPr>
          <p:cNvPr id="131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es-ES_tradnl" noProof="0" smtClean="0"/>
              <a:t>Haga clic para modificar el estilo de subtítulo del patrón</a:t>
            </a:r>
            <a:endParaRPr lang="es-ES" noProof="0" smtClean="0"/>
          </a:p>
        </p:txBody>
      </p:sp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45825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504294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75066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761416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67811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405508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364238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238937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31310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21582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529391"/>
      </p:ext>
    </p:extLst>
  </p:cSld>
  <p:clrMapOvr>
    <a:masterClrMapping/>
  </p:clrMapOvr>
  <p:transition xmlns:p14="http://schemas.microsoft.com/office/powerpoint/2010/main"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329754"/>
      </p:ext>
    </p:extLst>
  </p:cSld>
  <p:clrMapOvr>
    <a:masterClrMapping/>
  </p:clrMapOvr>
  <p:transition xmlns:p14="http://schemas.microsoft.com/office/powerpoint/2010/main"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s-E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8AC2A503-6618-CC4B-B39C-B00C73CC4537}" type="slidenum">
              <a:rPr lang="es-ES" smtClean="0"/>
              <a:t>‹Nr.›</a:t>
            </a:fld>
            <a:endParaRPr lang="es-ES"/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 sz="2400">
                <a:latin typeface="Times New Roman" charset="0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400">
                <a:latin typeface="Times New Roman" charset="0"/>
              </a:endParaRPr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hlink"/>
                </a:solidFill>
              </a:endParaRPr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hlink"/>
                </a:solidFill>
              </a:endParaRPr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hlink"/>
                </a:solidFill>
              </a:endParaRPr>
            </a:p>
          </p:txBody>
        </p:sp>
        <p:sp>
          <p:nvSpPr>
            <p:cNvPr id="130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 sz="2400">
                <a:latin typeface="Times New Roman" charset="0"/>
              </a:endParaRPr>
            </a:p>
          </p:txBody>
        </p:sp>
        <p:sp>
          <p:nvSpPr>
            <p:cNvPr id="130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  <p:sp>
          <p:nvSpPr>
            <p:cNvPr id="130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</p:grpSp>
      <p:sp>
        <p:nvSpPr>
          <p:cNvPr id="130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30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00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48451FE-F77F-A147-B170-AF334ED7D146}" type="datetimeFigureOut">
              <a:rPr lang="es-ES" smtClean="0"/>
              <a:t>09/05/13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alf-duplex" TargetMode="External"/><Relationship Id="rId4" Type="http://schemas.openxmlformats.org/officeDocument/2006/relationships/hyperlink" Target="http://es.wikipedia.org/wiki/D%C3%BAplex_(telecomunicaciones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.wikipedia.org/wiki/D%C3%BAplex_(telecomunicaciones)%23Simpl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920" y="240135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Unidad 1</a:t>
            </a:r>
            <a:br>
              <a:rPr lang="es-ES" dirty="0" smtClean="0"/>
            </a:br>
            <a:r>
              <a:rPr lang="es-ES" dirty="0" smtClean="0">
                <a:solidFill>
                  <a:srgbClr val="FFFF00"/>
                </a:solidFill>
              </a:rPr>
              <a:t>Introducción  a las redes de computadoras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934" y="4453453"/>
            <a:ext cx="8111066" cy="2946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s-ES" sz="2800" dirty="0" smtClean="0"/>
              <a:t>Historia y Origen de las redes de computadoras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Introducción a las redes de computadoras</a:t>
            </a:r>
          </a:p>
          <a:p>
            <a:pPr algn="l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553376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Introducción a las redes de computadoras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fr-FR" dirty="0" err="1" smtClean="0"/>
              <a:t>qué</a:t>
            </a:r>
            <a:r>
              <a:rPr lang="es-ES" dirty="0" smtClean="0"/>
              <a:t> es una red?</a:t>
            </a:r>
          </a:p>
          <a:p>
            <a:pPr lvl="1"/>
            <a:r>
              <a:rPr lang="es-ES" dirty="0" smtClean="0"/>
              <a:t>Conjunto de computadoras interconectadas entre sí mediante cable o por medios inalámbricos.</a:t>
            </a:r>
          </a:p>
          <a:p>
            <a:r>
              <a:rPr lang="es-ES" dirty="0" smtClean="0"/>
              <a:t>Objetivo de una red</a:t>
            </a:r>
          </a:p>
          <a:p>
            <a:pPr lvl="1"/>
            <a:r>
              <a:rPr lang="es-ES" dirty="0" smtClean="0"/>
              <a:t>Compartir recursos: archivos, impresoras, unidades de almacenamiento</a:t>
            </a:r>
          </a:p>
          <a:p>
            <a:pPr lvl="1"/>
            <a:r>
              <a:rPr lang="es-ES" dirty="0" smtClean="0"/>
              <a:t>Transferir información entre computadoras: e-mail, </a:t>
            </a:r>
            <a:r>
              <a:rPr lang="es-ES" dirty="0" err="1" smtClean="0"/>
              <a:t>www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749991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 una red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3886200"/>
          </a:xfrm>
        </p:spPr>
        <p:txBody>
          <a:bodyPr/>
          <a:lstStyle/>
          <a:p>
            <a:r>
              <a:rPr lang="es-ES" dirty="0" smtClean="0"/>
              <a:t>Estaciones de trabajo</a:t>
            </a:r>
          </a:p>
          <a:p>
            <a:r>
              <a:rPr lang="es-ES" dirty="0" smtClean="0"/>
              <a:t>Servidores</a:t>
            </a:r>
          </a:p>
          <a:p>
            <a:r>
              <a:rPr lang="es-ES" dirty="0" smtClean="0"/>
              <a:t>Tarjetas de Red</a:t>
            </a:r>
          </a:p>
          <a:p>
            <a:r>
              <a:rPr lang="es-ES" dirty="0" smtClean="0"/>
              <a:t>Cableado o medios de transmisión inalámbrico</a:t>
            </a:r>
          </a:p>
          <a:p>
            <a:r>
              <a:rPr lang="es-ES" dirty="0" smtClean="0"/>
              <a:t>Dispositivos distribuidores, HUB, </a:t>
            </a:r>
            <a:r>
              <a:rPr lang="es-ES" dirty="0" err="1" smtClean="0"/>
              <a:t>Switch</a:t>
            </a:r>
            <a:endParaRPr lang="es-ES" dirty="0" smtClean="0"/>
          </a:p>
          <a:p>
            <a:r>
              <a:rPr lang="es-ES" dirty="0" smtClean="0"/>
              <a:t>Sistema Operativo de Red</a:t>
            </a:r>
          </a:p>
          <a:p>
            <a:r>
              <a:rPr lang="es-ES" dirty="0" smtClean="0"/>
              <a:t>Recursos compartidos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469834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Según zona Geográfica (o tamaño)</a:t>
            </a:r>
          </a:p>
          <a:p>
            <a:r>
              <a:rPr lang="es-ES" dirty="0" smtClean="0"/>
              <a:t>Según el sistema jerárquico de red</a:t>
            </a:r>
          </a:p>
          <a:p>
            <a:r>
              <a:rPr lang="es-ES" dirty="0" smtClean="0"/>
              <a:t>Según topología física</a:t>
            </a:r>
          </a:p>
          <a:p>
            <a:r>
              <a:rPr lang="es-ES" dirty="0" smtClean="0"/>
              <a:t>Por la dirección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658172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redes: Según zona geográfica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9648"/>
            <a:ext cx="8229600" cy="3886200"/>
          </a:xfrm>
        </p:spPr>
        <p:txBody>
          <a:bodyPr/>
          <a:lstStyle/>
          <a:p>
            <a:r>
              <a:rPr lang="es-ES" sz="2800" b="1" dirty="0" smtClean="0"/>
              <a:t>LAN (Local </a:t>
            </a:r>
            <a:r>
              <a:rPr lang="es-ES" sz="2800" b="1" dirty="0" err="1" smtClean="0"/>
              <a:t>Area</a:t>
            </a:r>
            <a:r>
              <a:rPr lang="es-ES" sz="2800" b="1" dirty="0" smtClean="0"/>
              <a:t> Network)</a:t>
            </a:r>
            <a:r>
              <a:rPr lang="es-ES" sz="2800" dirty="0" smtClean="0"/>
              <a:t>: </a:t>
            </a:r>
            <a:r>
              <a:rPr lang="es-ES" sz="2800" i="1" dirty="0" smtClean="0"/>
              <a:t>Limitada a un edificio o a un entorno de pocos kilómetros</a:t>
            </a:r>
          </a:p>
          <a:p>
            <a:r>
              <a:rPr lang="es-ES" sz="2800" b="1" dirty="0" smtClean="0"/>
              <a:t>MAN (</a:t>
            </a:r>
            <a:r>
              <a:rPr lang="es-ES" sz="2800" b="1" dirty="0" err="1" smtClean="0"/>
              <a:t>Metropolitan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Area</a:t>
            </a:r>
            <a:r>
              <a:rPr lang="es-ES" sz="2800" b="1" dirty="0" smtClean="0"/>
              <a:t> Network)</a:t>
            </a:r>
            <a:r>
              <a:rPr lang="es-ES" sz="2800" dirty="0" smtClean="0"/>
              <a:t>: </a:t>
            </a:r>
            <a:r>
              <a:rPr lang="es-ES" sz="2800" i="1" dirty="0" smtClean="0"/>
              <a:t>Red de alta velocidad que brinda cobertura en un área geográfica extensa, ej. red de empresas con sucursales, edificios </a:t>
            </a:r>
            <a:r>
              <a:rPr lang="es-ES" sz="2800" i="1" dirty="0" err="1" smtClean="0"/>
              <a:t>publicos</a:t>
            </a:r>
            <a:r>
              <a:rPr lang="es-ES" sz="2800" i="1" dirty="0" smtClean="0"/>
              <a:t> por medio de </a:t>
            </a:r>
            <a:r>
              <a:rPr lang="es-ES" sz="2800" i="1" dirty="0" err="1" smtClean="0"/>
              <a:t>Fib</a:t>
            </a:r>
            <a:r>
              <a:rPr lang="es-ES" sz="2800" i="1" dirty="0" smtClean="0"/>
              <a:t>. </a:t>
            </a:r>
            <a:r>
              <a:rPr lang="es-ES" sz="2800" i="1" dirty="0" err="1" smtClean="0"/>
              <a:t>optica</a:t>
            </a:r>
            <a:endParaRPr lang="es-ES" sz="2800" i="1" dirty="0" smtClean="0"/>
          </a:p>
          <a:p>
            <a:r>
              <a:rPr lang="es-ES" sz="2800" b="1" dirty="0" smtClean="0"/>
              <a:t>WAN (Wide </a:t>
            </a:r>
            <a:r>
              <a:rPr lang="es-ES" sz="2800" b="1" dirty="0" err="1" smtClean="0"/>
              <a:t>Area</a:t>
            </a:r>
            <a:r>
              <a:rPr lang="es-ES" sz="2800" b="1" dirty="0" smtClean="0"/>
              <a:t> Network)</a:t>
            </a:r>
            <a:r>
              <a:rPr lang="es-ES" sz="2800" dirty="0" smtClean="0"/>
              <a:t>: </a:t>
            </a:r>
            <a:r>
              <a:rPr lang="es-ES" sz="2800" i="1" dirty="0" smtClean="0"/>
              <a:t>Redes de área extendida, en un país o continente, ej. Internet</a:t>
            </a:r>
          </a:p>
          <a:p>
            <a:r>
              <a:rPr lang="es-ES" sz="2800" b="1" dirty="0" smtClean="0"/>
              <a:t>WLAN (</a:t>
            </a:r>
            <a:r>
              <a:rPr lang="es-ES" sz="2800" b="1" dirty="0" err="1" smtClean="0"/>
              <a:t>Wireless</a:t>
            </a:r>
            <a:r>
              <a:rPr lang="es-ES" sz="2800" b="1" dirty="0" smtClean="0"/>
              <a:t> Local </a:t>
            </a:r>
            <a:r>
              <a:rPr lang="es-ES" sz="2800" b="1" dirty="0" err="1" smtClean="0"/>
              <a:t>Area</a:t>
            </a:r>
            <a:r>
              <a:rPr lang="es-ES" sz="2800" b="1" dirty="0" smtClean="0"/>
              <a:t> Network)</a:t>
            </a:r>
            <a:r>
              <a:rPr lang="es-ES" sz="2800" dirty="0" smtClean="0"/>
              <a:t>: </a:t>
            </a:r>
            <a:r>
              <a:rPr lang="es-ES" sz="2800" i="1" dirty="0" smtClean="0"/>
              <a:t>Red local inalámbrica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70874232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redes: Según sistema jerárquico de red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dirty="0" smtClean="0"/>
              <a:t>Redes Cliente-Servidor</a:t>
            </a:r>
            <a:r>
              <a:rPr lang="es-ES" sz="2800" dirty="0" smtClean="0"/>
              <a:t>: </a:t>
            </a:r>
            <a:r>
              <a:rPr lang="es-ES" sz="2800" i="1" dirty="0" smtClean="0"/>
              <a:t>Red en la que un cliente realiza peticiones a un servidor que le da respuesta. Ej. Servicios web, juegos online</a:t>
            </a:r>
          </a:p>
          <a:p>
            <a:r>
              <a:rPr lang="es-ES" sz="2800" b="1" dirty="0" smtClean="0"/>
              <a:t>Redes Punto a punto</a:t>
            </a:r>
            <a:r>
              <a:rPr lang="es-ES" sz="2800" dirty="0" smtClean="0"/>
              <a:t>:</a:t>
            </a:r>
            <a:r>
              <a:rPr lang="es-ES" sz="2800" i="1" dirty="0" smtClean="0"/>
              <a:t> red entre iguales, todos los nodos se comportan como iguales entre sí. Ej. </a:t>
            </a:r>
            <a:r>
              <a:rPr lang="es-ES" sz="2800" i="1" dirty="0" err="1" smtClean="0"/>
              <a:t>BitTorrent</a:t>
            </a:r>
            <a:r>
              <a:rPr lang="es-ES" sz="2800" i="1" dirty="0" smtClean="0"/>
              <a:t>, </a:t>
            </a:r>
            <a:r>
              <a:rPr lang="es-ES" sz="2800" i="1" dirty="0" err="1" smtClean="0"/>
              <a:t>Skype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3173464818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redes: Según topología física</a:t>
            </a:r>
            <a:endParaRPr lang="es-ES" dirty="0"/>
          </a:p>
        </p:txBody>
      </p:sp>
      <p:pic>
        <p:nvPicPr>
          <p:cNvPr id="6" name="Imagen 5" descr="Topología_d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46" y="1828800"/>
            <a:ext cx="4428782" cy="4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7615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redes: Según topología física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Red en BUS: </a:t>
            </a:r>
            <a:r>
              <a:rPr lang="es-ES" sz="2800" i="1" dirty="0" smtClean="0"/>
              <a:t>Tiene un único canal de comunicación (bus, troncal o </a:t>
            </a:r>
            <a:r>
              <a:rPr lang="es-ES" sz="2800" i="1" dirty="0" err="1" smtClean="0"/>
              <a:t>backbone</a:t>
            </a:r>
            <a:r>
              <a:rPr lang="es-ES" sz="2800" i="1" dirty="0" smtClean="0"/>
              <a:t>)</a:t>
            </a:r>
            <a:endParaRPr lang="es-ES" sz="2800" dirty="0" smtClean="0"/>
          </a:p>
          <a:p>
            <a:r>
              <a:rPr lang="es-ES" sz="2800" dirty="0" smtClean="0"/>
              <a:t>Red en Anillo</a:t>
            </a:r>
          </a:p>
          <a:p>
            <a:r>
              <a:rPr lang="es-ES" sz="2800" dirty="0" smtClean="0"/>
              <a:t>Red en Estrella: </a:t>
            </a:r>
            <a:r>
              <a:rPr lang="es-ES" sz="2800" i="1" dirty="0" smtClean="0"/>
              <a:t>Todas las conexiones en un punto central</a:t>
            </a:r>
          </a:p>
          <a:p>
            <a:r>
              <a:rPr lang="es-ES" sz="2800" dirty="0" smtClean="0"/>
              <a:t>Red en Malla: </a:t>
            </a:r>
            <a:r>
              <a:rPr lang="es-ES" sz="2800" i="1" dirty="0" smtClean="0"/>
              <a:t>cada nodo conectado a los otros</a:t>
            </a:r>
            <a:r>
              <a:rPr lang="es-ES" sz="2800" dirty="0" smtClean="0"/>
              <a:t> </a:t>
            </a:r>
          </a:p>
          <a:p>
            <a:r>
              <a:rPr lang="es-ES" sz="2800" dirty="0" smtClean="0"/>
              <a:t>Red en </a:t>
            </a:r>
            <a:r>
              <a:rPr lang="es-ES" sz="2800" dirty="0" err="1" smtClean="0"/>
              <a:t>Arbol</a:t>
            </a:r>
            <a:r>
              <a:rPr lang="es-ES" sz="2800" dirty="0" smtClean="0"/>
              <a:t>: parecida a  una conexión de redes estrella salvo que no tienen nodo central</a:t>
            </a:r>
          </a:p>
          <a:p>
            <a:r>
              <a:rPr lang="es-ES" sz="2800" dirty="0" smtClean="0"/>
              <a:t>Red Mixta: </a:t>
            </a:r>
            <a:r>
              <a:rPr lang="es-ES" sz="2800" i="1" dirty="0" smtClean="0"/>
              <a:t>Combinación de las anteriores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72626310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redes: Por la dirección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b="1" dirty="0">
                <a:hlinkClick r:id="rId2" tooltip="Dúplex (telecomunicaciones)"/>
              </a:rPr>
              <a:t>Simplex</a:t>
            </a:r>
            <a:r>
              <a:rPr lang="es-ES_tradnl" sz="2800" b="1" dirty="0"/>
              <a:t> </a:t>
            </a:r>
            <a:r>
              <a:rPr lang="es-ES_tradnl" sz="2800" dirty="0"/>
              <a:t>o unidireccional: un equipo terminal de datos transmite y otro recibe</a:t>
            </a:r>
            <a:r>
              <a:rPr lang="es-ES_tradnl" sz="2800" dirty="0" smtClean="0"/>
              <a:t>. </a:t>
            </a:r>
            <a:r>
              <a:rPr lang="es-ES" sz="2800" dirty="0" smtClean="0"/>
              <a:t>E</a:t>
            </a:r>
            <a:r>
              <a:rPr lang="es-ES_tradnl" sz="2800" dirty="0" smtClean="0"/>
              <a:t>j. Radio</a:t>
            </a:r>
            <a:endParaRPr lang="es-ES_tradnl" sz="2800" dirty="0"/>
          </a:p>
          <a:p>
            <a:r>
              <a:rPr lang="es-ES_tradnl" sz="2800" b="1" i="1" dirty="0">
                <a:hlinkClick r:id="rId3" tooltip="Half-duplex"/>
              </a:rPr>
              <a:t>Half-duplex</a:t>
            </a:r>
            <a:r>
              <a:rPr lang="es-ES_tradnl" sz="2800" dirty="0"/>
              <a:t>, en castellano </a:t>
            </a:r>
            <a:r>
              <a:rPr lang="es-ES_tradnl" sz="2800" dirty="0" err="1"/>
              <a:t>semidúplex</a:t>
            </a:r>
            <a:r>
              <a:rPr lang="es-ES_tradnl" sz="2800" dirty="0"/>
              <a:t>: el método o protocolo de envío de información es bidireccional pero no </a:t>
            </a:r>
            <a:r>
              <a:rPr lang="es-ES_tradnl" sz="2800" dirty="0" err="1"/>
              <a:t>simultáneobidireccional</a:t>
            </a:r>
            <a:r>
              <a:rPr lang="es-ES_tradnl" sz="2800" dirty="0"/>
              <a:t>, sólo un equipo transmite a la vez</a:t>
            </a:r>
            <a:r>
              <a:rPr lang="es-ES_tradnl" sz="2800" dirty="0" smtClean="0"/>
              <a:t>. </a:t>
            </a:r>
            <a:r>
              <a:rPr lang="es-ES" sz="2800" dirty="0" smtClean="0"/>
              <a:t>E</a:t>
            </a:r>
            <a:r>
              <a:rPr lang="es-ES_tradnl" sz="2800" dirty="0" smtClean="0"/>
              <a:t>j. </a:t>
            </a:r>
            <a:r>
              <a:rPr lang="es-ES_tradnl" sz="2800" dirty="0" err="1" smtClean="0"/>
              <a:t>Walkie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talkie</a:t>
            </a:r>
            <a:endParaRPr lang="es-ES_tradnl" sz="2800" dirty="0"/>
          </a:p>
          <a:p>
            <a:r>
              <a:rPr lang="es-ES_tradnl" sz="2800" b="1" i="1" dirty="0">
                <a:hlinkClick r:id="rId4" tooltip="Dúplex (telecomunicaciones)"/>
              </a:rPr>
              <a:t>Full-duplex</a:t>
            </a:r>
            <a:r>
              <a:rPr lang="es-ES_tradnl" sz="2800" dirty="0"/>
              <a:t>, o dúplex,: los dos equipos involucrados en la comunicación lo pueden hacer de forma simultánea, transmitir y recibir.</a:t>
            </a:r>
          </a:p>
        </p:txBody>
      </p:sp>
    </p:spTree>
    <p:extLst>
      <p:ext uri="{BB962C8B-B14F-4D97-AF65-F5344CB8AC3E}">
        <p14:creationId xmlns:p14="http://schemas.microsoft.com/office/powerpoint/2010/main" val="203804001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redes nacieron impulsadas por organismos militares a mediados de los 50</a:t>
            </a:r>
          </a:p>
          <a:p>
            <a:r>
              <a:rPr lang="es-ES" dirty="0" smtClean="0"/>
              <a:t>Desde su origen hasta nuestros días, las redes están en </a:t>
            </a:r>
            <a:r>
              <a:rPr lang="es-ES" dirty="0" err="1" smtClean="0"/>
              <a:t>contínua</a:t>
            </a:r>
            <a:r>
              <a:rPr lang="es-ES" dirty="0" smtClean="0"/>
              <a:t> evolución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694818"/>
      </p:ext>
    </p:extLst>
  </p:cSld>
  <p:clrMapOvr>
    <a:masterClrMapping/>
  </p:clrMapOvr>
  <p:transition xmlns:p14="http://schemas.microsoft.com/office/powerpoint/2010/main"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27198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/>
              <a:t>Términos utilizados a continuación</a:t>
            </a:r>
          </a:p>
          <a:p>
            <a:pPr>
              <a:buFontTx/>
              <a:buChar char="•"/>
            </a:pPr>
            <a:r>
              <a:rPr lang="es-ES" sz="2000" b="1" dirty="0" smtClean="0"/>
              <a:t>ARPA</a:t>
            </a:r>
            <a:r>
              <a:rPr lang="es-ES" sz="2000" dirty="0" smtClean="0"/>
              <a:t>: </a:t>
            </a:r>
            <a:r>
              <a:rPr lang="es-ES" sz="2000" dirty="0" err="1" smtClean="0"/>
              <a:t>Advanced</a:t>
            </a:r>
            <a:r>
              <a:rPr lang="es-ES" sz="2000" dirty="0" smtClean="0"/>
              <a:t> </a:t>
            </a:r>
            <a:r>
              <a:rPr lang="es-ES" sz="2000" dirty="0" err="1" smtClean="0"/>
              <a:t>Research</a:t>
            </a:r>
            <a:r>
              <a:rPr lang="es-ES" sz="2000" dirty="0" smtClean="0"/>
              <a:t> </a:t>
            </a:r>
            <a:r>
              <a:rPr lang="es-ES" sz="2000" dirty="0" err="1" smtClean="0"/>
              <a:t>Projects</a:t>
            </a:r>
            <a:r>
              <a:rPr lang="es-ES" sz="2000" dirty="0" smtClean="0"/>
              <a:t> Agency</a:t>
            </a:r>
          </a:p>
          <a:p>
            <a:pPr>
              <a:buFontTx/>
              <a:buChar char="•"/>
            </a:pPr>
            <a:r>
              <a:rPr lang="es-ES" sz="2000" b="1" dirty="0" smtClean="0"/>
              <a:t>Conmutar</a:t>
            </a:r>
            <a:r>
              <a:rPr lang="es-ES" sz="2000" dirty="0" smtClean="0"/>
              <a:t>: Conexión que realizan los nodos para lograr un camino apropiado para conectar dos usuarios en una red de telecomunicaciones</a:t>
            </a:r>
          </a:p>
          <a:p>
            <a:pPr>
              <a:buFontTx/>
              <a:buChar char="•"/>
            </a:pPr>
            <a:r>
              <a:rPr lang="es-ES" sz="2000" b="1" dirty="0" smtClean="0"/>
              <a:t>FTP</a:t>
            </a:r>
            <a:r>
              <a:rPr lang="es-ES" sz="2000" dirty="0" smtClean="0"/>
              <a:t>: File Transfer </a:t>
            </a:r>
            <a:r>
              <a:rPr lang="es-ES" sz="2000" dirty="0" err="1" smtClean="0"/>
              <a:t>Protocol</a:t>
            </a:r>
            <a:endParaRPr lang="es-ES" sz="2000" dirty="0" smtClean="0"/>
          </a:p>
          <a:p>
            <a:pPr>
              <a:buFontTx/>
              <a:buChar char="•"/>
            </a:pPr>
            <a:r>
              <a:rPr lang="es-ES" sz="2000" b="1" dirty="0" smtClean="0"/>
              <a:t>TCP</a:t>
            </a:r>
            <a:r>
              <a:rPr lang="es-ES" sz="2000" dirty="0" smtClean="0"/>
              <a:t>: </a:t>
            </a:r>
            <a:r>
              <a:rPr lang="es-ES" sz="2000" dirty="0" err="1" smtClean="0"/>
              <a:t>Transmission</a:t>
            </a:r>
            <a:r>
              <a:rPr lang="es-ES" sz="2000" dirty="0" smtClean="0"/>
              <a:t> Control </a:t>
            </a:r>
            <a:r>
              <a:rPr lang="es-ES" sz="2000" dirty="0" err="1" smtClean="0"/>
              <a:t>Protocol</a:t>
            </a:r>
            <a:endParaRPr lang="es-ES" sz="2000" dirty="0" smtClean="0"/>
          </a:p>
          <a:p>
            <a:pPr>
              <a:buFontTx/>
              <a:buChar char="•"/>
            </a:pPr>
            <a:r>
              <a:rPr lang="es-ES" sz="2000" b="1" dirty="0" err="1" smtClean="0"/>
              <a:t>www</a:t>
            </a:r>
            <a:r>
              <a:rPr lang="es-ES" sz="2000" dirty="0" smtClean="0"/>
              <a:t>: </a:t>
            </a:r>
            <a:r>
              <a:rPr lang="es-ES" sz="2000" dirty="0" err="1" smtClean="0"/>
              <a:t>World</a:t>
            </a:r>
            <a:r>
              <a:rPr lang="es-ES" sz="2000" dirty="0" smtClean="0"/>
              <a:t> Wide Web, Red global Mundial</a:t>
            </a:r>
          </a:p>
          <a:p>
            <a:pPr>
              <a:buFontTx/>
              <a:buChar char="•"/>
            </a:pPr>
            <a:r>
              <a:rPr lang="es-ES" sz="2000" b="1" dirty="0" smtClean="0"/>
              <a:t>DNS</a:t>
            </a:r>
            <a:r>
              <a:rPr lang="es-ES" sz="2000" dirty="0" smtClean="0"/>
              <a:t>: </a:t>
            </a:r>
            <a:r>
              <a:rPr lang="es-ES" sz="2000" dirty="0" err="1" smtClean="0"/>
              <a:t>Domain</a:t>
            </a:r>
            <a:r>
              <a:rPr lang="es-ES" sz="2000" dirty="0" smtClean="0"/>
              <a:t> </a:t>
            </a:r>
            <a:r>
              <a:rPr lang="es-ES" sz="2000" dirty="0" err="1" smtClean="0"/>
              <a:t>Name</a:t>
            </a:r>
            <a:r>
              <a:rPr lang="es-ES" sz="2000" dirty="0" smtClean="0"/>
              <a:t> </a:t>
            </a:r>
            <a:r>
              <a:rPr lang="es-ES" sz="2000" dirty="0" err="1" smtClean="0"/>
              <a:t>System</a:t>
            </a:r>
            <a:endParaRPr lang="es-ES" sz="2000" dirty="0" smtClean="0"/>
          </a:p>
          <a:p>
            <a:pPr>
              <a:buFontTx/>
              <a:buChar char="•"/>
            </a:pPr>
            <a:r>
              <a:rPr lang="es-ES" sz="2000" b="1" dirty="0" smtClean="0"/>
              <a:t>HTTP: </a:t>
            </a:r>
            <a:r>
              <a:rPr lang="es-ES" sz="2000" dirty="0" err="1" smtClean="0"/>
              <a:t>Hypertext</a:t>
            </a:r>
            <a:r>
              <a:rPr lang="es-ES" sz="2000" dirty="0" smtClean="0"/>
              <a:t> transfer </a:t>
            </a:r>
            <a:r>
              <a:rPr lang="es-ES" sz="2000" dirty="0" err="1" smtClean="0"/>
              <a:t>Protocol</a:t>
            </a:r>
            <a:endParaRPr lang="es-ES" sz="2000" b="1" dirty="0" smtClean="0"/>
          </a:p>
          <a:p>
            <a:pPr>
              <a:buFontTx/>
              <a:buChar char="•"/>
            </a:pPr>
            <a:r>
              <a:rPr lang="es-ES" sz="2000" b="1" dirty="0" smtClean="0"/>
              <a:t>HTML: </a:t>
            </a:r>
            <a:r>
              <a:rPr lang="es-ES" sz="2000" dirty="0" err="1" smtClean="0"/>
              <a:t>HyperText</a:t>
            </a:r>
            <a:r>
              <a:rPr lang="es-ES" sz="2000" dirty="0" smtClean="0"/>
              <a:t> </a:t>
            </a:r>
            <a:r>
              <a:rPr lang="es-ES" sz="2000" dirty="0" err="1" smtClean="0"/>
              <a:t>Markup</a:t>
            </a:r>
            <a:r>
              <a:rPr lang="es-ES" sz="2000" dirty="0" smtClean="0"/>
              <a:t>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 (lenguaje de marcado de Hipertexto)</a:t>
            </a:r>
            <a:endParaRPr lang="es-ES" sz="2000" b="1" dirty="0" smtClean="0"/>
          </a:p>
          <a:p>
            <a:pPr>
              <a:buFontTx/>
              <a:buChar char="•"/>
            </a:pPr>
            <a:r>
              <a:rPr lang="es-ES" sz="2000" b="1" dirty="0" smtClean="0"/>
              <a:t>URL: </a:t>
            </a:r>
            <a:r>
              <a:rPr lang="es-ES" sz="2000" dirty="0" err="1" smtClean="0"/>
              <a:t>Uniform</a:t>
            </a:r>
            <a:r>
              <a:rPr lang="es-ES" sz="2000" dirty="0" smtClean="0"/>
              <a:t> </a:t>
            </a:r>
            <a:r>
              <a:rPr lang="es-ES" sz="2000" dirty="0" err="1" smtClean="0"/>
              <a:t>Resource</a:t>
            </a:r>
            <a:r>
              <a:rPr lang="es-ES" sz="2000" dirty="0" smtClean="0"/>
              <a:t> </a:t>
            </a:r>
            <a:r>
              <a:rPr lang="es-ES" sz="2000" dirty="0" err="1" smtClean="0"/>
              <a:t>Locator</a:t>
            </a:r>
            <a:r>
              <a:rPr lang="es-ES" sz="2000" dirty="0" smtClean="0"/>
              <a:t> (Localizador Uniforme de Recursos)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11009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1957: En E.U. crean ARPA, como organismo afiliado al </a:t>
            </a:r>
            <a:r>
              <a:rPr lang="es-ES" sz="2800" dirty="0" err="1" smtClean="0"/>
              <a:t>dep</a:t>
            </a:r>
            <a:r>
              <a:rPr lang="es-ES" sz="2800" dirty="0" smtClean="0"/>
              <a:t>. de defensa para impulsar el desarrollo tecnológico</a:t>
            </a:r>
          </a:p>
          <a:p>
            <a:r>
              <a:rPr lang="es-ES" sz="2800" dirty="0" smtClean="0"/>
              <a:t>1965 – 1967: ARPA patrocinó un programa que trataba de analizar las redes de comunicación usando computadoras, la TX-2 de la MIT y la AN/FSQ-32 del </a:t>
            </a:r>
            <a:r>
              <a:rPr lang="es-ES" sz="2800" dirty="0" err="1" smtClean="0"/>
              <a:t>System</a:t>
            </a:r>
            <a:r>
              <a:rPr lang="es-ES" sz="2800" dirty="0" smtClean="0"/>
              <a:t> </a:t>
            </a:r>
            <a:r>
              <a:rPr lang="es-ES" sz="2800" dirty="0" err="1" smtClean="0"/>
              <a:t>Development</a:t>
            </a:r>
            <a:r>
              <a:rPr lang="es-ES" sz="2800" dirty="0" smtClean="0"/>
              <a:t> </a:t>
            </a:r>
            <a:r>
              <a:rPr lang="es-ES" sz="2800" dirty="0" err="1" smtClean="0"/>
              <a:t>Corporation</a:t>
            </a:r>
            <a:r>
              <a:rPr lang="es-ES" sz="2800" dirty="0" smtClean="0"/>
              <a:t> de Santa Mónica se enlazan mediante una línea delicada de 1200 bits por segundo.</a:t>
            </a:r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78800"/>
      </p:ext>
    </p:extLst>
  </p:cSld>
  <p:clrMapOvr>
    <a:masterClrMapping/>
  </p:clrMapOvr>
  <p:transition xmlns:p14="http://schemas.microsoft.com/office/powerpoint/2010/main"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  <p:pic>
        <p:nvPicPr>
          <p:cNvPr id="7" name="Imagen 6" descr="arpanet7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2" y="1828800"/>
            <a:ext cx="6955569" cy="45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7751"/>
      </p:ext>
    </p:extLst>
  </p:cSld>
  <p:clrMapOvr>
    <a:masterClrMapping/>
  </p:clrMapOvr>
  <p:transition xmlns:p14="http://schemas.microsoft.com/office/powerpoint/2010/main"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1969: ARPA  y RAND presentan DARPA, la primera red basada en conmutación de paquetes sin nodos centrales</a:t>
            </a:r>
          </a:p>
          <a:p>
            <a:r>
              <a:rPr lang="es-ES" sz="2400" dirty="0" smtClean="0"/>
              <a:t>1970: Norman </a:t>
            </a:r>
            <a:r>
              <a:rPr lang="es-ES" sz="2400" dirty="0" err="1" smtClean="0"/>
              <a:t>Abrahamson</a:t>
            </a:r>
            <a:r>
              <a:rPr lang="es-ES" sz="2400" dirty="0" smtClean="0"/>
              <a:t> de la Univ. De </a:t>
            </a:r>
            <a:r>
              <a:rPr lang="es-ES" sz="2400" dirty="0" err="1" smtClean="0"/>
              <a:t>Hawaii</a:t>
            </a:r>
            <a:r>
              <a:rPr lang="es-ES" sz="2400" dirty="0" smtClean="0"/>
              <a:t> comenzó a trabajar en un Sistema de Comunicaciones de datos basado en Radio para interconectar las islas </a:t>
            </a:r>
            <a:r>
              <a:rPr lang="es-ES" sz="2400" b="1" dirty="0" smtClean="0"/>
              <a:t>Hawaianas</a:t>
            </a:r>
          </a:p>
          <a:p>
            <a:r>
              <a:rPr lang="es-ES" sz="2400" dirty="0" smtClean="0"/>
              <a:t>1970: A finales de año ya se estaba utilizando la primera red de paquetes conmutados inalámbricos del mundo</a:t>
            </a:r>
          </a:p>
          <a:p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983923"/>
      </p:ext>
    </p:extLst>
  </p:cSld>
  <p:clrMapOvr>
    <a:masterClrMapping/>
  </p:clrMapOvr>
  <p:transition xmlns:p14="http://schemas.microsoft.com/office/powerpoint/2010/main"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36056"/>
            <a:ext cx="8229600" cy="3886200"/>
          </a:xfrm>
        </p:spPr>
        <p:txBody>
          <a:bodyPr/>
          <a:lstStyle/>
          <a:p>
            <a:r>
              <a:rPr lang="es-ES" sz="2400" dirty="0" smtClean="0"/>
              <a:t>1971: La red cambia de nombre, de ARPA pasa a llamarse </a:t>
            </a:r>
            <a:r>
              <a:rPr lang="es-ES" sz="2400" b="1" dirty="0" smtClean="0"/>
              <a:t>ARPANET</a:t>
            </a:r>
            <a:r>
              <a:rPr lang="es-ES" sz="2400" dirty="0" smtClean="0"/>
              <a:t>, cuenta </a:t>
            </a:r>
            <a:r>
              <a:rPr lang="es-ES" sz="2400" b="1" dirty="0" smtClean="0"/>
              <a:t>con 23 hosts en E.U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1972: Norman </a:t>
            </a:r>
            <a:r>
              <a:rPr lang="es-ES" sz="2400" dirty="0" err="1" smtClean="0"/>
              <a:t>Abrahamson</a:t>
            </a:r>
            <a:r>
              <a:rPr lang="es-ES" sz="2400" dirty="0" smtClean="0"/>
              <a:t> de la Universidad de </a:t>
            </a:r>
            <a:r>
              <a:rPr lang="es-ES" sz="2400" dirty="0" err="1" smtClean="0"/>
              <a:t>Hawaii</a:t>
            </a:r>
            <a:r>
              <a:rPr lang="es-ES" sz="2400" dirty="0" smtClean="0"/>
              <a:t> desarrolla </a:t>
            </a:r>
            <a:r>
              <a:rPr lang="es-ES" sz="2400" b="1" dirty="0" smtClean="0"/>
              <a:t>la red ALOHA </a:t>
            </a:r>
            <a:r>
              <a:rPr lang="es-ES" sz="2400" dirty="0" smtClean="0"/>
              <a:t>que se une a la red ARPANET.</a:t>
            </a:r>
          </a:p>
          <a:p>
            <a:r>
              <a:rPr lang="es-ES" sz="2400" dirty="0" smtClean="0"/>
              <a:t>1972: Se desarrolla el primer programa utilitario “e-mail”</a:t>
            </a:r>
          </a:p>
          <a:p>
            <a:r>
              <a:rPr lang="es-ES" sz="2400" dirty="0" smtClean="0"/>
              <a:t>1973: Se realizan las primeras conexiones internacionales a ARPANET (Inglaterra y Noruega)</a:t>
            </a:r>
          </a:p>
          <a:p>
            <a:r>
              <a:rPr lang="es-ES" sz="2400" dirty="0" smtClean="0"/>
              <a:t>1973: Bob </a:t>
            </a:r>
            <a:r>
              <a:rPr lang="es-ES" sz="2400" dirty="0" err="1" smtClean="0"/>
              <a:t>Kahn</a:t>
            </a:r>
            <a:r>
              <a:rPr lang="es-ES" sz="2400" dirty="0" smtClean="0"/>
              <a:t> plantea el reto de “internet”, comienza el programa de investigación de interacción de redes en el ARPA.</a:t>
            </a:r>
          </a:p>
          <a:p>
            <a:r>
              <a:rPr lang="es-ES" sz="2400" dirty="0" smtClean="0"/>
              <a:t>1975: MIT, propuesta del primer FTP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8270352"/>
      </p:ext>
    </p:extLst>
  </p:cSld>
  <p:clrMapOvr>
    <a:masterClrMapping/>
  </p:clrMapOvr>
  <p:transition xmlns:p14="http://schemas.microsoft.com/office/powerpoint/2010/main"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1983: </a:t>
            </a:r>
            <a:r>
              <a:rPr lang="es-ES" sz="2400" b="1" dirty="0" smtClean="0"/>
              <a:t>ARPANET</a:t>
            </a:r>
            <a:r>
              <a:rPr lang="es-ES" sz="2400" dirty="0" smtClean="0"/>
              <a:t> se separa de MILNET (red militar) de modo que ya sin fines militares, se puede considerar el nacimiento de </a:t>
            </a:r>
            <a:r>
              <a:rPr lang="es-ES" sz="2400" b="1" dirty="0" smtClean="0"/>
              <a:t>INTERNET</a:t>
            </a:r>
          </a:p>
          <a:p>
            <a:r>
              <a:rPr lang="es-ES" sz="2400" dirty="0" smtClean="0"/>
              <a:t>1984: Se introduce el DNS</a:t>
            </a:r>
          </a:p>
          <a:p>
            <a:r>
              <a:rPr lang="es-ES" sz="2400" dirty="0" smtClean="0"/>
              <a:t>1985: la cantidad de hosts supera los </a:t>
            </a:r>
            <a:r>
              <a:rPr lang="es-ES" sz="2400" b="1" dirty="0" smtClean="0"/>
              <a:t>mil</a:t>
            </a:r>
          </a:p>
          <a:p>
            <a:r>
              <a:rPr lang="es-ES" sz="2400" dirty="0" smtClean="0"/>
              <a:t>1989: la cantidad de hosts supera los </a:t>
            </a:r>
            <a:r>
              <a:rPr lang="es-ES" sz="2400" b="1" dirty="0" smtClean="0"/>
              <a:t>100.000</a:t>
            </a:r>
          </a:p>
          <a:p>
            <a:r>
              <a:rPr lang="es-ES" sz="2400" dirty="0" smtClean="0"/>
              <a:t>Tim </a:t>
            </a:r>
            <a:r>
              <a:rPr lang="es-ES" sz="2400" dirty="0" err="1" smtClean="0"/>
              <a:t>Berners</a:t>
            </a:r>
            <a:r>
              <a:rPr lang="es-ES" sz="2400" dirty="0" smtClean="0"/>
              <a:t>-Lee crea el Protocolo de Transmisión HTTP, el Lenguaje de Documentos HTML y el concepto de URL</a:t>
            </a:r>
            <a:endParaRPr lang="es-ES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972185"/>
      </p:ext>
    </p:extLst>
  </p:cSld>
  <p:clrMapOvr>
    <a:masterClrMapping/>
  </p:clrMapOvr>
  <p:transition xmlns:p14="http://schemas.microsoft.com/office/powerpoint/2010/main"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1991 – 1994:</a:t>
            </a:r>
          </a:p>
          <a:p>
            <a:pPr lvl="1"/>
            <a:r>
              <a:rPr lang="es-ES" dirty="0" smtClean="0"/>
              <a:t>CERN: lanza la “</a:t>
            </a:r>
            <a:r>
              <a:rPr lang="es-ES" dirty="0" err="1" smtClean="0"/>
              <a:t>www</a:t>
            </a:r>
            <a:r>
              <a:rPr lang="es-ES" dirty="0" smtClean="0"/>
              <a:t>” creada por Tim </a:t>
            </a:r>
            <a:r>
              <a:rPr lang="es-ES" dirty="0" err="1" smtClean="0"/>
              <a:t>Berner</a:t>
            </a:r>
            <a:endParaRPr lang="es-ES" dirty="0" smtClean="0"/>
          </a:p>
          <a:p>
            <a:pPr lvl="1"/>
            <a:r>
              <a:rPr lang="es-ES" dirty="0" smtClean="0"/>
              <a:t>Se alcanza el millón de hosts</a:t>
            </a:r>
          </a:p>
          <a:p>
            <a:pPr lvl="1"/>
            <a:r>
              <a:rPr lang="es-ES" dirty="0" smtClean="0"/>
              <a:t>Aparece </a:t>
            </a:r>
            <a:r>
              <a:rPr lang="es-ES" dirty="0" err="1" smtClean="0"/>
              <a:t>Mosaic</a:t>
            </a:r>
            <a:r>
              <a:rPr lang="es-ES" dirty="0" smtClean="0"/>
              <a:t>, el primer navegador de </a:t>
            </a:r>
            <a:r>
              <a:rPr lang="es-ES" dirty="0" err="1" smtClean="0"/>
              <a:t>www</a:t>
            </a: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1. Historia y Origen de las redes de computadoras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424909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ds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rds.thmx</Template>
  <TotalTime>682</TotalTime>
  <Words>975</Words>
  <Application>Microsoft Macintosh PowerPoint</Application>
  <PresentationFormat>Presentación en pantalla (4:3)</PresentationFormat>
  <Paragraphs>87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rds</vt:lpstr>
      <vt:lpstr>Unidad 1 Introducción  a las redes de computadoras</vt:lpstr>
      <vt:lpstr>1. Historia y Origen de las redes de computadoras</vt:lpstr>
      <vt:lpstr>1. Historia y Origen de las redes de computadoras</vt:lpstr>
      <vt:lpstr>1. Historia y Origen de las redes de computadoras</vt:lpstr>
      <vt:lpstr>1. Historia y Origen de las redes de computadoras</vt:lpstr>
      <vt:lpstr>1. Historia y Origen de las redes de computadoras</vt:lpstr>
      <vt:lpstr>1. Historia y Origen de las redes de computadoras</vt:lpstr>
      <vt:lpstr>1. Historia y Origen de las redes de computadoras</vt:lpstr>
      <vt:lpstr>1. Historia y Origen de las redes de computadoras</vt:lpstr>
      <vt:lpstr>2. Introducción a las redes de computadoras</vt:lpstr>
      <vt:lpstr>Componentes de una red</vt:lpstr>
      <vt:lpstr>Tipos de redes</vt:lpstr>
      <vt:lpstr>Tipos de redes: Según zona geográfica</vt:lpstr>
      <vt:lpstr>Tipos de redes: Según sistema jerárquico de red</vt:lpstr>
      <vt:lpstr>Tipos de redes: Según topología física</vt:lpstr>
      <vt:lpstr>Tipos de redes: Según topología física</vt:lpstr>
      <vt:lpstr>Tipos de redes: Por la dirección de datos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Introducción  a las redes de computadoras</dc:title>
  <dc:creator>José Junior Villagomez Melgar</dc:creator>
  <cp:lastModifiedBy>José Junior Villagomez Melgar</cp:lastModifiedBy>
  <cp:revision>28</cp:revision>
  <dcterms:created xsi:type="dcterms:W3CDTF">2013-03-03T16:45:46Z</dcterms:created>
  <dcterms:modified xsi:type="dcterms:W3CDTF">2013-05-09T14:33:12Z</dcterms:modified>
</cp:coreProperties>
</file>