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74" r:id="rId4"/>
    <p:sldId id="268" r:id="rId5"/>
    <p:sldId id="276" r:id="rId6"/>
    <p:sldId id="275" r:id="rId7"/>
    <p:sldId id="277" r:id="rId8"/>
    <p:sldId id="266" r:id="rId9"/>
    <p:sldId id="272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67" r:id="rId21"/>
    <p:sldId id="289" r:id="rId22"/>
    <p:sldId id="290" r:id="rId23"/>
    <p:sldId id="292" r:id="rId24"/>
    <p:sldId id="293" r:id="rId25"/>
    <p:sldId id="294" r:id="rId26"/>
    <p:sldId id="295" r:id="rId27"/>
    <p:sldId id="269" r:id="rId28"/>
    <p:sldId id="296" r:id="rId29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79" autoAdjust="0"/>
    <p:restoredTop sz="74060" autoAdjust="0"/>
  </p:normalViewPr>
  <p:slideViewPr>
    <p:cSldViewPr snapToGrid="0" snapToObjects="1">
      <p:cViewPr varScale="1">
        <p:scale>
          <a:sx n="64" d="100"/>
          <a:sy n="64" d="100"/>
        </p:scale>
        <p:origin x="-2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4B4D0-A11C-2F46-9191-6744A6D153CC}" type="datetimeFigureOut">
              <a:rPr lang="es-ES" smtClean="0"/>
              <a:t>09/05/13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17328-7FCF-3B4A-816C-E200C8F402B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3847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17328-7FCF-3B4A-816C-E200C8F402B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3688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17328-7FCF-3B4A-816C-E200C8F402B4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192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17328-7FCF-3B4A-816C-E200C8F402B4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9884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17328-7FCF-3B4A-816C-E200C8F402B4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169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17328-7FCF-3B4A-816C-E200C8F402B4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2235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17328-7FCF-3B4A-816C-E200C8F402B4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2235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17328-7FCF-3B4A-816C-E200C8F402B4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2235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17328-7FCF-3B4A-816C-E200C8F402B4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24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17328-7FCF-3B4A-816C-E200C8F402B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529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17328-7FCF-3B4A-816C-E200C8F402B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529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17328-7FCF-3B4A-816C-E200C8F402B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5389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17328-7FCF-3B4A-816C-E200C8F402B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5389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17328-7FCF-3B4A-816C-E200C8F402B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5389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17328-7FCF-3B4A-816C-E200C8F402B4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5389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17328-7FCF-3B4A-816C-E200C8F402B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4536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17328-7FCF-3B4A-816C-E200C8F402B4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219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7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3107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ES" sz="2400">
                <a:latin typeface="Times New Roman" charset="0"/>
              </a:endParaRPr>
            </a:p>
          </p:txBody>
        </p:sp>
        <p:sp>
          <p:nvSpPr>
            <p:cNvPr id="13107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 sz="2400">
                <a:latin typeface="Times New Roman" charset="0"/>
              </a:endParaRPr>
            </a:p>
          </p:txBody>
        </p:sp>
        <p:grpSp>
          <p:nvGrpSpPr>
            <p:cNvPr id="13107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3107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 sz="2400">
                  <a:latin typeface="Times New Roman" charset="0"/>
                </a:endParaRPr>
              </a:p>
            </p:txBody>
          </p:sp>
          <p:sp>
            <p:nvSpPr>
              <p:cNvPr id="13107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 sz="2400">
                  <a:latin typeface="Times New Roman" charset="0"/>
                </a:endParaRPr>
              </a:p>
            </p:txBody>
          </p:sp>
          <p:sp>
            <p:nvSpPr>
              <p:cNvPr id="13108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 sz="2400">
                  <a:latin typeface="Times New Roman" charset="0"/>
                </a:endParaRPr>
              </a:p>
            </p:txBody>
          </p:sp>
          <p:sp>
            <p:nvSpPr>
              <p:cNvPr id="13108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 sz="2400">
                  <a:latin typeface="Times New Roman" charset="0"/>
                </a:endParaRPr>
              </a:p>
            </p:txBody>
          </p:sp>
          <p:sp>
            <p:nvSpPr>
              <p:cNvPr id="13108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 sz="2400">
                  <a:latin typeface="Times New Roman" charset="0"/>
                </a:endParaRPr>
              </a:p>
            </p:txBody>
          </p:sp>
          <p:sp>
            <p:nvSpPr>
              <p:cNvPr id="13108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 sz="2400">
                  <a:latin typeface="Times New Roman" charset="0"/>
                </a:endParaRPr>
              </a:p>
            </p:txBody>
          </p:sp>
          <p:sp>
            <p:nvSpPr>
              <p:cNvPr id="13108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 sz="2400">
                  <a:latin typeface="Times New Roman" charset="0"/>
                </a:endParaRPr>
              </a:p>
            </p:txBody>
          </p:sp>
          <p:sp>
            <p:nvSpPr>
              <p:cNvPr id="13108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 sz="2400">
                  <a:latin typeface="Times New Roman" charset="0"/>
                </a:endParaRPr>
              </a:p>
            </p:txBody>
          </p:sp>
          <p:sp>
            <p:nvSpPr>
              <p:cNvPr id="13108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 sz="2400">
                  <a:latin typeface="Times New Roman" charset="0"/>
                </a:endParaRPr>
              </a:p>
            </p:txBody>
          </p:sp>
          <p:sp>
            <p:nvSpPr>
              <p:cNvPr id="13108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 sz="2400">
                  <a:latin typeface="Times New Roman" charset="0"/>
                </a:endParaRPr>
              </a:p>
            </p:txBody>
          </p:sp>
        </p:grpSp>
      </p:grpSp>
      <p:sp>
        <p:nvSpPr>
          <p:cNvPr id="13108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48451FE-F77F-A147-B170-AF334ED7D146}" type="datetimeFigureOut">
              <a:rPr lang="es-ES" smtClean="0"/>
              <a:t>09/05/13</a:t>
            </a:fld>
            <a:endParaRPr lang="es-ES"/>
          </a:p>
        </p:txBody>
      </p:sp>
      <p:sp>
        <p:nvSpPr>
          <p:cNvPr id="13108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131090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AC2A503-6618-CC4B-B39C-B00C73CC4537}" type="slidenum">
              <a:rPr lang="es-ES" smtClean="0"/>
              <a:t>‹Nr.›</a:t>
            </a:fld>
            <a:endParaRPr lang="es-ES"/>
          </a:p>
        </p:txBody>
      </p:sp>
      <p:sp>
        <p:nvSpPr>
          <p:cNvPr id="13109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noProof="0" smtClean="0"/>
              <a:t>Clic para editar título</a:t>
            </a:r>
            <a:endParaRPr lang="es-ES" noProof="0" smtClean="0"/>
          </a:p>
        </p:txBody>
      </p:sp>
      <p:sp>
        <p:nvSpPr>
          <p:cNvPr id="13109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charset="0"/>
              <a:buNone/>
              <a:defRPr sz="3400"/>
            </a:lvl1pPr>
          </a:lstStyle>
          <a:p>
            <a:pPr lvl="0"/>
            <a:r>
              <a:rPr lang="es-ES_tradnl" noProof="0" smtClean="0"/>
              <a:t>Haga clic para modificar el estilo de subtítulo del patrón</a:t>
            </a:r>
            <a:endParaRPr lang="es-ES" noProof="0" smtClean="0"/>
          </a:p>
        </p:txBody>
      </p:sp>
    </p:spTree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C2A503-6618-CC4B-B39C-B00C73CC4537}" type="slidenum">
              <a:rPr lang="es-ES" smtClean="0"/>
              <a:t>‹Nr.›</a:t>
            </a:fld>
            <a:endParaRPr lang="es-E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48451FE-F77F-A147-B170-AF334ED7D146}" type="datetimeFigureOut">
              <a:rPr lang="es-ES" smtClean="0"/>
              <a:t>09/05/13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445825"/>
      </p:ext>
    </p:extLst>
  </p:cSld>
  <p:clrMapOvr>
    <a:masterClrMapping/>
  </p:clrMapOvr>
  <p:transition xmlns:p14="http://schemas.microsoft.com/office/powerpoint/2010/main"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C2A503-6618-CC4B-B39C-B00C73CC4537}" type="slidenum">
              <a:rPr lang="es-ES" smtClean="0"/>
              <a:t>‹Nr.›</a:t>
            </a:fld>
            <a:endParaRPr lang="es-E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48451FE-F77F-A147-B170-AF334ED7D146}" type="datetimeFigureOut">
              <a:rPr lang="es-ES" smtClean="0"/>
              <a:t>09/05/13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504294"/>
      </p:ext>
    </p:extLst>
  </p:cSld>
  <p:clrMapOvr>
    <a:masterClrMapping/>
  </p:clrMapOvr>
  <p:transition xmlns:p14="http://schemas.microsoft.com/office/powerpoint/2010/main" spd="med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AC2A503-6618-CC4B-B39C-B00C73CC4537}" type="slidenum">
              <a:rPr lang="es-ES" smtClean="0"/>
              <a:t>‹Nr.›</a:t>
            </a:fld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48451FE-F77F-A147-B170-AF334ED7D146}" type="datetimeFigureOut">
              <a:rPr lang="es-ES" smtClean="0"/>
              <a:t>09/05/13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775066"/>
      </p:ext>
    </p:extLst>
  </p:cSld>
  <p:clrMapOvr>
    <a:masterClrMapping/>
  </p:clrMapOvr>
  <p:transition xmlns:p14="http://schemas.microsoft.com/office/powerpoint/2010/main" spd="med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AC2A503-6618-CC4B-B39C-B00C73CC4537}" type="slidenum">
              <a:rPr lang="es-ES" smtClean="0"/>
              <a:t>‹Nr.›</a:t>
            </a:fld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48451FE-F77F-A147-B170-AF334ED7D146}" type="datetimeFigureOut">
              <a:rPr lang="es-ES" smtClean="0"/>
              <a:t>09/05/13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0761416"/>
      </p:ext>
    </p:extLst>
  </p:cSld>
  <p:clrMapOvr>
    <a:masterClrMapping/>
  </p:clrMapOvr>
  <p:transition xmlns:p14="http://schemas.microsoft.com/office/powerpoint/2010/main"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C2A503-6618-CC4B-B39C-B00C73CC4537}" type="slidenum">
              <a:rPr lang="es-ES" smtClean="0"/>
              <a:t>‹Nr.›</a:t>
            </a:fld>
            <a:endParaRPr lang="es-E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48451FE-F77F-A147-B170-AF334ED7D146}" type="datetimeFigureOut">
              <a:rPr lang="es-ES" smtClean="0"/>
              <a:t>09/05/13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367811"/>
      </p:ext>
    </p:extLst>
  </p:cSld>
  <p:clrMapOvr>
    <a:masterClrMapping/>
  </p:clrMapOvr>
  <p:transition xmlns:p14="http://schemas.microsoft.com/office/powerpoint/2010/main"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C2A503-6618-CC4B-B39C-B00C73CC4537}" type="slidenum">
              <a:rPr lang="es-ES" smtClean="0"/>
              <a:t>‹Nr.›</a:t>
            </a:fld>
            <a:endParaRPr lang="es-E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48451FE-F77F-A147-B170-AF334ED7D146}" type="datetimeFigureOut">
              <a:rPr lang="es-ES" smtClean="0"/>
              <a:t>09/05/13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405508"/>
      </p:ext>
    </p:extLst>
  </p:cSld>
  <p:clrMapOvr>
    <a:masterClrMapping/>
  </p:clrMapOvr>
  <p:transition xmlns:p14="http://schemas.microsoft.com/office/powerpoint/2010/main"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C2A503-6618-CC4B-B39C-B00C73CC4537}" type="slidenum">
              <a:rPr lang="es-ES" smtClean="0"/>
              <a:t>‹Nr.›</a:t>
            </a:fld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48451FE-F77F-A147-B170-AF334ED7D146}" type="datetimeFigureOut">
              <a:rPr lang="es-ES" smtClean="0"/>
              <a:t>09/05/13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9364238"/>
      </p:ext>
    </p:extLst>
  </p:cSld>
  <p:clrMapOvr>
    <a:masterClrMapping/>
  </p:clrMapOvr>
  <p:transition xmlns:p14="http://schemas.microsoft.com/office/powerpoint/2010/main"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C2A503-6618-CC4B-B39C-B00C73CC4537}" type="slidenum">
              <a:rPr lang="es-ES" smtClean="0"/>
              <a:t>‹Nr.›</a:t>
            </a:fld>
            <a:endParaRPr lang="es-ES"/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48451FE-F77F-A147-B170-AF334ED7D146}" type="datetimeFigureOut">
              <a:rPr lang="es-ES" smtClean="0"/>
              <a:t>09/05/13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7238937"/>
      </p:ext>
    </p:extLst>
  </p:cSld>
  <p:clrMapOvr>
    <a:masterClrMapping/>
  </p:clrMapOvr>
  <p:transition xmlns:p14="http://schemas.microsoft.com/office/powerpoint/2010/main"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C2A503-6618-CC4B-B39C-B00C73CC4537}" type="slidenum">
              <a:rPr lang="es-ES" smtClean="0"/>
              <a:t>‹Nr.›</a:t>
            </a:fld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48451FE-F77F-A147-B170-AF334ED7D146}" type="datetimeFigureOut">
              <a:rPr lang="es-ES" smtClean="0"/>
              <a:t>09/05/13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31310"/>
      </p:ext>
    </p:extLst>
  </p:cSld>
  <p:clrMapOvr>
    <a:masterClrMapping/>
  </p:clrMapOvr>
  <p:transition xmlns:p14="http://schemas.microsoft.com/office/powerpoint/2010/main"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C2A503-6618-CC4B-B39C-B00C73CC4537}" type="slidenum">
              <a:rPr lang="es-ES" smtClean="0"/>
              <a:t>‹Nr.›</a:t>
            </a:fld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48451FE-F77F-A147-B170-AF334ED7D146}" type="datetimeFigureOut">
              <a:rPr lang="es-ES" smtClean="0"/>
              <a:t>09/05/13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4621582"/>
      </p:ext>
    </p:extLst>
  </p:cSld>
  <p:clrMapOvr>
    <a:masterClrMapping/>
  </p:clrMapOvr>
  <p:transition xmlns:p14="http://schemas.microsoft.com/office/powerpoint/2010/main"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C2A503-6618-CC4B-B39C-B00C73CC4537}" type="slidenum">
              <a:rPr lang="es-ES" smtClean="0"/>
              <a:t>‹Nr.›</a:t>
            </a:fld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48451FE-F77F-A147-B170-AF334ED7D146}" type="datetimeFigureOut">
              <a:rPr lang="es-ES" smtClean="0"/>
              <a:t>09/05/13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0529391"/>
      </p:ext>
    </p:extLst>
  </p:cSld>
  <p:clrMapOvr>
    <a:masterClrMapping/>
  </p:clrMapOvr>
  <p:transition xmlns:p14="http://schemas.microsoft.com/office/powerpoint/2010/main"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C2A503-6618-CC4B-B39C-B00C73CC4537}" type="slidenum">
              <a:rPr lang="es-ES" smtClean="0"/>
              <a:t>‹Nr.›</a:t>
            </a:fld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48451FE-F77F-A147-B170-AF334ED7D146}" type="datetimeFigureOut">
              <a:rPr lang="es-ES" smtClean="0"/>
              <a:t>09/05/13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329754"/>
      </p:ext>
    </p:extLst>
  </p:cSld>
  <p:clrMapOvr>
    <a:masterClrMapping/>
  </p:clrMapOvr>
  <p:transition xmlns:p14="http://schemas.microsoft.com/office/powerpoint/2010/main"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s-E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charset="0"/>
              </a:defRPr>
            </a:lvl1pPr>
          </a:lstStyle>
          <a:p>
            <a:fld id="{8AC2A503-6618-CC4B-B39C-B00C73CC4537}" type="slidenum">
              <a:rPr lang="es-ES" smtClean="0"/>
              <a:t>‹Nr.›</a:t>
            </a:fld>
            <a:endParaRPr lang="es-ES"/>
          </a:p>
        </p:txBody>
      </p:sp>
      <p:grpSp>
        <p:nvGrpSpPr>
          <p:cNvPr id="130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ES" sz="2400">
                <a:latin typeface="Times New Roman" charset="0"/>
              </a:endParaRPr>
            </a:p>
          </p:txBody>
        </p:sp>
        <p:sp>
          <p:nvSpPr>
            <p:cNvPr id="13005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 sz="2400">
                <a:latin typeface="Times New Roman" charset="0"/>
              </a:endParaRPr>
            </a:p>
          </p:txBody>
        </p:sp>
        <p:sp>
          <p:nvSpPr>
            <p:cNvPr id="13005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>
                <a:solidFill>
                  <a:schemeClr val="hlink"/>
                </a:solidFill>
              </a:endParaRPr>
            </a:p>
          </p:txBody>
        </p:sp>
        <p:sp>
          <p:nvSpPr>
            <p:cNvPr id="13005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>
                <a:solidFill>
                  <a:schemeClr val="hlink"/>
                </a:solidFill>
              </a:endParaRPr>
            </a:p>
          </p:txBody>
        </p:sp>
        <p:sp>
          <p:nvSpPr>
            <p:cNvPr id="13005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>
                <a:solidFill>
                  <a:schemeClr val="accent2"/>
                </a:solidFill>
              </a:endParaRPr>
            </a:p>
          </p:txBody>
        </p:sp>
        <p:sp>
          <p:nvSpPr>
            <p:cNvPr id="13005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>
                <a:solidFill>
                  <a:schemeClr val="hlink"/>
                </a:solidFill>
              </a:endParaRPr>
            </a:p>
          </p:txBody>
        </p:sp>
        <p:sp>
          <p:nvSpPr>
            <p:cNvPr id="13005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 sz="2400">
                <a:latin typeface="Times New Roman" charset="0"/>
              </a:endParaRPr>
            </a:p>
          </p:txBody>
        </p:sp>
        <p:sp>
          <p:nvSpPr>
            <p:cNvPr id="13006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>
                <a:solidFill>
                  <a:schemeClr val="accent2"/>
                </a:solidFill>
              </a:endParaRPr>
            </a:p>
          </p:txBody>
        </p:sp>
        <p:sp>
          <p:nvSpPr>
            <p:cNvPr id="13006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>
                <a:solidFill>
                  <a:schemeClr val="accent2"/>
                </a:solidFill>
              </a:endParaRPr>
            </a:p>
          </p:txBody>
        </p:sp>
      </p:grpSp>
      <p:sp>
        <p:nvSpPr>
          <p:cNvPr id="13006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3006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3006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B48451FE-F77F-A147-B170-AF334ED7D146}" type="datetimeFigureOut">
              <a:rPr lang="es-ES" smtClean="0"/>
              <a:t>09/05/13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3920" y="2401355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Unidad 2</a:t>
            </a:r>
            <a:br>
              <a:rPr lang="es-ES" dirty="0" smtClean="0"/>
            </a:br>
            <a:r>
              <a:rPr lang="es-ES" dirty="0" smtClean="0">
                <a:solidFill>
                  <a:srgbClr val="FFFF00"/>
                </a:solidFill>
              </a:rPr>
              <a:t>Modelo OSI y Estándares en Redes</a:t>
            </a: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5250" y="4298558"/>
            <a:ext cx="8111066" cy="2764679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s-ES" sz="2400" dirty="0" smtClean="0"/>
              <a:t>Introducción al modelo OSI</a:t>
            </a:r>
          </a:p>
          <a:p>
            <a:pPr marL="514350" indent="-514350" algn="l">
              <a:buFont typeface="+mj-lt"/>
              <a:buAutoNum type="arabicPeriod"/>
            </a:pPr>
            <a:r>
              <a:rPr lang="es-ES" sz="2400" dirty="0" smtClean="0"/>
              <a:t>Modelo General de Comunicaciones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s-ES" sz="2400" dirty="0" smtClean="0"/>
              <a:t>Las siete capas el Modelo de referencia OSI</a:t>
            </a:r>
          </a:p>
          <a:p>
            <a:pPr marL="514350" indent="-514350" algn="l">
              <a:buFont typeface="+mj-lt"/>
              <a:buAutoNum type="arabicPeriod"/>
            </a:pPr>
            <a:r>
              <a:rPr lang="es-ES" sz="2400" dirty="0" smtClean="0"/>
              <a:t>Encapsulamiento</a:t>
            </a:r>
          </a:p>
          <a:p>
            <a:pPr marL="514350" indent="-514350" algn="l">
              <a:buFont typeface="+mj-lt"/>
              <a:buAutoNum type="arabicPeriod"/>
            </a:pPr>
            <a:r>
              <a:rPr lang="es-ES" sz="2400" dirty="0" smtClean="0"/>
              <a:t>Modelo de referencia TCP/IP</a:t>
            </a:r>
          </a:p>
        </p:txBody>
      </p:sp>
    </p:spTree>
    <p:extLst>
      <p:ext uri="{BB962C8B-B14F-4D97-AF65-F5344CB8AC3E}">
        <p14:creationId xmlns:p14="http://schemas.microsoft.com/office/powerpoint/2010/main" val="395533765"/>
      </p:ext>
    </p:extLst>
  </p:cSld>
  <p:clrMapOvr>
    <a:masterClrMapping/>
  </p:clrMapOvr>
  <p:transition xmlns:p14="http://schemas.microsoft.com/office/powerpoint/2010/main" spd="med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589047"/>
            <a:ext cx="8229600" cy="1118674"/>
          </a:xfrm>
        </p:spPr>
        <p:txBody>
          <a:bodyPr/>
          <a:lstStyle/>
          <a:p>
            <a:r>
              <a:rPr lang="es-ES" sz="2800" dirty="0" smtClean="0"/>
              <a:t>Cada nivel tiene sus reglas y procedimientos</a:t>
            </a:r>
            <a:endParaRPr lang="es-ES" sz="28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3. Las siete capas del Modelo OSI</a:t>
            </a:r>
            <a:endParaRPr lang="es-ES" dirty="0"/>
          </a:p>
        </p:txBody>
      </p:sp>
      <p:pic>
        <p:nvPicPr>
          <p:cNvPr id="4" name="Imagen 3" descr="Niveles_del_Modelo_OS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96" y="2190329"/>
            <a:ext cx="6932252" cy="428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83546"/>
      </p:ext>
    </p:extLst>
  </p:cSld>
  <p:clrMapOvr>
    <a:masterClrMapping/>
  </p:clrMapOvr>
  <p:transition xmlns:p14="http://schemas.microsoft.com/office/powerpoint/2010/main" spd="med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49975"/>
          </a:xfrm>
        </p:spPr>
        <p:txBody>
          <a:bodyPr>
            <a:normAutofit/>
          </a:bodyPr>
          <a:lstStyle/>
          <a:p>
            <a:r>
              <a:rPr lang="es-ES" dirty="0" smtClean="0"/>
              <a:t>Ventajas del modelo OSI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457200" y="1489511"/>
            <a:ext cx="8229600" cy="5004845"/>
          </a:xfrm>
        </p:spPr>
        <p:txBody>
          <a:bodyPr/>
          <a:lstStyle/>
          <a:p>
            <a:r>
              <a:rPr lang="es-ES" sz="2800" dirty="0" smtClean="0"/>
              <a:t>Reduce la complejidad, divide la comunicación de red en partes más pequeñas y sencillas</a:t>
            </a:r>
          </a:p>
          <a:p>
            <a:r>
              <a:rPr lang="es-ES" sz="2800" dirty="0" smtClean="0"/>
              <a:t>Estandariza las interfaces, permite el desarrollo y soporte de los productos de diferentes fabricantes</a:t>
            </a:r>
          </a:p>
          <a:p>
            <a:r>
              <a:rPr lang="es-ES" sz="2800" dirty="0" smtClean="0"/>
              <a:t>Asegura la interoperabilidad de la tecnología, permite a distintos tipos de hardware comunicarse entre sí</a:t>
            </a:r>
          </a:p>
          <a:p>
            <a:r>
              <a:rPr lang="es-ES" sz="2800" dirty="0" smtClean="0"/>
              <a:t>Simplifica la enseñanza y aprendizaje, divide la comunicación de red en partes pequeñas para simplificar el aprendizaje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4199106"/>
      </p:ext>
    </p:extLst>
  </p:cSld>
  <p:clrMapOvr>
    <a:masterClrMapping/>
  </p:clrMapOvr>
  <p:transition xmlns:p14="http://schemas.microsoft.com/office/powerpoint/2010/main" spd="med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8229600" cy="382763"/>
          </a:xfrm>
        </p:spPr>
        <p:txBody>
          <a:bodyPr/>
          <a:lstStyle/>
          <a:p>
            <a:r>
              <a:rPr lang="es-ES" dirty="0" smtClean="0"/>
              <a:t>1. Capa Física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243668"/>
            <a:ext cx="8229600" cy="3886200"/>
          </a:xfrm>
        </p:spPr>
        <p:txBody>
          <a:bodyPr/>
          <a:lstStyle/>
          <a:p>
            <a:r>
              <a:rPr lang="es-ES" dirty="0" smtClean="0"/>
              <a:t>Define las especificaciones eléctricas, mecánicas, ópticas y funcionales para el medio físico</a:t>
            </a:r>
          </a:p>
          <a:p>
            <a:r>
              <a:rPr lang="es-ES" dirty="0" smtClean="0"/>
              <a:t>Lleva a cabo las señales de todos los niveles superiores</a:t>
            </a:r>
          </a:p>
          <a:p>
            <a:r>
              <a:rPr lang="es-ES" dirty="0" smtClean="0"/>
              <a:t>Se ocupa de la transmisión y recepción de la secuencia de bits a través del medio físico como señales eléctricas y ópticas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4466610"/>
      </p:ext>
    </p:extLst>
  </p:cSld>
  <p:clrMapOvr>
    <a:masterClrMapping/>
  </p:clrMapOvr>
  <p:transition xmlns:p14="http://schemas.microsoft.com/office/powerpoint/2010/main" spd="med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85199"/>
          </a:xfrm>
        </p:spPr>
        <p:txBody>
          <a:bodyPr/>
          <a:lstStyle/>
          <a:p>
            <a:r>
              <a:rPr lang="es-ES" dirty="0" smtClean="0"/>
              <a:t>2. Capa de Enlace de Datos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264158"/>
            <a:ext cx="8229600" cy="5127764"/>
          </a:xfrm>
        </p:spPr>
        <p:txBody>
          <a:bodyPr/>
          <a:lstStyle/>
          <a:p>
            <a:r>
              <a:rPr lang="es-ES" sz="2800" dirty="0" smtClean="0"/>
              <a:t>Proporciona tránsito de datos confiable a través de un enlace físico</a:t>
            </a:r>
          </a:p>
          <a:p>
            <a:r>
              <a:rPr lang="es-ES" sz="2800" dirty="0" smtClean="0"/>
              <a:t>Establece y finaliza vínculo lógico entre dos nodos</a:t>
            </a:r>
          </a:p>
          <a:p>
            <a:r>
              <a:rPr lang="es-ES" sz="2800" dirty="0" smtClean="0"/>
              <a:t>Se ocupa del direccionamiento físico, la topología de red, el acceso a la red notificación de errores, entrega ordenada de tramas y control de flujo</a:t>
            </a:r>
          </a:p>
          <a:p>
            <a:r>
              <a:rPr lang="es-ES" sz="2800" dirty="0" smtClean="0"/>
              <a:t>Administra el acceso al medio, determina cuando el nodo “tiene derecho” a utilizar el medio físico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617615331"/>
      </p:ext>
    </p:extLst>
  </p:cSld>
  <p:clrMapOvr>
    <a:masterClrMapping/>
  </p:clrMapOvr>
  <p:transition xmlns:p14="http://schemas.microsoft.com/office/powerpoint/2010/main" spd="med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46660"/>
          </a:xfrm>
        </p:spPr>
        <p:txBody>
          <a:bodyPr/>
          <a:lstStyle/>
          <a:p>
            <a:r>
              <a:rPr lang="es-ES" dirty="0" smtClean="0"/>
              <a:t>3. Capa de Red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82210"/>
            <a:ext cx="8229600" cy="5414582"/>
          </a:xfrm>
        </p:spPr>
        <p:txBody>
          <a:bodyPr/>
          <a:lstStyle/>
          <a:p>
            <a:r>
              <a:rPr lang="es-ES" dirty="0" smtClean="0"/>
              <a:t>Proporciona conectividad y selección de ruta entre dos sistemas de hosts</a:t>
            </a:r>
          </a:p>
          <a:p>
            <a:r>
              <a:rPr lang="es-ES" dirty="0" smtClean="0"/>
              <a:t>Se encarga de la selección de ruta, direccionamiento y enrutamiento</a:t>
            </a:r>
          </a:p>
          <a:p>
            <a:r>
              <a:rPr lang="es-ES" dirty="0" smtClean="0"/>
              <a:t>Controla el funcionamiento de la subred, decidiendo que ruta de acceso física deben tomar los datos basándose en las condiciones de red, la prioridad de servicio y otros factores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5849993"/>
      </p:ext>
    </p:extLst>
  </p:cSld>
  <p:clrMapOvr>
    <a:masterClrMapping/>
  </p:clrMapOvr>
  <p:transition xmlns:p14="http://schemas.microsoft.com/office/powerpoint/2010/main" spd="med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8120"/>
          </a:xfrm>
        </p:spPr>
        <p:txBody>
          <a:bodyPr/>
          <a:lstStyle/>
          <a:p>
            <a:r>
              <a:rPr lang="es-ES" dirty="0" smtClean="0"/>
              <a:t>4. Capa de Transporte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079774"/>
            <a:ext cx="8229600" cy="5189225"/>
          </a:xfrm>
        </p:spPr>
        <p:txBody>
          <a:bodyPr/>
          <a:lstStyle/>
          <a:p>
            <a:r>
              <a:rPr lang="es-ES" sz="2800" dirty="0" smtClean="0"/>
              <a:t>Garantiza que los mensajes se entreguen sin errores, en secuencia y sin pérdidas ni duplicaciones.</a:t>
            </a:r>
          </a:p>
          <a:p>
            <a:r>
              <a:rPr lang="es-ES" sz="2800" dirty="0" smtClean="0"/>
              <a:t>Libera a las capas superiores de cualquier problema con la transferencia de datos entre ellos y sus pares del otro lado.</a:t>
            </a:r>
          </a:p>
          <a:p>
            <a:r>
              <a:rPr lang="es-ES" sz="2800" dirty="0" smtClean="0"/>
              <a:t>Proporciona confirmación de extremo a extremo</a:t>
            </a:r>
          </a:p>
          <a:p>
            <a:r>
              <a:rPr lang="es-ES" sz="2800" dirty="0" smtClean="0"/>
              <a:t>Control de tráfico, indica al transmisor que dé marcha atrás cuando no hay búferes de mensajes disponibles</a:t>
            </a:r>
          </a:p>
          <a:p>
            <a:r>
              <a:rPr lang="es-ES" sz="2800" dirty="0" smtClean="0"/>
              <a:t>En pocas palabras, esta capa se define en Calidad de servicio y Confiabilidad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634387872"/>
      </p:ext>
    </p:extLst>
  </p:cSld>
  <p:clrMapOvr>
    <a:masterClrMapping/>
  </p:clrMapOvr>
  <p:transition xmlns:p14="http://schemas.microsoft.com/office/powerpoint/2010/main" spd="med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23738"/>
          </a:xfrm>
        </p:spPr>
        <p:txBody>
          <a:bodyPr/>
          <a:lstStyle/>
          <a:p>
            <a:r>
              <a:rPr lang="es-ES" dirty="0" smtClean="0"/>
              <a:t>5. Capa de Sesión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059284"/>
            <a:ext cx="8229600" cy="5619455"/>
          </a:xfrm>
        </p:spPr>
        <p:txBody>
          <a:bodyPr/>
          <a:lstStyle/>
          <a:p>
            <a:r>
              <a:rPr lang="es-ES" sz="2800" dirty="0" smtClean="0"/>
              <a:t>Establece, administra y finaliza las sesiones (diálogos) entre dos hosts que se están comunicando</a:t>
            </a:r>
          </a:p>
          <a:p>
            <a:r>
              <a:rPr lang="es-ES" sz="2800" dirty="0" smtClean="0"/>
              <a:t>Esta capa surge como necesidad de organizar y sincronizar el diálogo y controlar el intercambio de datos</a:t>
            </a:r>
          </a:p>
          <a:p>
            <a:r>
              <a:rPr lang="es-ES" sz="2800" dirty="0" smtClean="0"/>
              <a:t>Los servicios de esta capa son parcialmente utilizados</a:t>
            </a:r>
          </a:p>
          <a:p>
            <a:r>
              <a:rPr lang="es-ES" sz="2800" dirty="0" smtClean="0"/>
              <a:t>Se podría usar una sesión para que el usuario se conecte a un sistema remoto o para transferir un archivo entre dos máquinas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590511709"/>
      </p:ext>
    </p:extLst>
  </p:cSld>
  <p:clrMapOvr>
    <a:masterClrMapping/>
  </p:clrMapOvr>
  <p:transition xmlns:p14="http://schemas.microsoft.com/office/powerpoint/2010/main" spd="med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98382"/>
          </a:xfrm>
        </p:spPr>
        <p:txBody>
          <a:bodyPr/>
          <a:lstStyle/>
          <a:p>
            <a:r>
              <a:rPr lang="es-ES" dirty="0" smtClean="0"/>
              <a:t>6. Capa de Presentación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997828"/>
            <a:ext cx="8229600" cy="5860172"/>
          </a:xfrm>
        </p:spPr>
        <p:txBody>
          <a:bodyPr/>
          <a:lstStyle/>
          <a:p>
            <a:r>
              <a:rPr lang="es-ES" dirty="0" err="1" smtClean="0"/>
              <a:t>Dá</a:t>
            </a:r>
            <a:r>
              <a:rPr lang="es-ES" dirty="0" smtClean="0"/>
              <a:t> formato a los datos que deberán presentarse a la capa de aplicación</a:t>
            </a:r>
          </a:p>
          <a:p>
            <a:r>
              <a:rPr lang="es-ES" dirty="0" smtClean="0"/>
              <a:t>Traduce a formato común para que el receptor lo pueda entender</a:t>
            </a:r>
          </a:p>
          <a:p>
            <a:pPr lvl="1"/>
            <a:r>
              <a:rPr lang="es-ES" dirty="0" smtClean="0"/>
              <a:t>Por ej.: traducción de código a carácter, ASCII a EBCDIC</a:t>
            </a:r>
          </a:p>
          <a:p>
            <a:r>
              <a:rPr lang="es-ES" dirty="0" smtClean="0"/>
              <a:t>Cifrado de datos, por motivos de seguridad encripta los datos, por ejemplo, el cifrado de contraseñas</a:t>
            </a:r>
          </a:p>
          <a:p>
            <a:r>
              <a:rPr lang="es-ES" dirty="0" smtClean="0"/>
              <a:t>Se lo puede ver como el traductor de la red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985103"/>
      </p:ext>
    </p:extLst>
  </p:cSld>
  <p:clrMapOvr>
    <a:masterClrMapping/>
  </p:clrMapOvr>
  <p:transition xmlns:p14="http://schemas.microsoft.com/office/powerpoint/2010/main" spd="med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10555"/>
          </a:xfrm>
        </p:spPr>
        <p:txBody>
          <a:bodyPr/>
          <a:lstStyle/>
          <a:p>
            <a:r>
              <a:rPr lang="es-ES" dirty="0" smtClean="0"/>
              <a:t>7. Capa de Aplicación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510001"/>
            <a:ext cx="8229600" cy="4861434"/>
          </a:xfrm>
        </p:spPr>
        <p:txBody>
          <a:bodyPr/>
          <a:lstStyle/>
          <a:p>
            <a:r>
              <a:rPr lang="es-ES" dirty="0" smtClean="0"/>
              <a:t>Es la capa más cercana al usuario</a:t>
            </a:r>
          </a:p>
          <a:p>
            <a:r>
              <a:rPr lang="es-ES" dirty="0" smtClean="0"/>
              <a:t>Suministra servicios de red a las aplicaciones del usuario</a:t>
            </a:r>
          </a:p>
          <a:p>
            <a:r>
              <a:rPr lang="es-ES" dirty="0" smtClean="0"/>
              <a:t>Ofrece a las aplicaciones del usuario acceder a los servicios de las demás capas del protocolo para intercambiar datos	</a:t>
            </a:r>
          </a:p>
          <a:p>
            <a:pPr lvl="1"/>
            <a:r>
              <a:rPr lang="es-ES" dirty="0" smtClean="0"/>
              <a:t>Correo electrónico</a:t>
            </a:r>
          </a:p>
          <a:p>
            <a:pPr lvl="1"/>
            <a:r>
              <a:rPr lang="es-ES" dirty="0" smtClean="0"/>
              <a:t>Gestores de Base de Datos</a:t>
            </a:r>
          </a:p>
          <a:p>
            <a:pPr lvl="1"/>
            <a:r>
              <a:rPr lang="es-ES" dirty="0" smtClean="0"/>
              <a:t>Servidor de Ficheros, </a:t>
            </a:r>
            <a:r>
              <a:rPr lang="es-ES" dirty="0" err="1" smtClean="0"/>
              <a:t>etc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968651"/>
      </p:ext>
    </p:extLst>
  </p:cSld>
  <p:clrMapOvr>
    <a:masterClrMapping/>
  </p:clrMapOvr>
  <p:transition xmlns:p14="http://schemas.microsoft.com/office/powerpoint/2010/main" spd="med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8229600" cy="588540"/>
          </a:xfrm>
        </p:spPr>
        <p:txBody>
          <a:bodyPr/>
          <a:lstStyle/>
          <a:p>
            <a:pPr algn="ctr"/>
            <a:r>
              <a:rPr lang="es-ES" dirty="0" smtClean="0"/>
              <a:t>Las 7 capas del Modelo OSI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522774"/>
              </p:ext>
            </p:extLst>
          </p:nvPr>
        </p:nvGraphicFramePr>
        <p:xfrm>
          <a:off x="205432" y="1275084"/>
          <a:ext cx="8777492" cy="51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264"/>
                <a:gridCol w="2651924"/>
                <a:gridCol w="3370931"/>
                <a:gridCol w="2194373"/>
              </a:tblGrid>
              <a:tr h="5922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/>
                        <a:t>Nro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i="0" dirty="0" smtClean="0"/>
                        <a:t>Capa</a:t>
                      </a:r>
                      <a:endParaRPr lang="es-ES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En pocas palabras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Protocolos</a:t>
                      </a:r>
                      <a:endParaRPr lang="es-ES" sz="1600" dirty="0"/>
                    </a:p>
                  </a:txBody>
                  <a:tcPr/>
                </a:tc>
              </a:tr>
              <a:tr h="5922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i="0" dirty="0" smtClean="0"/>
                        <a:t>Capa Física</a:t>
                      </a:r>
                      <a:endParaRPr lang="es-ES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Señal,</a:t>
                      </a:r>
                      <a:r>
                        <a:rPr lang="es-ES" sz="1600" baseline="0" dirty="0" smtClean="0"/>
                        <a:t> medio</a:t>
                      </a:r>
                      <a:r>
                        <a:rPr lang="es-ES" sz="1600" dirty="0" smtClean="0"/>
                        <a:t> y transmisión binaria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v.92, </a:t>
                      </a:r>
                      <a:r>
                        <a:rPr lang="es-ES" sz="1600" dirty="0" err="1" smtClean="0"/>
                        <a:t>IrDA</a:t>
                      </a:r>
                      <a:r>
                        <a:rPr lang="es-ES" sz="1600" dirty="0" smtClean="0"/>
                        <a:t>, USB, DSL, GSM, 10BASET, Bluetooth, etc.</a:t>
                      </a:r>
                      <a:endParaRPr lang="es-ES" sz="1600" dirty="0"/>
                    </a:p>
                  </a:txBody>
                  <a:tcPr/>
                </a:tc>
              </a:tr>
              <a:tr h="5922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i="0" dirty="0" smtClean="0"/>
                        <a:t>Capa de Enlace</a:t>
                      </a:r>
                      <a:r>
                        <a:rPr lang="es-ES" sz="1600" b="1" i="0" baseline="0" dirty="0" smtClean="0"/>
                        <a:t> de Red</a:t>
                      </a:r>
                      <a:endParaRPr lang="es-ES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Control de acceso al medio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MAC, IP</a:t>
                      </a:r>
                      <a:endParaRPr lang="es-ES" sz="1600" dirty="0"/>
                    </a:p>
                  </a:txBody>
                  <a:tcPr/>
                </a:tc>
              </a:tr>
              <a:tr h="5922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i="0" dirty="0" smtClean="0"/>
                        <a:t>Capa de Red</a:t>
                      </a:r>
                      <a:endParaRPr lang="es-ES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Selección de ruta, direccionamiento y enrutamiento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IP, ARP, ICMP, DHCP</a:t>
                      </a:r>
                      <a:endParaRPr lang="es-ES" sz="1600" dirty="0"/>
                    </a:p>
                  </a:txBody>
                  <a:tcPr/>
                </a:tc>
              </a:tr>
              <a:tr h="5922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i="0" dirty="0" smtClean="0"/>
                        <a:t>Capa de Transporte</a:t>
                      </a:r>
                      <a:endParaRPr lang="es-ES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Transferencia sin errores. Calidad de Servicio y Confiabilidad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TCP, UDP</a:t>
                      </a:r>
                      <a:endParaRPr lang="es-ES" sz="1600" dirty="0"/>
                    </a:p>
                  </a:txBody>
                  <a:tcPr/>
                </a:tc>
              </a:tr>
              <a:tr h="5922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5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i="0" dirty="0" smtClean="0"/>
                        <a:t>Capa se Sesión</a:t>
                      </a:r>
                      <a:endParaRPr lang="es-ES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Diálogo,</a:t>
                      </a:r>
                      <a:r>
                        <a:rPr lang="es-ES" sz="1600" baseline="0" dirty="0" smtClean="0"/>
                        <a:t> conversación, comunicación entre dispositivos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/>
                    </a:p>
                  </a:txBody>
                  <a:tcPr/>
                </a:tc>
              </a:tr>
              <a:tr h="5922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i="0" dirty="0" smtClean="0"/>
                        <a:t>Capa</a:t>
                      </a:r>
                      <a:r>
                        <a:rPr lang="es-ES" sz="1600" b="1" i="0" baseline="0" dirty="0" smtClean="0"/>
                        <a:t> de Presentación</a:t>
                      </a:r>
                      <a:endParaRPr lang="es-ES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Formato de datos común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/>
                    </a:p>
                  </a:txBody>
                  <a:tcPr/>
                </a:tc>
              </a:tr>
              <a:tr h="5922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7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i="0" dirty="0" smtClean="0"/>
                        <a:t>Capa de Aplicación</a:t>
                      </a:r>
                      <a:endParaRPr lang="es-ES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Navegadores web, email,</a:t>
                      </a:r>
                      <a:r>
                        <a:rPr lang="es-ES" sz="1600" baseline="0" dirty="0" smtClean="0"/>
                        <a:t> Acceso remoto, directorios compartido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FTP,</a:t>
                      </a:r>
                      <a:r>
                        <a:rPr lang="es-ES" sz="1600" baseline="0" dirty="0" smtClean="0"/>
                        <a:t> DNS, DHCP, HTTP, POP, SMTP, SSH TELNET, </a:t>
                      </a:r>
                      <a:r>
                        <a:rPr lang="es-ES" sz="1600" baseline="0" dirty="0" err="1" smtClean="0"/>
                        <a:t>etc</a:t>
                      </a:r>
                      <a:endParaRPr lang="es-E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790489"/>
      </p:ext>
    </p:extLst>
  </p:cSld>
  <p:clrMapOvr>
    <a:masterClrMapping/>
  </p:clrMapOvr>
  <p:transition xmlns:p14="http://schemas.microsoft.com/office/powerpoint/2010/main" spd="med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1. Introducción al modelo OSI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400" dirty="0" smtClean="0"/>
              <a:t>En los 80, el desarrollo de redes originó mucho desorden</a:t>
            </a:r>
          </a:p>
          <a:p>
            <a:r>
              <a:rPr lang="es-ES_tradnl" sz="2400" dirty="0" smtClean="0"/>
              <a:t>Las empresas desarrollaban tecnologías privadas o propietarias</a:t>
            </a:r>
          </a:p>
          <a:p>
            <a:r>
              <a:rPr lang="es-ES_tradnl" sz="2400" dirty="0" smtClean="0"/>
              <a:t>No existía un solo “idioma” en redes</a:t>
            </a:r>
          </a:p>
          <a:p>
            <a:r>
              <a:rPr lang="es-ES_tradnl" sz="2400" dirty="0" smtClean="0"/>
              <a:t>La interconexión se volvía difícil</a:t>
            </a:r>
          </a:p>
          <a:p>
            <a:r>
              <a:rPr lang="es-ES_tradnl" sz="2400" dirty="0" smtClean="0"/>
              <a:t>Para enfrentar estos problemas, ISO investigó  diversos modelos de conexión, para encontrar un conjunto de reglas general para todas las redes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859257255"/>
      </p:ext>
    </p:extLst>
  </p:cSld>
  <p:clrMapOvr>
    <a:masterClrMapping/>
  </p:clrMapOvr>
  <p:transition xmlns:p14="http://schemas.microsoft.com/office/powerpoint/2010/main" spd="med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551364"/>
            <a:ext cx="8229600" cy="3886200"/>
          </a:xfrm>
        </p:spPr>
        <p:txBody>
          <a:bodyPr/>
          <a:lstStyle/>
          <a:p>
            <a:r>
              <a:rPr lang="es-ES_tradnl" dirty="0" smtClean="0"/>
              <a:t>Es </a:t>
            </a:r>
            <a:r>
              <a:rPr lang="es-ES_tradnl" dirty="0"/>
              <a:t>el proceso de empaquetar los datos con </a:t>
            </a:r>
            <a:r>
              <a:rPr lang="es-ES_tradnl" dirty="0" smtClean="0"/>
              <a:t>la información </a:t>
            </a:r>
            <a:r>
              <a:rPr lang="es-ES_tradnl" dirty="0"/>
              <a:t>de protocolos necesaria antes </a:t>
            </a:r>
            <a:r>
              <a:rPr lang="es-ES_tradnl" dirty="0" smtClean="0"/>
              <a:t>de que </a:t>
            </a:r>
            <a:r>
              <a:rPr lang="es-ES_tradnl" dirty="0"/>
              <a:t>comience su transito por la </a:t>
            </a:r>
            <a:r>
              <a:rPr lang="es-ES_tradnl" dirty="0" smtClean="0"/>
              <a:t>red.</a:t>
            </a:r>
          </a:p>
          <a:p>
            <a:r>
              <a:rPr lang="es-ES" dirty="0" smtClean="0"/>
              <a:t>P</a:t>
            </a:r>
            <a:r>
              <a:rPr lang="es-ES_tradnl" dirty="0" err="1"/>
              <a:t>or</a:t>
            </a:r>
            <a:r>
              <a:rPr lang="es-ES_tradnl" dirty="0"/>
              <a:t> lo tanto, a medida que los datos </a:t>
            </a:r>
            <a:r>
              <a:rPr lang="es-ES_tradnl" dirty="0" smtClean="0"/>
              <a:t>se desplazan </a:t>
            </a:r>
            <a:r>
              <a:rPr lang="es-ES_tradnl" dirty="0"/>
              <a:t>a través de las capas del </a:t>
            </a:r>
            <a:r>
              <a:rPr lang="es-ES_tradnl" dirty="0" smtClean="0"/>
              <a:t>modelo OSI</a:t>
            </a:r>
            <a:r>
              <a:rPr lang="es-ES_tradnl" dirty="0"/>
              <a:t>, reciben encabezados, información final </a:t>
            </a:r>
            <a:r>
              <a:rPr lang="es-ES_tradnl" dirty="0" smtClean="0"/>
              <a:t>y otros </a:t>
            </a:r>
            <a:r>
              <a:rPr lang="es-ES_tradnl" dirty="0"/>
              <a:t>tipos de información</a:t>
            </a:r>
            <a:endParaRPr lang="es-ES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>
            <a:normAutofit/>
          </a:bodyPr>
          <a:lstStyle/>
          <a:p>
            <a:r>
              <a:rPr lang="es-ES" dirty="0" smtClean="0"/>
              <a:t>4. Encapsulamiento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2983923"/>
      </p:ext>
    </p:extLst>
  </p:cSld>
  <p:clrMapOvr>
    <a:masterClrMapping/>
  </p:clrMapOvr>
  <p:transition xmlns:p14="http://schemas.microsoft.com/office/powerpoint/2010/main" spd="med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95569"/>
          </a:xfrm>
        </p:spPr>
        <p:txBody>
          <a:bodyPr/>
          <a:lstStyle/>
          <a:p>
            <a:r>
              <a:rPr lang="es-ES" sz="4000" dirty="0" smtClean="0"/>
              <a:t>4.1. Proceso del encapsulamiento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400" dirty="0"/>
              <a:t>Se examina la forma en que los </a:t>
            </a:r>
            <a:r>
              <a:rPr lang="es-ES_tradnl" sz="2400" dirty="0" smtClean="0"/>
              <a:t>datos viajan </a:t>
            </a:r>
            <a:r>
              <a:rPr lang="es-ES_tradnl" sz="2400" dirty="0"/>
              <a:t>a través de las capas</a:t>
            </a:r>
            <a:r>
              <a:rPr lang="es-ES_tradnl" sz="2400" dirty="0" smtClean="0"/>
              <a:t>.</a:t>
            </a:r>
            <a:endParaRPr lang="es-ES_tradnl" sz="2400" dirty="0"/>
          </a:p>
          <a:p>
            <a:r>
              <a:rPr lang="es-ES_tradnl" sz="2400" dirty="0"/>
              <a:t>Una vez que se envían los datos desde </a:t>
            </a:r>
            <a:r>
              <a:rPr lang="es-ES_tradnl" sz="2400" dirty="0" smtClean="0"/>
              <a:t>e </a:t>
            </a:r>
            <a:r>
              <a:rPr lang="es-ES_tradnl" sz="2400" dirty="0" err="1" smtClean="0"/>
              <a:t>lorigen</a:t>
            </a:r>
            <a:r>
              <a:rPr lang="es-ES_tradnl" sz="2400" dirty="0"/>
              <a:t>, viajan a través de la capa </a:t>
            </a:r>
            <a:r>
              <a:rPr lang="es-ES_tradnl" sz="2400" dirty="0" smtClean="0"/>
              <a:t>de aplicación </a:t>
            </a:r>
            <a:r>
              <a:rPr lang="es-ES_tradnl" sz="2400" dirty="0"/>
              <a:t>y recorren todas las </a:t>
            </a:r>
            <a:r>
              <a:rPr lang="es-ES_tradnl" sz="2400" dirty="0" smtClean="0"/>
              <a:t>de más capas </a:t>
            </a:r>
            <a:r>
              <a:rPr lang="es-ES_tradnl" sz="2400" dirty="0"/>
              <a:t>en sentido descendiente</a:t>
            </a:r>
            <a:r>
              <a:rPr lang="es-ES_tradnl" sz="2400" dirty="0" smtClean="0"/>
              <a:t>.</a:t>
            </a:r>
            <a:endParaRPr lang="es-ES_tradnl" sz="2400" dirty="0"/>
          </a:p>
          <a:p>
            <a:r>
              <a:rPr lang="es-ES_tradnl" sz="2400" dirty="0"/>
              <a:t>El empaquetamiento y el flujo de los </a:t>
            </a:r>
            <a:r>
              <a:rPr lang="es-ES_tradnl" sz="2400" dirty="0" smtClean="0"/>
              <a:t>datos que </a:t>
            </a:r>
            <a:r>
              <a:rPr lang="es-ES_tradnl" sz="2400" dirty="0"/>
              <a:t>se intercambian </a:t>
            </a:r>
            <a:r>
              <a:rPr lang="es-ES_tradnl" sz="2400" dirty="0" smtClean="0"/>
              <a:t>experimentan cambios </a:t>
            </a:r>
            <a:r>
              <a:rPr lang="es-ES_tradnl" sz="2400" dirty="0"/>
              <a:t>a medida que las redes </a:t>
            </a:r>
            <a:r>
              <a:rPr lang="es-ES_tradnl" sz="2400" dirty="0" smtClean="0"/>
              <a:t>ofrecen sus </a:t>
            </a:r>
            <a:r>
              <a:rPr lang="es-ES_tradnl" sz="2400" dirty="0"/>
              <a:t>servicios a los usuarios finales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2731332"/>
      </p:ext>
    </p:extLst>
  </p:cSld>
  <p:clrMapOvr>
    <a:masterClrMapping/>
  </p:clrMapOvr>
  <p:transition xmlns:p14="http://schemas.microsoft.com/office/powerpoint/2010/main" spd="med"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95569"/>
          </a:xfrm>
        </p:spPr>
        <p:txBody>
          <a:bodyPr/>
          <a:lstStyle/>
          <a:p>
            <a:r>
              <a:rPr lang="es-ES" sz="4000" dirty="0" smtClean="0"/>
              <a:t>4.1. Proceso del encapsulamiento</a:t>
            </a:r>
            <a:endParaRPr lang="es-ES" sz="4000" dirty="0"/>
          </a:p>
        </p:txBody>
      </p:sp>
      <p:pic>
        <p:nvPicPr>
          <p:cNvPr id="5" name="Imagen 4" descr="Encapsulamien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343260"/>
            <a:ext cx="75311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12513"/>
      </p:ext>
    </p:extLst>
  </p:cSld>
  <p:clrMapOvr>
    <a:masterClrMapping/>
  </p:clrMapOvr>
  <p:transition xmlns:p14="http://schemas.microsoft.com/office/powerpoint/2010/main" spd="med"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793263"/>
          </a:xfrm>
        </p:spPr>
        <p:txBody>
          <a:bodyPr/>
          <a:lstStyle/>
          <a:p>
            <a:r>
              <a:rPr lang="es-ES" dirty="0" smtClean="0"/>
              <a:t>4.2. Pasos del encapsulamiento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1297353"/>
            <a:ext cx="8550031" cy="526756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sz="2400" b="1" dirty="0" smtClean="0"/>
              <a:t>Crear los datos. </a:t>
            </a:r>
            <a:r>
              <a:rPr lang="es-ES_tradnl" sz="2400" dirty="0"/>
              <a:t>Cuando un usuario envía un mensaje de </a:t>
            </a:r>
            <a:r>
              <a:rPr lang="es-ES_tradnl" sz="2400" dirty="0" smtClean="0"/>
              <a:t>correo electrónico</a:t>
            </a:r>
            <a:r>
              <a:rPr lang="es-ES_tradnl" sz="2400" dirty="0"/>
              <a:t>, sus caracteres alfanuméricos </a:t>
            </a:r>
            <a:r>
              <a:rPr lang="es-ES_tradnl" sz="2400" dirty="0" smtClean="0"/>
              <a:t>se convierten </a:t>
            </a:r>
            <a:r>
              <a:rPr lang="es-ES_tradnl" sz="2400" dirty="0"/>
              <a:t>en datos que puedan recorrer la red. Si </a:t>
            </a:r>
            <a:r>
              <a:rPr lang="es-ES_tradnl" sz="2400" dirty="0" smtClean="0"/>
              <a:t>es necesario</a:t>
            </a:r>
            <a:r>
              <a:rPr lang="es-ES_tradnl" sz="2400" dirty="0"/>
              <a:t>, la capa de </a:t>
            </a:r>
            <a:r>
              <a:rPr lang="es-ES_tradnl" sz="2400" dirty="0" smtClean="0"/>
              <a:t>presentación recodifica el mensaje para que pueda ser atendido en el otro extremo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400" b="1" dirty="0" smtClean="0"/>
              <a:t>Dividir los datos para que sean transportados de extremo a extremo. </a:t>
            </a:r>
            <a:r>
              <a:rPr lang="es-ES_tradnl" sz="2400" dirty="0"/>
              <a:t>os datos del usuario se dividen para </a:t>
            </a:r>
            <a:r>
              <a:rPr lang="es-ES_tradnl" sz="2400" dirty="0" err="1"/>
              <a:t>sertransportados</a:t>
            </a:r>
            <a:r>
              <a:rPr lang="es-ES_tradnl" sz="2400" dirty="0"/>
              <a:t> por la red. Esta función la realiza </a:t>
            </a:r>
            <a:r>
              <a:rPr lang="es-ES_tradnl" sz="2400" dirty="0" err="1"/>
              <a:t>lacapa</a:t>
            </a:r>
            <a:r>
              <a:rPr lang="es-ES_tradnl" sz="2400" dirty="0"/>
              <a:t> de transporte. Cada fragmento que crea </a:t>
            </a:r>
            <a:r>
              <a:rPr lang="es-ES_tradnl" sz="2400" dirty="0" err="1"/>
              <a:t>estacapa</a:t>
            </a:r>
            <a:r>
              <a:rPr lang="es-ES_tradnl" sz="2400" dirty="0"/>
              <a:t> se </a:t>
            </a:r>
            <a:r>
              <a:rPr lang="es-ES_tradnl" sz="2400" dirty="0" smtClean="0"/>
              <a:t>denomina segmento. Cada segmento incluye una información de control específica del protocolo que se esté usando en esta capa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1545264386"/>
      </p:ext>
    </p:extLst>
  </p:cSld>
  <p:clrMapOvr>
    <a:masterClrMapping/>
  </p:clrMapOvr>
  <p:transition xmlns:p14="http://schemas.microsoft.com/office/powerpoint/2010/main" spd="med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793263"/>
          </a:xfrm>
        </p:spPr>
        <p:txBody>
          <a:bodyPr/>
          <a:lstStyle/>
          <a:p>
            <a:r>
              <a:rPr lang="es-ES" dirty="0" smtClean="0"/>
              <a:t>4.2. Pasos del encapsulamiento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1297353"/>
            <a:ext cx="8550031" cy="5267569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s-ES" sz="2200" b="1" dirty="0" smtClean="0"/>
              <a:t>Agregar la dirección de red al encabezado. </a:t>
            </a:r>
            <a:r>
              <a:rPr lang="es-ES" sz="2200" dirty="0" smtClean="0"/>
              <a:t>La capa de red hace que un segmento se coloque uno o varios </a:t>
            </a:r>
            <a:r>
              <a:rPr lang="es-ES" sz="2200" b="1" dirty="0" smtClean="0"/>
              <a:t>paquetes o datagramas</a:t>
            </a:r>
            <a:r>
              <a:rPr lang="es-ES" sz="2200" dirty="0" smtClean="0"/>
              <a:t>, que </a:t>
            </a:r>
            <a:r>
              <a:rPr lang="es-ES" sz="2200" dirty="0" err="1" smtClean="0"/>
              <a:t>continene</a:t>
            </a:r>
            <a:r>
              <a:rPr lang="es-ES" sz="2200" dirty="0" smtClean="0"/>
              <a:t> el encabezado de red con las direcciones del host origen y el host destino. Estas direcciones </a:t>
            </a:r>
            <a:r>
              <a:rPr lang="es-ES" sz="2200" dirty="0" err="1" smtClean="0"/>
              <a:t>ayuan</a:t>
            </a:r>
            <a:r>
              <a:rPr lang="es-ES" sz="2200" dirty="0" smtClean="0"/>
              <a:t> a los dispositivos de red a enviar los paquetes a través de la red por una ruta seleccionada.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s-ES" sz="2200" b="1" dirty="0" smtClean="0"/>
              <a:t>Agregar la dirección local al encabezado de enlace de datos. </a:t>
            </a:r>
            <a:r>
              <a:rPr lang="es-ES" sz="2200" dirty="0" smtClean="0"/>
              <a:t>Cada dispositivo debe poner el paquete dentro de una </a:t>
            </a:r>
            <a:r>
              <a:rPr lang="es-ES" sz="2200" b="1" dirty="0" smtClean="0"/>
              <a:t>trama,</a:t>
            </a:r>
            <a:r>
              <a:rPr lang="es-ES" sz="2200" dirty="0" smtClean="0"/>
              <a:t> función de la que se encarga la capa de enlace. La trama tendrá como destinatario el más próximo dispositivo de red conectado directamente en el enlace.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s-ES" sz="2200" b="1" dirty="0" smtClean="0"/>
              <a:t>Realizar la conversión a bits para su transmisión.</a:t>
            </a:r>
            <a:r>
              <a:rPr lang="es-ES" sz="2200" dirty="0" smtClean="0"/>
              <a:t> La trama por fin debe convertirse en un patrón de unos y ceros (bits) para su transmisión a través del medio (por lo general un cable)</a:t>
            </a:r>
            <a:endParaRPr lang="es-ES" sz="2200" b="1" dirty="0"/>
          </a:p>
        </p:txBody>
      </p:sp>
    </p:spTree>
    <p:extLst>
      <p:ext uri="{BB962C8B-B14F-4D97-AF65-F5344CB8AC3E}">
        <p14:creationId xmlns:p14="http://schemas.microsoft.com/office/powerpoint/2010/main" val="3308391535"/>
      </p:ext>
    </p:extLst>
  </p:cSld>
  <p:clrMapOvr>
    <a:masterClrMapping/>
  </p:clrMapOvr>
  <p:transition xmlns:p14="http://schemas.microsoft.com/office/powerpoint/2010/main" spd="med"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793263"/>
          </a:xfrm>
        </p:spPr>
        <p:txBody>
          <a:bodyPr/>
          <a:lstStyle/>
          <a:p>
            <a:r>
              <a:rPr lang="es-ES" dirty="0" smtClean="0"/>
              <a:t>4.2. Pasos del encapsulamiento</a:t>
            </a:r>
            <a:endParaRPr lang="es-ES" dirty="0"/>
          </a:p>
        </p:txBody>
      </p:sp>
      <p:pic>
        <p:nvPicPr>
          <p:cNvPr id="7" name="Imagen 6" descr="Pasos_encapsulamient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9" y="1302791"/>
            <a:ext cx="8096283" cy="524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2539"/>
      </p:ext>
    </p:extLst>
  </p:cSld>
  <p:clrMapOvr>
    <a:masterClrMapping/>
  </p:clrMapOvr>
  <p:transition xmlns:p14="http://schemas.microsoft.com/office/powerpoint/2010/main" spd="med"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4.3. Ejemplo</a:t>
            </a:r>
            <a:endParaRPr lang="es-ES" dirty="0"/>
          </a:p>
        </p:txBody>
      </p:sp>
      <p:pic>
        <p:nvPicPr>
          <p:cNvPr id="4" name="Imagen 3" descr="Ejemplo_encapsulamien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73" y="1536570"/>
            <a:ext cx="7671504" cy="475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19261"/>
      </p:ext>
    </p:extLst>
  </p:cSld>
  <p:clrMapOvr>
    <a:masterClrMapping/>
  </p:clrMapOvr>
  <p:transition xmlns:p14="http://schemas.microsoft.com/office/powerpoint/2010/main" spd="med"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836055"/>
            <a:ext cx="8229600" cy="4550427"/>
          </a:xfrm>
        </p:spPr>
        <p:txBody>
          <a:bodyPr/>
          <a:lstStyle/>
          <a:p>
            <a:r>
              <a:rPr lang="es-ES" sz="2800" dirty="0" smtClean="0"/>
              <a:t>Modelo creado para solucionar problemas de transmisión de datos independientemente del estado de un nodo o red particular</a:t>
            </a:r>
          </a:p>
          <a:p>
            <a:r>
              <a:rPr lang="es-ES" sz="2800" dirty="0" smtClean="0"/>
              <a:t>Es el </a:t>
            </a:r>
            <a:r>
              <a:rPr lang="es-ES" sz="2800" dirty="0" err="1" smtClean="0"/>
              <a:t>estandar</a:t>
            </a:r>
            <a:r>
              <a:rPr lang="es-ES" sz="2800" dirty="0" smtClean="0"/>
              <a:t> en el que se basa Internet</a:t>
            </a:r>
          </a:p>
          <a:p>
            <a:r>
              <a:rPr lang="es-ES" sz="2800" dirty="0" smtClean="0"/>
              <a:t>Se divide en 4 capas</a:t>
            </a:r>
            <a:endParaRPr lang="es-ES" sz="28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>
            <a:normAutofit/>
          </a:bodyPr>
          <a:lstStyle/>
          <a:p>
            <a:r>
              <a:rPr lang="es-ES" dirty="0"/>
              <a:t>5</a:t>
            </a:r>
            <a:r>
              <a:rPr lang="es-ES" dirty="0" smtClean="0"/>
              <a:t>. Modelo de Referencia TCP/IP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8270352"/>
      </p:ext>
    </p:extLst>
  </p:cSld>
  <p:clrMapOvr>
    <a:masterClrMapping/>
  </p:clrMapOvr>
  <p:transition xmlns:p14="http://schemas.microsoft.com/office/powerpoint/2010/main" spd="med"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5</a:t>
            </a:r>
            <a:r>
              <a:rPr lang="es-ES" dirty="0" smtClean="0"/>
              <a:t>. Modelo de Referencia TCP/IP</a:t>
            </a:r>
            <a:endParaRPr lang="es-ES" dirty="0"/>
          </a:p>
        </p:txBody>
      </p:sp>
      <p:pic>
        <p:nvPicPr>
          <p:cNvPr id="5" name="Imagen 4" descr="Captura de pantalla 2013-04-03 a la(s) 23.05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49" y="1638244"/>
            <a:ext cx="7588562" cy="416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51631"/>
      </p:ext>
    </p:extLst>
  </p:cSld>
  <p:clrMapOvr>
    <a:masterClrMapping/>
  </p:clrMapOvr>
  <p:transition xmlns:p14="http://schemas.microsoft.com/office/powerpoint/2010/main"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1. Introducción al modelo OSI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 smtClean="0"/>
              <a:t>Que es OSI?</a:t>
            </a:r>
          </a:p>
          <a:p>
            <a:pPr lvl="1"/>
            <a:r>
              <a:rPr lang="es-ES" dirty="0" smtClean="0"/>
              <a:t>“Interconexión de Sistemas Abiertos”</a:t>
            </a:r>
          </a:p>
          <a:p>
            <a:pPr lvl="1"/>
            <a:r>
              <a:rPr lang="es-ES" dirty="0" smtClean="0"/>
              <a:t>Es un conjunto de especificaciones que describen la red para la conexión entre dispositivos</a:t>
            </a:r>
          </a:p>
          <a:p>
            <a:r>
              <a:rPr lang="es-ES" sz="2800" dirty="0" smtClean="0"/>
              <a:t>Presentado en 1984 por la ISO</a:t>
            </a:r>
          </a:p>
          <a:p>
            <a:r>
              <a:rPr lang="es-ES" sz="2800" dirty="0" smtClean="0"/>
              <a:t>Basado en 7 capas de red</a:t>
            </a:r>
          </a:p>
          <a:p>
            <a:r>
              <a:rPr lang="es-ES" sz="2800" dirty="0" smtClean="0"/>
              <a:t>Los fabricantes han tenido que adecuarse a este </a:t>
            </a:r>
            <a:r>
              <a:rPr lang="es-ES" sz="2800" dirty="0" err="1" smtClean="0"/>
              <a:t>estandar</a:t>
            </a:r>
            <a:r>
              <a:rPr lang="es-ES" sz="2800" dirty="0" smtClean="0"/>
              <a:t> para poder entenderse entre equipos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906052724"/>
      </p:ext>
    </p:extLst>
  </p:cSld>
  <p:clrMapOvr>
    <a:masterClrMapping/>
  </p:clrMapOvr>
  <p:transition xmlns:p14="http://schemas.microsoft.com/office/powerpoint/2010/main"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727198"/>
            <a:ext cx="8229600" cy="3886200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09770" y="457200"/>
            <a:ext cx="8596096" cy="983329"/>
          </a:xfrm>
        </p:spPr>
        <p:txBody>
          <a:bodyPr>
            <a:normAutofit/>
          </a:bodyPr>
          <a:lstStyle/>
          <a:p>
            <a:r>
              <a:rPr lang="es-ES" sz="3600" dirty="0"/>
              <a:t>2</a:t>
            </a:r>
            <a:r>
              <a:rPr lang="es-ES" sz="3600" dirty="0" smtClean="0"/>
              <a:t>. Modelo General de Comunicaciones</a:t>
            </a:r>
            <a:endParaRPr lang="es-ES" sz="3600" dirty="0"/>
          </a:p>
        </p:txBody>
      </p:sp>
      <p:pic>
        <p:nvPicPr>
          <p:cNvPr id="2" name="Imagen 1" descr="Captura de pantalla 2013-03-11 a la(s) 19.00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312" y="1558797"/>
            <a:ext cx="5998654" cy="484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10091"/>
      </p:ext>
    </p:extLst>
  </p:cSld>
  <p:clrMapOvr>
    <a:masterClrMapping/>
  </p:clrMapOvr>
  <p:transition xmlns:p14="http://schemas.microsoft.com/office/powerpoint/2010/main" spd="med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727198"/>
            <a:ext cx="8229600" cy="3886200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09770" y="457200"/>
            <a:ext cx="8596096" cy="983329"/>
          </a:xfrm>
        </p:spPr>
        <p:txBody>
          <a:bodyPr>
            <a:normAutofit/>
          </a:bodyPr>
          <a:lstStyle/>
          <a:p>
            <a:r>
              <a:rPr lang="es-ES" sz="3600" dirty="0"/>
              <a:t>2</a:t>
            </a:r>
            <a:r>
              <a:rPr lang="es-ES" sz="3600" dirty="0" smtClean="0"/>
              <a:t>. Modelo General de Comunicaciones</a:t>
            </a:r>
            <a:endParaRPr lang="es-ES" sz="3600" dirty="0"/>
          </a:p>
        </p:txBody>
      </p:sp>
      <p:pic>
        <p:nvPicPr>
          <p:cNvPr id="4" name="Imagen 3" descr="Captura de pantalla 2013-03-11 a la(s) 19.02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51" y="1362158"/>
            <a:ext cx="8377030" cy="521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31210"/>
      </p:ext>
    </p:extLst>
  </p:cSld>
  <p:clrMapOvr>
    <a:masterClrMapping/>
  </p:clrMapOvr>
  <p:transition xmlns:p14="http://schemas.microsoft.com/office/powerpoint/2010/main" spd="med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727198"/>
            <a:ext cx="8229600" cy="3886200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09770" y="307808"/>
            <a:ext cx="8596096" cy="737931"/>
          </a:xfrm>
        </p:spPr>
        <p:txBody>
          <a:bodyPr>
            <a:normAutofit/>
          </a:bodyPr>
          <a:lstStyle/>
          <a:p>
            <a:r>
              <a:rPr lang="es-ES" sz="3600" dirty="0"/>
              <a:t>2</a:t>
            </a:r>
            <a:r>
              <a:rPr lang="es-ES" sz="3600" dirty="0" smtClean="0"/>
              <a:t>. Modelo General de Comunicaciones</a:t>
            </a:r>
            <a:endParaRPr lang="es-ES" sz="3600" dirty="0"/>
          </a:p>
        </p:txBody>
      </p:sp>
      <p:pic>
        <p:nvPicPr>
          <p:cNvPr id="4" name="Imagen 3" descr="Captura de pantalla 2013-03-11 a la(s) 19.13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716" y="1029701"/>
            <a:ext cx="4648200" cy="2163541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 bwMode="auto">
          <a:xfrm>
            <a:off x="457200" y="3193242"/>
            <a:ext cx="8229600" cy="267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0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charset="0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s-ES_tradnl" sz="2800" dirty="0" smtClean="0"/>
              <a:t>Medio: cable, </a:t>
            </a:r>
            <a:r>
              <a:rPr lang="es-ES_tradnl" sz="2800" dirty="0" err="1" smtClean="0"/>
              <a:t>rediofrecuencia</a:t>
            </a:r>
            <a:r>
              <a:rPr lang="es-ES_tradnl" sz="2800" dirty="0" smtClean="0"/>
              <a:t> o fibra óptica </a:t>
            </a:r>
          </a:p>
          <a:p>
            <a:r>
              <a:rPr lang="es-ES_tradnl" sz="2800" dirty="0" smtClean="0"/>
              <a:t>Reglas: En computadoras son los PROTOCOLOS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996317545"/>
      </p:ext>
    </p:extLst>
  </p:cSld>
  <p:clrMapOvr>
    <a:masterClrMapping/>
  </p:clrMapOvr>
  <p:transition xmlns:p14="http://schemas.microsoft.com/office/powerpoint/2010/main" spd="med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727198"/>
            <a:ext cx="8229600" cy="3886200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09770" y="307808"/>
            <a:ext cx="8596096" cy="737931"/>
          </a:xfrm>
        </p:spPr>
        <p:txBody>
          <a:bodyPr>
            <a:normAutofit/>
          </a:bodyPr>
          <a:lstStyle/>
          <a:p>
            <a:r>
              <a:rPr lang="es-ES" sz="3600" dirty="0"/>
              <a:t>2</a:t>
            </a:r>
            <a:r>
              <a:rPr lang="es-ES" sz="3600" dirty="0" smtClean="0"/>
              <a:t>. Modelo General de Comunicaciones</a:t>
            </a:r>
            <a:endParaRPr lang="es-ES" sz="36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 bwMode="auto">
          <a:xfrm>
            <a:off x="457200" y="3998898"/>
            <a:ext cx="8229600" cy="184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0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charset="0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s-ES_tradnl" sz="2800" dirty="0"/>
              <a:t>El nivel básico de información por computadora es binario ( 0 y 1 </a:t>
            </a:r>
            <a:r>
              <a:rPr lang="es-ES_tradnl" sz="2800" dirty="0" smtClean="0"/>
              <a:t>)</a:t>
            </a:r>
          </a:p>
          <a:p>
            <a:r>
              <a:rPr lang="es-ES_tradnl" sz="2800" dirty="0" smtClean="0"/>
              <a:t>Voltaje transformado a digital</a:t>
            </a:r>
          </a:p>
          <a:p>
            <a:pPr marL="0" indent="0">
              <a:buNone/>
            </a:pPr>
            <a:endParaRPr lang="es-ES_tradnl" sz="2800" dirty="0"/>
          </a:p>
        </p:txBody>
      </p:sp>
      <p:cxnSp>
        <p:nvCxnSpPr>
          <p:cNvPr id="5" name="Conector recto 4"/>
          <p:cNvCxnSpPr/>
          <p:nvPr/>
        </p:nvCxnSpPr>
        <p:spPr bwMode="auto">
          <a:xfrm>
            <a:off x="1497539" y="2654960"/>
            <a:ext cx="5857468" cy="172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Conector recto 26"/>
          <p:cNvCxnSpPr/>
          <p:nvPr/>
        </p:nvCxnSpPr>
        <p:spPr bwMode="auto">
          <a:xfrm flipV="1">
            <a:off x="2236832" y="1478712"/>
            <a:ext cx="0" cy="11762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Conector recto 28"/>
          <p:cNvCxnSpPr/>
          <p:nvPr/>
        </p:nvCxnSpPr>
        <p:spPr bwMode="auto">
          <a:xfrm>
            <a:off x="2236832" y="1478712"/>
            <a:ext cx="13269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Conector recto 30"/>
          <p:cNvCxnSpPr/>
          <p:nvPr/>
        </p:nvCxnSpPr>
        <p:spPr bwMode="auto">
          <a:xfrm>
            <a:off x="3563767" y="1478712"/>
            <a:ext cx="0" cy="11762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Conector recto 32"/>
          <p:cNvCxnSpPr/>
          <p:nvPr/>
        </p:nvCxnSpPr>
        <p:spPr bwMode="auto">
          <a:xfrm flipV="1">
            <a:off x="4985482" y="1478712"/>
            <a:ext cx="0" cy="11762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Conector recto 33"/>
          <p:cNvCxnSpPr/>
          <p:nvPr/>
        </p:nvCxnSpPr>
        <p:spPr bwMode="auto">
          <a:xfrm>
            <a:off x="4985482" y="1479449"/>
            <a:ext cx="13269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Conector recto 34"/>
          <p:cNvCxnSpPr/>
          <p:nvPr/>
        </p:nvCxnSpPr>
        <p:spPr bwMode="auto">
          <a:xfrm>
            <a:off x="6294211" y="1495947"/>
            <a:ext cx="0" cy="11762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Imagen 46" descr="Monigo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49" y="1254277"/>
            <a:ext cx="1535453" cy="1419768"/>
          </a:xfrm>
          <a:prstGeom prst="rect">
            <a:avLst/>
          </a:prstGeom>
        </p:spPr>
      </p:pic>
      <p:pic>
        <p:nvPicPr>
          <p:cNvPr id="49" name="Imagen 48" descr="Monigo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369" y="1236055"/>
            <a:ext cx="1535453" cy="1419768"/>
          </a:xfrm>
          <a:prstGeom prst="rect">
            <a:avLst/>
          </a:prstGeom>
        </p:spPr>
      </p:pic>
      <p:pic>
        <p:nvPicPr>
          <p:cNvPr id="57" name="Imagen 56" descr="curv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832" y="1653148"/>
            <a:ext cx="1260344" cy="1001812"/>
          </a:xfrm>
          <a:prstGeom prst="rect">
            <a:avLst/>
          </a:prstGeom>
        </p:spPr>
      </p:pic>
      <p:pic>
        <p:nvPicPr>
          <p:cNvPr id="58" name="Imagen 57" descr="curv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482" y="1647611"/>
            <a:ext cx="1260344" cy="100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8611"/>
      </p:ext>
    </p:extLst>
  </p:cSld>
  <p:clrMapOvr>
    <a:masterClrMapping/>
  </p:clrMapOvr>
  <p:transition xmlns:p14="http://schemas.microsoft.com/office/powerpoint/2010/main" spd="med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 smtClean="0"/>
              <a:t>Las capas permite a los usuarios ver las funciones de red que se producen en cada capa</a:t>
            </a:r>
          </a:p>
          <a:p>
            <a:r>
              <a:rPr lang="es-ES" sz="2800" dirty="0" smtClean="0"/>
              <a:t>Ayuda a comprender como viaja la información a través de una red.</a:t>
            </a:r>
          </a:p>
          <a:p>
            <a:r>
              <a:rPr lang="es-ES" sz="2800" dirty="0" smtClean="0"/>
              <a:t>Permite ver como los datos viajan desde aplicaciones (documentos, hojas de cálculo) a través de un medio de red ( cables, </a:t>
            </a:r>
            <a:r>
              <a:rPr lang="es-ES" sz="2800" dirty="0" err="1" smtClean="0"/>
              <a:t>etc</a:t>
            </a:r>
            <a:r>
              <a:rPr lang="es-ES" sz="2800" dirty="0" smtClean="0"/>
              <a:t>)</a:t>
            </a:r>
          </a:p>
          <a:p>
            <a:r>
              <a:rPr lang="es-ES" sz="2800" dirty="0" smtClean="0"/>
              <a:t>No importa que el transmisor y receptor tengan distintos tipos de medios de red</a:t>
            </a:r>
            <a:endParaRPr lang="es-ES" sz="28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3. Las siete capas del Modelo OSI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978800"/>
      </p:ext>
    </p:extLst>
  </p:cSld>
  <p:clrMapOvr>
    <a:masterClrMapping/>
  </p:clrMapOvr>
  <p:transition xmlns:p14="http://schemas.microsoft.com/office/powerpoint/2010/main" spd="med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589047"/>
            <a:ext cx="8229600" cy="1118674"/>
          </a:xfrm>
        </p:spPr>
        <p:txBody>
          <a:bodyPr/>
          <a:lstStyle/>
          <a:p>
            <a:r>
              <a:rPr lang="es-ES" sz="2800" dirty="0" smtClean="0"/>
              <a:t>El modelo OSI tiene las 7 siguientes capas</a:t>
            </a:r>
            <a:endParaRPr lang="es-ES" sz="28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3. Las siete capas del Modelo OSI</a:t>
            </a:r>
            <a:endParaRPr lang="es-ES" dirty="0"/>
          </a:p>
        </p:txBody>
      </p:sp>
      <p:pic>
        <p:nvPicPr>
          <p:cNvPr id="2" name="Imagen 1" descr="modelo_osi[1]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554" y="2217235"/>
            <a:ext cx="3242638" cy="455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38926"/>
      </p:ext>
    </p:extLst>
  </p:cSld>
  <p:clrMapOvr>
    <a:masterClrMapping/>
  </p:clrMapOvr>
  <p:transition xmlns:p14="http://schemas.microsoft.com/office/powerpoint/2010/main" spd="med">
    <p:zoom/>
  </p:transition>
</p:sld>
</file>

<file path=ppt/theme/theme1.xml><?xml version="1.0" encoding="utf-8"?>
<a:theme xmlns:a="http://schemas.openxmlformats.org/drawingml/2006/main" name="rds">
  <a:themeElements>
    <a:clrScheme name="Pí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íxel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Pí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rds.thmx</Template>
  <TotalTime>1358</TotalTime>
  <Words>1433</Words>
  <Application>Microsoft Macintosh PowerPoint</Application>
  <PresentationFormat>Presentación en pantalla (4:3)</PresentationFormat>
  <Paragraphs>147</Paragraphs>
  <Slides>28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rds</vt:lpstr>
      <vt:lpstr>Unidad 2 Modelo OSI y Estándares en Redes</vt:lpstr>
      <vt:lpstr>1. Introducción al modelo OSI</vt:lpstr>
      <vt:lpstr>1. Introducción al modelo OSI</vt:lpstr>
      <vt:lpstr>2. Modelo General de Comunicaciones</vt:lpstr>
      <vt:lpstr>2. Modelo General de Comunicaciones</vt:lpstr>
      <vt:lpstr>2. Modelo General de Comunicaciones</vt:lpstr>
      <vt:lpstr>2. Modelo General de Comunicaciones</vt:lpstr>
      <vt:lpstr>3. Las siete capas del Modelo OSI</vt:lpstr>
      <vt:lpstr>3. Las siete capas del Modelo OSI</vt:lpstr>
      <vt:lpstr>3. Las siete capas del Modelo OSI</vt:lpstr>
      <vt:lpstr>Ventajas del modelo OSI</vt:lpstr>
      <vt:lpstr>1. Capa Física</vt:lpstr>
      <vt:lpstr>2. Capa de Enlace de Datos</vt:lpstr>
      <vt:lpstr>3. Capa de Red</vt:lpstr>
      <vt:lpstr>4. Capa de Transporte</vt:lpstr>
      <vt:lpstr>5. Capa de Sesión</vt:lpstr>
      <vt:lpstr>6. Capa de Presentación</vt:lpstr>
      <vt:lpstr>7. Capa de Aplicación</vt:lpstr>
      <vt:lpstr>Las 7 capas del Modelo OSI</vt:lpstr>
      <vt:lpstr>4. Encapsulamiento</vt:lpstr>
      <vt:lpstr>4.1. Proceso del encapsulamiento</vt:lpstr>
      <vt:lpstr>4.1. Proceso del encapsulamiento</vt:lpstr>
      <vt:lpstr>4.2. Pasos del encapsulamiento</vt:lpstr>
      <vt:lpstr>4.2. Pasos del encapsulamiento</vt:lpstr>
      <vt:lpstr>4.2. Pasos del encapsulamiento</vt:lpstr>
      <vt:lpstr>4.3. Ejemplo</vt:lpstr>
      <vt:lpstr>5. Modelo de Referencia TCP/IP</vt:lpstr>
      <vt:lpstr>5. Modelo de Referencia TCP/IP</vt:lpstr>
    </vt:vector>
  </TitlesOfParts>
  <Company>Personal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1 Introducción  a las redes de computadoras</dc:title>
  <dc:creator>José Junior Villagomez Melgar</dc:creator>
  <cp:lastModifiedBy>José Junior Villagomez Melgar</cp:lastModifiedBy>
  <cp:revision>66</cp:revision>
  <dcterms:created xsi:type="dcterms:W3CDTF">2013-03-03T16:45:46Z</dcterms:created>
  <dcterms:modified xsi:type="dcterms:W3CDTF">2013-05-09T14:36:10Z</dcterms:modified>
</cp:coreProperties>
</file>