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69" r:id="rId6"/>
    <p:sldId id="274" r:id="rId7"/>
    <p:sldId id="277" r:id="rId8"/>
    <p:sldId id="275" r:id="rId9"/>
    <p:sldId id="278" r:id="rId10"/>
    <p:sldId id="319" r:id="rId11"/>
    <p:sldId id="323" r:id="rId12"/>
    <p:sldId id="281" r:id="rId13"/>
    <p:sldId id="311" r:id="rId14"/>
    <p:sldId id="290" r:id="rId15"/>
    <p:sldId id="288" r:id="rId16"/>
    <p:sldId id="29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allowPng="1" relyOnVml="1" encoding="utf-8"/>
  <p:showPr showNarration="1">
    <p:present/>
    <p:sldAll/>
    <p:penClr>
      <a:schemeClr val="tx1"/>
    </p:penClr>
  </p:showPr>
  <p:clrMru>
    <a:srgbClr val="0000FF"/>
    <a:srgbClr val="FF00FF"/>
    <a:srgbClr val="000000"/>
    <a:srgbClr val="7F7F7F"/>
    <a:srgbClr val="1A3246"/>
    <a:srgbClr val="FFFF66"/>
    <a:srgbClr val="FFCC00"/>
    <a:srgbClr val="00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0334" autoAdjust="0"/>
    <p:restoredTop sz="94595" autoAdjust="0"/>
  </p:normalViewPr>
  <p:slideViewPr>
    <p:cSldViewPr>
      <p:cViewPr varScale="1">
        <p:scale>
          <a:sx n="69" d="100"/>
          <a:sy n="69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57CDD165-E0FA-475F-8C04-26D3D9DBD6E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1A8FC74-C28C-4830-B5F7-6C3297EA5D1F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447800"/>
            <a:ext cx="7848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Haga clic para modificar el estilo de título del patrón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048000"/>
            <a:ext cx="8077200" cy="63500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62D8E300-6ED2-4614-8502-1C66B9F3D14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AA432-9521-4B8C-B136-D843D67B83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201930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59055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9EEE5-5D42-4B63-9E12-32E50D5A9D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CAA77-7937-4404-8DEA-DE8FEFCEE5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2715B-1A75-481D-9F11-6962DE7FAB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21494-90F3-48E5-993C-31D9B52D676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D4622-0B45-4FA7-8F5F-F8E8FEE626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29228-E320-491E-92DD-15083455ABB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B8803-BE42-43BC-B3DE-AB10B81D0E0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242BC-D210-42B3-B99D-1B01219E218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76A04-3820-4B44-8295-198EAF45E4B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Second level bullet text</a:t>
            </a:r>
          </a:p>
          <a:p>
            <a:pPr lvl="2"/>
            <a:r>
              <a:rPr lang="en-US" smtClean="0"/>
              <a:t>Third level bullet text</a:t>
            </a:r>
          </a:p>
          <a:p>
            <a:pPr lvl="3"/>
            <a:r>
              <a:rPr lang="en-US" smtClean="0"/>
              <a:t> Fourth level bullet text</a:t>
            </a:r>
          </a:p>
          <a:p>
            <a:pPr lvl="4"/>
            <a:r>
              <a:rPr lang="en-US" smtClean="0"/>
              <a:t>Fifth level bullet text</a:t>
            </a:r>
          </a:p>
          <a:p>
            <a:pPr lvl="1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92F179A3-4EE8-4F66-8972-2C3D1EE10C7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9pPr>
    </p:titleStyle>
    <p:bodyStyle>
      <a:lvl1pPr marL="342900" indent="-342900" algn="l" rtl="0" fontAlgn="base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rgbClr val="284C6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rebuchet MS" pitchFamily="34" charset="0"/>
        <a:buChar char="−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rebuchet MS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L:\LIMITES\eudal%202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2.jpeg"/><Relationship Id="rId10" Type="http://schemas.openxmlformats.org/officeDocument/2006/relationships/image" Target="../media/image26.jpeg"/><Relationship Id="rId4" Type="http://schemas.openxmlformats.org/officeDocument/2006/relationships/image" Target="../media/image21.jpe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[LA+PACIENCIA+ES+LA+MADRE+DE+LAS+CIENCIAS.jpg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3381"/>
          </a:xfrm>
          <a:prstGeom prst="rect">
            <a:avLst/>
          </a:prstGeom>
          <a:noFill/>
        </p:spPr>
      </p:pic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642942" y="3571876"/>
            <a:ext cx="8286776" cy="928695"/>
          </a:xfrm>
        </p:spPr>
        <p:txBody>
          <a:bodyPr>
            <a:normAutofit/>
          </a:bodyPr>
          <a:lstStyle/>
          <a:p>
            <a:pPr algn="r"/>
            <a:r>
              <a:rPr lang="es-ES" b="1" dirty="0" smtClean="0">
                <a:solidFill>
                  <a:schemeClr val="bg1"/>
                </a:solidFill>
                <a:latin typeface="Eras Demi ITC" pitchFamily="34" charset="0"/>
              </a:rPr>
              <a:t>!Mi paciencia tiene un límite!</a:t>
            </a:r>
            <a:endParaRPr lang="en-US" b="1" dirty="0">
              <a:solidFill>
                <a:schemeClr val="bg1"/>
              </a:solidFill>
              <a:latin typeface="Eras Demi ITC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15272" y="462029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Matura MT Script Capitals" pitchFamily="66" charset="0"/>
              </a:rPr>
              <a:t>Job</a:t>
            </a:r>
            <a:endParaRPr lang="en-US" sz="2800" dirty="0">
              <a:solidFill>
                <a:schemeClr val="bg1"/>
              </a:solidFill>
              <a:latin typeface="Matura MT Script Capitals" pitchFamily="66" charset="0"/>
            </a:endParaRPr>
          </a:p>
        </p:txBody>
      </p:sp>
      <p:pic>
        <p:nvPicPr>
          <p:cNvPr id="1026" name="Picture 2" descr="d:\Escritorio\a LIMITES\gat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14288"/>
            <a:ext cx="9163050" cy="6886576"/>
          </a:xfrm>
          <a:prstGeom prst="rect">
            <a:avLst/>
          </a:prstGeom>
          <a:noFill/>
        </p:spPr>
      </p:pic>
      <p:pic>
        <p:nvPicPr>
          <p:cNvPr id="1029" name="Picture 5" descr="d:\Escritorio\a LIMITES\pared-rat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-28576"/>
            <a:ext cx="9163050" cy="6886576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857752" y="3357562"/>
            <a:ext cx="40005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Eras Bold ITC" pitchFamily="34" charset="0"/>
              </a:rPr>
              <a:t>¡</a:t>
            </a:r>
            <a:r>
              <a:rPr lang="es-BO" sz="2800" dirty="0" smtClean="0">
                <a:solidFill>
                  <a:schemeClr val="bg1"/>
                </a:solidFill>
                <a:latin typeface="Eras Bold ITC" pitchFamily="34" charset="0"/>
              </a:rPr>
              <a:t>Apareció el </a:t>
            </a:r>
            <a:r>
              <a:rPr lang="es-BO" sz="3500" dirty="0" smtClean="0">
                <a:solidFill>
                  <a:schemeClr val="bg1"/>
                </a:solidFill>
                <a:latin typeface="Eras Bold ITC" pitchFamily="34" charset="0"/>
              </a:rPr>
              <a:t>ratón</a:t>
            </a:r>
            <a:r>
              <a:rPr lang="es-BO" sz="3200" dirty="0" smtClean="0">
                <a:solidFill>
                  <a:schemeClr val="bg1"/>
                </a:solidFill>
                <a:latin typeface="Eras Bold ITC" pitchFamily="34" charset="0"/>
              </a:rPr>
              <a:t>!</a:t>
            </a:r>
            <a:endParaRPr lang="es-ES_tradnl" sz="3200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/>
              <a:t>Ejemplo exploratorio con el derive</a:t>
            </a:r>
            <a:endParaRPr lang="es-BO" sz="40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142976" y="2285992"/>
          <a:ext cx="1493704" cy="714380"/>
        </p:xfrm>
        <a:graphic>
          <a:graphicData uri="http://schemas.openxmlformats.org/presentationml/2006/ole">
            <p:oleObj spid="_x0000_s92162" name="Ecuación" r:id="rId3" imgW="876240" imgH="41904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11652" b="20021"/>
          <a:stretch>
            <a:fillRect/>
          </a:stretch>
        </p:blipFill>
        <p:spPr bwMode="auto">
          <a:xfrm>
            <a:off x="428596" y="1142984"/>
            <a:ext cx="8001056" cy="503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"/>
          <p:cNvCxnSpPr/>
          <p:nvPr/>
        </p:nvCxnSpPr>
        <p:spPr>
          <a:xfrm>
            <a:off x="4429124" y="2401572"/>
            <a:ext cx="1933576" cy="3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rot="5400000" flipH="1" flipV="1">
            <a:off x="5745502" y="3041316"/>
            <a:ext cx="128588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35" name="Oval 3"/>
          <p:cNvSpPr>
            <a:spLocks noChangeArrowheads="1"/>
          </p:cNvSpPr>
          <p:nvPr/>
        </p:nvSpPr>
        <p:spPr bwMode="auto">
          <a:xfrm flipV="1">
            <a:off x="6337160" y="2368874"/>
            <a:ext cx="85073" cy="87437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292212" y="1500179"/>
          <a:ext cx="1493838" cy="714375"/>
        </p:xfrm>
        <a:graphic>
          <a:graphicData uri="http://schemas.openxmlformats.org/presentationml/2006/ole">
            <p:oleObj spid="_x0000_s95236" name="Ecuación" r:id="rId4" imgW="876240" imgH="41904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C:\Documents and Settings\Administrador\Escritorio\LIMITES\maquina.png"/>
          <p:cNvPicPr>
            <a:picLocks noChangeAspect="1" noChangeArrowheads="1"/>
          </p:cNvPicPr>
          <p:nvPr/>
        </p:nvPicPr>
        <p:blipFill>
          <a:blip r:embed="rId3">
            <a:lum bright="10000" contrast="20000"/>
          </a:blip>
          <a:srcRect/>
          <a:stretch>
            <a:fillRect/>
          </a:stretch>
        </p:blipFill>
        <p:spPr bwMode="auto">
          <a:xfrm flipH="1">
            <a:off x="714348" y="2771788"/>
            <a:ext cx="2870486" cy="2228848"/>
          </a:xfrm>
          <a:prstGeom prst="rect">
            <a:avLst/>
          </a:prstGeom>
          <a:noFill/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1538" y="5786454"/>
          <a:ext cx="69294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</a:tblGrid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f(x)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500166" y="5857892"/>
            <a:ext cx="642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4.88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00290" y="5848918"/>
            <a:ext cx="642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4.92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998602" y="5848918"/>
            <a:ext cx="611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4.94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489850" y="5852268"/>
            <a:ext cx="6289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4.96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012904" y="5852268"/>
            <a:ext cx="582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4.98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69866" y="5848918"/>
            <a:ext cx="651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5.02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484968" y="5852268"/>
            <a:ext cx="621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5.04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76217" y="5852268"/>
            <a:ext cx="639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5.06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446964" y="5848918"/>
            <a:ext cx="625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5.08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009680" y="58522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5.1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7447096" y="5852268"/>
            <a:ext cx="625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5.12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518142" y="5827984"/>
            <a:ext cx="53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FF0000"/>
                </a:solidFill>
              </a:rPr>
              <a:t>5</a:t>
            </a:r>
            <a:endParaRPr lang="es-ES_tradnl" b="1" dirty="0">
              <a:solidFill>
                <a:srgbClr val="FF0000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08043" y="642918"/>
          <a:ext cx="2735263" cy="673100"/>
        </p:xfrm>
        <a:graphic>
          <a:graphicData uri="http://schemas.openxmlformats.org/presentationml/2006/ole">
            <p:oleObj spid="_x0000_s25602" name="Ecuación" r:id="rId4" imgW="825480" imgH="203040" progId="Equation.3">
              <p:embed/>
            </p:oleObj>
          </a:graphicData>
        </a:graphic>
      </p:graphicFrame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1025500" y="1571612"/>
          <a:ext cx="69294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</a:tblGrid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X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54 CuadroTexto"/>
          <p:cNvSpPr txBox="1"/>
          <p:nvPr/>
        </p:nvSpPr>
        <p:spPr>
          <a:xfrm>
            <a:off x="1962010" y="1628816"/>
            <a:ext cx="609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2.95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2462076" y="1628816"/>
            <a:ext cx="609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2.96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2926974" y="1628816"/>
            <a:ext cx="644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2.97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427040" y="1632166"/>
            <a:ext cx="644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2.98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927106" y="1632166"/>
            <a:ext cx="644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2.99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4909654" y="1628816"/>
            <a:ext cx="66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3.01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5423024" y="1632166"/>
            <a:ext cx="6358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3.02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5930175" y="1632166"/>
            <a:ext cx="621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3.03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6408750" y="1628816"/>
            <a:ext cx="592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3.04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6908816" y="1632166"/>
            <a:ext cx="592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3.05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7408882" y="1632166"/>
            <a:ext cx="592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3.06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4454524" y="1612738"/>
            <a:ext cx="53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FF0000"/>
                </a:solidFill>
              </a:rPr>
              <a:t>3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1989599" y="5859134"/>
            <a:ext cx="642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4.9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1489248" y="1628454"/>
            <a:ext cx="5824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2.94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916919" y="378619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f(x)</a:t>
            </a:r>
            <a:endParaRPr lang="es-ES_tradnl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.55556E-7 2.22222E-6 C -0.0217 0.02963 -0.04462 0.0581 -0.04774 0.08958 C -0.05087 0.12106 -0.02448 0.16852 -0.0184 0.1891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18 -0.28608 C 0.19097 -0.27799 0.20799 -0.26966 0.20209 -0.25047 C 0.19618 -0.23127 0.1684 -0.19496 0.13976 -0.17114 C 0.11111 -0.14732 0.05469 -0.13553 0.03073 -0.10708 C 0.00677 -0.07864 0.0033 -0.02221 -0.00382 0.0002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C -0.01128 0.01273 -0.05572 0.04537 -0.06736 0.07593 C -0.07899 0.10648 -0.06961 0.16088 -0.07013 0.18333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4 -0.28169 C 0.1382 -0.27359 0.15157 -0.26457 0.14931 -0.24607 C 0.14705 -0.22757 0.13039 -0.19635 0.10851 -0.17114 C 0.08664 -0.14593 0.03629 -0.12396 0.01754 -0.09505 C -0.00121 -0.06615 0.00035 -0.01758 -0.00416 0.00277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C -0.03386 0.01991 -0.06754 0.03982 -0.0875 0.07037 C -0.10747 0.10093 -0.11354 0.14213 -0.11945 0.18333 " pathEditMode="relative" ptsTypes="a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05 -0.28192 C 0.07968 -0.27775 0.09201 -0.27822 0.09444 -0.26342 C 0.09687 -0.24861 0.08975 -0.21138 0.08246 -0.19218 C 0.07517 -0.17299 0.06198 -0.16536 0.05121 -0.14894 C 0.04045 -0.13252 0.02604 -0.1191 0.01753 -0.09367 C 0.00902 -0.06823 0.00364 -0.01688 3.05556E-6 0.00324 " pathEditMode="relative" rAng="0" ptsTypes="aa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11111E-6 C -0.04774 0.02338 -0.09549 0.04699 -0.12483 0.07778 C -0.15417 0.10857 -0.16528 0.14676 -0.17622 0.18519 " pathEditMode="relative" ptsTypes="a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28515 C 0.02813 -0.28192 0.03803 -0.28007 0.04167 -0.25925 C 0.04532 -0.23844 0.04375 -0.18964 0.03872 -0.15935 C 0.03369 -0.12905 0.01789 -0.10453 0.01146 -0.07794 C 0.00504 -0.05134 0.00244 -0.01619 -4.72222E-6 1.83164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1.11111E-6 C -0.05626 0.0213 -0.11233 0.0426 -0.1514 0.07223 C -0.19046 0.10185 -0.21268 0.13982 -0.23473 0.17778 " pathEditMode="relative" ptsTypes="aaA">
                                      <p:cBhvr>
                                        <p:cTn id="6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2833 C -0.03159 -0.27683 -0.0092 -0.27012 -0.00173 -0.24468 C 0.00573 -0.21924 0.00712 -0.17114 0.00747 -0.13043 C 0.00781 -0.08973 0.00156 -0.02706 -2.22222E-6 -7.03053E-7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991E-6 C -0.00902 0.00625 -0.02725 0.02706 -0.05416 0.03793 C -0.08107 0.0488 -0.12777 0.05134 -0.16111 0.06476 C -0.19444 0.07817 -0.23246 0.09898 -0.25416 0.11841 C -0.27586 0.13807 -0.28524 0.17137 -0.29166 0.18155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67 -0.27775 C -0.08385 -0.27336 -0.05747 -0.26642 -0.04462 -0.25162 C -0.03177 -0.23682 -0.02188 -0.21462 -0.01476 -0.18918 C -0.00764 -0.16374 -0.00434 -0.13067 -0.00191 -0.09921 C 0.00052 -0.06776 -0.00035 -0.02058 2.77778E-7 -7.03053E-7 " pathEditMode="relative" rAng="0" ptsTypes="aaaaa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2.96296E-6 C 0.00122 0.01898 0.00261 0.03796 -0.0236 0.04815 C -0.04982 0.05833 -0.08905 0.05671 -0.15694 0.06111 C -0.22482 0.06551 -0.35624 0.06759 -0.43055 0.07408 C -0.50485 0.08056 -0.56301 0.08264 -0.60277 0.1 C -0.64253 0.11736 -0.65607 0.14745 -0.66944 0.17778 " pathEditMode="relative" ptsTypes="aaaaaA">
                                      <p:cBhvr>
                                        <p:cTn id="9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083 -0.28145 C -0.44132 -0.27706 -0.35156 -0.27174 -0.2934 -0.25578 C -0.23524 -0.23982 -0.16667 -0.21346 -0.1217 -0.18617 C -0.07673 -0.15888 -0.04427 -0.12326 -0.02396 -0.09227 C -0.00364 -0.06129 -0.00503 -0.01919 -1.11111E-6 -7.03053E-7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47 C 2.77778E-6 0.01643 0.00104 0.03262 -0.02778 0.04326 C -0.0566 0.0539 -0.10538 0.05876 -0.17413 0.06408 C -0.24254 0.0694 -0.37396 0.06755 -0.43924 0.07588 C -0.50452 0.0842 -0.53629 0.09669 -0.56528 0.11404 C -0.59427 0.13139 -0.60365 0.15568 -0.61302 0.17997 " pathEditMode="relative" ptsTypes="aaaa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32 -0.27821 C -0.38871 -0.27336 -0.30121 -0.2648 -0.25104 -0.24977 C -0.20086 -0.23474 -0.15243 -0.21323 -0.11475 -0.18756 C -0.07708 -0.16189 -0.04427 -0.12697 -0.02517 -0.09574 C -0.00607 -0.06452 -0.0052 -0.01989 -3.61111E-6 -7.03053E-7 " pathEditMode="relative" rAng="0" ptsTypes="aaaaa">
                                      <p:cBhvr>
                                        <p:cTn id="1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C -0.00017 0.01829 -0.00017 0.03658 -0.02396 0.04722 C -0.04774 0.05787 -0.07378 0.05787 -0.14271 0.06389 C -0.21163 0.06991 -0.36771 0.06412 -0.4375 0.08333 C -0.50729 0.10255 -0.53437 0.14074 -0.56146 0.17917 " pathEditMode="relative" ptsTypes="aaaaA">
                                      <p:cBhvr>
                                        <p:cTn id="1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3 -0.28192 C -0.32709 -0.27267 -0.21563 -0.24954 -0.16389 -0.22688 C -0.11216 -0.20421 -0.07552 -0.17183 -0.04931 -0.14524 C -0.02309 -0.11864 -0.01459 -0.09181 -0.00643 -0.06753 C 0.00173 -0.04325 0.00086 -0.02174 3.88889E-6 1.83164E-6 " pathEditMode="relative" rAng="0" ptsTypes="aaaaa">
                                      <p:cBhvr>
                                        <p:cTn id="1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69 C -0.00035 0.01666 4.72222E-6 0.03424 -0.02934 0.04557 C -0.05869 0.05691 -0.11615 0.06061 -0.17726 0.06755 C -0.23837 0.07449 -0.34619 0.07634 -0.39636 0.08744 C -0.44653 0.09855 -0.45903 0.11821 -0.47813 0.13371 C -0.49723 0.1492 -0.50417 0.16517 -0.51112 0.18113 " pathEditMode="relative" ptsTypes="aaaaaA">
                                      <p:cBhvr>
                                        <p:cTn id="1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81 -0.28191 C -0.27743 -0.27174 -0.17431 -0.24931 -0.12604 -0.2204 C -0.07778 -0.19149 -0.03924 -0.14477 -0.01823 -0.108 C 0.00278 -0.07123 -0.00382 -0.02243 1.94444E-6 -7.03053E-7 " pathEditMode="relative" rAng="0" ptsTypes="aaaa">
                                      <p:cBhvr>
                                        <p:cTn id="1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C -0.0033 0.01759 -0.0059 0.0354 -0.02865 0.04674 C -0.05139 0.05808 -0.08993 0.06247 -0.13663 0.06803 C -0.18334 0.07358 -0.26372 0.07034 -0.30938 0.07983 C -0.35504 0.08931 -0.38646 0.10736 -0.41094 0.12448 C -0.43542 0.1416 -0.44601 0.16173 -0.4566 0.18209 " pathEditMode="relative" ptsTypes="aaaaaA">
                                      <p:cBhvr>
                                        <p:cTn id="14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3 -0.2803 C -0.22639 -0.26896 -0.13264 -0.24214 -0.09219 -0.21161 C -0.05174 -0.18108 -0.02569 -0.13228 -0.01042 -0.0969 C 0.00486 -0.06152 0.00226 -0.03053 -5.55556E-7 -7.03053E-7 " pathEditMode="relative" rAng="0" ptsTypes="aaaa">
                                      <p:cBhvr>
                                        <p:cTn id="1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3 C -0.00312 0.02059 -0.00538 0.04025 -0.02882 0.05182 C -0.05226 0.06338 -0.09601 0.06408 -0.14097 0.07032 C -0.18594 0.07657 -0.25885 0.07541 -0.29913 0.08906 C -0.33941 0.10271 -0.3658 0.13717 -0.38264 0.15267 C -0.39948 0.16817 -0.39983 0.17488 -0.4 0.18159 " pathEditMode="relative" ptsTypes="aaaaaA">
                                      <p:cBhvr>
                                        <p:cTn id="16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9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2803 C -0.15347 -0.2611 -0.10694 -0.24191 -0.07534 -0.21277 C -0.04375 -0.18363 -0.02291 -0.14107 -0.01041 -0.10569 C 0.00209 -0.0703 0.00105 -0.03515 -4.44444E-6 -5.64292E-7 " pathEditMode="relative" rAng="0" ptsTypes="aaaA">
                                      <p:cBhvr>
                                        <p:cTn id="1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74" grpId="0"/>
      <p:bldP spid="74" grpId="1"/>
      <p:bldP spid="54" grpId="0"/>
      <p:bldP spid="5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85728"/>
            <a:ext cx="8077200" cy="914400"/>
          </a:xfrm>
        </p:spPr>
        <p:txBody>
          <a:bodyPr/>
          <a:lstStyle/>
          <a:p>
            <a:endParaRPr lang="es-ES_tradnl" dirty="0"/>
          </a:p>
        </p:txBody>
      </p:sp>
      <p:pic>
        <p:nvPicPr>
          <p:cNvPr id="4" name="eudal 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" y="1163434"/>
            <a:ext cx="9144000" cy="5551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reeform 1"/>
          <p:cNvSpPr>
            <a:spLocks/>
          </p:cNvSpPr>
          <p:nvPr/>
        </p:nvSpPr>
        <p:spPr bwMode="auto">
          <a:xfrm>
            <a:off x="1857356" y="2786058"/>
            <a:ext cx="3214710" cy="28575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52" y="0"/>
              </a:cxn>
              <a:cxn ang="0">
                <a:pos x="1752" y="1589"/>
              </a:cxn>
            </a:cxnLst>
            <a:rect l="0" t="0" r="r" b="b"/>
            <a:pathLst>
              <a:path w="1752" h="1589">
                <a:moveTo>
                  <a:pt x="0" y="0"/>
                </a:moveTo>
                <a:lnTo>
                  <a:pt x="1752" y="0"/>
                </a:lnTo>
                <a:lnTo>
                  <a:pt x="1752" y="1589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4" name="13 Forma en L"/>
          <p:cNvSpPr/>
          <p:nvPr/>
        </p:nvSpPr>
        <p:spPr>
          <a:xfrm rot="10800000">
            <a:off x="1857356" y="2096219"/>
            <a:ext cx="3857652" cy="3547359"/>
          </a:xfrm>
          <a:prstGeom prst="corner">
            <a:avLst>
              <a:gd name="adj1" fmla="val 39197"/>
              <a:gd name="adj2" fmla="val 36394"/>
            </a:avLst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8" name="137 Forma en L"/>
          <p:cNvSpPr/>
          <p:nvPr/>
        </p:nvSpPr>
        <p:spPr>
          <a:xfrm rot="10800000">
            <a:off x="1857356" y="2214553"/>
            <a:ext cx="3758439" cy="3429022"/>
          </a:xfrm>
          <a:prstGeom prst="corner">
            <a:avLst>
              <a:gd name="adj1" fmla="val 33411"/>
              <a:gd name="adj2" fmla="val 31614"/>
            </a:avLst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0" name="139 Forma en L"/>
          <p:cNvSpPr/>
          <p:nvPr/>
        </p:nvSpPr>
        <p:spPr>
          <a:xfrm rot="10800000">
            <a:off x="1857356" y="2337758"/>
            <a:ext cx="3643338" cy="3305818"/>
          </a:xfrm>
          <a:prstGeom prst="corner">
            <a:avLst>
              <a:gd name="adj1" fmla="val 27679"/>
              <a:gd name="adj2" fmla="val 26153"/>
            </a:avLst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2" name="141 Forma en L"/>
          <p:cNvSpPr/>
          <p:nvPr/>
        </p:nvSpPr>
        <p:spPr>
          <a:xfrm rot="10800000">
            <a:off x="1857356" y="2449902"/>
            <a:ext cx="3542780" cy="3193676"/>
          </a:xfrm>
          <a:prstGeom prst="corner">
            <a:avLst>
              <a:gd name="adj1" fmla="val 22025"/>
              <a:gd name="adj2" fmla="val 20220"/>
            </a:avLst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3" name="142 Forma en L"/>
          <p:cNvSpPr/>
          <p:nvPr/>
        </p:nvSpPr>
        <p:spPr>
          <a:xfrm rot="10800000">
            <a:off x="1857355" y="2571744"/>
            <a:ext cx="3429024" cy="3071834"/>
          </a:xfrm>
          <a:prstGeom prst="corner">
            <a:avLst>
              <a:gd name="adj1" fmla="val 15004"/>
              <a:gd name="adj2" fmla="val 13480"/>
            </a:avLst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4" name="143 Forma en L"/>
          <p:cNvSpPr/>
          <p:nvPr/>
        </p:nvSpPr>
        <p:spPr>
          <a:xfrm rot="10800000">
            <a:off x="1857354" y="2682814"/>
            <a:ext cx="3327119" cy="2960763"/>
          </a:xfrm>
          <a:prstGeom prst="corner">
            <a:avLst>
              <a:gd name="adj1" fmla="val 7720"/>
              <a:gd name="adj2" fmla="val 7070"/>
            </a:avLst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70" name="69 Grupo"/>
          <p:cNvGrpSpPr/>
          <p:nvPr/>
        </p:nvGrpSpPr>
        <p:grpSpPr>
          <a:xfrm>
            <a:off x="1428728" y="1357298"/>
            <a:ext cx="6000792" cy="4727050"/>
            <a:chOff x="1428728" y="1357298"/>
            <a:chExt cx="6000792" cy="4727050"/>
          </a:xfrm>
        </p:grpSpPr>
        <p:sp>
          <p:nvSpPr>
            <p:cNvPr id="29" name="28 CuadroTexto"/>
            <p:cNvSpPr txBox="1"/>
            <p:nvPr/>
          </p:nvSpPr>
          <p:spPr>
            <a:xfrm>
              <a:off x="1500166" y="135729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i="1" dirty="0" smtClean="0"/>
                <a:t>y</a:t>
              </a:r>
              <a:endParaRPr lang="es-ES_tradnl" i="1" dirty="0"/>
            </a:p>
          </p:txBody>
        </p:sp>
        <p:cxnSp>
          <p:nvCxnSpPr>
            <p:cNvPr id="84" name="83 Conector recto de flecha"/>
            <p:cNvCxnSpPr/>
            <p:nvPr/>
          </p:nvCxnSpPr>
          <p:spPr>
            <a:xfrm>
              <a:off x="1500166" y="5643578"/>
              <a:ext cx="55721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124 Grupo"/>
            <p:cNvGrpSpPr/>
            <p:nvPr/>
          </p:nvGrpSpPr>
          <p:grpSpPr>
            <a:xfrm>
              <a:off x="2389048" y="5599263"/>
              <a:ext cx="3217588" cy="78819"/>
              <a:chOff x="2389048" y="5572140"/>
              <a:chExt cx="3217588" cy="129481"/>
            </a:xfrm>
          </p:grpSpPr>
          <p:cxnSp>
            <p:nvCxnSpPr>
              <p:cNvPr id="114" name="113 Conector recto"/>
              <p:cNvCxnSpPr/>
              <p:nvPr/>
            </p:nvCxnSpPr>
            <p:spPr>
              <a:xfrm rot="5400000">
                <a:off x="2325746" y="5635442"/>
                <a:ext cx="129481" cy="287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5" name="114 Conector recto"/>
              <p:cNvCxnSpPr/>
              <p:nvPr/>
            </p:nvCxnSpPr>
            <p:spPr>
              <a:xfrm rot="5400000">
                <a:off x="3397316" y="5635442"/>
                <a:ext cx="129481" cy="287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6" name="115 Conector recto"/>
              <p:cNvCxnSpPr/>
              <p:nvPr/>
            </p:nvCxnSpPr>
            <p:spPr>
              <a:xfrm rot="5400000">
                <a:off x="4468886" y="5635442"/>
                <a:ext cx="129481" cy="287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7" name="116 Conector recto"/>
              <p:cNvCxnSpPr/>
              <p:nvPr/>
            </p:nvCxnSpPr>
            <p:spPr>
              <a:xfrm rot="5400000">
                <a:off x="5540456" y="5635442"/>
                <a:ext cx="129481" cy="287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" name="123 Grupo"/>
            <p:cNvGrpSpPr/>
            <p:nvPr/>
          </p:nvGrpSpPr>
          <p:grpSpPr>
            <a:xfrm>
              <a:off x="1820058" y="2500306"/>
              <a:ext cx="74232" cy="2860398"/>
              <a:chOff x="1799313" y="2500306"/>
              <a:chExt cx="129481" cy="2860398"/>
            </a:xfrm>
          </p:grpSpPr>
          <p:cxnSp>
            <p:nvCxnSpPr>
              <p:cNvPr id="118" name="117 Conector recto"/>
              <p:cNvCxnSpPr/>
              <p:nvPr/>
            </p:nvCxnSpPr>
            <p:spPr>
              <a:xfrm>
                <a:off x="1799313" y="5357826"/>
                <a:ext cx="129481" cy="2878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9" name="118 Conector recto"/>
              <p:cNvCxnSpPr/>
              <p:nvPr/>
            </p:nvCxnSpPr>
            <p:spPr>
              <a:xfrm>
                <a:off x="1799313" y="4786322"/>
                <a:ext cx="129481" cy="2878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0" name="119 Conector recto"/>
              <p:cNvCxnSpPr/>
              <p:nvPr/>
            </p:nvCxnSpPr>
            <p:spPr>
              <a:xfrm>
                <a:off x="1799313" y="4214818"/>
                <a:ext cx="129481" cy="2878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1" name="120 Conector recto"/>
              <p:cNvCxnSpPr/>
              <p:nvPr/>
            </p:nvCxnSpPr>
            <p:spPr>
              <a:xfrm>
                <a:off x="1799313" y="3643314"/>
                <a:ext cx="129481" cy="2878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"/>
              <p:cNvCxnSpPr/>
              <p:nvPr/>
            </p:nvCxnSpPr>
            <p:spPr>
              <a:xfrm>
                <a:off x="1799313" y="3071810"/>
                <a:ext cx="129481" cy="2878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3" name="122 Conector recto"/>
              <p:cNvCxnSpPr/>
              <p:nvPr/>
            </p:nvCxnSpPr>
            <p:spPr>
              <a:xfrm>
                <a:off x="1799313" y="2500306"/>
                <a:ext cx="129481" cy="2878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82" name="81 Conector recto de flecha"/>
            <p:cNvCxnSpPr/>
            <p:nvPr/>
          </p:nvCxnSpPr>
          <p:spPr>
            <a:xfrm rot="5400000" flipH="1" flipV="1">
              <a:off x="-357222" y="3714752"/>
              <a:ext cx="44291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>
              <a:off x="2862746" y="5637680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3934316" y="5633365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5005886" y="5633379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5400000">
              <a:off x="6077456" y="5633365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29 CuadroTexto"/>
            <p:cNvSpPr txBox="1"/>
            <p:nvPr/>
          </p:nvSpPr>
          <p:spPr>
            <a:xfrm>
              <a:off x="6929454" y="570287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i="1" dirty="0" smtClean="0"/>
                <a:t>x</a:t>
              </a:r>
              <a:endParaRPr lang="es-ES_tradnl" i="1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929190" y="57150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i="1" dirty="0" smtClean="0">
                  <a:latin typeface="Calibri" pitchFamily="34" charset="0"/>
                  <a:cs typeface="Tunga" pitchFamily="2"/>
                </a:rPr>
                <a:t>3</a:t>
              </a:r>
              <a:endParaRPr lang="es-ES_tradnl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428728" y="263104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i="1" dirty="0" smtClean="0">
                  <a:latin typeface="Calibri" pitchFamily="34" charset="0"/>
                  <a:cs typeface="Tunga" pitchFamily="2"/>
                </a:rPr>
                <a:t>5</a:t>
              </a:r>
              <a:endParaRPr lang="es-ES_tradnl" i="1" dirty="0">
                <a:latin typeface="Calibri" pitchFamily="34" charset="0"/>
                <a:cs typeface="Tunga" pitchFamily="2"/>
              </a:endParaRPr>
            </a:p>
          </p:txBody>
        </p:sp>
        <p:cxnSp>
          <p:nvCxnSpPr>
            <p:cNvPr id="52" name="51 Conector recto"/>
            <p:cNvCxnSpPr/>
            <p:nvPr/>
          </p:nvCxnSpPr>
          <p:spPr>
            <a:xfrm>
              <a:off x="1792914" y="5072074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792929" y="4500570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1792914" y="3929066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1792914" y="3357562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1797230" y="2786058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1794544" y="2214554"/>
              <a:ext cx="129481" cy="2878"/>
            </a:xfrm>
            <a:prstGeom prst="line">
              <a:avLst/>
            </a:prstGeom>
            <a:ln w="1905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71 CuadroTexto"/>
            <p:cNvSpPr txBox="1"/>
            <p:nvPr/>
          </p:nvSpPr>
          <p:spPr>
            <a:xfrm>
              <a:off x="2714612" y="5715016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786182" y="5715016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5929322" y="5715016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1428728" y="4929198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1428728" y="4357694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1428728" y="3786190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1428728" y="3214686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1428728" y="2071678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_tradnl" sz="1200" i="1" dirty="0">
                <a:latin typeface="Calibri" pitchFamily="34" charset="0"/>
                <a:cs typeface="Tunga" pitchFamily="2"/>
              </a:endParaRPr>
            </a:p>
          </p:txBody>
        </p:sp>
      </p:grp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2336803" y="541322"/>
          <a:ext cx="2735263" cy="673100"/>
        </p:xfrm>
        <a:graphic>
          <a:graphicData uri="http://schemas.openxmlformats.org/presentationml/2006/ole">
            <p:oleObj spid="_x0000_s38914" name="Ecuación" r:id="rId3" imgW="825480" imgH="203040" progId="Equation.3">
              <p:embed/>
            </p:oleObj>
          </a:graphicData>
        </a:graphic>
      </p:graphicFrame>
      <p:cxnSp>
        <p:nvCxnSpPr>
          <p:cNvPr id="146" name="145 Conector recto"/>
          <p:cNvCxnSpPr/>
          <p:nvPr/>
        </p:nvCxnSpPr>
        <p:spPr>
          <a:xfrm rot="5400000">
            <a:off x="1643127" y="1478178"/>
            <a:ext cx="4946305" cy="4643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Abrir llave"/>
          <p:cNvSpPr/>
          <p:nvPr/>
        </p:nvSpPr>
        <p:spPr>
          <a:xfrm>
            <a:off x="1672680" y="2096218"/>
            <a:ext cx="150172" cy="689839"/>
          </a:xfrm>
          <a:prstGeom prst="leftBrace">
            <a:avLst>
              <a:gd name="adj1" fmla="val 3248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48 Abrir llave"/>
          <p:cNvSpPr/>
          <p:nvPr/>
        </p:nvSpPr>
        <p:spPr>
          <a:xfrm rot="16200000">
            <a:off x="5318452" y="5468632"/>
            <a:ext cx="150173" cy="642943"/>
          </a:xfrm>
          <a:prstGeom prst="leftBrace">
            <a:avLst>
              <a:gd name="adj1" fmla="val 3248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animBg="1"/>
      <p:bldP spid="14" grpId="0" animBg="1"/>
      <p:bldP spid="138" grpId="0" animBg="1"/>
      <p:bldP spid="140" grpId="0" animBg="1"/>
      <p:bldP spid="142" grpId="0" animBg="1"/>
      <p:bldP spid="143" grpId="0" animBg="1"/>
      <p:bldP spid="144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077200" cy="914400"/>
          </a:xfrm>
        </p:spPr>
        <p:txBody>
          <a:bodyPr/>
          <a:lstStyle/>
          <a:p>
            <a:r>
              <a:rPr lang="es-ES_tradnl" sz="4000" b="1" dirty="0" smtClean="0"/>
              <a:t>Definición informal  de Límite de una Función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409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463" t="43243" r="25249" b="28933"/>
          <a:stretch>
            <a:fillRect/>
          </a:stretch>
        </p:blipFill>
        <p:spPr bwMode="auto">
          <a:xfrm>
            <a:off x="857224" y="2713152"/>
            <a:ext cx="7234733" cy="250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928662" y="1857364"/>
            <a:ext cx="7143800" cy="435771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42964"/>
            <a:ext cx="8077200" cy="914400"/>
          </a:xfrm>
        </p:spPr>
        <p:txBody>
          <a:bodyPr/>
          <a:lstStyle/>
          <a:p>
            <a:r>
              <a:rPr lang="es-ES_tradnl" sz="4000" b="1" dirty="0" smtClean="0"/>
              <a:t>Definición formal  del Límite de una Función</a:t>
            </a:r>
            <a:r>
              <a:rPr lang="es-ES_tradnl" sz="4000" dirty="0" smtClean="0"/>
              <a:t/>
            </a:r>
            <a:br>
              <a:rPr lang="es-ES_tradnl" sz="4000" dirty="0" smtClean="0"/>
            </a:br>
            <a:endParaRPr lang="es-ES_tradnl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000100" y="2015373"/>
            <a:ext cx="7000924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_tradnl" sz="2200" i="1" dirty="0" smtClean="0">
                <a:latin typeface="Calibri" pitchFamily="34" charset="0"/>
              </a:rPr>
              <a:t>Sea       una función definida en un intervalo   </a:t>
            </a:r>
            <a:r>
              <a:rPr lang="es-ES_tradnl" sz="2200" b="1" i="1" dirty="0" smtClean="0">
                <a:latin typeface="Calibri" pitchFamily="34" charset="0"/>
              </a:rPr>
              <a:t>I   </a:t>
            </a:r>
            <a:r>
              <a:rPr lang="es-ES_tradnl" sz="2200" i="1" dirty="0" smtClean="0">
                <a:latin typeface="Calibri" pitchFamily="34" charset="0"/>
              </a:rPr>
              <a:t>que contenga a  </a:t>
            </a:r>
            <a:r>
              <a:rPr lang="es-ES_tradnl" sz="2200" b="1" i="1" dirty="0" smtClean="0">
                <a:latin typeface="Calibri" pitchFamily="34" charset="0"/>
              </a:rPr>
              <a:t>c</a:t>
            </a:r>
            <a:r>
              <a:rPr lang="es-ES_tradnl" sz="2200" i="1" dirty="0" smtClean="0">
                <a:latin typeface="Calibri" pitchFamily="34" charset="0"/>
              </a:rPr>
              <a:t>, excepto  posiblemente en </a:t>
            </a:r>
            <a:r>
              <a:rPr lang="es-ES_tradnl" sz="2200" b="1" i="1" dirty="0" smtClean="0">
                <a:latin typeface="Calibri" pitchFamily="34" charset="0"/>
              </a:rPr>
              <a:t>c</a:t>
            </a:r>
            <a:r>
              <a:rPr lang="es-ES_tradnl" sz="2200" i="1" dirty="0" smtClean="0">
                <a:latin typeface="Calibri" pitchFamily="34" charset="0"/>
              </a:rPr>
              <a:t>. </a:t>
            </a:r>
            <a:endParaRPr lang="es-ES_tradnl" sz="22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s-ES_tradnl" sz="2200" i="1" dirty="0" smtClean="0">
                <a:latin typeface="Calibri" pitchFamily="34" charset="0"/>
              </a:rPr>
              <a:t>Se dice que L es el límite de    </a:t>
            </a:r>
            <a:endParaRPr lang="es-ES_tradnl" sz="2200" dirty="0" smtClean="0">
              <a:latin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_tradnl" sz="2200" i="1" dirty="0" smtClean="0">
                <a:latin typeface="Calibri" pitchFamily="34" charset="0"/>
              </a:rPr>
              <a:t>         Cuando “</a:t>
            </a:r>
            <a:r>
              <a:rPr lang="es-ES_tradnl" sz="2200" b="1" i="1" dirty="0" smtClean="0">
                <a:latin typeface="Calibri" pitchFamily="34" charset="0"/>
              </a:rPr>
              <a:t>   </a:t>
            </a:r>
            <a:r>
              <a:rPr lang="es-ES_tradnl" sz="2200" i="1" dirty="0" smtClean="0">
                <a:latin typeface="Calibri" pitchFamily="34" charset="0"/>
              </a:rPr>
              <a:t>”   tiende a    </a:t>
            </a:r>
            <a:r>
              <a:rPr lang="es-ES_tradnl" sz="2200" b="1" i="1" dirty="0" smtClean="0">
                <a:latin typeface="Calibri" pitchFamily="34" charset="0"/>
              </a:rPr>
              <a:t>c</a:t>
            </a:r>
            <a:r>
              <a:rPr lang="es-ES_tradnl" sz="2200" i="1" dirty="0" smtClean="0">
                <a:latin typeface="Calibri" pitchFamily="34" charset="0"/>
              </a:rPr>
              <a:t>    si para </a:t>
            </a:r>
            <a:endParaRPr lang="es-ES_tradnl" sz="2200" dirty="0" smtClean="0">
              <a:latin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_tradnl" sz="2200" i="1" dirty="0" smtClean="0">
                <a:latin typeface="Calibri" pitchFamily="34" charset="0"/>
              </a:rPr>
              <a:t>         todo             </a:t>
            </a:r>
            <a:r>
              <a:rPr lang="es-ES_tradnl" sz="2200" b="1" i="1" dirty="0" smtClean="0">
                <a:latin typeface="Calibri" pitchFamily="34" charset="0"/>
              </a:rPr>
              <a:t>  </a:t>
            </a:r>
            <a:r>
              <a:rPr lang="es-ES_tradnl" sz="2200" i="1" dirty="0" smtClean="0">
                <a:latin typeface="Calibri" pitchFamily="34" charset="0"/>
              </a:rPr>
              <a:t>existe un     </a:t>
            </a:r>
            <a:endParaRPr lang="es-ES_tradnl" sz="2200" dirty="0" smtClean="0">
              <a:latin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_tradnl" sz="2200" i="1" dirty="0" smtClean="0">
                <a:latin typeface="Calibri" pitchFamily="34" charset="0"/>
              </a:rPr>
              <a:t>         tal que        </a:t>
            </a:r>
            <a:endParaRPr lang="es-ES_tradnl" sz="2200" dirty="0" smtClean="0">
              <a:latin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_tradnl" sz="2200" i="1" dirty="0" smtClean="0">
                <a:latin typeface="Calibri" pitchFamily="34" charset="0"/>
              </a:rPr>
              <a:t>         y se denota por:     </a:t>
            </a:r>
            <a:endParaRPr lang="es-ES_tradnl" sz="22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endParaRPr lang="es-ES_tradnl" sz="2200" dirty="0">
              <a:latin typeface="Calibri" pitchFamily="34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4171951" y="2876549"/>
          <a:ext cx="542925" cy="409575"/>
        </p:xfrm>
        <a:graphic>
          <a:graphicData uri="http://schemas.openxmlformats.org/presentationml/2006/ole">
            <p:oleObj spid="_x0000_s78850" name="Ecuación" r:id="rId3" imgW="342751" imgH="203112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621097" y="2064363"/>
          <a:ext cx="542925" cy="409575"/>
        </p:xfrm>
        <a:graphic>
          <a:graphicData uri="http://schemas.openxmlformats.org/presentationml/2006/ole">
            <p:oleObj spid="_x0000_s78852" name="Ecuación" r:id="rId4" imgW="342751" imgH="203112" progId="Equation.3">
              <p:embed/>
            </p:oleObj>
          </a:graphicData>
        </a:graphic>
      </p:graphicFrame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679749" y="3429000"/>
          <a:ext cx="199364" cy="307353"/>
        </p:xfrm>
        <a:graphic>
          <a:graphicData uri="http://schemas.openxmlformats.org/presentationml/2006/ole">
            <p:oleObj spid="_x0000_s78853" name="Ecuación" r:id="rId5" imgW="126835" imgH="139518" progId="Equation.3">
              <p:embed/>
            </p:oleObj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2347217" y="3857628"/>
          <a:ext cx="510271" cy="357190"/>
        </p:xfrm>
        <a:graphic>
          <a:graphicData uri="http://schemas.openxmlformats.org/presentationml/2006/ole">
            <p:oleObj spid="_x0000_s78855" name="Ecuación" r:id="rId6" imgW="355320" imgH="177480" progId="Equation.3">
              <p:embed/>
            </p:oleObj>
          </a:graphicData>
        </a:graphic>
      </p:graphicFrame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4286248" y="3857628"/>
          <a:ext cx="1071570" cy="362815"/>
        </p:xfrm>
        <a:graphic>
          <a:graphicData uri="http://schemas.openxmlformats.org/presentationml/2006/ole">
            <p:oleObj spid="_x0000_s78856" name="Ecuación" r:id="rId7" imgW="368140" imgH="177723" progId="Equation.3">
              <p:embed/>
            </p:oleObj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2643174" y="4357694"/>
          <a:ext cx="2214578" cy="525617"/>
        </p:xfrm>
        <a:graphic>
          <a:graphicData uri="http://schemas.openxmlformats.org/presentationml/2006/ole">
            <p:oleObj spid="_x0000_s78858" name="Ecuación" r:id="rId8" imgW="1168200" imgH="253800" progId="Equation.3">
              <p:embed/>
            </p:oleObj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4929190" y="4358504"/>
          <a:ext cx="1330338" cy="499256"/>
        </p:xfrm>
        <a:graphic>
          <a:graphicData uri="http://schemas.openxmlformats.org/presentationml/2006/ole">
            <p:oleObj spid="_x0000_s78859" name="Ecuación" r:id="rId9" imgW="838080" imgH="253800" progId="Equation.3">
              <p:embed/>
            </p:oleObj>
          </a:graphicData>
        </a:graphic>
      </p:graphicFrame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3500430" y="5214950"/>
          <a:ext cx="2743200" cy="666750"/>
        </p:xfrm>
        <a:graphic>
          <a:graphicData uri="http://schemas.openxmlformats.org/presentationml/2006/ole">
            <p:oleObj spid="_x0000_s78860" name="Ecuación" r:id="rId10" imgW="800100" imgH="279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8" name="Picture 18" descr="http://www.diariomotor.com/imagenes/1602847902_6490477cb6_b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8" name="17 Rectángulo"/>
          <p:cNvSpPr/>
          <p:nvPr/>
        </p:nvSpPr>
        <p:spPr>
          <a:xfrm>
            <a:off x="285720" y="571480"/>
            <a:ext cx="8501122" cy="15001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20" y="571480"/>
            <a:ext cx="8501122" cy="1500198"/>
          </a:xfrm>
          <a:noFill/>
        </p:spPr>
        <p:txBody>
          <a:bodyPr/>
          <a:lstStyle/>
          <a:p>
            <a:pPr algn="ctr"/>
            <a:r>
              <a:rPr lang="es-ES_tradnl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para ustedes ¿Qué significa la palabra </a:t>
            </a:r>
            <a:r>
              <a:rPr lang="es-ES_tradnl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</a:t>
            </a:r>
            <a:r>
              <a:rPr lang="es-ES_tradnl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_tradnl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http://www.ilunik.com/wp-content/uploads/2009/06/tiempo-300x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000240"/>
            <a:ext cx="2214578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spd.fotologs.net/photo/45/60/34/skapeando/1197391243_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929066"/>
            <a:ext cx="4153336" cy="2857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2" name="Picture 4" descr="http://farm3.static.flickr.com/2463/3965324882_827e699c34_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357430"/>
            <a:ext cx="2035983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4" name="Picture 6" descr="http://mclovinweb.files.wordpress.com/2008/11/examen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2643182"/>
            <a:ext cx="3157158" cy="2143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786058"/>
            <a:ext cx="8077200" cy="914400"/>
          </a:xfrm>
        </p:spPr>
        <p:txBody>
          <a:bodyPr/>
          <a:lstStyle/>
          <a:p>
            <a:r>
              <a:rPr lang="es-ES_tradnl" dirty="0" smtClean="0">
                <a:solidFill>
                  <a:srgbClr val="1A3246"/>
                </a:solidFill>
              </a:rPr>
              <a:t>Estas expresiones </a:t>
            </a:r>
            <a:r>
              <a:rPr lang="es-ES_tradnl" b="1" dirty="0" smtClean="0">
                <a:solidFill>
                  <a:schemeClr val="accent2">
                    <a:lumMod val="75000"/>
                  </a:schemeClr>
                </a:solidFill>
              </a:rPr>
              <a:t>sugieren</a:t>
            </a:r>
            <a:r>
              <a:rPr lang="es-ES_tradnl" dirty="0" smtClean="0">
                <a:solidFill>
                  <a:srgbClr val="1A3246"/>
                </a:solidFill>
              </a:rPr>
              <a:t> que </a:t>
            </a:r>
            <a:r>
              <a:rPr lang="es-ES_trad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_tradnl" sz="4800" b="1" dirty="0" smtClean="0">
                <a:solidFill>
                  <a:schemeClr val="accent2">
                    <a:lumMod val="75000"/>
                  </a:schemeClr>
                </a:solidFill>
              </a:rPr>
              <a:t>LÍMITE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 es</a:t>
            </a:r>
            <a:r>
              <a:rPr lang="es-ES_tradnl" dirty="0" smtClean="0">
                <a:solidFill>
                  <a:srgbClr val="1A3246"/>
                </a:solidFill>
              </a:rPr>
              <a:t>:</a:t>
            </a:r>
            <a:endParaRPr lang="es-ES_tradnl" dirty="0">
              <a:solidFill>
                <a:srgbClr val="1A324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57752" y="3929066"/>
            <a:ext cx="3214710" cy="785818"/>
          </a:xfrm>
        </p:spPr>
        <p:txBody>
          <a:bodyPr/>
          <a:lstStyle/>
          <a:p>
            <a:r>
              <a:rPr lang="es-ES_tradnl" dirty="0" smtClean="0">
                <a:solidFill>
                  <a:schemeClr val="accent2"/>
                </a:solidFill>
              </a:rPr>
              <a:t>Una cantidad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1857356" y="1428736"/>
            <a:ext cx="257176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s-ES_tradn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</a:t>
            </a:r>
            <a:r>
              <a:rPr kumimoji="0" lang="es-ES_tradnl" sz="32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número</a:t>
            </a:r>
            <a:endParaRPr kumimoji="0" lang="es-ES_tradnl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4572000" y="714356"/>
            <a:ext cx="321471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s-ES_tradn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</a:t>
            </a:r>
            <a:r>
              <a:rPr kumimoji="0" lang="es-ES_tradnl" sz="32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parámetro</a:t>
            </a:r>
            <a:endParaRPr kumimoji="0" lang="es-ES_tradnl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1071538" y="4429132"/>
            <a:ext cx="235745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s-ES_tradn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</a:t>
            </a:r>
            <a:r>
              <a:rPr lang="es-ES_tradnl" sz="3200" kern="0" dirty="0" smtClean="0">
                <a:solidFill>
                  <a:schemeClr val="accent2"/>
                </a:solidFill>
                <a:latin typeface="+mn-lt"/>
              </a:rPr>
              <a:t>a cota</a:t>
            </a:r>
            <a:endParaRPr kumimoji="0" lang="es-ES_tradnl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3857620" y="5500702"/>
            <a:ext cx="385765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s-ES_tradn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</a:t>
            </a:r>
            <a:r>
              <a:rPr lang="es-ES_tradnl" sz="3200" kern="0" dirty="0" smtClean="0">
                <a:solidFill>
                  <a:schemeClr val="accent2"/>
                </a:solidFill>
                <a:latin typeface="+mn-lt"/>
              </a:rPr>
              <a:t>a situación… </a:t>
            </a:r>
            <a:endParaRPr kumimoji="0" lang="es-ES_tradnl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428604"/>
            <a:ext cx="7972452" cy="1524000"/>
          </a:xfrm>
        </p:spPr>
        <p:txBody>
          <a:bodyPr/>
          <a:lstStyle/>
          <a:p>
            <a:pPr>
              <a:buNone/>
            </a:pPr>
            <a:r>
              <a:rPr lang="es-ES_tradnl" sz="3500" dirty="0" smtClean="0"/>
              <a:t>Los </a:t>
            </a:r>
            <a:r>
              <a:rPr lang="es-ES_tradnl" sz="3500" dirty="0" err="1" smtClean="0"/>
              <a:t>pacumutos</a:t>
            </a:r>
            <a:r>
              <a:rPr lang="es-ES_tradnl" sz="3500" dirty="0" smtClean="0"/>
              <a:t> que puedo comer...</a:t>
            </a:r>
            <a:endParaRPr lang="es-ES_tradnl" sz="3500" dirty="0"/>
          </a:p>
        </p:txBody>
      </p:sp>
      <p:pic>
        <p:nvPicPr>
          <p:cNvPr id="17" name="Picture 8" descr="d:\Escritorio\LIMITESSSS\anticucho.jpg"/>
          <p:cNvPicPr>
            <a:picLocks noChangeAspect="1" noChangeArrowheads="1"/>
          </p:cNvPicPr>
          <p:nvPr/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3238491" y="4071942"/>
            <a:ext cx="2762269" cy="2071702"/>
          </a:xfrm>
          <a:prstGeom prst="rect">
            <a:avLst/>
          </a:prstGeom>
          <a:noFill/>
        </p:spPr>
      </p:pic>
      <p:pic>
        <p:nvPicPr>
          <p:cNvPr id="13" name="Picture 1" descr="d:\Escritorio\a LIMITES\pacumutos.jpg"/>
          <p:cNvPicPr>
            <a:picLocks noChangeAspect="1" noChangeArrowheads="1"/>
          </p:cNvPicPr>
          <p:nvPr/>
        </p:nvPicPr>
        <p:blipFill>
          <a:blip r:embed="rId3">
            <a:lum bright="10000" contrast="10000"/>
          </a:blip>
          <a:srcRect/>
          <a:stretch>
            <a:fillRect/>
          </a:stretch>
        </p:blipFill>
        <p:spPr bwMode="auto">
          <a:xfrm>
            <a:off x="1500166" y="1643050"/>
            <a:ext cx="2762268" cy="2071702"/>
          </a:xfrm>
          <a:prstGeom prst="rect">
            <a:avLst/>
          </a:prstGeom>
          <a:noFill/>
        </p:spPr>
      </p:pic>
      <p:pic>
        <p:nvPicPr>
          <p:cNvPr id="14" name="Picture 1" descr="d:\Escritorio\a LIMITES\pacumutos.jpg"/>
          <p:cNvPicPr>
            <a:picLocks noChangeAspect="1" noChangeArrowheads="1"/>
          </p:cNvPicPr>
          <p:nvPr/>
        </p:nvPicPr>
        <p:blipFill>
          <a:blip r:embed="rId3">
            <a:lum bright="10000" contrast="10000"/>
          </a:blip>
          <a:srcRect/>
          <a:stretch>
            <a:fillRect/>
          </a:stretch>
        </p:blipFill>
        <p:spPr bwMode="auto">
          <a:xfrm>
            <a:off x="4786314" y="1643050"/>
            <a:ext cx="2762268" cy="20717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totalhealthchiropractic.info/images/indigestion.jpg"/>
          <p:cNvPicPr>
            <a:picLocks noChangeAspect="1" noChangeArrowheads="1"/>
          </p:cNvPicPr>
          <p:nvPr/>
        </p:nvPicPr>
        <p:blipFill>
          <a:blip r:embed="rId2"/>
          <a:srcRect b="24444"/>
          <a:stretch>
            <a:fillRect/>
          </a:stretch>
        </p:blipFill>
        <p:spPr bwMode="auto">
          <a:xfrm>
            <a:off x="6286512" y="3071810"/>
            <a:ext cx="2143140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428604"/>
            <a:ext cx="7072362" cy="914400"/>
          </a:xfrm>
        </p:spPr>
        <p:txBody>
          <a:bodyPr/>
          <a:lstStyle/>
          <a:p>
            <a:r>
              <a:rPr lang="es-ES_tradnl" sz="4000" dirty="0" smtClean="0"/>
              <a:t>Ni siquiera puedo comer 7</a:t>
            </a:r>
            <a:endParaRPr lang="es-ES_tradnl" sz="4000" dirty="0"/>
          </a:p>
        </p:txBody>
      </p:sp>
      <p:grpSp>
        <p:nvGrpSpPr>
          <p:cNvPr id="21" name="20 Grupo"/>
          <p:cNvGrpSpPr/>
          <p:nvPr/>
        </p:nvGrpSpPr>
        <p:grpSpPr>
          <a:xfrm>
            <a:off x="214282" y="5214950"/>
            <a:ext cx="8286808" cy="923330"/>
            <a:chOff x="214282" y="5214950"/>
            <a:chExt cx="8286808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214282" y="5214950"/>
              <a:ext cx="4244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600" b="1" dirty="0" err="1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  <a:cs typeface="Times New Roman" pitchFamily="18" charset="0"/>
                </a:rPr>
                <a:t>lim</a:t>
              </a:r>
              <a:endParaRPr lang="es-ES_tradnl" sz="3600" b="1" dirty="0" smtClean="0">
                <a:solidFill>
                  <a:schemeClr val="accent6">
                    <a:lumMod val="50000"/>
                  </a:schemeClr>
                </a:solidFill>
                <a:latin typeface="Eras Bold ITC" pitchFamily="34" charset="0"/>
                <a:cs typeface="Times New Roman" pitchFamily="18" charset="0"/>
              </a:endParaRPr>
            </a:p>
            <a:p>
              <a:pPr algn="ctr"/>
              <a:r>
                <a:rPr lang="es-ES_tradnl" b="1" dirty="0" err="1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</a:rPr>
                <a:t>Pacumutos</a:t>
              </a:r>
              <a:r>
                <a:rPr lang="es-ES_tradnl" b="1" dirty="0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</a:rPr>
                <a:t>            7</a:t>
              </a:r>
              <a:endParaRPr lang="es-ES_tradnl" b="1" dirty="0">
                <a:solidFill>
                  <a:schemeClr val="accent6">
                    <a:lumMod val="50000"/>
                  </a:schemeClr>
                </a:solidFill>
                <a:latin typeface="Eras Bold ITC" pitchFamily="34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542224" y="5282999"/>
              <a:ext cx="4958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600" dirty="0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  <a:cs typeface="Times New Roman" pitchFamily="18" charset="0"/>
                </a:rPr>
                <a:t>Yo</a:t>
              </a:r>
              <a:r>
                <a:rPr lang="es-ES_tradnl" sz="2400" dirty="0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</a:rPr>
                <a:t>  =   ¡Indigestión FATAL!</a:t>
              </a:r>
              <a:endParaRPr lang="es-ES_tradnl" sz="2400" dirty="0">
                <a:solidFill>
                  <a:schemeClr val="accent6">
                    <a:lumMod val="50000"/>
                  </a:schemeClr>
                </a:solidFill>
                <a:latin typeface="Eras Bold ITC" pitchFamily="34" charset="0"/>
              </a:endParaRPr>
            </a:p>
          </p:txBody>
        </p:sp>
      </p:grpSp>
      <p:cxnSp>
        <p:nvCxnSpPr>
          <p:cNvPr id="11" name="10 Conector recto de flecha"/>
          <p:cNvCxnSpPr/>
          <p:nvPr/>
        </p:nvCxnSpPr>
        <p:spPr>
          <a:xfrm>
            <a:off x="2678799" y="5957905"/>
            <a:ext cx="439222" cy="1588"/>
          </a:xfrm>
          <a:prstGeom prst="straightConnector1">
            <a:avLst/>
          </a:prstGeom>
          <a:ln w="76200"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Picture 8" descr="d:\Escritorio\LIMITESSSS\anticucho.jpg"/>
          <p:cNvPicPr>
            <a:picLocks noChangeAspect="1" noChangeArrowheads="1"/>
          </p:cNvPicPr>
          <p:nvPr/>
        </p:nvPicPr>
        <p:blipFill>
          <a:blip r:embed="rId3">
            <a:lum bright="20000" contrast="40000"/>
          </a:blip>
          <a:srcRect/>
          <a:stretch>
            <a:fillRect/>
          </a:stretch>
        </p:blipFill>
        <p:spPr bwMode="auto">
          <a:xfrm>
            <a:off x="3452804" y="3071810"/>
            <a:ext cx="2214578" cy="1660934"/>
          </a:xfrm>
          <a:prstGeom prst="rect">
            <a:avLst/>
          </a:prstGeom>
          <a:noFill/>
        </p:spPr>
      </p:pic>
      <p:pic>
        <p:nvPicPr>
          <p:cNvPr id="28676" name="Picture 4" descr="d:\Escritorio\LIMITESSSS\anticucho mitad.jpg"/>
          <p:cNvPicPr>
            <a:picLocks noChangeAspect="1" noChangeArrowheads="1"/>
          </p:cNvPicPr>
          <p:nvPr/>
        </p:nvPicPr>
        <p:blipFill>
          <a:blip r:embed="rId4">
            <a:lum bright="20000" contrast="40000"/>
          </a:blip>
          <a:srcRect/>
          <a:stretch>
            <a:fillRect/>
          </a:stretch>
        </p:blipFill>
        <p:spPr bwMode="auto">
          <a:xfrm>
            <a:off x="3452804" y="3071810"/>
            <a:ext cx="2214578" cy="1660933"/>
          </a:xfrm>
          <a:prstGeom prst="rect">
            <a:avLst/>
          </a:prstGeom>
          <a:noFill/>
        </p:spPr>
      </p:pic>
      <p:pic>
        <p:nvPicPr>
          <p:cNvPr id="28677" name="Picture 5" descr="d:\Escritorio\LIMITESSSS\anticucho pedasito.jpg"/>
          <p:cNvPicPr>
            <a:picLocks noChangeAspect="1" noChangeArrowheads="1"/>
          </p:cNvPicPr>
          <p:nvPr/>
        </p:nvPicPr>
        <p:blipFill>
          <a:blip r:embed="rId5">
            <a:lum bright="20000" contrast="40000"/>
          </a:blip>
          <a:srcRect/>
          <a:stretch>
            <a:fillRect/>
          </a:stretch>
        </p:blipFill>
        <p:spPr bwMode="auto">
          <a:xfrm>
            <a:off x="3452804" y="3071810"/>
            <a:ext cx="2214578" cy="1661383"/>
          </a:xfrm>
          <a:prstGeom prst="rect">
            <a:avLst/>
          </a:prstGeom>
          <a:noFill/>
        </p:spPr>
      </p:pic>
      <p:pic>
        <p:nvPicPr>
          <p:cNvPr id="4097" name="Picture 1" descr="d:\Escritorio\a LIMITES\pacumutos.jpg"/>
          <p:cNvPicPr>
            <a:picLocks noChangeAspect="1" noChangeArrowheads="1"/>
          </p:cNvPicPr>
          <p:nvPr/>
        </p:nvPicPr>
        <p:blipFill>
          <a:blip r:embed="rId6">
            <a:lum bright="10000" contrast="10000"/>
          </a:blip>
          <a:srcRect/>
          <a:stretch>
            <a:fillRect/>
          </a:stretch>
        </p:blipFill>
        <p:spPr bwMode="auto">
          <a:xfrm>
            <a:off x="2500298" y="1571612"/>
            <a:ext cx="1809762" cy="1357322"/>
          </a:xfrm>
          <a:prstGeom prst="rect">
            <a:avLst/>
          </a:prstGeom>
          <a:noFill/>
        </p:spPr>
      </p:pic>
      <p:pic>
        <p:nvPicPr>
          <p:cNvPr id="3" name="Picture 2" descr="d:\Escritorio\a LIMITES\pacumuto palitos.jpg"/>
          <p:cNvPicPr>
            <a:picLocks noChangeAspect="1" noChangeArrowheads="1"/>
          </p:cNvPicPr>
          <p:nvPr/>
        </p:nvPicPr>
        <p:blipFill>
          <a:blip r:embed="rId7">
            <a:lum bright="20000" contrast="40000"/>
          </a:blip>
          <a:srcRect/>
          <a:stretch>
            <a:fillRect/>
          </a:stretch>
        </p:blipFill>
        <p:spPr bwMode="auto">
          <a:xfrm>
            <a:off x="2500300" y="1571612"/>
            <a:ext cx="1809760" cy="1357321"/>
          </a:xfrm>
          <a:prstGeom prst="rect">
            <a:avLst/>
          </a:prstGeom>
          <a:noFill/>
        </p:spPr>
      </p:pic>
      <p:pic>
        <p:nvPicPr>
          <p:cNvPr id="22" name="Picture 1" descr="d:\Escritorio\a LIMITES\pacumutos.jpg"/>
          <p:cNvPicPr>
            <a:picLocks noChangeAspect="1" noChangeArrowheads="1"/>
          </p:cNvPicPr>
          <p:nvPr/>
        </p:nvPicPr>
        <p:blipFill>
          <a:blip r:embed="rId6">
            <a:lum bright="10000" contrast="10000"/>
          </a:blip>
          <a:srcRect/>
          <a:stretch>
            <a:fillRect/>
          </a:stretch>
        </p:blipFill>
        <p:spPr bwMode="auto">
          <a:xfrm>
            <a:off x="4714876" y="1571612"/>
            <a:ext cx="1809762" cy="1357322"/>
          </a:xfrm>
          <a:prstGeom prst="rect">
            <a:avLst/>
          </a:prstGeom>
          <a:noFill/>
        </p:spPr>
      </p:pic>
      <p:pic>
        <p:nvPicPr>
          <p:cNvPr id="27" name="Picture 2" descr="d:\Escritorio\a LIMITES\pacumuto palitos.jpg"/>
          <p:cNvPicPr>
            <a:picLocks noChangeAspect="1" noChangeArrowheads="1"/>
          </p:cNvPicPr>
          <p:nvPr/>
        </p:nvPicPr>
        <p:blipFill>
          <a:blip r:embed="rId7">
            <a:lum bright="20000" contrast="40000"/>
          </a:blip>
          <a:srcRect/>
          <a:stretch>
            <a:fillRect/>
          </a:stretch>
        </p:blipFill>
        <p:spPr bwMode="auto">
          <a:xfrm>
            <a:off x="4714878" y="1571612"/>
            <a:ext cx="1809760" cy="1357321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077200" cy="914400"/>
          </a:xfrm>
        </p:spPr>
        <p:txBody>
          <a:bodyPr/>
          <a:lstStyle/>
          <a:p>
            <a:r>
              <a:rPr lang="es-ES" dirty="0" smtClean="0"/>
              <a:t>La rotura del resorte</a:t>
            </a:r>
            <a:endParaRPr lang="en-US" dirty="0"/>
          </a:p>
        </p:txBody>
      </p:sp>
      <p:grpSp>
        <p:nvGrpSpPr>
          <p:cNvPr id="13" name="12 Grupo"/>
          <p:cNvGrpSpPr/>
          <p:nvPr/>
        </p:nvGrpSpPr>
        <p:grpSpPr>
          <a:xfrm>
            <a:off x="1571604" y="1714488"/>
            <a:ext cx="642942" cy="1285884"/>
            <a:chOff x="3214678" y="1714488"/>
            <a:chExt cx="642942" cy="1285884"/>
          </a:xfrm>
        </p:grpSpPr>
        <p:cxnSp>
          <p:nvCxnSpPr>
            <p:cNvPr id="14" name="13 Conector recto de flecha"/>
            <p:cNvCxnSpPr/>
            <p:nvPr/>
          </p:nvCxnSpPr>
          <p:spPr>
            <a:xfrm rot="5400000">
              <a:off x="2572530" y="235663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3286116" y="2214554"/>
              <a:ext cx="5715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500" dirty="0" smtClean="0"/>
                <a:t>3</a:t>
              </a:r>
              <a:endParaRPr lang="es-ES_tradnl" sz="1500" dirty="0"/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714348" y="1500174"/>
            <a:ext cx="785818" cy="2286016"/>
            <a:chOff x="1214414" y="1500174"/>
            <a:chExt cx="785818" cy="2286016"/>
          </a:xfrm>
        </p:grpSpPr>
        <p:pic>
          <p:nvPicPr>
            <p:cNvPr id="1026" name="Picture 2" descr="C:\Documents and Settings\Administrador\Escritorio\a LIMITES\resorte.jpg"/>
            <p:cNvPicPr>
              <a:picLocks noChangeAspect="1" noChangeArrowheads="1"/>
            </p:cNvPicPr>
            <p:nvPr/>
          </p:nvPicPr>
          <p:blipFill>
            <a:blip r:embed="rId2"/>
            <a:srcRect l="26218" t="16327" r="21345" b="12245"/>
            <a:stretch>
              <a:fillRect/>
            </a:stretch>
          </p:blipFill>
          <p:spPr bwMode="auto">
            <a:xfrm>
              <a:off x="1214414" y="1500174"/>
              <a:ext cx="785818" cy="2286016"/>
            </a:xfrm>
            <a:prstGeom prst="rect">
              <a:avLst/>
            </a:prstGeom>
            <a:noFill/>
          </p:spPr>
        </p:pic>
        <p:sp>
          <p:nvSpPr>
            <p:cNvPr id="27" name="26 CuadroTexto"/>
            <p:cNvSpPr txBox="1"/>
            <p:nvPr/>
          </p:nvSpPr>
          <p:spPr>
            <a:xfrm>
              <a:off x="1295377" y="3290886"/>
              <a:ext cx="6429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5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5.1</a:t>
              </a:r>
              <a:endParaRPr lang="es-ES_tradnl" sz="1500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428992" y="1726054"/>
            <a:ext cx="642942" cy="1469582"/>
            <a:chOff x="3214678" y="1714488"/>
            <a:chExt cx="642942" cy="1285884"/>
          </a:xfrm>
        </p:grpSpPr>
        <p:cxnSp>
          <p:nvCxnSpPr>
            <p:cNvPr id="9" name="8 Conector recto de flecha"/>
            <p:cNvCxnSpPr/>
            <p:nvPr/>
          </p:nvCxnSpPr>
          <p:spPr>
            <a:xfrm rot="5400000">
              <a:off x="2572530" y="235663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286116" y="2214554"/>
              <a:ext cx="5715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500" dirty="0" smtClean="0"/>
                <a:t>3,2</a:t>
              </a:r>
              <a:endParaRPr lang="es-ES_tradnl" sz="1500" dirty="0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2505060" y="1481124"/>
            <a:ext cx="928694" cy="2495642"/>
            <a:chOff x="3005126" y="1481124"/>
            <a:chExt cx="928694" cy="2495642"/>
          </a:xfrm>
        </p:grpSpPr>
        <p:pic>
          <p:nvPicPr>
            <p:cNvPr id="7" name="Picture 2" descr="C:\Documents and Settings\Administrador\Escritorio\a LIMITES\resorte.jpg"/>
            <p:cNvPicPr>
              <a:picLocks noChangeAspect="1" noChangeArrowheads="1"/>
            </p:cNvPicPr>
            <p:nvPr/>
          </p:nvPicPr>
          <p:blipFill>
            <a:blip r:embed="rId2"/>
            <a:srcRect l="26218" t="63348" r="21345" b="12245"/>
            <a:stretch>
              <a:fillRect/>
            </a:stretch>
          </p:blipFill>
          <p:spPr bwMode="auto">
            <a:xfrm>
              <a:off x="3005126" y="3195636"/>
              <a:ext cx="928694" cy="781130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dor\Escritorio\a LIMITES\resorte.jpg"/>
            <p:cNvPicPr>
              <a:picLocks noChangeAspect="1" noChangeArrowheads="1"/>
            </p:cNvPicPr>
            <p:nvPr/>
          </p:nvPicPr>
          <p:blipFill>
            <a:blip r:embed="rId2"/>
            <a:srcRect l="26218" t="16327" r="21345" b="36861"/>
            <a:stretch>
              <a:fillRect/>
            </a:stretch>
          </p:blipFill>
          <p:spPr bwMode="auto">
            <a:xfrm>
              <a:off x="3071802" y="1481124"/>
              <a:ext cx="785818" cy="1712237"/>
            </a:xfrm>
            <a:prstGeom prst="rect">
              <a:avLst/>
            </a:prstGeom>
            <a:noFill/>
          </p:spPr>
        </p:pic>
        <p:sp>
          <p:nvSpPr>
            <p:cNvPr id="28" name="27 CuadroTexto"/>
            <p:cNvSpPr txBox="1"/>
            <p:nvPr/>
          </p:nvSpPr>
          <p:spPr>
            <a:xfrm>
              <a:off x="3143240" y="3481388"/>
              <a:ext cx="6429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5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5.2</a:t>
              </a:r>
              <a:endParaRPr lang="es-ES_tradnl" sz="1500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9" name="11 Grupo"/>
          <p:cNvGrpSpPr/>
          <p:nvPr/>
        </p:nvGrpSpPr>
        <p:grpSpPr>
          <a:xfrm>
            <a:off x="5214942" y="1736940"/>
            <a:ext cx="642942" cy="1592047"/>
            <a:chOff x="3214678" y="1714488"/>
            <a:chExt cx="642942" cy="1285884"/>
          </a:xfrm>
        </p:grpSpPr>
        <p:cxnSp>
          <p:nvCxnSpPr>
            <p:cNvPr id="20" name="19 Conector recto de flecha"/>
            <p:cNvCxnSpPr/>
            <p:nvPr/>
          </p:nvCxnSpPr>
          <p:spPr>
            <a:xfrm rot="5400000">
              <a:off x="2572530" y="235663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286116" y="2214554"/>
              <a:ext cx="571504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500" dirty="0" smtClean="0"/>
                <a:t>3,5</a:t>
              </a:r>
              <a:endParaRPr lang="es-ES_tradnl" sz="1500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4295783" y="1471599"/>
            <a:ext cx="928676" cy="2638518"/>
            <a:chOff x="4795849" y="1471599"/>
            <a:chExt cx="928676" cy="2638518"/>
          </a:xfrm>
        </p:grpSpPr>
        <p:pic>
          <p:nvPicPr>
            <p:cNvPr id="18" name="Picture 2" descr="C:\Documents and Settings\Administrador\Escritorio\a LIMITES\resorte.jpg"/>
            <p:cNvPicPr>
              <a:picLocks noChangeAspect="1" noChangeArrowheads="1"/>
            </p:cNvPicPr>
            <p:nvPr/>
          </p:nvPicPr>
          <p:blipFill>
            <a:blip r:embed="rId2"/>
            <a:srcRect l="26218" t="16327" r="21345" b="36861"/>
            <a:stretch>
              <a:fillRect/>
            </a:stretch>
          </p:blipFill>
          <p:spPr bwMode="auto">
            <a:xfrm>
              <a:off x="4857752" y="1471599"/>
              <a:ext cx="785818" cy="1854923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dor\Escritorio\a LIMITES\resorte.jpg"/>
            <p:cNvPicPr>
              <a:picLocks noChangeAspect="1" noChangeArrowheads="1"/>
            </p:cNvPicPr>
            <p:nvPr/>
          </p:nvPicPr>
          <p:blipFill>
            <a:blip r:embed="rId2"/>
            <a:srcRect l="26218" t="63348" r="21345" b="12245"/>
            <a:stretch>
              <a:fillRect/>
            </a:stretch>
          </p:blipFill>
          <p:spPr bwMode="auto">
            <a:xfrm>
              <a:off x="4795849" y="3328987"/>
              <a:ext cx="928676" cy="781130"/>
            </a:xfrm>
            <a:prstGeom prst="rect">
              <a:avLst/>
            </a:prstGeom>
            <a:noFill/>
          </p:spPr>
        </p:pic>
        <p:sp>
          <p:nvSpPr>
            <p:cNvPr id="29" name="28 CuadroTexto"/>
            <p:cNvSpPr txBox="1"/>
            <p:nvPr/>
          </p:nvSpPr>
          <p:spPr>
            <a:xfrm>
              <a:off x="4948240" y="3614739"/>
              <a:ext cx="6429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5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5.3</a:t>
              </a:r>
              <a:endParaRPr lang="es-ES_tradnl" sz="1500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7286644" y="1626858"/>
            <a:ext cx="820089" cy="3910114"/>
            <a:chOff x="6924675" y="1000108"/>
            <a:chExt cx="820089" cy="3910114"/>
          </a:xfrm>
        </p:grpSpPr>
        <p:sp>
          <p:nvSpPr>
            <p:cNvPr id="44" name="43 Rectángulo"/>
            <p:cNvSpPr/>
            <p:nvPr/>
          </p:nvSpPr>
          <p:spPr>
            <a:xfrm>
              <a:off x="6929454" y="1500174"/>
              <a:ext cx="785818" cy="1838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3" name="Picture 1" descr="I:\a LIMITES\resorte roto copy.jpg"/>
            <p:cNvPicPr>
              <a:picLocks noChangeAspect="1" noChangeArrowheads="1"/>
            </p:cNvPicPr>
            <p:nvPr/>
          </p:nvPicPr>
          <p:blipFill>
            <a:blip r:embed="rId3"/>
            <a:srcRect b="67928"/>
            <a:stretch>
              <a:fillRect/>
            </a:stretch>
          </p:blipFill>
          <p:spPr bwMode="auto">
            <a:xfrm>
              <a:off x="6929454" y="1000108"/>
              <a:ext cx="815310" cy="714380"/>
            </a:xfrm>
            <a:prstGeom prst="rect">
              <a:avLst/>
            </a:prstGeom>
            <a:noFill/>
          </p:spPr>
        </p:pic>
        <p:pic>
          <p:nvPicPr>
            <p:cNvPr id="43" name="Picture 1" descr="I:\a LIMITES\resorte roto copy.jpg"/>
            <p:cNvPicPr>
              <a:picLocks noChangeAspect="1" noChangeArrowheads="1"/>
            </p:cNvPicPr>
            <p:nvPr/>
          </p:nvPicPr>
          <p:blipFill>
            <a:blip r:embed="rId3"/>
            <a:srcRect t="41871"/>
            <a:stretch>
              <a:fillRect/>
            </a:stretch>
          </p:blipFill>
          <p:spPr bwMode="auto">
            <a:xfrm>
              <a:off x="6929454" y="2981322"/>
              <a:ext cx="815310" cy="1285884"/>
            </a:xfrm>
            <a:prstGeom prst="rect">
              <a:avLst/>
            </a:prstGeom>
            <a:noFill/>
          </p:spPr>
        </p:pic>
        <p:grpSp>
          <p:nvGrpSpPr>
            <p:cNvPr id="46" name="45 Grupo"/>
            <p:cNvGrpSpPr/>
            <p:nvPr/>
          </p:nvGrpSpPr>
          <p:grpSpPr>
            <a:xfrm>
              <a:off x="6924675" y="4129092"/>
              <a:ext cx="819150" cy="781130"/>
              <a:chOff x="6729389" y="4714884"/>
              <a:chExt cx="819150" cy="781130"/>
            </a:xfrm>
          </p:grpSpPr>
          <p:pic>
            <p:nvPicPr>
              <p:cNvPr id="41" name="Picture 2" descr="C:\Documents and Settings\Administrador\Escritorio\a LIMITES\resorte.jpg"/>
              <p:cNvPicPr>
                <a:picLocks noChangeAspect="1" noChangeArrowheads="1"/>
              </p:cNvPicPr>
              <p:nvPr/>
            </p:nvPicPr>
            <p:blipFill>
              <a:blip r:embed="rId2"/>
              <a:srcRect l="30011" t="63348" r="29177" b="12245"/>
              <a:stretch>
                <a:fillRect/>
              </a:stretch>
            </p:blipFill>
            <p:spPr bwMode="auto">
              <a:xfrm>
                <a:off x="6729389" y="4714884"/>
                <a:ext cx="819150" cy="781130"/>
              </a:xfrm>
              <a:prstGeom prst="rect">
                <a:avLst/>
              </a:prstGeom>
              <a:noFill/>
            </p:spPr>
          </p:pic>
          <p:sp>
            <p:nvSpPr>
              <p:cNvPr id="42" name="41 CuadroTexto"/>
              <p:cNvSpPr txBox="1"/>
              <p:nvPr/>
            </p:nvSpPr>
            <p:spPr>
              <a:xfrm>
                <a:off x="6867541" y="5000636"/>
                <a:ext cx="64294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500" b="1" dirty="0" smtClean="0">
                    <a:solidFill>
                      <a:schemeClr val="bg1"/>
                    </a:solidFill>
                    <a:latin typeface="Arial Rounded MT Bold" pitchFamily="34" charset="0"/>
                  </a:rPr>
                  <a:t>5.31</a:t>
                </a:r>
                <a:endParaRPr lang="es-ES_tradnl" sz="1500" b="1" dirty="0">
                  <a:solidFill>
                    <a:schemeClr val="bg1"/>
                  </a:solidFill>
                  <a:latin typeface="Arial Rounded MT Bold" pitchFamily="34" charset="0"/>
                </a:endParaRPr>
              </a:p>
            </p:txBody>
          </p:sp>
        </p:grpSp>
      </p:grpSp>
      <p:grpSp>
        <p:nvGrpSpPr>
          <p:cNvPr id="50" name="49 Grupo"/>
          <p:cNvGrpSpPr/>
          <p:nvPr/>
        </p:nvGrpSpPr>
        <p:grpSpPr>
          <a:xfrm>
            <a:off x="2071670" y="5072074"/>
            <a:ext cx="3714776" cy="923330"/>
            <a:chOff x="642912" y="5214950"/>
            <a:chExt cx="3714775" cy="923330"/>
          </a:xfrm>
        </p:grpSpPr>
        <p:sp>
          <p:nvSpPr>
            <p:cNvPr id="51" name="50 CuadroTexto"/>
            <p:cNvSpPr txBox="1"/>
            <p:nvPr/>
          </p:nvSpPr>
          <p:spPr>
            <a:xfrm>
              <a:off x="642912" y="5214950"/>
              <a:ext cx="20002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600" b="1" dirty="0" err="1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  <a:cs typeface="Times New Roman" pitchFamily="18" charset="0"/>
                </a:rPr>
                <a:t>lim</a:t>
              </a:r>
              <a:endParaRPr lang="es-ES_tradnl" sz="3600" b="1" dirty="0" smtClean="0">
                <a:solidFill>
                  <a:schemeClr val="accent6">
                    <a:lumMod val="50000"/>
                  </a:schemeClr>
                </a:solidFill>
                <a:latin typeface="Eras Bold ITC" pitchFamily="34" charset="0"/>
                <a:cs typeface="Times New Roman" pitchFamily="18" charset="0"/>
              </a:endParaRPr>
            </a:p>
            <a:p>
              <a:pPr algn="ctr"/>
              <a:r>
                <a:rPr lang="es-ES_tradnl" b="1" dirty="0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</a:rPr>
                <a:t>p           5.3</a:t>
              </a:r>
              <a:endParaRPr lang="es-ES_tradnl" b="1" dirty="0">
                <a:solidFill>
                  <a:schemeClr val="accent6">
                    <a:lumMod val="50000"/>
                  </a:schemeClr>
                </a:solidFill>
                <a:latin typeface="Eras Bold ITC" pitchFamily="34" charset="0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2428862" y="5282999"/>
              <a:ext cx="1928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600" i="1" dirty="0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  <a:cs typeface="Times New Roman" pitchFamily="18" charset="0"/>
                </a:rPr>
                <a:t>L</a:t>
              </a:r>
              <a:r>
                <a:rPr lang="es-ES_tradnl" sz="2400" dirty="0" smtClean="0">
                  <a:solidFill>
                    <a:schemeClr val="accent6">
                      <a:lumMod val="50000"/>
                    </a:schemeClr>
                  </a:solidFill>
                  <a:latin typeface="Eras Bold ITC" pitchFamily="34" charset="0"/>
                </a:rPr>
                <a:t>  =   3.5</a:t>
              </a:r>
              <a:endParaRPr lang="es-ES_tradnl" sz="2400" dirty="0">
                <a:solidFill>
                  <a:schemeClr val="accent6">
                    <a:lumMod val="50000"/>
                  </a:schemeClr>
                </a:solidFill>
                <a:latin typeface="Eras Bold ITC" pitchFamily="34" charset="0"/>
              </a:endParaRPr>
            </a:p>
          </p:txBody>
        </p:sp>
      </p:grpSp>
      <p:cxnSp>
        <p:nvCxnSpPr>
          <p:cNvPr id="53" name="52 Conector recto de flecha"/>
          <p:cNvCxnSpPr/>
          <p:nvPr/>
        </p:nvCxnSpPr>
        <p:spPr>
          <a:xfrm>
            <a:off x="2757871" y="5821136"/>
            <a:ext cx="439222" cy="1588"/>
          </a:xfrm>
          <a:prstGeom prst="straightConnector1">
            <a:avLst/>
          </a:prstGeom>
          <a:ln w="76200"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4.bp.blogspot.com/_Do3Mzt0fvtc/RxQwSNXRi8I/AAAAAAAAACc/aQTbXtc4rio/S460/anticucho3.jpg"/>
          <p:cNvPicPr>
            <a:picLocks noChangeAspect="1" noChangeArrowheads="1"/>
          </p:cNvPicPr>
          <p:nvPr/>
        </p:nvPicPr>
        <p:blipFill>
          <a:blip r:embed="rId2">
            <a:lum bright="20000" contrast="40000"/>
          </a:blip>
          <a:srcRect/>
          <a:stretch>
            <a:fillRect/>
          </a:stretch>
        </p:blipFill>
        <p:spPr bwMode="auto">
          <a:xfrm>
            <a:off x="2381235" y="1000108"/>
            <a:ext cx="1905013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6" descr="http://4.bp.blogspot.com/_Do3Mzt0fvtc/RxQwSNXRi8I/AAAAAAAAACc/aQTbXtc4rio/S460/anticucho3.jpg"/>
          <p:cNvPicPr>
            <a:picLocks noChangeAspect="1" noChangeArrowheads="1"/>
          </p:cNvPicPr>
          <p:nvPr/>
        </p:nvPicPr>
        <p:blipFill>
          <a:blip r:embed="rId3" cstate="print">
            <a:lum bright="20000" contrast="40000"/>
          </a:blip>
          <a:srcRect/>
          <a:stretch>
            <a:fillRect/>
          </a:stretch>
        </p:blipFill>
        <p:spPr bwMode="auto">
          <a:xfrm>
            <a:off x="1428728" y="1500174"/>
            <a:ext cx="714380" cy="535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6" descr="http://4.bp.blogspot.com/_Do3Mzt0fvtc/RxQwSNXRi8I/AAAAAAAAACc/aQTbXtc4rio/S460/anticucho3.jpg"/>
          <p:cNvPicPr>
            <a:picLocks noChangeAspect="1" noChangeArrowheads="1"/>
          </p:cNvPicPr>
          <p:nvPr/>
        </p:nvPicPr>
        <p:blipFill>
          <a:blip r:embed="rId4" cstate="print">
            <a:lum bright="20000" contrast="40000"/>
          </a:blip>
          <a:srcRect/>
          <a:stretch>
            <a:fillRect/>
          </a:stretch>
        </p:blipFill>
        <p:spPr bwMode="auto">
          <a:xfrm>
            <a:off x="1285852" y="2143116"/>
            <a:ext cx="952507" cy="71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6" descr="http://4.bp.blogspot.com/_Do3Mzt0fvtc/RxQwSNXRi8I/AAAAAAAAACc/aQTbXtc4rio/S460/anticucho3.jpg"/>
          <p:cNvPicPr>
            <a:picLocks noChangeAspect="1" noChangeArrowheads="1"/>
          </p:cNvPicPr>
          <p:nvPr/>
        </p:nvPicPr>
        <p:blipFill>
          <a:blip r:embed="rId5" cstate="print">
            <a:lum bright="20000" contrast="40000"/>
          </a:blip>
          <a:srcRect/>
          <a:stretch>
            <a:fillRect/>
          </a:stretch>
        </p:blipFill>
        <p:spPr bwMode="auto">
          <a:xfrm>
            <a:off x="2357422" y="2518165"/>
            <a:ext cx="1214446" cy="910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http://www.totalhealthchiropractic.info/images/indigestion.jpg"/>
          <p:cNvPicPr>
            <a:picLocks noChangeAspect="1" noChangeArrowheads="1"/>
          </p:cNvPicPr>
          <p:nvPr/>
        </p:nvPicPr>
        <p:blipFill>
          <a:blip r:embed="rId6"/>
          <a:srcRect b="24444"/>
          <a:stretch>
            <a:fillRect/>
          </a:stretch>
        </p:blipFill>
        <p:spPr bwMode="auto">
          <a:xfrm>
            <a:off x="4572000" y="857232"/>
            <a:ext cx="2143140" cy="24288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60" y="3714752"/>
            <a:ext cx="571504" cy="20113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0430" y="3703653"/>
            <a:ext cx="571504" cy="20113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0" y="3714752"/>
            <a:ext cx="582613" cy="20113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99137" y="3822721"/>
            <a:ext cx="587375" cy="2606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000364" y="857232"/>
          <a:ext cx="2734485" cy="673104"/>
        </p:xfrm>
        <a:graphic>
          <a:graphicData uri="http://schemas.openxmlformats.org/presentationml/2006/ole">
            <p:oleObj spid="_x0000_s1026" name="Ecuación" r:id="rId3" imgW="825480" imgH="203040" progId="Equation.3">
              <p:embed/>
            </p:oleObj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142980" y="2571744"/>
          <a:ext cx="6929482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</a:tblGrid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X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f(x)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571604" y="3059668"/>
            <a:ext cx="642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-0.2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143108" y="30630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643174" y="30630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125656" y="30630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625722" y="30663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125788" y="30663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117128" y="30630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617194" y="30663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117260" y="30663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581056" y="30630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081122" y="30663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581188" y="30663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2.2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643042" y="2643182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143108" y="262894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643174" y="262894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125656" y="262894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0.7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25722" y="263229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0.8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125788" y="263229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0.9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117128" y="262894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1.1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617194" y="263229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1.2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117260" y="263229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1.3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581056" y="262894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081122" y="263229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7581188" y="263229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grpSp>
        <p:nvGrpSpPr>
          <p:cNvPr id="38" name="37 Grupo"/>
          <p:cNvGrpSpPr/>
          <p:nvPr/>
        </p:nvGrpSpPr>
        <p:grpSpPr>
          <a:xfrm>
            <a:off x="4580792" y="2599222"/>
            <a:ext cx="545128" cy="812194"/>
            <a:chOff x="4580792" y="2813536"/>
            <a:chExt cx="545128" cy="812194"/>
          </a:xfrm>
        </p:grpSpPr>
        <p:sp>
          <p:nvSpPr>
            <p:cNvPr id="15" name="14 CuadroTexto"/>
            <p:cNvSpPr txBox="1"/>
            <p:nvPr/>
          </p:nvSpPr>
          <p:spPr>
            <a:xfrm>
              <a:off x="4580792" y="2813536"/>
              <a:ext cx="536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rgbClr val="FF0000"/>
                  </a:solidFill>
                </a:rPr>
                <a:t>1</a:t>
              </a:r>
              <a:endParaRPr lang="es-ES_tradnl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589584" y="3256398"/>
              <a:ext cx="536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rgbClr val="FF0000"/>
                  </a:solidFill>
                </a:rPr>
                <a:t>1</a:t>
              </a:r>
              <a:endParaRPr lang="es-ES_tradnl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9" name="68 Tabla"/>
          <p:cNvGraphicFramePr>
            <a:graphicFrameLocks noGrp="1"/>
          </p:cNvGraphicFramePr>
          <p:nvPr/>
        </p:nvGraphicFramePr>
        <p:xfrm>
          <a:off x="1142976" y="4643446"/>
          <a:ext cx="6929482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</a:tblGrid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X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f(x)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69 CuadroTexto"/>
          <p:cNvSpPr txBox="1"/>
          <p:nvPr/>
        </p:nvSpPr>
        <p:spPr>
          <a:xfrm>
            <a:off x="1571600" y="5131370"/>
            <a:ext cx="642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0.88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2143104" y="5134720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0.9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2571728" y="5134720"/>
            <a:ext cx="642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0.92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3036626" y="5134720"/>
            <a:ext cx="678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0.94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3536692" y="5138070"/>
            <a:ext cx="678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0.96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4036758" y="5138070"/>
            <a:ext cx="678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0.98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5019306" y="5134720"/>
            <a:ext cx="695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1.02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5519372" y="5138070"/>
            <a:ext cx="695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1.04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6019438" y="5138070"/>
            <a:ext cx="695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1.06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6518402" y="5134720"/>
            <a:ext cx="625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1.08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7081118" y="5138070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1.1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7518534" y="5138070"/>
            <a:ext cx="625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1.12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1571596" y="4714884"/>
            <a:ext cx="642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0.94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2071662" y="4700650"/>
            <a:ext cx="642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0.95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2571728" y="4700650"/>
            <a:ext cx="642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0.96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3036626" y="4700650"/>
            <a:ext cx="678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0.97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3536692" y="4704000"/>
            <a:ext cx="678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0.98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4071934" y="4704000"/>
            <a:ext cx="607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0.99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5019306" y="4700650"/>
            <a:ext cx="695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1.01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5519372" y="4704000"/>
            <a:ext cx="695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1.02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6019438" y="4704000"/>
            <a:ext cx="695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1.03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6518402" y="4700650"/>
            <a:ext cx="625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1.04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7018468" y="4704000"/>
            <a:ext cx="625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1.05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7518534" y="4704000"/>
            <a:ext cx="625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1.06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grpSp>
        <p:nvGrpSpPr>
          <p:cNvPr id="94" name="93 Grupo"/>
          <p:cNvGrpSpPr/>
          <p:nvPr/>
        </p:nvGrpSpPr>
        <p:grpSpPr>
          <a:xfrm>
            <a:off x="4580788" y="4670924"/>
            <a:ext cx="545128" cy="812194"/>
            <a:chOff x="4580792" y="2813536"/>
            <a:chExt cx="545128" cy="812194"/>
          </a:xfrm>
        </p:grpSpPr>
        <p:sp>
          <p:nvSpPr>
            <p:cNvPr id="95" name="94 CuadroTexto"/>
            <p:cNvSpPr txBox="1"/>
            <p:nvPr/>
          </p:nvSpPr>
          <p:spPr>
            <a:xfrm>
              <a:off x="4580792" y="2813536"/>
              <a:ext cx="536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rgbClr val="FF0000"/>
                  </a:solidFill>
                </a:rPr>
                <a:t>1</a:t>
              </a:r>
              <a:endParaRPr lang="es-ES_tradnl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4589584" y="3256398"/>
              <a:ext cx="536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rgbClr val="FF0000"/>
                  </a:solidFill>
                </a:rPr>
                <a:t>1</a:t>
              </a:r>
              <a:endParaRPr lang="es-ES_tradnl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C:\Documents and Settings\Administrador\Escritorio\LIMITES\maquina.png"/>
          <p:cNvPicPr>
            <a:picLocks noChangeAspect="1" noChangeArrowheads="1"/>
          </p:cNvPicPr>
          <p:nvPr/>
        </p:nvPicPr>
        <p:blipFill>
          <a:blip r:embed="rId3">
            <a:lum bright="10000" contrast="20000"/>
          </a:blip>
          <a:srcRect/>
          <a:stretch>
            <a:fillRect/>
          </a:stretch>
        </p:blipFill>
        <p:spPr bwMode="auto">
          <a:xfrm flipH="1">
            <a:off x="714348" y="2771788"/>
            <a:ext cx="2870486" cy="2228848"/>
          </a:xfrm>
          <a:prstGeom prst="rect">
            <a:avLst/>
          </a:prstGeom>
          <a:noFill/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1538" y="5786454"/>
          <a:ext cx="69294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</a:tblGrid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f(x)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500166" y="5857892"/>
            <a:ext cx="642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3.8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71732" y="58489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054214" y="58489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554280" y="58522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054346" y="58522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4.8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045686" y="58489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45752" y="58522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5.4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45818" y="58522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509614" y="584891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5.8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009680" y="58522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6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7509746" y="5852268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6.2</a:t>
            </a:r>
            <a:endParaRPr lang="es-ES_tradnl" sz="1500" b="1" dirty="0">
              <a:solidFill>
                <a:schemeClr val="accent6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518142" y="5827984"/>
            <a:ext cx="53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FF0000"/>
                </a:solidFill>
              </a:rPr>
              <a:t>5</a:t>
            </a:r>
            <a:endParaRPr lang="es-ES_tradnl" b="1" dirty="0">
              <a:solidFill>
                <a:srgbClr val="FF0000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08043" y="642918"/>
          <a:ext cx="2735263" cy="673100"/>
        </p:xfrm>
        <a:graphic>
          <a:graphicData uri="http://schemas.openxmlformats.org/presentationml/2006/ole">
            <p:oleObj spid="_x0000_s22532" name="Ecuación" r:id="rId4" imgW="825480" imgH="203040" progId="Equation.3">
              <p:embed/>
            </p:oleObj>
          </a:graphicData>
        </a:graphic>
      </p:graphicFrame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1025500" y="1571612"/>
          <a:ext cx="69294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  <a:gridCol w="494963"/>
              </a:tblGrid>
              <a:tr h="428628">
                <a:tc>
                  <a:txBody>
                    <a:bodyPr/>
                    <a:lstStyle/>
                    <a:p>
                      <a:r>
                        <a:rPr lang="es-ES_tradnl" sz="2000" dirty="0" smtClean="0">
                          <a:latin typeface="Monotype Corsiva" pitchFamily="66" charset="0"/>
                        </a:rPr>
                        <a:t>X</a:t>
                      </a:r>
                      <a:endParaRPr lang="es-ES_tradnl" sz="2000" dirty="0">
                        <a:latin typeface="Monotype Corsiva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54 CuadroTexto"/>
          <p:cNvSpPr txBox="1"/>
          <p:nvPr/>
        </p:nvSpPr>
        <p:spPr>
          <a:xfrm>
            <a:off x="2016840" y="162881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2516906" y="162881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2999388" y="162881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2.7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499454" y="163216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2.8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3999520" y="163216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2.9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4990860" y="162881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3.1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5490926" y="163216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3.2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5990992" y="163216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3.3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6454788" y="162881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6954854" y="163216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3.5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7454920" y="1632166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3.6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4454524" y="1612738"/>
            <a:ext cx="53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FF0000"/>
                </a:solidFill>
              </a:rPr>
              <a:t>3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1989599" y="5859134"/>
            <a:ext cx="642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1530426" y="1628454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>
                <a:solidFill>
                  <a:srgbClr val="000000"/>
                </a:solidFill>
              </a:rPr>
              <a:t>2.4</a:t>
            </a:r>
            <a:endParaRPr lang="es-ES_tradnl" sz="1500" b="1" dirty="0">
              <a:solidFill>
                <a:srgbClr val="00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916919" y="378619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f(x)</a:t>
            </a:r>
            <a:endParaRPr lang="es-ES_tradnl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.55556E-7 2.22222E-6 C -0.0217 0.02963 -0.04462 0.0581 -0.04774 0.08958 C -0.05087 0.12106 -0.02448 0.16852 -0.0184 0.1891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18 -0.28608 C 0.19097 -0.27799 0.20799 -0.26966 0.20209 -0.25047 C 0.19618 -0.23127 0.1684 -0.19496 0.13976 -0.17114 C 0.11111 -0.14732 0.05469 -0.13553 0.03073 -0.10708 C 0.00677 -0.07864 0.0033 -0.02221 -0.00382 0.0002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C -0.01128 0.01273 -0.05572 0.04537 -0.06736 0.07593 C -0.07899 0.10648 -0.06961 0.16088 -0.07013 0.18333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4 -0.28169 C 0.1382 -0.27359 0.15157 -0.26457 0.14931 -0.24607 C 0.14705 -0.22757 0.13039 -0.19635 0.10851 -0.17114 C 0.08664 -0.14593 0.03629 -0.12396 0.01754 -0.09505 C -0.00121 -0.06615 0.00035 -0.01758 -0.00416 0.00277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C -0.03386 0.01991 -0.06754 0.03982 -0.0875 0.07037 C -0.10747 0.10093 -0.11354 0.14213 -0.11945 0.18333 " pathEditMode="relative" ptsTypes="a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05 -0.28192 C 0.07968 -0.27775 0.09201 -0.27822 0.09444 -0.26342 C 0.09687 -0.24861 0.08975 -0.21138 0.08246 -0.19218 C 0.07517 -0.17299 0.06198 -0.16536 0.05121 -0.14894 C 0.04045 -0.13252 0.02604 -0.1191 0.01753 -0.09367 C 0.00902 -0.06823 0.00364 -0.01688 3.05556E-6 0.00324 " pathEditMode="relative" rAng="0" ptsTypes="aa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11111E-6 C -0.04774 0.02338 -0.09549 0.04699 -0.12483 0.07778 C -0.15417 0.10857 -0.16528 0.14676 -0.17622 0.18519 " pathEditMode="relative" ptsTypes="a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28515 C 0.02813 -0.28192 0.03803 -0.28007 0.04167 -0.25925 C 0.04532 -0.23844 0.04375 -0.18964 0.03872 -0.15935 C 0.03369 -0.12905 0.01789 -0.10453 0.01146 -0.07794 C 0.00504 -0.05134 0.00244 -0.01619 -4.72222E-6 1.83164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1.11111E-6 C -0.05626 0.0213 -0.11233 0.0426 -0.1514 0.07223 C -0.19046 0.10185 -0.21268 0.13982 -0.23473 0.17778 " pathEditMode="relative" ptsTypes="aaA">
                                      <p:cBhvr>
                                        <p:cTn id="6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2833 C -0.03159 -0.27683 -0.0092 -0.27012 -0.00173 -0.24468 C 0.00573 -0.21924 0.00712 -0.17114 0.00747 -0.13043 C 0.00781 -0.08973 0.00156 -0.02706 -2.22222E-6 -7.03053E-7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991E-6 C -0.00902 0.00625 -0.02725 0.02706 -0.05416 0.03793 C -0.08107 0.0488 -0.12777 0.05134 -0.16111 0.06476 C -0.19444 0.07817 -0.23246 0.09898 -0.25416 0.11841 C -0.27586 0.13807 -0.28524 0.17137 -0.29166 0.18155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67 -0.27775 C -0.08385 -0.27336 -0.05747 -0.26642 -0.04462 -0.25162 C -0.03177 -0.23682 -0.02188 -0.21462 -0.01476 -0.18918 C -0.00764 -0.16374 -0.00434 -0.13067 -0.00191 -0.09921 C 0.00052 -0.06776 -0.00035 -0.02058 2.77778E-7 -7.03053E-7 " pathEditMode="relative" rAng="0" ptsTypes="aaaaa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2.96296E-6 C 0.00122 0.01898 0.00261 0.03796 -0.0236 0.04815 C -0.04982 0.05833 -0.08905 0.05671 -0.15694 0.06111 C -0.22482 0.06551 -0.35624 0.06759 -0.43055 0.07408 C -0.50485 0.08056 -0.56301 0.08264 -0.60277 0.1 C -0.64253 0.11736 -0.65607 0.14745 -0.66944 0.17778 " pathEditMode="relative" ptsTypes="aaaaaA">
                                      <p:cBhvr>
                                        <p:cTn id="9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083 -0.28145 C -0.44132 -0.27706 -0.35156 -0.27174 -0.2934 -0.25578 C -0.23524 -0.23982 -0.16667 -0.21346 -0.1217 -0.18617 C -0.07673 -0.15888 -0.04427 -0.12326 -0.02396 -0.09227 C -0.00364 -0.06129 -0.00503 -0.01919 -1.11111E-6 -7.03053E-7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47 C 2.77778E-6 0.01643 0.00104 0.03262 -0.02778 0.04326 C -0.0566 0.0539 -0.10538 0.05876 -0.17413 0.06408 C -0.24254 0.0694 -0.37396 0.06755 -0.43924 0.07588 C -0.50452 0.0842 -0.53629 0.09669 -0.56528 0.11404 C -0.59427 0.13139 -0.60365 0.15568 -0.61302 0.17997 " pathEditMode="relative" ptsTypes="aaaa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32 -0.27821 C -0.38871 -0.27336 -0.30121 -0.2648 -0.25104 -0.24977 C -0.20086 -0.23474 -0.15243 -0.21323 -0.11475 -0.18756 C -0.07708 -0.16189 -0.04427 -0.12697 -0.02517 -0.09574 C -0.00607 -0.06452 -0.0052 -0.01989 -3.61111E-6 -7.03053E-7 " pathEditMode="relative" rAng="0" ptsTypes="aaaaa">
                                      <p:cBhvr>
                                        <p:cTn id="1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C -0.00017 0.01829 -0.00017 0.03658 -0.02396 0.04722 C -0.04774 0.05787 -0.07378 0.05787 -0.14271 0.06389 C -0.21163 0.06991 -0.36771 0.06412 -0.4375 0.08333 C -0.50729 0.10255 -0.53437 0.14074 -0.56146 0.17917 " pathEditMode="relative" ptsTypes="aaaaA">
                                      <p:cBhvr>
                                        <p:cTn id="1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3 -0.28192 C -0.32709 -0.27267 -0.21563 -0.24954 -0.16389 -0.22688 C -0.11216 -0.20421 -0.07552 -0.17183 -0.04931 -0.14524 C -0.02309 -0.11864 -0.01459 -0.09181 -0.00643 -0.06753 C 0.00173 -0.04325 0.00086 -0.02174 3.88889E-6 1.83164E-6 " pathEditMode="relative" rAng="0" ptsTypes="aaaaa">
                                      <p:cBhvr>
                                        <p:cTn id="1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69 C -0.00035 0.01666 4.72222E-6 0.03424 -0.02934 0.04557 C -0.05869 0.05691 -0.11615 0.06061 -0.17726 0.06755 C -0.23837 0.07449 -0.34619 0.07634 -0.39636 0.08744 C -0.44653 0.09855 -0.45903 0.11821 -0.47813 0.13371 C -0.49723 0.1492 -0.50417 0.16517 -0.51112 0.18113 " pathEditMode="relative" ptsTypes="aaaaaA">
                                      <p:cBhvr>
                                        <p:cTn id="1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81 -0.28191 C -0.27743 -0.27174 -0.17431 -0.24931 -0.12604 -0.2204 C -0.07778 -0.19149 -0.03924 -0.14477 -0.01823 -0.108 C 0.00278 -0.07123 -0.00382 -0.02243 1.94444E-6 -7.03053E-7 " pathEditMode="relative" rAng="0" ptsTypes="aaaa">
                                      <p:cBhvr>
                                        <p:cTn id="1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C -0.0033 0.01759 -0.0059 0.0354 -0.02865 0.04674 C -0.05139 0.05808 -0.08993 0.06247 -0.13663 0.06803 C -0.18334 0.07358 -0.26372 0.07034 -0.30938 0.07983 C -0.35504 0.08931 -0.38646 0.10736 -0.41094 0.12448 C -0.43542 0.1416 -0.44601 0.16173 -0.4566 0.18209 " pathEditMode="relative" ptsTypes="aaaaaA">
                                      <p:cBhvr>
                                        <p:cTn id="14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3 -0.2803 C -0.22639 -0.26896 -0.13264 -0.24214 -0.09219 -0.21161 C -0.05174 -0.18108 -0.02569 -0.13228 -0.01042 -0.0969 C 0.00486 -0.06152 0.00226 -0.03053 -5.55556E-7 -7.03053E-7 " pathEditMode="relative" rAng="0" ptsTypes="aaaa">
                                      <p:cBhvr>
                                        <p:cTn id="1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3 C -0.00312 0.02059 -0.00538 0.04025 -0.02882 0.05182 C -0.05226 0.06338 -0.09601 0.06408 -0.14097 0.07032 C -0.18594 0.07657 -0.25885 0.07541 -0.29913 0.08906 C -0.33941 0.10271 -0.3658 0.13717 -0.38264 0.15267 C -0.39948 0.16817 -0.39983 0.17488 -0.4 0.18159 " pathEditMode="relative" ptsTypes="aaaaaA">
                                      <p:cBhvr>
                                        <p:cTn id="16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9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2803 C -0.15347 -0.2611 -0.10694 -0.24191 -0.07534 -0.21277 C -0.04375 -0.18363 -0.02291 -0.14107 -0.01041 -0.10569 C 0.00209 -0.0703 0.00105 -0.03515 -4.44444E-6 -5.64292E-7 " pathEditMode="relative" rAng="0" ptsTypes="aaaA">
                                      <p:cBhvr>
                                        <p:cTn id="1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1"/>
      <p:bldP spid="9" grpId="2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74" grpId="1"/>
      <p:bldP spid="74" grpId="2"/>
      <p:bldP spid="54" grpId="0"/>
      <p:bldP spid="54" grpId="1"/>
    </p:bldLst>
  </p:timing>
</p:sld>
</file>

<file path=ppt/theme/theme1.xml><?xml version="1.0" encoding="utf-8"?>
<a:theme xmlns:a="http://schemas.openxmlformats.org/drawingml/2006/main" name="Presentación de seminario de formación">
  <a:themeElements>
    <a:clrScheme name="Presentación de seminario de formació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de seminario de formació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ción de seminario de formació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de seminario de formació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de seminario de formació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de seminario de formació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de seminario de formació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de seminario de formació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de seminario de formació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seminario de formación</Template>
  <TotalTime>4005</TotalTime>
  <Words>271</Words>
  <Application>Microsoft Office PowerPoint</Application>
  <PresentationFormat>Presentación en pantalla (4:3)</PresentationFormat>
  <Paragraphs>153</Paragraphs>
  <Slides>16</Slides>
  <Notes>0</Notes>
  <HiddenSlides>0</HiddenSlides>
  <MMClips>1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Presentación de seminario de formación</vt:lpstr>
      <vt:lpstr>Ecuación</vt:lpstr>
      <vt:lpstr>!Mi paciencia tiene un límite!</vt:lpstr>
      <vt:lpstr>Y para ustedes ¿Qué significa la palabra límite?</vt:lpstr>
      <vt:lpstr>Estas expresiones sugieren que un LÍMITE es:</vt:lpstr>
      <vt:lpstr>Diapositiva 4</vt:lpstr>
      <vt:lpstr>Ni siquiera puedo comer 7</vt:lpstr>
      <vt:lpstr>La rotura del resorte</vt:lpstr>
      <vt:lpstr>Diapositiva 7</vt:lpstr>
      <vt:lpstr>Diapositiva 8</vt:lpstr>
      <vt:lpstr>Diapositiva 9</vt:lpstr>
      <vt:lpstr>Ejemplo exploratorio con el derive</vt:lpstr>
      <vt:lpstr>Diapositiva 11</vt:lpstr>
      <vt:lpstr>Diapositiva 12</vt:lpstr>
      <vt:lpstr>Diapositiva 13</vt:lpstr>
      <vt:lpstr>Diapositiva 14</vt:lpstr>
      <vt:lpstr>Definición informal  de Límite de una Función </vt:lpstr>
      <vt:lpstr>Definición formal  del Límite de una Función </vt:lpstr>
    </vt:vector>
  </TitlesOfParts>
  <Manager/>
  <Company>OVERCLOCK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formación</dc:title>
  <dc:subject/>
  <dc:creator>Juan Ariel Avendaño</dc:creator>
  <cp:keywords/>
  <dc:description/>
  <cp:lastModifiedBy>Usuario</cp:lastModifiedBy>
  <cp:revision>541</cp:revision>
  <dcterms:created xsi:type="dcterms:W3CDTF">2006-04-23T20:56:02Z</dcterms:created>
  <dcterms:modified xsi:type="dcterms:W3CDTF">2013-08-09T05:18:38Z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TC062561683082</vt:lpwstr>
  </property>
</Properties>
</file>