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Miriam Libre"/>
      <p:regular r:id="rId44"/>
      <p:bold r:id="rId45"/>
    </p:embeddedFont>
    <p:embeddedFont>
      <p:font typeface="Source Code Pro"/>
      <p:regular r:id="rId46"/>
      <p:bold r:id="rId47"/>
      <p:italic r:id="rId48"/>
      <p:boldItalic r:id="rId49"/>
    </p:embeddedFont>
    <p:embeddedFont>
      <p:font typeface="Work Sans"/>
      <p:regular r:id="rId50"/>
      <p:bold r:id="rId51"/>
      <p:italic r:id="rId52"/>
      <p:boldItalic r:id="rId53"/>
    </p:embeddedFont>
    <p:embeddedFont>
      <p:font typeface="Barlow Light"/>
      <p:regular r:id="rId54"/>
      <p:bold r:id="rId55"/>
      <p:italic r:id="rId56"/>
      <p:boldItalic r:id="rId57"/>
    </p:embeddedFont>
    <p:embeddedFont>
      <p:font typeface="Barlow"/>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MiriamLibre-regular.fntdata"/><Relationship Id="rId43" Type="http://schemas.openxmlformats.org/officeDocument/2006/relationships/slide" Target="slides/slide39.xml"/><Relationship Id="rId46" Type="http://schemas.openxmlformats.org/officeDocument/2006/relationships/font" Target="fonts/SourceCodePro-regular.fntdata"/><Relationship Id="rId45" Type="http://schemas.openxmlformats.org/officeDocument/2006/relationships/font" Target="fonts/MiriamLibr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ourceCodePro-italic.fntdata"/><Relationship Id="rId47" Type="http://schemas.openxmlformats.org/officeDocument/2006/relationships/font" Target="fonts/SourceCodePro-bold.fntdata"/><Relationship Id="rId49" Type="http://schemas.openxmlformats.org/officeDocument/2006/relationships/font" Target="fonts/SourceCodePr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Barlow-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Barlow-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WorkSans-bold.fntdata"/><Relationship Id="rId50" Type="http://schemas.openxmlformats.org/officeDocument/2006/relationships/font" Target="fonts/WorkSans-regular.fntdata"/><Relationship Id="rId53" Type="http://schemas.openxmlformats.org/officeDocument/2006/relationships/font" Target="fonts/WorkSans-boldItalic.fntdata"/><Relationship Id="rId52" Type="http://schemas.openxmlformats.org/officeDocument/2006/relationships/font" Target="fonts/WorkSans-italic.fntdata"/><Relationship Id="rId11" Type="http://schemas.openxmlformats.org/officeDocument/2006/relationships/slide" Target="slides/slide7.xml"/><Relationship Id="rId55" Type="http://schemas.openxmlformats.org/officeDocument/2006/relationships/font" Target="fonts/BarlowLight-bold.fntdata"/><Relationship Id="rId10" Type="http://schemas.openxmlformats.org/officeDocument/2006/relationships/slide" Target="slides/slide6.xml"/><Relationship Id="rId54" Type="http://schemas.openxmlformats.org/officeDocument/2006/relationships/font" Target="fonts/BarlowLight-regular.fntdata"/><Relationship Id="rId13" Type="http://schemas.openxmlformats.org/officeDocument/2006/relationships/slide" Target="slides/slide9.xml"/><Relationship Id="rId57" Type="http://schemas.openxmlformats.org/officeDocument/2006/relationships/font" Target="fonts/BarlowLight-boldItalic.fntdata"/><Relationship Id="rId12" Type="http://schemas.openxmlformats.org/officeDocument/2006/relationships/slide" Target="slides/slide8.xml"/><Relationship Id="rId56" Type="http://schemas.openxmlformats.org/officeDocument/2006/relationships/font" Target="fonts/BarlowLight-italic.fntdata"/><Relationship Id="rId15" Type="http://schemas.openxmlformats.org/officeDocument/2006/relationships/slide" Target="slides/slide11.xml"/><Relationship Id="rId59" Type="http://schemas.openxmlformats.org/officeDocument/2006/relationships/font" Target="fonts/Barlow-bold.fntdata"/><Relationship Id="rId14" Type="http://schemas.openxmlformats.org/officeDocument/2006/relationships/slide" Target="slides/slide10.xml"/><Relationship Id="rId58" Type="http://schemas.openxmlformats.org/officeDocument/2006/relationships/font" Target="fonts/Barlow-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5b7ddff1c_2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5b7ddff1c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5b7ddff1c_2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5b7ddff1c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f5b44119e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f5b44119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5b7ddff1c_2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5b7ddff1c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5b7ddff1c_2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5b7ddff1c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f5b44119e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f5b44119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5b7ddff1c_2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5b7ddff1c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5b7ddff1c_2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5b7ddff1c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5b7ddff1c_2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5b7ddff1c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5b7ddff1c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5b7ddff1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5b7ddff1c_2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5b7ddff1c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5b7ddff1c_2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5b7ddff1c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5b7ddff1c_2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5b7ddff1c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5b7ddff1c_2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5b7ddff1c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5b7ddff1c_2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5b7ddff1c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f5b44119e_4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f5b44119e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af5b44119e_4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af5b44119e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5b7ddff1c_2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5b7ddff1c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5b7ddff1c_2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5b7ddff1c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a5b7ddff1c_2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a5b7ddff1c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f5b44119e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f5b4411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f5b44119e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f5b44119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5b7ddff1c_2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5b7ddff1c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5b7ddff1c_2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5b7ddff1c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a5b7ddff1c_2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5b7ddff1c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5b7ddff1c_2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5b7ddff1c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5b7ddff1c_2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a5b7ddff1c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a5b7ddff1c_2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a5b7ddff1c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5b7ddff1c_2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5b7ddff1c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5b7ddff1c_2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5b7ddff1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5b7ddff1c_2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5b7ddff1c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5b7ddff1c_2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5b7ddff1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5b7ddff1c_2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5b7ddff1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5b7ddff1c_2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5b7ddff1c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ctrTitle"/>
          </p:nvPr>
        </p:nvSpPr>
        <p:spPr>
          <a:xfrm>
            <a:off x="2122525" y="1490850"/>
            <a:ext cx="48990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Cartoonification using CycleGANs</a:t>
            </a:r>
            <a:endParaRPr sz="4300"/>
          </a:p>
        </p:txBody>
      </p:sp>
      <p:sp>
        <p:nvSpPr>
          <p:cNvPr id="241" name="Google Shape;241;p13"/>
          <p:cNvSpPr txBox="1"/>
          <p:nvPr/>
        </p:nvSpPr>
        <p:spPr>
          <a:xfrm>
            <a:off x="2343100" y="3072100"/>
            <a:ext cx="4752600" cy="15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a:solidFill>
                <a:schemeClr val="accent5"/>
              </a:solidFill>
              <a:latin typeface="Source Code Pro"/>
              <a:ea typeface="Source Code Pro"/>
              <a:cs typeface="Source Code Pro"/>
              <a:sym typeface="Source Code Pro"/>
            </a:endParaRPr>
          </a:p>
          <a:p>
            <a:pPr indent="0" lvl="0" marL="0" rtl="0" algn="ctr">
              <a:spcBef>
                <a:spcPts val="0"/>
              </a:spcBef>
              <a:spcAft>
                <a:spcPts val="0"/>
              </a:spcAft>
              <a:buClr>
                <a:schemeClr val="dk1"/>
              </a:buClr>
              <a:buSzPts val="1100"/>
              <a:buFont typeface="Arial"/>
              <a:buNone/>
            </a:pPr>
            <a:r>
              <a:rPr b="1" lang="en" sz="1500">
                <a:latin typeface="Times New Roman"/>
                <a:ea typeface="Times New Roman"/>
                <a:cs typeface="Times New Roman"/>
                <a:sym typeface="Times New Roman"/>
              </a:rPr>
              <a:t>Group members : </a:t>
            </a:r>
            <a:endParaRPr b="1"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500">
              <a:latin typeface="Times New Roman"/>
              <a:ea typeface="Times New Roman"/>
              <a:cs typeface="Times New Roman"/>
              <a:sym typeface="Times New Roman"/>
            </a:endParaRPr>
          </a:p>
          <a:p>
            <a:pPr indent="0" lvl="0" marL="0" rtl="0" algn="ctr">
              <a:spcBef>
                <a:spcPts val="0"/>
              </a:spcBef>
              <a:spcAft>
                <a:spcPts val="0"/>
              </a:spcAft>
              <a:buNone/>
            </a:pPr>
            <a:r>
              <a:rPr b="1" lang="en" sz="1500">
                <a:latin typeface="Times New Roman"/>
                <a:ea typeface="Times New Roman"/>
                <a:cs typeface="Times New Roman"/>
                <a:sym typeface="Times New Roman"/>
              </a:rPr>
              <a:t>Suprava Sahoo (st120984)</a:t>
            </a:r>
            <a:endParaRPr b="1" sz="1500">
              <a:latin typeface="Times New Roman"/>
              <a:ea typeface="Times New Roman"/>
              <a:cs typeface="Times New Roman"/>
              <a:sym typeface="Times New Roman"/>
            </a:endParaRPr>
          </a:p>
          <a:p>
            <a:pPr indent="0" lvl="0" marL="0" rtl="0" algn="ctr">
              <a:spcBef>
                <a:spcPts val="0"/>
              </a:spcBef>
              <a:spcAft>
                <a:spcPts val="0"/>
              </a:spcAft>
              <a:buNone/>
            </a:pPr>
            <a:r>
              <a:rPr b="1" lang="en" sz="1500">
                <a:latin typeface="Times New Roman"/>
                <a:ea typeface="Times New Roman"/>
                <a:cs typeface="Times New Roman"/>
                <a:sym typeface="Times New Roman"/>
              </a:rPr>
              <a:t>Shrabin Tuladhar (st121718)</a:t>
            </a:r>
            <a:endParaRPr b="1" sz="15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500">
                <a:latin typeface="Times New Roman"/>
                <a:ea typeface="Times New Roman"/>
                <a:cs typeface="Times New Roman"/>
                <a:sym typeface="Times New Roman"/>
              </a:rPr>
              <a:t>Urusha Rajkarnikar (st121263)</a:t>
            </a:r>
            <a:endParaRPr b="1" sz="15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15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a:solidFill>
                <a:schemeClr val="accent5"/>
              </a:solidFill>
              <a:latin typeface="Source Code Pro"/>
              <a:ea typeface="Source Code Pro"/>
              <a:cs typeface="Source Code Pro"/>
              <a:sym typeface="Source Code Pro"/>
            </a:endParaRPr>
          </a:p>
          <a:p>
            <a:pPr indent="0" lvl="0" marL="0" rtl="0" algn="l">
              <a:spcBef>
                <a:spcPts val="0"/>
              </a:spcBef>
              <a:spcAft>
                <a:spcPts val="0"/>
              </a:spcAft>
              <a:buNone/>
            </a:pPr>
            <a:r>
              <a:t/>
            </a:r>
            <a:endParaRPr b="1">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2"/>
          <p:cNvSpPr txBox="1"/>
          <p:nvPr>
            <p:ph type="title"/>
          </p:nvPr>
        </p:nvSpPr>
        <p:spPr>
          <a:xfrm>
            <a:off x="457200" y="293525"/>
            <a:ext cx="5138700" cy="7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Work (Contd.)</a:t>
            </a:r>
            <a:endParaRPr/>
          </a:p>
        </p:txBody>
      </p:sp>
      <p:sp>
        <p:nvSpPr>
          <p:cNvPr id="299" name="Google Shape;299;p22"/>
          <p:cNvSpPr txBox="1"/>
          <p:nvPr>
            <p:ph idx="1" type="body"/>
          </p:nvPr>
        </p:nvSpPr>
        <p:spPr>
          <a:xfrm>
            <a:off x="457200" y="1216000"/>
            <a:ext cx="5483700" cy="36117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However, they have not considered any mechanisms to force their auxiliary latent variables to represent only the domain-specific information. </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Unpaired image-to-image translation frameworks (Zhu et al., 2017; Liu et al., 2017; Shrivastava et al., 2017; Kim et al., 2017) such as CycleGAN remove the requirement of having detailed pixel level supervision.</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In CycleGAN this is achieved by enforcing a bi-directional prediction from source to target and target back to source, with an adversarial penalty in the translated images in the target domain.</a:t>
            </a:r>
            <a:endParaRPr sz="13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3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sz="1300">
              <a:solidFill>
                <a:srgbClr val="000000"/>
              </a:solidFill>
              <a:latin typeface="Times New Roman"/>
              <a:ea typeface="Times New Roman"/>
              <a:cs typeface="Times New Roman"/>
              <a:sym typeface="Times New Roman"/>
            </a:endParaRPr>
          </a:p>
        </p:txBody>
      </p:sp>
      <p:sp>
        <p:nvSpPr>
          <p:cNvPr id="300" name="Google Shape;300;p2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txBox="1"/>
          <p:nvPr/>
        </p:nvSpPr>
        <p:spPr>
          <a:xfrm>
            <a:off x="406525" y="381975"/>
            <a:ext cx="38199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chemeClr val="accent1"/>
                </a:solidFill>
                <a:latin typeface="Miriam Libre"/>
                <a:ea typeface="Miriam Libre"/>
                <a:cs typeface="Miriam Libre"/>
                <a:sym typeface="Miriam Libre"/>
              </a:rPr>
              <a:t>3. OBJECTIVES</a:t>
            </a:r>
            <a:endParaRPr sz="4300"/>
          </a:p>
        </p:txBody>
      </p:sp>
      <p:sp>
        <p:nvSpPr>
          <p:cNvPr id="306" name="Google Shape;306;p23"/>
          <p:cNvSpPr txBox="1"/>
          <p:nvPr/>
        </p:nvSpPr>
        <p:spPr>
          <a:xfrm>
            <a:off x="406525" y="1668525"/>
            <a:ext cx="3882000" cy="2460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 transform a person’s face into cartoon-like character. </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 learn how Cycle GAN functions and how it is different from other GANS.</a:t>
            </a:r>
            <a:endParaRPr sz="1800">
              <a:latin typeface="Times New Roman"/>
              <a:ea typeface="Times New Roman"/>
              <a:cs typeface="Times New Roman"/>
              <a:sym typeface="Times New Roman"/>
            </a:endParaRPr>
          </a:p>
          <a:p>
            <a:pPr indent="0" lvl="0" marL="457200" rtl="0" algn="just">
              <a:lnSpc>
                <a:spcPct val="115000"/>
              </a:lnSpc>
              <a:spcBef>
                <a:spcPts val="1600"/>
              </a:spcBef>
              <a:spcAft>
                <a:spcPts val="0"/>
              </a:spcAft>
              <a:buNone/>
            </a:pPr>
            <a:r>
              <a:t/>
            </a:r>
            <a:endParaRPr sz="3000">
              <a:solidFill>
                <a:schemeClr val="accent1"/>
              </a:solidFill>
              <a:latin typeface="Times New Roman"/>
              <a:ea typeface="Times New Roman"/>
              <a:cs typeface="Times New Roman"/>
              <a:sym typeface="Times New Roman"/>
            </a:endParaRPr>
          </a:p>
        </p:txBody>
      </p:sp>
      <p:pic>
        <p:nvPicPr>
          <p:cNvPr id="307" name="Google Shape;307;p23"/>
          <p:cNvPicPr preferRelativeResize="0"/>
          <p:nvPr/>
        </p:nvPicPr>
        <p:blipFill>
          <a:blip r:embed="rId3">
            <a:alphaModFix/>
          </a:blip>
          <a:stretch>
            <a:fillRect/>
          </a:stretch>
        </p:blipFill>
        <p:spPr>
          <a:xfrm>
            <a:off x="4706787" y="229375"/>
            <a:ext cx="1781900" cy="2085975"/>
          </a:xfrm>
          <a:prstGeom prst="rect">
            <a:avLst/>
          </a:prstGeom>
          <a:noFill/>
          <a:ln>
            <a:noFill/>
          </a:ln>
        </p:spPr>
      </p:pic>
      <p:pic>
        <p:nvPicPr>
          <p:cNvPr id="308" name="Google Shape;308;p23"/>
          <p:cNvPicPr preferRelativeResize="0"/>
          <p:nvPr/>
        </p:nvPicPr>
        <p:blipFill>
          <a:blip r:embed="rId4">
            <a:alphaModFix/>
          </a:blip>
          <a:stretch>
            <a:fillRect/>
          </a:stretch>
        </p:blipFill>
        <p:spPr>
          <a:xfrm flipH="1">
            <a:off x="4729380" y="2655850"/>
            <a:ext cx="1736696" cy="2085975"/>
          </a:xfrm>
          <a:prstGeom prst="rect">
            <a:avLst/>
          </a:prstGeom>
          <a:noFill/>
          <a:ln>
            <a:noFill/>
          </a:ln>
        </p:spPr>
      </p:pic>
      <p:pic>
        <p:nvPicPr>
          <p:cNvPr id="309" name="Google Shape;309;p23"/>
          <p:cNvPicPr preferRelativeResize="0"/>
          <p:nvPr/>
        </p:nvPicPr>
        <p:blipFill>
          <a:blip r:embed="rId5">
            <a:alphaModFix/>
          </a:blip>
          <a:stretch>
            <a:fillRect/>
          </a:stretch>
        </p:blipFill>
        <p:spPr>
          <a:xfrm>
            <a:off x="6682375" y="2655838"/>
            <a:ext cx="1952625" cy="2105025"/>
          </a:xfrm>
          <a:prstGeom prst="rect">
            <a:avLst/>
          </a:prstGeom>
          <a:noFill/>
          <a:ln>
            <a:noFill/>
          </a:ln>
        </p:spPr>
      </p:pic>
      <p:pic>
        <p:nvPicPr>
          <p:cNvPr id="310" name="Google Shape;310;p23"/>
          <p:cNvPicPr preferRelativeResize="0"/>
          <p:nvPr/>
        </p:nvPicPr>
        <p:blipFill>
          <a:blip r:embed="rId6">
            <a:alphaModFix/>
          </a:blip>
          <a:stretch>
            <a:fillRect/>
          </a:stretch>
        </p:blipFill>
        <p:spPr>
          <a:xfrm>
            <a:off x="6682375" y="229375"/>
            <a:ext cx="1952625" cy="204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4"/>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6" name="Google Shape;316;p24"/>
          <p:cNvSpPr txBox="1"/>
          <p:nvPr>
            <p:ph type="title"/>
          </p:nvPr>
        </p:nvSpPr>
        <p:spPr>
          <a:xfrm>
            <a:off x="457200" y="559075"/>
            <a:ext cx="5138700" cy="58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CycleGAN?</a:t>
            </a:r>
            <a:endParaRPr/>
          </a:p>
        </p:txBody>
      </p:sp>
      <p:sp>
        <p:nvSpPr>
          <p:cNvPr id="317" name="Google Shape;317;p24"/>
          <p:cNvSpPr txBox="1"/>
          <p:nvPr>
            <p:ph idx="1" type="body"/>
          </p:nvPr>
        </p:nvSpPr>
        <p:spPr>
          <a:xfrm>
            <a:off x="457200" y="1397700"/>
            <a:ext cx="5138700" cy="3144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Font typeface="Times New Roman"/>
              <a:buChar char="●"/>
            </a:pPr>
            <a:r>
              <a:rPr lang="en" sz="1800">
                <a:latin typeface="Times New Roman"/>
                <a:ea typeface="Times New Roman"/>
                <a:cs typeface="Times New Roman"/>
                <a:sym typeface="Times New Roman"/>
              </a:rPr>
              <a:t>CycleGAN is a technique that involves the automatic training of image - to - image translation models without paired examples.</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2"/>
              </a:buClr>
              <a:buSzPts val="1800"/>
              <a:buFont typeface="Times New Roman"/>
              <a:buChar char="●"/>
            </a:pPr>
            <a:r>
              <a:rPr lang="en" sz="1800">
                <a:latin typeface="Times New Roman"/>
                <a:ea typeface="Times New Roman"/>
                <a:cs typeface="Times New Roman"/>
                <a:sym typeface="Times New Roman"/>
              </a:rPr>
              <a:t>Image - to - image  is a class of vision and graphics problem where the goal is to learn the mapping between an input image and output image.</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2"/>
              </a:buClr>
              <a:buSzPts val="1800"/>
              <a:buFont typeface="Times New Roman"/>
              <a:buChar char="●"/>
            </a:pPr>
            <a:r>
              <a:rPr lang="en" sz="1800">
                <a:latin typeface="Times New Roman"/>
                <a:ea typeface="Times New Roman"/>
                <a:cs typeface="Times New Roman"/>
                <a:sym typeface="Times New Roman"/>
              </a:rPr>
              <a:t>It can be applied as style transfer,season transfer and photo enhancement.</a:t>
            </a:r>
            <a:endParaRPr sz="1800">
              <a:latin typeface="Times New Roman"/>
              <a:ea typeface="Times New Roman"/>
              <a:cs typeface="Times New Roman"/>
              <a:sym typeface="Times New Roman"/>
            </a:endParaRPr>
          </a:p>
          <a:p>
            <a:pPr indent="0" lvl="0" marL="457200" rtl="0" algn="l">
              <a:spcBef>
                <a:spcPts val="1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ctrTitle"/>
          </p:nvPr>
        </p:nvSpPr>
        <p:spPr>
          <a:xfrm>
            <a:off x="2626350" y="1888150"/>
            <a:ext cx="3891300" cy="150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4</a:t>
            </a:r>
            <a:r>
              <a:rPr lang="en">
                <a:solidFill>
                  <a:schemeClr val="lt1"/>
                </a:solidFill>
              </a:rPr>
              <a:t>.</a:t>
            </a:r>
            <a:endParaRPr>
              <a:solidFill>
                <a:schemeClr val="lt1"/>
              </a:solidFill>
            </a:endParaRPr>
          </a:p>
          <a:p>
            <a:pPr indent="0" lvl="0" marL="0" rtl="0" algn="ctr">
              <a:spcBef>
                <a:spcPts val="0"/>
              </a:spcBef>
              <a:spcAft>
                <a:spcPts val="0"/>
              </a:spcAft>
              <a:buClr>
                <a:schemeClr val="dk1"/>
              </a:buClr>
              <a:buSzPts val="1100"/>
              <a:buFont typeface="Arial"/>
              <a:buNone/>
            </a:pPr>
            <a:r>
              <a:rPr lang="en">
                <a:solidFill>
                  <a:schemeClr val="lt1"/>
                </a:solidFill>
              </a:rPr>
              <a:t>CYCLE GAN</a:t>
            </a:r>
            <a:endParaRPr>
              <a:solidFill>
                <a:schemeClr val="lt1"/>
              </a:solidFill>
            </a:endParaRPr>
          </a:p>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nvSpPr>
        <p:spPr>
          <a:xfrm>
            <a:off x="406525" y="381975"/>
            <a:ext cx="38199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chemeClr val="accent1"/>
                </a:solidFill>
                <a:latin typeface="Miriam Libre"/>
                <a:ea typeface="Miriam Libre"/>
                <a:cs typeface="Miriam Libre"/>
                <a:sym typeface="Miriam Libre"/>
              </a:rPr>
              <a:t>4.1 Overview</a:t>
            </a:r>
            <a:endParaRPr sz="4300"/>
          </a:p>
        </p:txBody>
      </p:sp>
      <p:sp>
        <p:nvSpPr>
          <p:cNvPr id="328" name="Google Shape;328;p26"/>
          <p:cNvSpPr txBox="1"/>
          <p:nvPr/>
        </p:nvSpPr>
        <p:spPr>
          <a:xfrm>
            <a:off x="326575" y="1299850"/>
            <a:ext cx="4077600" cy="35667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en" sz="1600">
                <a:latin typeface="Times New Roman"/>
                <a:ea typeface="Times New Roman"/>
                <a:cs typeface="Times New Roman"/>
                <a:sym typeface="Times New Roman"/>
              </a:rPr>
              <a:t>CycleGAN is an approach to training image-to-image translation models using the generative adversarial network, or GAN model architecture.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latin typeface="Times New Roman"/>
                <a:ea typeface="Times New Roman"/>
                <a:cs typeface="Times New Roman"/>
                <a:sym typeface="Times New Roman"/>
              </a:rPr>
              <a:t>The CycleGAN is an extension of the GAN architecture that involves the simultaneous training of two generator models and two discriminator models.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 CycleGAN we treat the problem as an image reconstruction problem. </a:t>
            </a:r>
            <a:endParaRPr sz="1600">
              <a:solidFill>
                <a:schemeClr val="dk1"/>
              </a:solidFill>
              <a:latin typeface="Times New Roman"/>
              <a:ea typeface="Times New Roman"/>
              <a:cs typeface="Times New Roman"/>
              <a:sym typeface="Times New Roman"/>
            </a:endParaRPr>
          </a:p>
          <a:p>
            <a:pPr indent="0" lvl="0" marL="457200" rtl="0" algn="just">
              <a:lnSpc>
                <a:spcPct val="115000"/>
              </a:lnSpc>
              <a:spcBef>
                <a:spcPts val="1600"/>
              </a:spcBef>
              <a:spcAft>
                <a:spcPts val="0"/>
              </a:spcAft>
              <a:buNone/>
            </a:pPr>
            <a:r>
              <a:t/>
            </a:r>
            <a:endParaRPr sz="1600">
              <a:latin typeface="Times New Roman"/>
              <a:ea typeface="Times New Roman"/>
              <a:cs typeface="Times New Roman"/>
              <a:sym typeface="Times New Roman"/>
            </a:endParaRPr>
          </a:p>
          <a:p>
            <a:pPr indent="0" lvl="0" marL="457200" rtl="0" algn="just">
              <a:lnSpc>
                <a:spcPct val="115000"/>
              </a:lnSpc>
              <a:spcBef>
                <a:spcPts val="1600"/>
              </a:spcBef>
              <a:spcAft>
                <a:spcPts val="0"/>
              </a:spcAft>
              <a:buNone/>
            </a:pPr>
            <a:r>
              <a:t/>
            </a:r>
            <a:endParaRPr sz="1800">
              <a:latin typeface="Times New Roman"/>
              <a:ea typeface="Times New Roman"/>
              <a:cs typeface="Times New Roman"/>
              <a:sym typeface="Times New Roman"/>
            </a:endParaRPr>
          </a:p>
        </p:txBody>
      </p:sp>
      <p:pic>
        <p:nvPicPr>
          <p:cNvPr id="329" name="Google Shape;329;p26"/>
          <p:cNvPicPr preferRelativeResize="0"/>
          <p:nvPr/>
        </p:nvPicPr>
        <p:blipFill>
          <a:blip r:embed="rId3">
            <a:alphaModFix/>
          </a:blip>
          <a:stretch>
            <a:fillRect/>
          </a:stretch>
        </p:blipFill>
        <p:spPr>
          <a:xfrm>
            <a:off x="4574050" y="1437000"/>
            <a:ext cx="4569950" cy="273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4.1 Overview (Contd.)</a:t>
            </a:r>
            <a:endParaRPr/>
          </a:p>
        </p:txBody>
      </p:sp>
      <p:sp>
        <p:nvSpPr>
          <p:cNvPr id="335" name="Google Shape;335;p27"/>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first take an image input (x) and use the generator G to convert into the reconstructed image. Then we reverse this process from reconstructed image to original image using a generator F. Then we calculate the mean squared error loss between real and reconstructed image. </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most important feature of this CycleGAN is that it can do this image translation on an unpaired image where there is no relation  exists between the input image and output image.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p:txBody>
      </p:sp>
      <p:sp>
        <p:nvSpPr>
          <p:cNvPr id="336" name="Google Shape;336;p2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2" name="Google Shape;342;p28"/>
          <p:cNvSpPr txBox="1"/>
          <p:nvPr/>
        </p:nvSpPr>
        <p:spPr>
          <a:xfrm>
            <a:off x="0" y="252700"/>
            <a:ext cx="5752200" cy="7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accent1"/>
                </a:solidFill>
                <a:latin typeface="Miriam Libre"/>
                <a:ea typeface="Miriam Libre"/>
                <a:cs typeface="Miriam Libre"/>
                <a:sym typeface="Miriam Libre"/>
              </a:rPr>
              <a:t>4.2 Architecture of Cycle GAN</a:t>
            </a:r>
            <a:endParaRPr sz="2800">
              <a:solidFill>
                <a:schemeClr val="accent1"/>
              </a:solidFill>
              <a:latin typeface="Miriam Libre"/>
              <a:ea typeface="Miriam Libre"/>
              <a:cs typeface="Miriam Libre"/>
              <a:sym typeface="Miriam Libre"/>
            </a:endParaRPr>
          </a:p>
        </p:txBody>
      </p:sp>
      <p:sp>
        <p:nvSpPr>
          <p:cNvPr id="343" name="Google Shape;343;p28"/>
          <p:cNvSpPr txBox="1"/>
          <p:nvPr/>
        </p:nvSpPr>
        <p:spPr>
          <a:xfrm>
            <a:off x="0" y="989025"/>
            <a:ext cx="6096000" cy="1522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In Cycle GAN  model, Model G is trained to translate images from domain X to domain Y, much like Pix2Pix, but additionally it also trains a model F that translates images in the opposite direction - from domain Y to domain X. This introduces a cycle, hence the name, Cycle GAN. </a:t>
            </a:r>
            <a:endParaRPr sz="16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44" name="Google Shape;344;p28"/>
          <p:cNvPicPr preferRelativeResize="0"/>
          <p:nvPr/>
        </p:nvPicPr>
        <p:blipFill>
          <a:blip r:embed="rId3">
            <a:alphaModFix/>
          </a:blip>
          <a:stretch>
            <a:fillRect/>
          </a:stretch>
        </p:blipFill>
        <p:spPr>
          <a:xfrm>
            <a:off x="6394850" y="252700"/>
            <a:ext cx="2287975" cy="969025"/>
          </a:xfrm>
          <a:prstGeom prst="rect">
            <a:avLst/>
          </a:prstGeom>
          <a:noFill/>
          <a:ln>
            <a:noFill/>
          </a:ln>
        </p:spPr>
      </p:pic>
      <p:sp>
        <p:nvSpPr>
          <p:cNvPr id="345" name="Google Shape;345;p28"/>
          <p:cNvSpPr txBox="1"/>
          <p:nvPr/>
        </p:nvSpPr>
        <p:spPr>
          <a:xfrm>
            <a:off x="0" y="2407375"/>
            <a:ext cx="5189700" cy="59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chemeClr val="dk1"/>
              </a:solidFill>
            </a:endParaRPr>
          </a:p>
        </p:txBody>
      </p:sp>
      <p:sp>
        <p:nvSpPr>
          <p:cNvPr id="346" name="Google Shape;346;p28"/>
          <p:cNvSpPr txBox="1"/>
          <p:nvPr/>
        </p:nvSpPr>
        <p:spPr>
          <a:xfrm>
            <a:off x="6143200" y="1358700"/>
            <a:ext cx="2885700" cy="1396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rPr>
              <a:t>where X is the input image distribution and Y is the desired output distribution.</a:t>
            </a:r>
            <a:endParaRPr>
              <a:solidFill>
                <a:schemeClr val="dk1"/>
              </a:solidFill>
            </a:endParaRPr>
          </a:p>
        </p:txBody>
      </p:sp>
      <p:pic>
        <p:nvPicPr>
          <p:cNvPr id="347" name="Google Shape;347;p28"/>
          <p:cNvPicPr preferRelativeResize="0"/>
          <p:nvPr/>
        </p:nvPicPr>
        <p:blipFill>
          <a:blip r:embed="rId4">
            <a:alphaModFix/>
          </a:blip>
          <a:stretch>
            <a:fillRect/>
          </a:stretch>
        </p:blipFill>
        <p:spPr>
          <a:xfrm>
            <a:off x="716050" y="2672525"/>
            <a:ext cx="4652900" cy="191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3" name="Google Shape;353;p29"/>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4.3 Defining Models</a:t>
            </a:r>
            <a:endParaRPr/>
          </a:p>
        </p:txBody>
      </p:sp>
      <p:sp>
        <p:nvSpPr>
          <p:cNvPr id="354" name="Google Shape;354;p29"/>
          <p:cNvSpPr txBox="1"/>
          <p:nvPr>
            <p:ph idx="1" type="body"/>
          </p:nvPr>
        </p:nvSpPr>
        <p:spPr>
          <a:xfrm>
            <a:off x="293550" y="1657350"/>
            <a:ext cx="5424000" cy="318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CycleGAN comprises of:</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1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2 Discriminators (D_x , D_y)</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2 Generators (G_xtoy , G_ytox)</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2 Additional losses </a:t>
            </a:r>
            <a:endParaRPr sz="1600">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rPr lang="en" sz="1600">
                <a:solidFill>
                  <a:srgbClr val="000000"/>
                </a:solidFill>
                <a:latin typeface="Times New Roman"/>
                <a:ea typeface="Times New Roman"/>
                <a:cs typeface="Times New Roman"/>
                <a:sym typeface="Times New Roman"/>
              </a:rPr>
              <a:t>Forward cycle consistency loss : </a:t>
            </a:r>
            <a:r>
              <a:rPr lang="en" sz="1600">
                <a:solidFill>
                  <a:srgbClr val="000000"/>
                </a:solidFill>
                <a:highlight>
                  <a:schemeClr val="lt1"/>
                </a:highlight>
                <a:latin typeface="Times New Roman"/>
                <a:ea typeface="Times New Roman"/>
                <a:cs typeface="Times New Roman"/>
                <a:sym typeface="Times New Roman"/>
              </a:rPr>
              <a:t>x → G(x) → F(G(x)) ≈ x</a:t>
            </a:r>
            <a:endParaRPr sz="1600">
              <a:solidFill>
                <a:srgbClr val="000000"/>
              </a:solidFill>
              <a:highlight>
                <a:schemeClr val="lt1"/>
              </a:highlight>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rPr lang="en" sz="1600">
                <a:solidFill>
                  <a:srgbClr val="000000"/>
                </a:solidFill>
                <a:latin typeface="Times New Roman"/>
                <a:ea typeface="Times New Roman"/>
                <a:cs typeface="Times New Roman"/>
                <a:sym typeface="Times New Roman"/>
              </a:rPr>
              <a:t>Backward cycle consistency loss : </a:t>
            </a:r>
            <a:r>
              <a:rPr lang="en" sz="1600">
                <a:solidFill>
                  <a:srgbClr val="000000"/>
                </a:solidFill>
                <a:highlight>
                  <a:schemeClr val="lt1"/>
                </a:highlight>
                <a:latin typeface="Times New Roman"/>
                <a:ea typeface="Times New Roman"/>
                <a:cs typeface="Times New Roman"/>
                <a:sym typeface="Times New Roman"/>
              </a:rPr>
              <a:t>y → F(y) → G(F(y)) ≈ y</a:t>
            </a:r>
            <a:endParaRPr sz="1600">
              <a:solidFill>
                <a:srgbClr val="000000"/>
              </a:solidFill>
              <a:highlight>
                <a:schemeClr val="lt1"/>
              </a:highlight>
              <a:latin typeface="Times New Roman"/>
              <a:ea typeface="Times New Roman"/>
              <a:cs typeface="Times New Roman"/>
              <a:sym typeface="Times New Roman"/>
            </a:endParaRPr>
          </a:p>
          <a:p>
            <a:pPr indent="0" lvl="0" marL="457200" rtl="0" algn="just">
              <a:lnSpc>
                <a:spcPct val="115000"/>
              </a:lnSpc>
              <a:spcBef>
                <a:spcPts val="1600"/>
              </a:spcBef>
              <a:spcAft>
                <a:spcPts val="0"/>
              </a:spcAft>
              <a:buClr>
                <a:schemeClr val="dk1"/>
              </a:buClr>
              <a:buSzPts val="1100"/>
              <a:buFont typeface="Arial"/>
              <a:buNone/>
            </a:pPr>
            <a:r>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0"/>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0" name="Google Shape;360;p30"/>
          <p:cNvSpPr txBox="1"/>
          <p:nvPr>
            <p:ph type="title"/>
          </p:nvPr>
        </p:nvSpPr>
        <p:spPr>
          <a:xfrm>
            <a:off x="457200" y="586975"/>
            <a:ext cx="5385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4.3 Defining Models (Contd.)</a:t>
            </a:r>
            <a:endParaRPr/>
          </a:p>
        </p:txBody>
      </p:sp>
      <p:sp>
        <p:nvSpPr>
          <p:cNvPr id="361" name="Google Shape;361;p30"/>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600">
                <a:solidFill>
                  <a:srgbClr val="000000"/>
                </a:solidFill>
                <a:highlight>
                  <a:schemeClr val="lt1"/>
                </a:highlight>
                <a:latin typeface="Times New Roman"/>
                <a:ea typeface="Times New Roman"/>
                <a:cs typeface="Times New Roman"/>
                <a:sym typeface="Times New Roman"/>
              </a:rPr>
              <a:t>Objective consists of:</a:t>
            </a:r>
            <a:endParaRPr sz="1600">
              <a:solidFill>
                <a:srgbClr val="000000"/>
              </a:solidFill>
              <a:highlight>
                <a:schemeClr val="lt1"/>
              </a:highlight>
              <a:latin typeface="Times New Roman"/>
              <a:ea typeface="Times New Roman"/>
              <a:cs typeface="Times New Roman"/>
              <a:sym typeface="Times New Roman"/>
            </a:endParaRPr>
          </a:p>
          <a:p>
            <a:pPr indent="-330200" lvl="0" marL="457200" rtl="0" algn="just">
              <a:lnSpc>
                <a:spcPct val="115000"/>
              </a:lnSpc>
              <a:spcBef>
                <a:spcPts val="1600"/>
              </a:spcBef>
              <a:spcAft>
                <a:spcPts val="0"/>
              </a:spcAft>
              <a:buClr>
                <a:srgbClr val="000000"/>
              </a:buClr>
              <a:buSzPts val="1600"/>
              <a:buFont typeface="Times New Roman"/>
              <a:buChar char="●"/>
            </a:pPr>
            <a:r>
              <a:rPr lang="en" sz="1600">
                <a:solidFill>
                  <a:srgbClr val="000000"/>
                </a:solidFill>
                <a:highlight>
                  <a:schemeClr val="lt1"/>
                </a:highlight>
                <a:latin typeface="Times New Roman"/>
                <a:ea typeface="Times New Roman"/>
                <a:cs typeface="Times New Roman"/>
                <a:sym typeface="Times New Roman"/>
              </a:rPr>
              <a:t>Adversarial loss: </a:t>
            </a:r>
            <a:endParaRPr sz="1600">
              <a:solidFill>
                <a:srgbClr val="000000"/>
              </a:solidFill>
              <a:highlight>
                <a:schemeClr val="lt1"/>
              </a:highlight>
              <a:latin typeface="Times New Roman"/>
              <a:ea typeface="Times New Roman"/>
              <a:cs typeface="Times New Roman"/>
              <a:sym typeface="Times New Roman"/>
            </a:endParaRPr>
          </a:p>
          <a:p>
            <a:pPr indent="0" lvl="0" marL="457200" rtl="0" algn="just">
              <a:lnSpc>
                <a:spcPct val="115000"/>
              </a:lnSpc>
              <a:spcBef>
                <a:spcPts val="1600"/>
              </a:spcBef>
              <a:spcAft>
                <a:spcPts val="0"/>
              </a:spcAft>
              <a:buNone/>
            </a:pPr>
            <a:r>
              <a:t/>
            </a:r>
            <a:endParaRPr sz="1600">
              <a:solidFill>
                <a:srgbClr val="000000"/>
              </a:solidFill>
              <a:highlight>
                <a:schemeClr val="lt1"/>
              </a:highlight>
              <a:latin typeface="Times New Roman"/>
              <a:ea typeface="Times New Roman"/>
              <a:cs typeface="Times New Roman"/>
              <a:sym typeface="Times New Roman"/>
            </a:endParaRPr>
          </a:p>
          <a:p>
            <a:pPr indent="-330200" lvl="0" marL="457200" rtl="0" algn="just">
              <a:lnSpc>
                <a:spcPct val="115000"/>
              </a:lnSpc>
              <a:spcBef>
                <a:spcPts val="1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Cycle Consistency loss: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362" name="Google Shape;362;p30"/>
          <p:cNvPicPr preferRelativeResize="0"/>
          <p:nvPr/>
        </p:nvPicPr>
        <p:blipFill>
          <a:blip r:embed="rId3">
            <a:alphaModFix/>
          </a:blip>
          <a:stretch>
            <a:fillRect/>
          </a:stretch>
        </p:blipFill>
        <p:spPr>
          <a:xfrm>
            <a:off x="681425" y="2603150"/>
            <a:ext cx="3416850" cy="411775"/>
          </a:xfrm>
          <a:prstGeom prst="rect">
            <a:avLst/>
          </a:prstGeom>
          <a:noFill/>
          <a:ln>
            <a:noFill/>
          </a:ln>
        </p:spPr>
      </p:pic>
      <p:pic>
        <p:nvPicPr>
          <p:cNvPr id="363" name="Google Shape;363;p30"/>
          <p:cNvPicPr preferRelativeResize="0"/>
          <p:nvPr/>
        </p:nvPicPr>
        <p:blipFill>
          <a:blip r:embed="rId4">
            <a:alphaModFix/>
          </a:blip>
          <a:stretch>
            <a:fillRect/>
          </a:stretch>
        </p:blipFill>
        <p:spPr>
          <a:xfrm>
            <a:off x="736013" y="3661763"/>
            <a:ext cx="962025" cy="40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9" name="Google Shape;369;p31"/>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4.3.1 Generator Architecture</a:t>
            </a:r>
            <a:endParaRPr sz="2800"/>
          </a:p>
        </p:txBody>
      </p:sp>
      <p:sp>
        <p:nvSpPr>
          <p:cNvPr id="370" name="Google Shape;370;p31"/>
          <p:cNvSpPr txBox="1"/>
          <p:nvPr>
            <p:ph idx="1" type="body"/>
          </p:nvPr>
        </p:nvSpPr>
        <p:spPr>
          <a:xfrm>
            <a:off x="246775" y="1527475"/>
            <a:ext cx="5673300" cy="35847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Clr>
                <a:schemeClr val="dk1"/>
              </a:buClr>
              <a:buSzPts val="1100"/>
              <a:buFont typeface="Arial"/>
              <a:buNone/>
            </a:pPr>
            <a:r>
              <a:rPr lang="en" sz="1400">
                <a:solidFill>
                  <a:srgbClr val="000000"/>
                </a:solidFill>
                <a:highlight>
                  <a:schemeClr val="lt1"/>
                </a:highlight>
                <a:latin typeface="Times New Roman"/>
                <a:ea typeface="Times New Roman"/>
                <a:cs typeface="Times New Roman"/>
                <a:sym typeface="Times New Roman"/>
              </a:rPr>
              <a:t>Each CycleGAN generator has three sections:</a:t>
            </a:r>
            <a:endParaRPr sz="1400">
              <a:solidFill>
                <a:srgbClr val="000000"/>
              </a:solidFill>
              <a:highlight>
                <a:schemeClr val="lt1"/>
              </a:highlight>
              <a:latin typeface="Times New Roman"/>
              <a:ea typeface="Times New Roman"/>
              <a:cs typeface="Times New Roman"/>
              <a:sym typeface="Times New Roman"/>
            </a:endParaRPr>
          </a:p>
          <a:p>
            <a:pPr indent="-317500" lvl="0" marL="800100" rtl="0" algn="just">
              <a:lnSpc>
                <a:spcPct val="158000"/>
              </a:lnSpc>
              <a:spcBef>
                <a:spcPts val="800"/>
              </a:spcBef>
              <a:spcAft>
                <a:spcPts val="0"/>
              </a:spcAft>
              <a:buClr>
                <a:srgbClr val="000000"/>
              </a:buClr>
              <a:buSzPts val="1400"/>
              <a:buFont typeface="Times New Roman"/>
              <a:buChar char="●"/>
            </a:pPr>
            <a:r>
              <a:rPr lang="en" sz="1400">
                <a:solidFill>
                  <a:srgbClr val="000000"/>
                </a:solidFill>
                <a:highlight>
                  <a:schemeClr val="lt1"/>
                </a:highlight>
                <a:latin typeface="Times New Roman"/>
                <a:ea typeface="Times New Roman"/>
                <a:cs typeface="Times New Roman"/>
                <a:sym typeface="Times New Roman"/>
              </a:rPr>
              <a:t>Encoder</a:t>
            </a:r>
            <a:endParaRPr sz="1400">
              <a:solidFill>
                <a:srgbClr val="000000"/>
              </a:solidFill>
              <a:highlight>
                <a:schemeClr val="lt1"/>
              </a:highlight>
              <a:latin typeface="Times New Roman"/>
              <a:ea typeface="Times New Roman"/>
              <a:cs typeface="Times New Roman"/>
              <a:sym typeface="Times New Roman"/>
            </a:endParaRPr>
          </a:p>
          <a:p>
            <a:pPr indent="-317500" lvl="0" marL="800100" rtl="0" algn="just">
              <a:lnSpc>
                <a:spcPct val="158000"/>
              </a:lnSpc>
              <a:spcBef>
                <a:spcPts val="0"/>
              </a:spcBef>
              <a:spcAft>
                <a:spcPts val="0"/>
              </a:spcAft>
              <a:buClr>
                <a:srgbClr val="000000"/>
              </a:buClr>
              <a:buSzPts val="1400"/>
              <a:buFont typeface="Times New Roman"/>
              <a:buChar char="●"/>
            </a:pPr>
            <a:r>
              <a:rPr lang="en" sz="1400">
                <a:solidFill>
                  <a:srgbClr val="000000"/>
                </a:solidFill>
                <a:highlight>
                  <a:schemeClr val="lt1"/>
                </a:highlight>
                <a:latin typeface="Times New Roman"/>
                <a:ea typeface="Times New Roman"/>
                <a:cs typeface="Times New Roman"/>
                <a:sym typeface="Times New Roman"/>
              </a:rPr>
              <a:t>Transformer</a:t>
            </a:r>
            <a:endParaRPr sz="1400">
              <a:solidFill>
                <a:srgbClr val="000000"/>
              </a:solidFill>
              <a:highlight>
                <a:schemeClr val="lt1"/>
              </a:highlight>
              <a:latin typeface="Times New Roman"/>
              <a:ea typeface="Times New Roman"/>
              <a:cs typeface="Times New Roman"/>
              <a:sym typeface="Times New Roman"/>
            </a:endParaRPr>
          </a:p>
          <a:p>
            <a:pPr indent="-317500" lvl="0" marL="800100" rtl="0" algn="just">
              <a:lnSpc>
                <a:spcPct val="158000"/>
              </a:lnSpc>
              <a:spcBef>
                <a:spcPts val="0"/>
              </a:spcBef>
              <a:spcAft>
                <a:spcPts val="0"/>
              </a:spcAft>
              <a:buClr>
                <a:srgbClr val="000000"/>
              </a:buClr>
              <a:buSzPts val="1400"/>
              <a:buFont typeface="Times New Roman"/>
              <a:buChar char="●"/>
            </a:pPr>
            <a:r>
              <a:rPr lang="en" sz="1400">
                <a:solidFill>
                  <a:srgbClr val="000000"/>
                </a:solidFill>
                <a:highlight>
                  <a:schemeClr val="lt1"/>
                </a:highlight>
                <a:latin typeface="Times New Roman"/>
                <a:ea typeface="Times New Roman"/>
                <a:cs typeface="Times New Roman"/>
                <a:sym typeface="Times New Roman"/>
              </a:rPr>
              <a:t>Decoder</a:t>
            </a:r>
            <a:endParaRPr sz="1400">
              <a:solidFill>
                <a:srgbClr val="000000"/>
              </a:solidFill>
              <a:highlight>
                <a:schemeClr val="lt1"/>
              </a:highlight>
              <a:latin typeface="Times New Roman"/>
              <a:ea typeface="Times New Roman"/>
              <a:cs typeface="Times New Roman"/>
              <a:sym typeface="Times New Roman"/>
            </a:endParaRPr>
          </a:p>
          <a:p>
            <a:pPr indent="0" lvl="0" marL="0" rtl="0" algn="just">
              <a:lnSpc>
                <a:spcPct val="158000"/>
              </a:lnSpc>
              <a:spcBef>
                <a:spcPts val="3600"/>
              </a:spcBef>
              <a:spcAft>
                <a:spcPts val="0"/>
              </a:spcAft>
              <a:buNone/>
            </a:pPr>
            <a:r>
              <a:rPr lang="en" sz="1400">
                <a:solidFill>
                  <a:srgbClr val="000000"/>
                </a:solidFill>
                <a:highlight>
                  <a:schemeClr val="lt1"/>
                </a:highlight>
                <a:latin typeface="Times New Roman"/>
                <a:ea typeface="Times New Roman"/>
                <a:cs typeface="Times New Roman"/>
                <a:sym typeface="Times New Roman"/>
              </a:rPr>
              <a:t>The input image is passed into the encoder. The encoder extracts features from the input image by using Convolutions and compressed the representation of image but increase the number of channels. The encoder consists of 3 convolution that reduces the representation by 1/4 th of actual image size.</a:t>
            </a:r>
            <a:endParaRPr sz="1400">
              <a:solidFill>
                <a:srgbClr val="000000"/>
              </a:solidFill>
              <a:latin typeface="Times New Roman"/>
              <a:ea typeface="Times New Roman"/>
              <a:cs typeface="Times New Roman"/>
              <a:sym typeface="Times New Roman"/>
            </a:endParaRPr>
          </a:p>
          <a:p>
            <a:pPr indent="0" lvl="0" marL="0" rtl="0" algn="l">
              <a:spcBef>
                <a:spcPts val="36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Font typeface="Times New Roman"/>
              <a:buAutoNum type="arabicPeriod"/>
            </a:pPr>
            <a:r>
              <a:rPr lang="en" sz="1600">
                <a:latin typeface="Times New Roman"/>
                <a:ea typeface="Times New Roman"/>
                <a:cs typeface="Times New Roman"/>
                <a:sym typeface="Times New Roman"/>
              </a:rPr>
              <a:t>Introduction</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AutoNum type="arabicPeriod"/>
            </a:pPr>
            <a:r>
              <a:rPr lang="en" sz="1600">
                <a:latin typeface="Times New Roman"/>
                <a:ea typeface="Times New Roman"/>
                <a:cs typeface="Times New Roman"/>
                <a:sym typeface="Times New Roman"/>
              </a:rPr>
              <a:t>Related Work</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AutoNum type="arabicPeriod"/>
            </a:pPr>
            <a:r>
              <a:rPr lang="en" sz="1600">
                <a:latin typeface="Times New Roman"/>
                <a:ea typeface="Times New Roman"/>
                <a:cs typeface="Times New Roman"/>
                <a:sym typeface="Times New Roman"/>
              </a:rPr>
              <a:t>Objective</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AutoNum type="arabicPeriod"/>
            </a:pPr>
            <a:r>
              <a:rPr lang="en" sz="1600">
                <a:latin typeface="Times New Roman"/>
                <a:ea typeface="Times New Roman"/>
                <a:cs typeface="Times New Roman"/>
                <a:sym typeface="Times New Roman"/>
              </a:rPr>
              <a:t>CycleGAN</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AutoNum type="arabicPeriod"/>
            </a:pPr>
            <a:r>
              <a:rPr lang="en" sz="1600">
                <a:latin typeface="Times New Roman"/>
                <a:ea typeface="Times New Roman"/>
                <a:cs typeface="Times New Roman"/>
                <a:sym typeface="Times New Roman"/>
              </a:rPr>
              <a:t>Implementation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AutoNum type="arabicPeriod"/>
            </a:pPr>
            <a:r>
              <a:rPr lang="en" sz="1600">
                <a:latin typeface="Times New Roman"/>
                <a:ea typeface="Times New Roman"/>
                <a:cs typeface="Times New Roman"/>
                <a:sym typeface="Times New Roman"/>
              </a:rPr>
              <a:t>Experiment &amp; Results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AutoNum type="arabicPeriod"/>
            </a:pPr>
            <a:r>
              <a:rPr lang="en" sz="1600">
                <a:latin typeface="Times New Roman"/>
                <a:ea typeface="Times New Roman"/>
                <a:cs typeface="Times New Roman"/>
                <a:sym typeface="Times New Roman"/>
              </a:rPr>
              <a:t>Research Challenges and Future scopes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AutoNum type="arabicPeriod"/>
            </a:pPr>
            <a:r>
              <a:rPr lang="en" sz="1600">
                <a:latin typeface="Times New Roman"/>
                <a:ea typeface="Times New Roman"/>
                <a:cs typeface="Times New Roman"/>
                <a:sym typeface="Times New Roman"/>
              </a:rPr>
              <a:t>Conclusion</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2"/>
              </a:solidFill>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p:txBody>
      </p:sp>
      <p:sp>
        <p:nvSpPr>
          <p:cNvPr id="247" name="Google Shape;247;p14"/>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8" name="Google Shape;248;p14"/>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2"/>
          <p:cNvSpPr txBox="1"/>
          <p:nvPr>
            <p:ph idx="4294967295" type="body"/>
          </p:nvPr>
        </p:nvSpPr>
        <p:spPr>
          <a:xfrm>
            <a:off x="337775" y="1654750"/>
            <a:ext cx="3805500" cy="30942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Clr>
                <a:schemeClr val="dk1"/>
              </a:buClr>
              <a:buSzPts val="1100"/>
              <a:buFont typeface="Arial"/>
              <a:buNone/>
            </a:pPr>
            <a:r>
              <a:rPr lang="en" sz="1400">
                <a:solidFill>
                  <a:srgbClr val="000000"/>
                </a:solidFill>
                <a:highlight>
                  <a:schemeClr val="lt1"/>
                </a:highlight>
                <a:latin typeface="Times New Roman"/>
                <a:ea typeface="Times New Roman"/>
                <a:cs typeface="Times New Roman"/>
                <a:sym typeface="Times New Roman"/>
              </a:rPr>
              <a:t>Then the output of encoder after activation function is applied is passed into the transformer. The transformer contains 6 or 9 residual blocks based on the size of input. The output of transformer is then passed into the decoder which uses 2 -deconvolution block of fraction strides to increase the size of representation to original size.</a:t>
            </a:r>
            <a:endParaRPr sz="1400">
              <a:solidFill>
                <a:srgbClr val="000000"/>
              </a:solidFill>
              <a:highlight>
                <a:schemeClr val="lt1"/>
              </a:highlight>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t/>
            </a:r>
            <a:endParaRPr sz="14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76" name="Google Shape;376;p3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77" name="Google Shape;377;p32"/>
          <p:cNvSpPr txBox="1"/>
          <p:nvPr/>
        </p:nvSpPr>
        <p:spPr>
          <a:xfrm>
            <a:off x="239000" y="727375"/>
            <a:ext cx="4231800" cy="9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1"/>
                </a:solidFill>
                <a:latin typeface="Miriam Libre"/>
                <a:ea typeface="Miriam Libre"/>
                <a:cs typeface="Miriam Libre"/>
                <a:sym typeface="Miriam Libre"/>
              </a:rPr>
              <a:t>4.3.1 Generator Architecture</a:t>
            </a:r>
            <a:endParaRPr sz="2300">
              <a:solidFill>
                <a:schemeClr val="accent1"/>
              </a:solidFill>
              <a:latin typeface="Miriam Libre"/>
              <a:ea typeface="Miriam Libre"/>
              <a:cs typeface="Miriam Libre"/>
              <a:sym typeface="Miriam Libre"/>
            </a:endParaRPr>
          </a:p>
          <a:p>
            <a:pPr indent="0" lvl="0" marL="0" rtl="0" algn="l">
              <a:spcBef>
                <a:spcPts val="0"/>
              </a:spcBef>
              <a:spcAft>
                <a:spcPts val="0"/>
              </a:spcAft>
              <a:buClr>
                <a:schemeClr val="dk1"/>
              </a:buClr>
              <a:buSzPts val="1100"/>
              <a:buFont typeface="Arial"/>
              <a:buNone/>
            </a:pPr>
            <a:r>
              <a:rPr lang="en" sz="2300">
                <a:solidFill>
                  <a:schemeClr val="accent1"/>
                </a:solidFill>
                <a:latin typeface="Miriam Libre"/>
                <a:ea typeface="Miriam Libre"/>
                <a:cs typeface="Miriam Libre"/>
                <a:sym typeface="Miriam Libre"/>
              </a:rPr>
              <a:t>         (Contd.)</a:t>
            </a:r>
            <a:endParaRPr sz="2300">
              <a:solidFill>
                <a:schemeClr val="accent1"/>
              </a:solidFill>
              <a:latin typeface="Miriam Libre"/>
              <a:ea typeface="Miriam Libre"/>
              <a:cs typeface="Miriam Libre"/>
              <a:sym typeface="Miriam Libre"/>
            </a:endParaRPr>
          </a:p>
          <a:p>
            <a:pPr indent="0" lvl="0" marL="0" rtl="0" algn="l">
              <a:spcBef>
                <a:spcPts val="0"/>
              </a:spcBef>
              <a:spcAft>
                <a:spcPts val="0"/>
              </a:spcAft>
              <a:buNone/>
            </a:pPr>
            <a:r>
              <a:t/>
            </a:r>
            <a:endParaRPr sz="900">
              <a:latin typeface="Barlow Light"/>
              <a:ea typeface="Barlow Light"/>
              <a:cs typeface="Barlow Light"/>
              <a:sym typeface="Barlow Light"/>
            </a:endParaRPr>
          </a:p>
        </p:txBody>
      </p:sp>
      <p:pic>
        <p:nvPicPr>
          <p:cNvPr id="378" name="Google Shape;378;p32"/>
          <p:cNvPicPr preferRelativeResize="0"/>
          <p:nvPr/>
        </p:nvPicPr>
        <p:blipFill>
          <a:blip r:embed="rId3">
            <a:alphaModFix/>
          </a:blip>
          <a:stretch>
            <a:fillRect/>
          </a:stretch>
        </p:blipFill>
        <p:spPr>
          <a:xfrm>
            <a:off x="4291450" y="1958700"/>
            <a:ext cx="4852551" cy="1803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4" name="Google Shape;384;p33"/>
          <p:cNvSpPr txBox="1"/>
          <p:nvPr>
            <p:ph type="title"/>
          </p:nvPr>
        </p:nvSpPr>
        <p:spPr>
          <a:xfrm>
            <a:off x="324600" y="322125"/>
            <a:ext cx="5271300" cy="89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4.3.2 Discriminator Architecture</a:t>
            </a:r>
            <a:endParaRPr sz="2500"/>
          </a:p>
        </p:txBody>
      </p:sp>
      <p:sp>
        <p:nvSpPr>
          <p:cNvPr id="385" name="Google Shape;385;p33"/>
          <p:cNvSpPr txBox="1"/>
          <p:nvPr>
            <p:ph idx="1" type="body"/>
          </p:nvPr>
        </p:nvSpPr>
        <p:spPr>
          <a:xfrm>
            <a:off x="457200" y="1327450"/>
            <a:ext cx="5138700" cy="1215600"/>
          </a:xfrm>
          <a:prstGeom prst="rect">
            <a:avLst/>
          </a:prstGeom>
        </p:spPr>
        <p:txBody>
          <a:bodyPr anchorCtr="0" anchor="t" bIns="91425" lIns="91425" spcFirstLastPara="1" rIns="91425" wrap="square" tIns="91425">
            <a:noAutofit/>
          </a:bodyPr>
          <a:lstStyle/>
          <a:p>
            <a:pPr indent="0" lvl="0" marL="0" rtl="0" algn="just">
              <a:lnSpc>
                <a:spcPct val="171429"/>
              </a:lnSpc>
              <a:spcBef>
                <a:spcPts val="0"/>
              </a:spcBef>
              <a:spcAft>
                <a:spcPts val="0"/>
              </a:spcAft>
              <a:buClr>
                <a:schemeClr val="dk1"/>
              </a:buClr>
              <a:buSzPts val="1100"/>
              <a:buFont typeface="Arial"/>
              <a:buNone/>
            </a:pPr>
            <a:r>
              <a:rPr lang="en" sz="1400">
                <a:solidFill>
                  <a:srgbClr val="000000"/>
                </a:solidFill>
                <a:highlight>
                  <a:schemeClr val="lt1"/>
                </a:highlight>
                <a:latin typeface="Times New Roman"/>
                <a:ea typeface="Times New Roman"/>
                <a:cs typeface="Times New Roman"/>
                <a:sym typeface="Times New Roman"/>
              </a:rPr>
              <a:t>The discriminator would take an image as an input and try to predict if it is an original or the output from the generator. Generator can be visualized in the following image.</a:t>
            </a:r>
            <a:endParaRPr sz="1400">
              <a:solidFill>
                <a:srgbClr val="000000"/>
              </a:solidFill>
              <a:highlight>
                <a:schemeClr val="lt1"/>
              </a:highlight>
              <a:latin typeface="Times New Roman"/>
              <a:ea typeface="Times New Roman"/>
              <a:cs typeface="Times New Roman"/>
              <a:sym typeface="Times New Roman"/>
            </a:endParaRPr>
          </a:p>
          <a:p>
            <a:pPr indent="0" lvl="0" marL="0" rtl="0" algn="just">
              <a:lnSpc>
                <a:spcPct val="171429"/>
              </a:lnSpc>
              <a:spcBef>
                <a:spcPts val="800"/>
              </a:spcBef>
              <a:spcAft>
                <a:spcPts val="0"/>
              </a:spcAft>
              <a:buClr>
                <a:schemeClr val="dk1"/>
              </a:buClr>
              <a:buSzPts val="1100"/>
              <a:buFont typeface="Arial"/>
              <a:buNone/>
            </a:pPr>
            <a:r>
              <a:t/>
            </a:r>
            <a:endParaRPr sz="1400">
              <a:solidFill>
                <a:srgbClr val="000000"/>
              </a:solidFill>
              <a:highlight>
                <a:schemeClr val="lt1"/>
              </a:highlight>
              <a:latin typeface="Times New Roman"/>
              <a:ea typeface="Times New Roman"/>
              <a:cs typeface="Times New Roman"/>
              <a:sym typeface="Times New Roman"/>
            </a:endParaRPr>
          </a:p>
          <a:p>
            <a:pPr indent="0" lvl="0" marL="0" rtl="0" algn="just">
              <a:lnSpc>
                <a:spcPct val="171429"/>
              </a:lnSpc>
              <a:spcBef>
                <a:spcPts val="800"/>
              </a:spcBef>
              <a:spcAft>
                <a:spcPts val="0"/>
              </a:spcAft>
              <a:buClr>
                <a:schemeClr val="dk1"/>
              </a:buClr>
              <a:buSzPts val="1100"/>
              <a:buFont typeface="Arial"/>
              <a:buNone/>
            </a:pPr>
            <a:r>
              <a:t/>
            </a:r>
            <a:endParaRPr sz="1400">
              <a:solidFill>
                <a:srgbClr val="000000"/>
              </a:solidFill>
              <a:highlight>
                <a:schemeClr val="lt1"/>
              </a:highlight>
              <a:latin typeface="Times New Roman"/>
              <a:ea typeface="Times New Roman"/>
              <a:cs typeface="Times New Roman"/>
              <a:sym typeface="Times New Roman"/>
            </a:endParaRPr>
          </a:p>
          <a:p>
            <a:pPr indent="0" lvl="0" marL="0" rtl="0" algn="l">
              <a:spcBef>
                <a:spcPts val="80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386" name="Google Shape;386;p33"/>
          <p:cNvPicPr preferRelativeResize="0"/>
          <p:nvPr/>
        </p:nvPicPr>
        <p:blipFill>
          <a:blip r:embed="rId3">
            <a:alphaModFix/>
          </a:blip>
          <a:stretch>
            <a:fillRect/>
          </a:stretch>
        </p:blipFill>
        <p:spPr>
          <a:xfrm>
            <a:off x="457188" y="2652275"/>
            <a:ext cx="4791075" cy="2076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4"/>
          <p:cNvSpPr txBox="1"/>
          <p:nvPr>
            <p:ph type="ctrTitle"/>
          </p:nvPr>
        </p:nvSpPr>
        <p:spPr>
          <a:xfrm>
            <a:off x="2626350" y="1888150"/>
            <a:ext cx="4540800" cy="150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5</a:t>
            </a:r>
            <a:r>
              <a:rPr lang="en">
                <a:solidFill>
                  <a:schemeClr val="lt1"/>
                </a:solidFill>
              </a:rPr>
              <a:t>.</a:t>
            </a:r>
            <a:endParaRPr>
              <a:solidFill>
                <a:schemeClr val="lt1"/>
              </a:solidFill>
            </a:endParaRPr>
          </a:p>
          <a:p>
            <a:pPr indent="0" lvl="0" marL="0" rtl="0" algn="ctr">
              <a:spcBef>
                <a:spcPts val="0"/>
              </a:spcBef>
              <a:spcAft>
                <a:spcPts val="0"/>
              </a:spcAft>
              <a:buNone/>
            </a:pPr>
            <a:r>
              <a:rPr lang="en">
                <a:solidFill>
                  <a:schemeClr val="lt1"/>
                </a:solidFill>
              </a:rPr>
              <a:t>IMPLEMENTATION</a:t>
            </a:r>
            <a:endParaRPr>
              <a:solidFill>
                <a:schemeClr val="lt1"/>
              </a:solidFill>
            </a:endParaRPr>
          </a:p>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97" name="Google Shape;397;p3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a:t>
            </a:r>
            <a:endParaRPr/>
          </a:p>
        </p:txBody>
      </p:sp>
      <p:sp>
        <p:nvSpPr>
          <p:cNvPr id="398" name="Google Shape;398;p35"/>
          <p:cNvSpPr txBox="1"/>
          <p:nvPr>
            <p:ph idx="1" type="body"/>
          </p:nvPr>
        </p:nvSpPr>
        <p:spPr>
          <a:xfrm>
            <a:off x="457200" y="1657350"/>
            <a:ext cx="5307000" cy="3180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t/>
            </a:r>
            <a:endParaRPr sz="1600">
              <a:solidFill>
                <a:srgbClr val="000000"/>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adopt the architecture for our common latent encoder, generator, and discriminator networks from Zhu and Park et al. . </a:t>
            </a:r>
            <a:endParaRPr sz="1600">
              <a:solidFill>
                <a:srgbClr val="000000"/>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domain-invariant encoders includes two stride-2 convolutions, and three residual blocks. </a:t>
            </a:r>
            <a:endParaRPr sz="1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04" name="Google Shape;404;p3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(Contd.)</a:t>
            </a:r>
            <a:endParaRPr/>
          </a:p>
        </p:txBody>
      </p:sp>
      <p:sp>
        <p:nvSpPr>
          <p:cNvPr id="405" name="Google Shape;405;p36"/>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generators consist of three residual blocks and two transposed convolutions with stride-2. The domain-specific encoders share the first two convolution layers with their corresponding domain-invariant encoders, followed by five stride-2 convolutions. </a:t>
            </a:r>
            <a:endParaRPr sz="16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11" name="Google Shape;411;p3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(Contd.)</a:t>
            </a:r>
            <a:endParaRPr/>
          </a:p>
        </p:txBody>
      </p:sp>
      <p:sp>
        <p:nvSpPr>
          <p:cNvPr id="412" name="Google Shape;412;p37"/>
          <p:cNvSpPr txBox="1"/>
          <p:nvPr>
            <p:ph idx="1" type="body"/>
          </p:nvPr>
        </p:nvSpPr>
        <p:spPr>
          <a:xfrm>
            <a:off x="402650" y="1657350"/>
            <a:ext cx="5533200" cy="31809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Since the spatial size of the domain-specific codes do not match with their corresponding domain-invariant codes, we made them to be the same size as the domain-invariant codes, and then concatenate them to create the generators’ inputs. </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For the discriminator networks we use 200 × 200 CycleGAN networks, which classifies whether 200 × 200 overlapping image patches are real or fake. We use Adam optimizer  for online optimization with the learning rate of 0.0002. </a:t>
            </a:r>
            <a:endParaRPr sz="15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8"/>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18" name="Google Shape;418;p38"/>
          <p:cNvPicPr preferRelativeResize="0"/>
          <p:nvPr/>
        </p:nvPicPr>
        <p:blipFill>
          <a:blip r:embed="rId3">
            <a:alphaModFix/>
          </a:blip>
          <a:stretch>
            <a:fillRect/>
          </a:stretch>
        </p:blipFill>
        <p:spPr>
          <a:xfrm>
            <a:off x="1277050" y="231050"/>
            <a:ext cx="5143539" cy="4502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9"/>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24" name="Google Shape;424;p39"/>
          <p:cNvPicPr preferRelativeResize="0"/>
          <p:nvPr/>
        </p:nvPicPr>
        <p:blipFill>
          <a:blip r:embed="rId3">
            <a:alphaModFix/>
          </a:blip>
          <a:stretch>
            <a:fillRect/>
          </a:stretch>
        </p:blipFill>
        <p:spPr>
          <a:xfrm>
            <a:off x="1843325" y="930975"/>
            <a:ext cx="5323925" cy="2524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0"/>
          <p:cNvSpPr txBox="1"/>
          <p:nvPr>
            <p:ph type="ctrTitle"/>
          </p:nvPr>
        </p:nvSpPr>
        <p:spPr>
          <a:xfrm>
            <a:off x="2626350" y="1888150"/>
            <a:ext cx="4540800" cy="216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chemeClr val="lt1"/>
                </a:solidFill>
              </a:rPr>
              <a:t>5.</a:t>
            </a:r>
            <a:endParaRPr sz="3800">
              <a:solidFill>
                <a:schemeClr val="lt1"/>
              </a:solidFill>
            </a:endParaRPr>
          </a:p>
          <a:p>
            <a:pPr indent="0" lvl="0" marL="0" rtl="0" algn="ctr">
              <a:spcBef>
                <a:spcPts val="0"/>
              </a:spcBef>
              <a:spcAft>
                <a:spcPts val="0"/>
              </a:spcAft>
              <a:buNone/>
            </a:pPr>
            <a:r>
              <a:rPr lang="en" sz="3800">
                <a:solidFill>
                  <a:schemeClr val="lt1"/>
                </a:solidFill>
              </a:rPr>
              <a:t>EXPERIMENTATION</a:t>
            </a:r>
            <a:endParaRPr sz="3800">
              <a:solidFill>
                <a:schemeClr val="lt1"/>
              </a:solidFill>
            </a:endParaRPr>
          </a:p>
          <a:p>
            <a:pPr indent="0" lvl="0" marL="0" rtl="0" algn="ctr">
              <a:spcBef>
                <a:spcPts val="0"/>
              </a:spcBef>
              <a:spcAft>
                <a:spcPts val="0"/>
              </a:spcAft>
              <a:buNone/>
            </a:pPr>
            <a:r>
              <a:rPr lang="en" sz="3800">
                <a:solidFill>
                  <a:schemeClr val="lt1"/>
                </a:solidFill>
              </a:rPr>
              <a:t>&amp;</a:t>
            </a:r>
            <a:endParaRPr sz="3800">
              <a:solidFill>
                <a:schemeClr val="lt1"/>
              </a:solidFill>
            </a:endParaRPr>
          </a:p>
          <a:p>
            <a:pPr indent="0" lvl="0" marL="0" rtl="0" algn="ctr">
              <a:spcBef>
                <a:spcPts val="0"/>
              </a:spcBef>
              <a:spcAft>
                <a:spcPts val="0"/>
              </a:spcAft>
              <a:buNone/>
            </a:pPr>
            <a:r>
              <a:rPr lang="en" sz="3800">
                <a:solidFill>
                  <a:schemeClr val="lt1"/>
                </a:solidFill>
              </a:rPr>
              <a:t>RESULTS</a:t>
            </a:r>
            <a:endParaRPr sz="3800">
              <a:solidFill>
                <a:schemeClr val="lt1"/>
              </a:solidFill>
            </a:endParaRPr>
          </a:p>
          <a:p>
            <a:pPr indent="0" lvl="0" marL="0" rtl="0" algn="ctr">
              <a:spcBef>
                <a:spcPts val="0"/>
              </a:spcBef>
              <a:spcAft>
                <a:spcPts val="0"/>
              </a:spcAft>
              <a:buNone/>
            </a:pPr>
            <a:r>
              <a:t/>
            </a:r>
            <a:endParaRPr sz="3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1"/>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5" name="Google Shape;435;p41"/>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Experimentation &amp; Results</a:t>
            </a:r>
            <a:endParaRPr/>
          </a:p>
        </p:txBody>
      </p:sp>
      <p:sp>
        <p:nvSpPr>
          <p:cNvPr id="436" name="Google Shape;436;p41"/>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At first we had no idea which GAN to actually use for our project, so experimented with Style GAN, however, we found it was not exactly what we were looking for, so we decided to go with Cycle GAN after consulting Prof. Matthew Dailey. </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As we decided to use Cycle GAN for our project we could experiment with the inverse of what our objective actually was.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were able to achieve the results as shown below in 10 epochs.</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ph type="ctrTitle"/>
          </p:nvPr>
        </p:nvSpPr>
        <p:spPr>
          <a:xfrm>
            <a:off x="2626350" y="1888150"/>
            <a:ext cx="3891300" cy="150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42" name="Google Shape;442;p42"/>
          <p:cNvPicPr preferRelativeResize="0"/>
          <p:nvPr/>
        </p:nvPicPr>
        <p:blipFill>
          <a:blip r:embed="rId3">
            <a:alphaModFix/>
          </a:blip>
          <a:stretch>
            <a:fillRect/>
          </a:stretch>
        </p:blipFill>
        <p:spPr>
          <a:xfrm>
            <a:off x="979250" y="1461402"/>
            <a:ext cx="7185501" cy="2852400"/>
          </a:xfrm>
          <a:prstGeom prst="rect">
            <a:avLst/>
          </a:prstGeom>
          <a:noFill/>
          <a:ln>
            <a:noFill/>
          </a:ln>
        </p:spPr>
      </p:pic>
      <p:sp>
        <p:nvSpPr>
          <p:cNvPr id="443" name="Google Shape;443;p42"/>
          <p:cNvSpPr txBox="1"/>
          <p:nvPr/>
        </p:nvSpPr>
        <p:spPr>
          <a:xfrm>
            <a:off x="831175" y="571500"/>
            <a:ext cx="6980100" cy="568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600">
                <a:solidFill>
                  <a:schemeClr val="dk1"/>
                </a:solidFill>
                <a:latin typeface="Times New Roman"/>
                <a:ea typeface="Times New Roman"/>
                <a:cs typeface="Times New Roman"/>
                <a:sym typeface="Times New Roman"/>
              </a:rPr>
              <a:t>These results show the progress of the model(epochs 2,4,6,8).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49" name="Google Shape;449;p43"/>
          <p:cNvPicPr preferRelativeResize="0"/>
          <p:nvPr/>
        </p:nvPicPr>
        <p:blipFill>
          <a:blip r:embed="rId3">
            <a:alphaModFix/>
          </a:blip>
          <a:stretch>
            <a:fillRect/>
          </a:stretch>
        </p:blipFill>
        <p:spPr>
          <a:xfrm>
            <a:off x="2443150" y="1528763"/>
            <a:ext cx="4257675" cy="2085975"/>
          </a:xfrm>
          <a:prstGeom prst="rect">
            <a:avLst/>
          </a:prstGeom>
          <a:noFill/>
          <a:ln>
            <a:noFill/>
          </a:ln>
        </p:spPr>
      </p:pic>
      <p:sp>
        <p:nvSpPr>
          <p:cNvPr id="450" name="Google Shape;450;p43"/>
          <p:cNvSpPr txBox="1"/>
          <p:nvPr/>
        </p:nvSpPr>
        <p:spPr>
          <a:xfrm>
            <a:off x="831175" y="571500"/>
            <a:ext cx="6980100" cy="568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t>At the end of 10th epoch our results looked something like this</a:t>
            </a:r>
            <a:endParaRPr/>
          </a:p>
          <a:p>
            <a:pPr indent="0" lvl="0" marL="0" rtl="0" algn="just">
              <a:lnSpc>
                <a:spcPct val="115000"/>
              </a:lnSpc>
              <a:spcBef>
                <a:spcPts val="1600"/>
              </a:spcBef>
              <a:spcAft>
                <a:spcPts val="0"/>
              </a:spcAft>
              <a:buClr>
                <a:schemeClr val="dk1"/>
              </a:buClr>
              <a:buSzPts val="1100"/>
              <a:buFont typeface="Arial"/>
              <a:buNone/>
            </a:pPr>
            <a:r>
              <a:t/>
            </a:r>
            <a:endParaRPr/>
          </a:p>
          <a:p>
            <a:pPr indent="0" lvl="0" marL="0" rtl="0" algn="just">
              <a:lnSpc>
                <a:spcPct val="115000"/>
              </a:lnSpc>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56" name="Google Shape;456;p44"/>
          <p:cNvSpPr txBox="1"/>
          <p:nvPr/>
        </p:nvSpPr>
        <p:spPr>
          <a:xfrm>
            <a:off x="831175" y="571500"/>
            <a:ext cx="6980100" cy="568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Which we found was pretty good, so we tested Prof Chaklam’s photo from his facebook</a:t>
            </a:r>
            <a:endParaRPr/>
          </a:p>
          <a:p>
            <a:pPr indent="0" lvl="0" marL="0" rtl="0" algn="just">
              <a:lnSpc>
                <a:spcPct val="115000"/>
              </a:lnSpc>
              <a:spcBef>
                <a:spcPts val="1600"/>
              </a:spcBef>
              <a:spcAft>
                <a:spcPts val="1600"/>
              </a:spcAft>
              <a:buNone/>
            </a:pPr>
            <a:r>
              <a:t/>
            </a:r>
            <a:endParaRPr/>
          </a:p>
        </p:txBody>
      </p:sp>
      <p:pic>
        <p:nvPicPr>
          <p:cNvPr id="457" name="Google Shape;457;p44"/>
          <p:cNvPicPr preferRelativeResize="0"/>
          <p:nvPr/>
        </p:nvPicPr>
        <p:blipFill>
          <a:blip r:embed="rId3">
            <a:alphaModFix/>
          </a:blip>
          <a:stretch>
            <a:fillRect/>
          </a:stretch>
        </p:blipFill>
        <p:spPr>
          <a:xfrm>
            <a:off x="2679925" y="1644629"/>
            <a:ext cx="3784150" cy="1854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5"/>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63" name="Google Shape;463;p45"/>
          <p:cNvSpPr txBox="1"/>
          <p:nvPr/>
        </p:nvSpPr>
        <p:spPr>
          <a:xfrm>
            <a:off x="831175" y="571500"/>
            <a:ext cx="7551600" cy="7170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en" sz="1600">
                <a:latin typeface="Times New Roman"/>
                <a:ea typeface="Times New Roman"/>
                <a:cs typeface="Times New Roman"/>
                <a:sym typeface="Times New Roman"/>
              </a:rPr>
              <a:t>The results of epoch 12 were very disappointing as the image started to turn green and we learned the hard way that Mark Twain’s story may actually be true.</a:t>
            </a:r>
            <a:endParaRPr sz="1600">
              <a:latin typeface="Times New Roman"/>
              <a:ea typeface="Times New Roman"/>
              <a:cs typeface="Times New Roman"/>
              <a:sym typeface="Times New Roman"/>
            </a:endParaRPr>
          </a:p>
          <a:p>
            <a:pPr indent="0" lvl="0" marL="0" rtl="0" algn="just">
              <a:lnSpc>
                <a:spcPct val="115000"/>
              </a:lnSpc>
              <a:spcBef>
                <a:spcPts val="1600"/>
              </a:spcBef>
              <a:spcAft>
                <a:spcPts val="1600"/>
              </a:spcAft>
              <a:buNone/>
            </a:pPr>
            <a:r>
              <a:t/>
            </a:r>
            <a:endParaRPr sz="1600">
              <a:latin typeface="Times New Roman"/>
              <a:ea typeface="Times New Roman"/>
              <a:cs typeface="Times New Roman"/>
              <a:sym typeface="Times New Roman"/>
            </a:endParaRPr>
          </a:p>
        </p:txBody>
      </p:sp>
      <p:pic>
        <p:nvPicPr>
          <p:cNvPr id="464" name="Google Shape;464;p45"/>
          <p:cNvPicPr preferRelativeResize="0"/>
          <p:nvPr/>
        </p:nvPicPr>
        <p:blipFill>
          <a:blip r:embed="rId3">
            <a:alphaModFix/>
          </a:blip>
          <a:stretch>
            <a:fillRect/>
          </a:stretch>
        </p:blipFill>
        <p:spPr>
          <a:xfrm>
            <a:off x="2201575" y="1805975"/>
            <a:ext cx="4257675" cy="2076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6"/>
          <p:cNvSpPr txBox="1"/>
          <p:nvPr>
            <p:ph type="ctrTitle"/>
          </p:nvPr>
        </p:nvSpPr>
        <p:spPr>
          <a:xfrm>
            <a:off x="2626350" y="1888150"/>
            <a:ext cx="4540800" cy="216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chemeClr val="lt1"/>
                </a:solidFill>
              </a:rPr>
              <a:t>5.</a:t>
            </a:r>
            <a:endParaRPr sz="3800">
              <a:solidFill>
                <a:schemeClr val="lt1"/>
              </a:solidFill>
            </a:endParaRPr>
          </a:p>
          <a:p>
            <a:pPr indent="0" lvl="0" marL="0" rtl="0" algn="ctr">
              <a:spcBef>
                <a:spcPts val="0"/>
              </a:spcBef>
              <a:spcAft>
                <a:spcPts val="0"/>
              </a:spcAft>
              <a:buNone/>
            </a:pPr>
            <a:r>
              <a:rPr lang="en" sz="3800">
                <a:solidFill>
                  <a:schemeClr val="lt1"/>
                </a:solidFill>
              </a:rPr>
              <a:t>RESEARCH CHALLENGES &amp; FUTURE WORK</a:t>
            </a:r>
            <a:endParaRPr sz="3800">
              <a:solidFill>
                <a:schemeClr val="lt1"/>
              </a:solidFill>
            </a:endParaRPr>
          </a:p>
          <a:p>
            <a:pPr indent="0" lvl="0" marL="0" rtl="0" algn="ctr">
              <a:spcBef>
                <a:spcPts val="0"/>
              </a:spcBef>
              <a:spcAft>
                <a:spcPts val="0"/>
              </a:spcAft>
              <a:buNone/>
            </a:pPr>
            <a:r>
              <a:t/>
            </a:r>
            <a:endParaRPr sz="3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75" name="Google Shape;475;p47"/>
          <p:cNvSpPr txBox="1"/>
          <p:nvPr>
            <p:ph type="title"/>
          </p:nvPr>
        </p:nvSpPr>
        <p:spPr>
          <a:xfrm>
            <a:off x="457200" y="485775"/>
            <a:ext cx="5138700" cy="95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Challenges &amp; Future Work</a:t>
            </a:r>
            <a:endParaRPr/>
          </a:p>
        </p:txBody>
      </p:sp>
      <p:sp>
        <p:nvSpPr>
          <p:cNvPr id="476" name="Google Shape;476;p47"/>
          <p:cNvSpPr txBox="1"/>
          <p:nvPr>
            <p:ph idx="1" type="body"/>
          </p:nvPr>
        </p:nvSpPr>
        <p:spPr>
          <a:xfrm>
            <a:off x="457200" y="1597600"/>
            <a:ext cx="5431800" cy="32406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Firstly, we had a bit of  difficulty in deciding which type of GANs is best for our project between the Cycle GAN and Pix2pix CGAN.</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Secondly, due to the geometric inconsistency  issue between the two domains, there was some extent of distortion seen in the final generated image.</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Lastly, we also had trouble managing the dataset for Simpson faces  as well for the human faces.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For future works we plan to resolve the issue of distortions in the final generated image thereby, producing even high quality images.</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8"/>
          <p:cNvSpPr txBox="1"/>
          <p:nvPr>
            <p:ph type="ctrTitle"/>
          </p:nvPr>
        </p:nvSpPr>
        <p:spPr>
          <a:xfrm>
            <a:off x="2626350" y="1561225"/>
            <a:ext cx="4540800" cy="19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chemeClr val="lt1"/>
                </a:solidFill>
              </a:rPr>
              <a:t>5.</a:t>
            </a:r>
            <a:endParaRPr sz="3800">
              <a:solidFill>
                <a:schemeClr val="lt1"/>
              </a:solidFill>
            </a:endParaRPr>
          </a:p>
          <a:p>
            <a:pPr indent="0" lvl="0" marL="0" rtl="0" algn="ctr">
              <a:spcBef>
                <a:spcPts val="0"/>
              </a:spcBef>
              <a:spcAft>
                <a:spcPts val="0"/>
              </a:spcAft>
              <a:buNone/>
            </a:pPr>
            <a:r>
              <a:rPr lang="en" sz="3800">
                <a:solidFill>
                  <a:schemeClr val="lt1"/>
                </a:solidFill>
              </a:rPr>
              <a:t>CONCLUSION</a:t>
            </a:r>
            <a:endParaRPr sz="3800">
              <a:solidFill>
                <a:schemeClr val="lt1"/>
              </a:solidFill>
            </a:endParaRPr>
          </a:p>
          <a:p>
            <a:pPr indent="0" lvl="0" marL="0" rtl="0" algn="ctr">
              <a:spcBef>
                <a:spcPts val="0"/>
              </a:spcBef>
              <a:spcAft>
                <a:spcPts val="0"/>
              </a:spcAft>
              <a:buNone/>
            </a:pPr>
            <a:r>
              <a:t/>
            </a:r>
            <a:endParaRPr sz="3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87" name="Google Shape;487;p49"/>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88" name="Google Shape;488;p49"/>
          <p:cNvSpPr txBox="1"/>
          <p:nvPr>
            <p:ph idx="1" type="body"/>
          </p:nvPr>
        </p:nvSpPr>
        <p:spPr>
          <a:xfrm>
            <a:off x="457200" y="1657350"/>
            <a:ext cx="5260500" cy="3180900"/>
          </a:xfrm>
          <a:prstGeom prst="rect">
            <a:avLst/>
          </a:prstGeom>
        </p:spPr>
        <p:txBody>
          <a:bodyPr anchorCtr="0" anchor="t" bIns="91425" lIns="91425" spcFirstLastPara="1" rIns="91425" wrap="square" tIns="91425">
            <a:noAutofit/>
          </a:bodyPr>
          <a:lstStyle/>
          <a:p>
            <a:pPr indent="-317500" lvl="0" marL="457200" rtl="0" algn="just">
              <a:lnSpc>
                <a:spcPct val="171429"/>
              </a:lnSpc>
              <a:spcBef>
                <a:spcPts val="0"/>
              </a:spcBef>
              <a:spcAft>
                <a:spcPts val="0"/>
              </a:spcAft>
              <a:buClr>
                <a:srgbClr val="000000"/>
              </a:buClr>
              <a:buSzPts val="1400"/>
              <a:buFont typeface="Times New Roman"/>
              <a:buChar char="●"/>
            </a:pPr>
            <a:r>
              <a:rPr lang="en" sz="1400">
                <a:solidFill>
                  <a:srgbClr val="000000"/>
                </a:solidFill>
                <a:highlight>
                  <a:schemeClr val="lt1"/>
                </a:highlight>
                <a:latin typeface="Times New Roman"/>
                <a:ea typeface="Times New Roman"/>
                <a:cs typeface="Times New Roman"/>
                <a:sym typeface="Times New Roman"/>
              </a:rPr>
              <a:t>Cycle GAN has the ability to generate very good results for unpaired and paired data.</a:t>
            </a:r>
            <a:endParaRPr sz="1400">
              <a:solidFill>
                <a:srgbClr val="000000"/>
              </a:solidFill>
              <a:highlight>
                <a:schemeClr val="lt1"/>
              </a:highlight>
              <a:latin typeface="Times New Roman"/>
              <a:ea typeface="Times New Roman"/>
              <a:cs typeface="Times New Roman"/>
              <a:sym typeface="Times New Roman"/>
            </a:endParaRPr>
          </a:p>
          <a:p>
            <a:pPr indent="-317500" lvl="0" marL="457200" rtl="0" algn="just">
              <a:lnSpc>
                <a:spcPct val="171429"/>
              </a:lnSpc>
              <a:spcBef>
                <a:spcPts val="0"/>
              </a:spcBef>
              <a:spcAft>
                <a:spcPts val="0"/>
              </a:spcAft>
              <a:buClr>
                <a:srgbClr val="000000"/>
              </a:buClr>
              <a:buSzPts val="1400"/>
              <a:buFont typeface="Times New Roman"/>
              <a:buChar char="●"/>
            </a:pPr>
            <a:r>
              <a:rPr lang="en" sz="1400">
                <a:solidFill>
                  <a:srgbClr val="000000"/>
                </a:solidFill>
                <a:highlight>
                  <a:schemeClr val="lt1"/>
                </a:highlight>
                <a:latin typeface="Times New Roman"/>
                <a:ea typeface="Times New Roman"/>
                <a:cs typeface="Times New Roman"/>
                <a:sym typeface="Times New Roman"/>
              </a:rPr>
              <a:t>In this paper, we presented a general framework for unsupervised image-to-image translation. </a:t>
            </a:r>
            <a:endParaRPr sz="1400">
              <a:solidFill>
                <a:srgbClr val="000000"/>
              </a:solidFill>
              <a:highlight>
                <a:schemeClr val="lt1"/>
              </a:highlight>
              <a:latin typeface="Times New Roman"/>
              <a:ea typeface="Times New Roman"/>
              <a:cs typeface="Times New Roman"/>
              <a:sym typeface="Times New Roman"/>
            </a:endParaRPr>
          </a:p>
          <a:p>
            <a:pPr indent="-317500" lvl="0" marL="457200" rtl="0" algn="just">
              <a:lnSpc>
                <a:spcPct val="171429"/>
              </a:lnSpc>
              <a:spcBef>
                <a:spcPts val="0"/>
              </a:spcBef>
              <a:spcAft>
                <a:spcPts val="0"/>
              </a:spcAft>
              <a:buClr>
                <a:srgbClr val="000000"/>
              </a:buClr>
              <a:buSzPts val="1400"/>
              <a:buFont typeface="Times New Roman"/>
              <a:buChar char="●"/>
            </a:pPr>
            <a:r>
              <a:rPr lang="en" sz="1400">
                <a:solidFill>
                  <a:srgbClr val="000000"/>
                </a:solidFill>
                <a:highlight>
                  <a:schemeClr val="lt1"/>
                </a:highlight>
                <a:latin typeface="Times New Roman"/>
                <a:ea typeface="Times New Roman"/>
                <a:cs typeface="Times New Roman"/>
                <a:sym typeface="Times New Roman"/>
              </a:rPr>
              <a:t>We showed that it learned to translate an image from one domain to another without any corresponding images in two domains in the training dataset.  </a:t>
            </a:r>
            <a:endParaRPr sz="1400">
              <a:solidFill>
                <a:srgbClr val="000000"/>
              </a:solidFill>
              <a:highlight>
                <a:schemeClr val="lt1"/>
              </a:highlight>
              <a:latin typeface="Times New Roman"/>
              <a:ea typeface="Times New Roman"/>
              <a:cs typeface="Times New Roman"/>
              <a:sym typeface="Times New Roman"/>
            </a:endParaRPr>
          </a:p>
          <a:p>
            <a:pPr indent="-317500" lvl="0" marL="457200" rtl="0" algn="just">
              <a:lnSpc>
                <a:spcPct val="171429"/>
              </a:lnSpc>
              <a:spcBef>
                <a:spcPts val="0"/>
              </a:spcBef>
              <a:spcAft>
                <a:spcPts val="0"/>
              </a:spcAft>
              <a:buClr>
                <a:srgbClr val="000000"/>
              </a:buClr>
              <a:buSzPts val="1400"/>
              <a:buFont typeface="Times New Roman"/>
              <a:buChar char="●"/>
            </a:pPr>
            <a:r>
              <a:rPr lang="en" sz="1400">
                <a:solidFill>
                  <a:srgbClr val="000000"/>
                </a:solidFill>
                <a:highlight>
                  <a:schemeClr val="lt1"/>
                </a:highlight>
                <a:latin typeface="Times New Roman"/>
                <a:ea typeface="Times New Roman"/>
                <a:cs typeface="Times New Roman"/>
                <a:sym typeface="Times New Roman"/>
              </a:rPr>
              <a:t>In particular, we observe that the improvement in performance increases as the dataset size decreases. </a:t>
            </a:r>
            <a:endParaRPr sz="1400">
              <a:solidFill>
                <a:srgbClr val="000000"/>
              </a:solidFill>
              <a:highlight>
                <a:schemeClr val="lt1"/>
              </a:highlight>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0"/>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94" name="Google Shape;494;p50"/>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(Contd.)</a:t>
            </a:r>
            <a:endParaRPr/>
          </a:p>
        </p:txBody>
      </p:sp>
      <p:sp>
        <p:nvSpPr>
          <p:cNvPr id="495" name="Google Shape;495;p50"/>
          <p:cNvSpPr txBox="1"/>
          <p:nvPr>
            <p:ph idx="1" type="body"/>
          </p:nvPr>
        </p:nvSpPr>
        <p:spPr>
          <a:xfrm>
            <a:off x="457200" y="1657350"/>
            <a:ext cx="5260500" cy="3180900"/>
          </a:xfrm>
          <a:prstGeom prst="rect">
            <a:avLst/>
          </a:prstGeom>
        </p:spPr>
        <p:txBody>
          <a:bodyPr anchorCtr="0" anchor="t" bIns="91425" lIns="91425" spcFirstLastPara="1" rIns="91425" wrap="square" tIns="91425">
            <a:noAutofit/>
          </a:bodyPr>
          <a:lstStyle/>
          <a:p>
            <a:pPr indent="-311150" lvl="0" marL="457200" rtl="0" algn="just">
              <a:lnSpc>
                <a:spcPct val="171429"/>
              </a:lnSpc>
              <a:spcBef>
                <a:spcPts val="0"/>
              </a:spcBef>
              <a:spcAft>
                <a:spcPts val="0"/>
              </a:spcAft>
              <a:buClr>
                <a:srgbClr val="000000"/>
              </a:buClr>
              <a:buSzPts val="1300"/>
              <a:buFont typeface="Times New Roman"/>
              <a:buChar char="●"/>
            </a:pPr>
            <a:r>
              <a:rPr lang="en" sz="1300">
                <a:solidFill>
                  <a:srgbClr val="000000"/>
                </a:solidFill>
                <a:highlight>
                  <a:schemeClr val="lt1"/>
                </a:highlight>
                <a:latin typeface="Times New Roman"/>
                <a:ea typeface="Times New Roman"/>
                <a:cs typeface="Times New Roman"/>
                <a:sym typeface="Times New Roman"/>
              </a:rPr>
              <a:t>As image-to-image translations models require a large amount of data, learning from unlabelled examples is of paramount importance. It is also interesting how learning the inverse mapping can be used to allow the model to learn on unpaired datasets. </a:t>
            </a:r>
            <a:endParaRPr sz="1300">
              <a:solidFill>
                <a:srgbClr val="000000"/>
              </a:solidFill>
              <a:highlight>
                <a:schemeClr val="lt1"/>
              </a:highlight>
              <a:latin typeface="Times New Roman"/>
              <a:ea typeface="Times New Roman"/>
              <a:cs typeface="Times New Roman"/>
              <a:sym typeface="Times New Roman"/>
            </a:endParaRPr>
          </a:p>
          <a:p>
            <a:pPr indent="-311150" lvl="0" marL="457200" rtl="0" algn="just">
              <a:lnSpc>
                <a:spcPct val="171429"/>
              </a:lnSpc>
              <a:spcBef>
                <a:spcPts val="0"/>
              </a:spcBef>
              <a:spcAft>
                <a:spcPts val="0"/>
              </a:spcAft>
              <a:buClr>
                <a:srgbClr val="000000"/>
              </a:buClr>
              <a:buSzPts val="1300"/>
              <a:buFont typeface="Times New Roman"/>
              <a:buChar char="●"/>
            </a:pPr>
            <a:r>
              <a:rPr lang="en" sz="1300">
                <a:solidFill>
                  <a:srgbClr val="000000"/>
                </a:solidFill>
                <a:highlight>
                  <a:schemeClr val="lt1"/>
                </a:highlight>
                <a:latin typeface="Times New Roman"/>
                <a:ea typeface="Times New Roman"/>
                <a:cs typeface="Times New Roman"/>
                <a:sym typeface="Times New Roman"/>
              </a:rPr>
              <a:t>However, there are some limitations in this such as not getting very pronounced output images as hoped. </a:t>
            </a:r>
            <a:endParaRPr sz="1300">
              <a:solidFill>
                <a:srgbClr val="000000"/>
              </a:solidFill>
              <a:highlight>
                <a:schemeClr val="lt1"/>
              </a:highlight>
              <a:latin typeface="Times New Roman"/>
              <a:ea typeface="Times New Roman"/>
              <a:cs typeface="Times New Roman"/>
              <a:sym typeface="Times New Roman"/>
            </a:endParaRPr>
          </a:p>
          <a:p>
            <a:pPr indent="-311150" lvl="0" marL="457200" rtl="0" algn="just">
              <a:lnSpc>
                <a:spcPct val="171429"/>
              </a:lnSpc>
              <a:spcBef>
                <a:spcPts val="0"/>
              </a:spcBef>
              <a:spcAft>
                <a:spcPts val="0"/>
              </a:spcAft>
              <a:buClr>
                <a:srgbClr val="000000"/>
              </a:buClr>
              <a:buSzPts val="1300"/>
              <a:buFont typeface="Times New Roman"/>
              <a:buChar char="●"/>
            </a:pPr>
            <a:r>
              <a:rPr lang="en" sz="1300">
                <a:solidFill>
                  <a:srgbClr val="000000"/>
                </a:solidFill>
                <a:highlight>
                  <a:schemeClr val="lt1"/>
                </a:highlight>
                <a:latin typeface="Times New Roman"/>
                <a:ea typeface="Times New Roman"/>
                <a:cs typeface="Times New Roman"/>
                <a:sym typeface="Times New Roman"/>
              </a:rPr>
              <a:t>We hope that the proposed approach gives rise to further research work.</a:t>
            </a:r>
            <a:endParaRPr sz="1300">
              <a:solidFill>
                <a:srgbClr val="000000"/>
              </a:solidFill>
              <a:highlight>
                <a:schemeClr val="lt1"/>
              </a:highlight>
              <a:latin typeface="Times New Roman"/>
              <a:ea typeface="Times New Roman"/>
              <a:cs typeface="Times New Roman"/>
              <a:sym typeface="Times New Roman"/>
            </a:endParaRPr>
          </a:p>
          <a:p>
            <a:pPr indent="0" lvl="0" marL="457200" rtl="0" algn="just">
              <a:lnSpc>
                <a:spcPct val="115000"/>
              </a:lnSpc>
              <a:spcBef>
                <a:spcPts val="80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1"/>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01" name="Google Shape;501;p51"/>
          <p:cNvPicPr preferRelativeResize="0"/>
          <p:nvPr/>
        </p:nvPicPr>
        <p:blipFill>
          <a:blip r:embed="rId3">
            <a:alphaModFix/>
          </a:blip>
          <a:stretch>
            <a:fillRect/>
          </a:stretch>
        </p:blipFill>
        <p:spPr>
          <a:xfrm>
            <a:off x="2383875" y="1594150"/>
            <a:ext cx="4198800" cy="182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9" name="Google Shape;259;p1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60" name="Google Shape;260;p16"/>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en" sz="1600">
                <a:latin typeface="Times New Roman"/>
                <a:ea typeface="Times New Roman"/>
                <a:cs typeface="Times New Roman"/>
                <a:sym typeface="Times New Roman"/>
              </a:rPr>
              <a:t>Many problems in image processing, computer graphics, and computer vision can be posed as “translating” an input image into a corresponding output image. Eg: a picture maybe rendered as an RGB image, black and white etc.</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 sz="1600">
                <a:latin typeface="Times New Roman"/>
                <a:ea typeface="Times New Roman"/>
                <a:cs typeface="Times New Roman"/>
                <a:sym typeface="Times New Roman"/>
              </a:rPr>
              <a:t>Cartoonification means transforming a human faces into a certain cartoon-like character.</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6" name="Google Shape;266;p1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(Contd.)</a:t>
            </a:r>
            <a:endParaRPr/>
          </a:p>
        </p:txBody>
      </p:sp>
      <p:sp>
        <p:nvSpPr>
          <p:cNvPr id="267" name="Google Shape;267;p17"/>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en" sz="1600">
                <a:latin typeface="Times New Roman"/>
                <a:ea typeface="Times New Roman"/>
                <a:cs typeface="Times New Roman"/>
                <a:sym typeface="Times New Roman"/>
              </a:rPr>
              <a:t>These type of transformations are quite popular.</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 sz="1600">
                <a:latin typeface="Times New Roman"/>
                <a:ea typeface="Times New Roman"/>
                <a:cs typeface="Times New Roman"/>
                <a:sym typeface="Times New Roman"/>
              </a:rPr>
              <a:t>In this paper, we aim at generating alike cartoon faces for any person automatically.</a:t>
            </a:r>
            <a:endParaRPr sz="1600">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00000"/>
              </a:buClr>
              <a:buSzPts val="1700"/>
              <a:buFont typeface="Times New Roman"/>
              <a:buChar char="●"/>
            </a:pPr>
            <a:r>
              <a:rPr lang="en" sz="1600">
                <a:solidFill>
                  <a:srgbClr val="000000"/>
                </a:solidFill>
                <a:latin typeface="Times New Roman"/>
                <a:ea typeface="Times New Roman"/>
                <a:cs typeface="Times New Roman"/>
                <a:sym typeface="Times New Roman"/>
              </a:rPr>
              <a:t>We cast this problem as an image-to-image translation task. However, we consider unpaired training data between cartoon and real faces. </a:t>
            </a:r>
            <a:endParaRPr sz="17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3" name="Google Shape;273;p1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(Contd.)</a:t>
            </a:r>
            <a:endParaRPr/>
          </a:p>
        </p:txBody>
      </p:sp>
      <p:sp>
        <p:nvSpPr>
          <p:cNvPr id="274" name="Google Shape;274;p18"/>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en" sz="1600">
                <a:latin typeface="Times New Roman"/>
                <a:ea typeface="Times New Roman"/>
                <a:cs typeface="Times New Roman"/>
                <a:sym typeface="Times New Roman"/>
              </a:rPr>
              <a:t>Image-to-image translation was first introduced by Isola et al , which utilizes the generative adversarial network (GAN)  to translate an image from a source domain to a target domain such that the translated images are close to the ground truth measured by a discriminator network.</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 sz="1600">
                <a:latin typeface="Times New Roman"/>
                <a:ea typeface="Times New Roman"/>
                <a:cs typeface="Times New Roman"/>
                <a:sym typeface="Times New Roman"/>
              </a:rPr>
              <a:t>This method and the follow-up works require paired data for training.</a:t>
            </a:r>
            <a:endParaRPr sz="1600">
              <a:latin typeface="Times New Roman"/>
              <a:ea typeface="Times New Roman"/>
              <a:cs typeface="Times New Roman"/>
              <a:sym typeface="Times New Roman"/>
            </a:endParaRPr>
          </a:p>
          <a:p>
            <a:pPr indent="0" lvl="0" marL="0" rtl="0" algn="l">
              <a:spcBef>
                <a:spcPts val="6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0" name="Google Shape;280;p19"/>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(Contd.)</a:t>
            </a:r>
            <a:endParaRPr/>
          </a:p>
        </p:txBody>
      </p:sp>
      <p:sp>
        <p:nvSpPr>
          <p:cNvPr id="281" name="Google Shape;281;p19"/>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en" sz="1600">
                <a:latin typeface="Times New Roman"/>
                <a:ea typeface="Times New Roman"/>
                <a:cs typeface="Times New Roman"/>
                <a:sym typeface="Times New Roman"/>
              </a:rPr>
              <a:t>However, it is not always easy to obtain a large amount of paired data. Thus, CycleGAN was introduced. </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 sz="1600">
                <a:latin typeface="Times New Roman"/>
                <a:ea typeface="Times New Roman"/>
                <a:cs typeface="Times New Roman"/>
                <a:sym typeface="Times New Roman"/>
              </a:rPr>
              <a:t>It uses the cycle consistency loss to train two pairs of generators and discriminators in order to regularize the solution of trained networks.</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ph type="ctrTitle"/>
          </p:nvPr>
        </p:nvSpPr>
        <p:spPr>
          <a:xfrm>
            <a:off x="2626350" y="1888150"/>
            <a:ext cx="3891300" cy="150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r>
              <a:rPr lang="en"/>
              <a:t>.</a:t>
            </a:r>
            <a:endParaRPr/>
          </a:p>
          <a:p>
            <a:pPr indent="0" lvl="0" marL="0" rtl="0" algn="ctr">
              <a:spcBef>
                <a:spcPts val="0"/>
              </a:spcBef>
              <a:spcAft>
                <a:spcPts val="0"/>
              </a:spcAft>
              <a:buNone/>
            </a:pPr>
            <a:r>
              <a:rPr lang="en"/>
              <a:t>RELATED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ph type="title"/>
          </p:nvPr>
        </p:nvSpPr>
        <p:spPr>
          <a:xfrm>
            <a:off x="266750" y="83850"/>
            <a:ext cx="5245200" cy="7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292" name="Google Shape;292;p21"/>
          <p:cNvSpPr txBox="1"/>
          <p:nvPr>
            <p:ph idx="2" type="body"/>
          </p:nvPr>
        </p:nvSpPr>
        <p:spPr>
          <a:xfrm>
            <a:off x="350600" y="811050"/>
            <a:ext cx="5368200" cy="41358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In the image generation problem is tackled using autoregressive models, restricted Boltzmann machines , and autoencoders.</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Recently, generative techniques are proposed for image translation tasks. </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Models such as GANs  and VAEs  achieve impressive results in image generation.</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They are also utilized in conditional settings to address the image-to-image translation problem.</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Prior research shows relatively  less attention given to unsupervised setting.</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Many state-of-the-art unsupervised image-to-image translation frameworks are developed based on the cycle-consistency constraint. </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293" name="Google Shape;293;p2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