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
  </p:notesMasterIdLst>
  <p:sldIdLst>
    <p:sldId id="256" r:id="rId2"/>
    <p:sldId id="257" r:id="rId3"/>
    <p:sldId id="268" r:id="rId4"/>
    <p:sldId id="290" r:id="rId5"/>
    <p:sldId id="269" r:id="rId6"/>
    <p:sldId id="266" r:id="rId7"/>
    <p:sldId id="270" r:id="rId8"/>
    <p:sldId id="271" r:id="rId9"/>
    <p:sldId id="272" r:id="rId10"/>
    <p:sldId id="282" r:id="rId11"/>
    <p:sldId id="273" r:id="rId12"/>
    <p:sldId id="274" r:id="rId13"/>
    <p:sldId id="275" r:id="rId14"/>
    <p:sldId id="276" r:id="rId15"/>
    <p:sldId id="277" r:id="rId16"/>
    <p:sldId id="278" r:id="rId17"/>
    <p:sldId id="279" r:id="rId18"/>
    <p:sldId id="280" r:id="rId19"/>
    <p:sldId id="281" r:id="rId20"/>
    <p:sldId id="283" r:id="rId21"/>
    <p:sldId id="284" r:id="rId22"/>
    <p:sldId id="286" r:id="rId23"/>
    <p:sldId id="287" r:id="rId24"/>
    <p:sldId id="288" r:id="rId25"/>
    <p:sldId id="289" r:id="rId26"/>
    <p:sldId id="26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5" autoAdjust="0"/>
    <p:restoredTop sz="94654" autoAdjust="0"/>
  </p:normalViewPr>
  <p:slideViewPr>
    <p:cSldViewPr>
      <p:cViewPr varScale="1">
        <p:scale>
          <a:sx n="74" d="100"/>
          <a:sy n="74" d="100"/>
        </p:scale>
        <p:origin x="132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D6219-6B4E-4177-AE38-EDD72B576FFB}" type="datetimeFigureOut">
              <a:rPr lang="fr-FR" smtClean="0"/>
              <a:t>12/04/2023</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B9CD2-8F8D-40AE-B8CD-EF3C09E6C683}" type="slidenum">
              <a:rPr lang="fr-FR" smtClean="0"/>
              <a:t>‹N°›</a:t>
            </a:fld>
            <a:endParaRPr lang="fr-FR"/>
          </a:p>
        </p:txBody>
      </p:sp>
    </p:spTree>
    <p:extLst>
      <p:ext uri="{BB962C8B-B14F-4D97-AF65-F5344CB8AC3E}">
        <p14:creationId xmlns:p14="http://schemas.microsoft.com/office/powerpoint/2010/main" val="2556697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65B9CD2-8F8D-40AE-B8CD-EF3C09E6C683}" type="slidenum">
              <a:rPr lang="fr-FR" smtClean="0"/>
              <a:t>3</a:t>
            </a:fld>
            <a:endParaRPr lang="fr-FR"/>
          </a:p>
        </p:txBody>
      </p:sp>
    </p:spTree>
    <p:extLst>
      <p:ext uri="{BB962C8B-B14F-4D97-AF65-F5344CB8AC3E}">
        <p14:creationId xmlns:p14="http://schemas.microsoft.com/office/powerpoint/2010/main" val="181432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65B9CD2-8F8D-40AE-B8CD-EF3C09E6C683}" type="slidenum">
              <a:rPr lang="fr-FR" smtClean="0"/>
              <a:t>4</a:t>
            </a:fld>
            <a:endParaRPr lang="fr-FR"/>
          </a:p>
        </p:txBody>
      </p:sp>
    </p:spTree>
    <p:extLst>
      <p:ext uri="{BB962C8B-B14F-4D97-AF65-F5344CB8AC3E}">
        <p14:creationId xmlns:p14="http://schemas.microsoft.com/office/powerpoint/2010/main" val="377500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65B9CD2-8F8D-40AE-B8CD-EF3C09E6C683}" type="slidenum">
              <a:rPr lang="fr-FR" smtClean="0"/>
              <a:t>7</a:t>
            </a:fld>
            <a:endParaRPr lang="fr-FR"/>
          </a:p>
        </p:txBody>
      </p:sp>
    </p:spTree>
    <p:extLst>
      <p:ext uri="{BB962C8B-B14F-4D97-AF65-F5344CB8AC3E}">
        <p14:creationId xmlns:p14="http://schemas.microsoft.com/office/powerpoint/2010/main" val="227413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65B9CD2-8F8D-40AE-B8CD-EF3C09E6C683}" type="slidenum">
              <a:rPr lang="fr-FR" smtClean="0"/>
              <a:t>12</a:t>
            </a:fld>
            <a:endParaRPr lang="fr-FR"/>
          </a:p>
        </p:txBody>
      </p:sp>
    </p:spTree>
    <p:extLst>
      <p:ext uri="{BB962C8B-B14F-4D97-AF65-F5344CB8AC3E}">
        <p14:creationId xmlns:p14="http://schemas.microsoft.com/office/powerpoint/2010/main" val="4244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65B9CD2-8F8D-40AE-B8CD-EF3C09E6C683}" type="slidenum">
              <a:rPr lang="fr-FR" smtClean="0"/>
              <a:t>14</a:t>
            </a:fld>
            <a:endParaRPr lang="fr-FR"/>
          </a:p>
        </p:txBody>
      </p:sp>
    </p:spTree>
    <p:extLst>
      <p:ext uri="{BB962C8B-B14F-4D97-AF65-F5344CB8AC3E}">
        <p14:creationId xmlns:p14="http://schemas.microsoft.com/office/powerpoint/2010/main" val="1250323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fr-FR"/>
              <a:t>Modifiez le style du titre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a:xfrm>
            <a:off x="533401" y="5936189"/>
            <a:ext cx="4021666" cy="365125"/>
          </a:xfrm>
        </p:spPr>
        <p:txBody>
          <a:bodyPr/>
          <a:lstStyle/>
          <a:p>
            <a:endParaRPr lang="fr-FR"/>
          </a:p>
        </p:txBody>
      </p:sp>
      <p:sp>
        <p:nvSpPr>
          <p:cNvPr id="6" name="Slide Number Placeholder 5"/>
          <p:cNvSpPr>
            <a:spLocks noGrp="1"/>
          </p:cNvSpPr>
          <p:nvPr>
            <p:ph type="sldNum" sz="quarter" idx="12"/>
          </p:nvPr>
        </p:nvSpPr>
        <p:spPr>
          <a:xfrm>
            <a:off x="7010399" y="2750337"/>
            <a:ext cx="1370293" cy="1356442"/>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74891781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7856438" y="4711310"/>
            <a:ext cx="1149836" cy="1090789"/>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57122923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7856438" y="4711616"/>
            <a:ext cx="1149836" cy="1090789"/>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06583969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7856438" y="4709926"/>
            <a:ext cx="1149836" cy="1090789"/>
          </a:xfrm>
        </p:spPr>
        <p:txBody>
          <a:bodyPr/>
          <a:lstStyle/>
          <a:p>
            <a:fld id="{9E1132B7-6954-474B-9C8E-819A79534418}" type="slidenum">
              <a:rPr lang="fr-FR" smtClean="0"/>
              <a:t>‹N°›</a:t>
            </a:fld>
            <a:endParaRPr lang="fr-FR"/>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4696884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7856438" y="4709926"/>
            <a:ext cx="1149836" cy="1090789"/>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41778749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22976AEE-2B68-40DE-AD93-B30EBBB7DD74}" type="datetimeFigureOut">
              <a:rPr lang="fr-FR" smtClean="0"/>
              <a:t>12/04/2023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0132743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22976AEE-2B68-40DE-AD93-B30EBBB7DD74}" type="datetimeFigureOut">
              <a:rPr lang="fr-FR" smtClean="0"/>
              <a:t>12/04/2023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33453799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13086427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14" name="Group 13"/>
          <p:cNvGrpSpPr/>
          <p:nvPr/>
        </p:nvGrpSpPr>
        <p:grpSpPr bwMode="ltGray">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a:xfrm>
            <a:off x="510241" y="5936189"/>
            <a:ext cx="4518959" cy="365125"/>
          </a:xfrm>
        </p:spPr>
        <p:txBody>
          <a:bodyPr/>
          <a:lstStyle/>
          <a:p>
            <a:endParaRPr lang="fr-FR"/>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9E1132B7-6954-474B-9C8E-819A79534418}" type="slidenum">
              <a:rPr lang="fr-FR" smtClean="0"/>
              <a:t>‹N°›</a:t>
            </a:fld>
            <a:endParaRPr lang="fr-FR"/>
          </a:p>
        </p:txBody>
      </p:sp>
    </p:spTree>
    <p:extLst>
      <p:ext uri="{BB962C8B-B14F-4D97-AF65-F5344CB8AC3E}">
        <p14:creationId xmlns:p14="http://schemas.microsoft.com/office/powerpoint/2010/main" val="7950063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9059203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5365810" y="5936188"/>
            <a:ext cx="2057400" cy="365125"/>
          </a:xfrm>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a:xfrm>
            <a:off x="533400" y="5936189"/>
            <a:ext cx="4834673" cy="365125"/>
          </a:xfrm>
        </p:spPr>
        <p:txBody>
          <a:bodyPr/>
          <a:lstStyle/>
          <a:p>
            <a:endParaRPr lang="fr-FR"/>
          </a:p>
        </p:txBody>
      </p:sp>
      <p:sp>
        <p:nvSpPr>
          <p:cNvPr id="6" name="Slide Number Placeholder 5"/>
          <p:cNvSpPr>
            <a:spLocks noGrp="1"/>
          </p:cNvSpPr>
          <p:nvPr>
            <p:ph type="sldNum" sz="quarter" idx="12"/>
          </p:nvPr>
        </p:nvSpPr>
        <p:spPr>
          <a:xfrm>
            <a:off x="7856438" y="2869896"/>
            <a:ext cx="1149836" cy="1090789"/>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373936461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fr-FR"/>
              <a:t>Modifiez le style du titre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35362815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531638" y="3030009"/>
            <a:ext cx="3367045"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061129" y="3030009"/>
            <a:ext cx="3367044"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2976AEE-2B68-40DE-AD93-B30EBBB7DD74}" type="datetimeFigureOut">
              <a:rPr lang="fr-FR" smtClean="0"/>
              <a:t>12/04/2023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31875641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2976AEE-2B68-40DE-AD93-B30EBBB7DD74}" type="datetimeFigureOut">
              <a:rPr lang="fr-FR" smtClean="0"/>
              <a:t>12/04/2023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9862613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2976AEE-2B68-40DE-AD93-B30EBBB7DD74}" type="datetimeFigureOut">
              <a:rPr lang="fr-FR" smtClean="0"/>
              <a:t>12/04/2023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34491254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87775402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42643397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976AEE-2B68-40DE-AD93-B30EBBB7DD74}" type="datetimeFigureOut">
              <a:rPr lang="fr-FR" smtClean="0"/>
              <a:t>12/04/2023</a:t>
            </a:fld>
            <a:endParaRPr lang="fr-FR"/>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1132B7-6954-474B-9C8E-819A79534418}" type="slidenum">
              <a:rPr lang="fr-FR" smtClean="0"/>
              <a:t>‹N°›</a:t>
            </a:fld>
            <a:endParaRPr lang="fr-FR"/>
          </a:p>
        </p:txBody>
      </p:sp>
    </p:spTree>
    <p:extLst>
      <p:ext uri="{BB962C8B-B14F-4D97-AF65-F5344CB8AC3E}">
        <p14:creationId xmlns:p14="http://schemas.microsoft.com/office/powerpoint/2010/main" val="208441909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ransition>
    <p:fade/>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99592" y="1663933"/>
            <a:ext cx="7772400" cy="1656184"/>
          </a:xfrm>
        </p:spPr>
        <p:txBody>
          <a:bodyPr>
            <a:normAutofit fontScale="90000"/>
          </a:bodyPr>
          <a:lstStyle/>
          <a:p>
            <a:pPr algn="ctr"/>
            <a:br>
              <a:rPr lang="fr-FR" sz="3900" b="1" dirty="0">
                <a:solidFill>
                  <a:schemeClr val="bg2">
                    <a:lumMod val="40000"/>
                    <a:lumOff val="60000"/>
                  </a:schemeClr>
                </a:solidFill>
                <a:latin typeface="+mn-lt"/>
                <a:cs typeface="Arabic Typesetting" pitchFamily="66" charset="-78"/>
              </a:rPr>
            </a:br>
            <a:br>
              <a:rPr lang="fr-FR" sz="3900" b="1" dirty="0">
                <a:solidFill>
                  <a:schemeClr val="bg2">
                    <a:lumMod val="40000"/>
                    <a:lumOff val="60000"/>
                  </a:schemeClr>
                </a:solidFill>
                <a:latin typeface="+mn-lt"/>
                <a:cs typeface="Arabic Typesetting" pitchFamily="66" charset="-78"/>
              </a:rPr>
            </a:br>
            <a:br>
              <a:rPr lang="fr-FR" sz="3900" b="1" dirty="0">
                <a:solidFill>
                  <a:schemeClr val="bg2">
                    <a:lumMod val="40000"/>
                    <a:lumOff val="60000"/>
                  </a:schemeClr>
                </a:solidFill>
                <a:latin typeface="+mn-lt"/>
                <a:cs typeface="Arabic Typesetting" pitchFamily="66" charset="-78"/>
              </a:rPr>
            </a:br>
            <a:br>
              <a:rPr lang="fr-FR" sz="3900" b="1" dirty="0">
                <a:solidFill>
                  <a:schemeClr val="bg2">
                    <a:lumMod val="40000"/>
                    <a:lumOff val="60000"/>
                  </a:schemeClr>
                </a:solidFill>
                <a:latin typeface="+mn-lt"/>
                <a:cs typeface="Arabic Typesetting" pitchFamily="66" charset="-78"/>
              </a:rPr>
            </a:br>
            <a:br>
              <a:rPr lang="fr-FR" sz="3900" b="1" dirty="0">
                <a:solidFill>
                  <a:schemeClr val="bg2">
                    <a:lumMod val="40000"/>
                    <a:lumOff val="60000"/>
                  </a:schemeClr>
                </a:solidFill>
                <a:latin typeface="+mn-lt"/>
                <a:cs typeface="Arabic Typesetting" pitchFamily="66" charset="-78"/>
              </a:rPr>
            </a:br>
            <a:br>
              <a:rPr lang="fr-FR" sz="3900" b="1" dirty="0">
                <a:solidFill>
                  <a:schemeClr val="bg2">
                    <a:lumMod val="40000"/>
                    <a:lumOff val="60000"/>
                  </a:schemeClr>
                </a:solidFill>
                <a:latin typeface="+mn-lt"/>
                <a:cs typeface="Arabic Typesetting" pitchFamily="66" charset="-78"/>
              </a:rPr>
            </a:br>
            <a:br>
              <a:rPr lang="fr-FR" sz="3900" b="1" dirty="0">
                <a:solidFill>
                  <a:schemeClr val="bg2">
                    <a:lumMod val="40000"/>
                    <a:lumOff val="60000"/>
                  </a:schemeClr>
                </a:solidFill>
                <a:latin typeface="+mn-lt"/>
                <a:cs typeface="Arabic Typesetting" pitchFamily="66" charset="-78"/>
              </a:rPr>
            </a:br>
            <a:r>
              <a:rPr lang="fr-FR" sz="3900" b="1" dirty="0">
                <a:solidFill>
                  <a:schemeClr val="bg2">
                    <a:lumMod val="40000"/>
                    <a:lumOff val="60000"/>
                  </a:schemeClr>
                </a:solidFill>
                <a:latin typeface="+mn-lt"/>
                <a:cs typeface="Arabic Typesetting" pitchFamily="66" charset="-78"/>
              </a:rPr>
              <a:t>Gestion des entrées-sorties sous Linux</a:t>
            </a:r>
            <a:br>
              <a:rPr lang="fr-FR" dirty="0"/>
            </a:br>
            <a:r>
              <a:rPr lang="fr-FR" b="1" dirty="0"/>
              <a:t>Groupe N°18</a:t>
            </a:r>
          </a:p>
        </p:txBody>
      </p:sp>
      <p:sp>
        <p:nvSpPr>
          <p:cNvPr id="4" name="ZoneTexte 3"/>
          <p:cNvSpPr txBox="1"/>
          <p:nvPr/>
        </p:nvSpPr>
        <p:spPr>
          <a:xfrm>
            <a:off x="1043608" y="188640"/>
            <a:ext cx="6658508" cy="646331"/>
          </a:xfrm>
          <a:prstGeom prst="rect">
            <a:avLst/>
          </a:prstGeom>
          <a:noFill/>
        </p:spPr>
        <p:txBody>
          <a:bodyPr wrap="square" rtlCol="0">
            <a:spAutoFit/>
          </a:bodyPr>
          <a:lstStyle/>
          <a:p>
            <a:pPr algn="ctr"/>
            <a:r>
              <a:rPr lang="fr-FR" sz="3600" b="1" dirty="0"/>
              <a:t>Séminaire  SE I &amp; II 2021-2022</a:t>
            </a:r>
          </a:p>
        </p:txBody>
      </p:sp>
      <p:graphicFrame>
        <p:nvGraphicFramePr>
          <p:cNvPr id="5" name="Tableau 4"/>
          <p:cNvGraphicFramePr>
            <a:graphicFrameLocks noGrp="1"/>
          </p:cNvGraphicFramePr>
          <p:nvPr>
            <p:extLst>
              <p:ext uri="{D42A27DB-BD31-4B8C-83A1-F6EECF244321}">
                <p14:modId xmlns:p14="http://schemas.microsoft.com/office/powerpoint/2010/main" val="184671277"/>
              </p:ext>
            </p:extLst>
          </p:nvPr>
        </p:nvGraphicFramePr>
        <p:xfrm>
          <a:off x="1043608" y="3789042"/>
          <a:ext cx="6984777" cy="2880318"/>
        </p:xfrm>
        <a:graphic>
          <a:graphicData uri="http://schemas.openxmlformats.org/drawingml/2006/table">
            <a:tbl>
              <a:tblPr firstRow="1" bandRow="1">
                <a:tableStyleId>{5940675A-B579-460E-94D1-54222C63F5DA}</a:tableStyleId>
              </a:tblPr>
              <a:tblGrid>
                <a:gridCol w="2328259">
                  <a:extLst>
                    <a:ext uri="{9D8B030D-6E8A-4147-A177-3AD203B41FA5}">
                      <a16:colId xmlns:a16="http://schemas.microsoft.com/office/drawing/2014/main" val="20000"/>
                    </a:ext>
                  </a:extLst>
                </a:gridCol>
                <a:gridCol w="2328259">
                  <a:extLst>
                    <a:ext uri="{9D8B030D-6E8A-4147-A177-3AD203B41FA5}">
                      <a16:colId xmlns:a16="http://schemas.microsoft.com/office/drawing/2014/main" val="20001"/>
                    </a:ext>
                  </a:extLst>
                </a:gridCol>
                <a:gridCol w="2328259">
                  <a:extLst>
                    <a:ext uri="{9D8B030D-6E8A-4147-A177-3AD203B41FA5}">
                      <a16:colId xmlns:a16="http://schemas.microsoft.com/office/drawing/2014/main" val="20002"/>
                    </a:ext>
                  </a:extLst>
                </a:gridCol>
              </a:tblGrid>
              <a:tr h="480053">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LUNGA</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KABITA</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SUPREME</a:t>
                      </a:r>
                    </a:p>
                  </a:txBody>
                  <a:tcPr marL="0" marR="0" marT="0" marB="0"/>
                </a:tc>
                <a:extLst>
                  <a:ext uri="{0D108BD9-81ED-4DB2-BD59-A6C34878D82A}">
                    <a16:rowId xmlns:a16="http://schemas.microsoft.com/office/drawing/2014/main" val="10000"/>
                  </a:ext>
                </a:extLst>
              </a:tr>
              <a:tr h="480053">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MANGONGO</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BADJOKO</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DAVINA</a:t>
                      </a:r>
                    </a:p>
                  </a:txBody>
                  <a:tcPr marL="0" marR="0" marT="0" marB="0"/>
                </a:tc>
                <a:extLst>
                  <a:ext uri="{0D108BD9-81ED-4DB2-BD59-A6C34878D82A}">
                    <a16:rowId xmlns:a16="http://schemas.microsoft.com/office/drawing/2014/main" val="10001"/>
                  </a:ext>
                </a:extLst>
              </a:tr>
              <a:tr h="480053">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TEMBWA</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NGENGO</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BENJI</a:t>
                      </a:r>
                    </a:p>
                  </a:txBody>
                  <a:tcPr marL="0" marR="0" marT="0" marB="0"/>
                </a:tc>
                <a:extLst>
                  <a:ext uri="{0D108BD9-81ED-4DB2-BD59-A6C34878D82A}">
                    <a16:rowId xmlns:a16="http://schemas.microsoft.com/office/drawing/2014/main" val="10002"/>
                  </a:ext>
                </a:extLst>
              </a:tr>
              <a:tr h="480053">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MATONDO</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BWAYI</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PLAMEDI</a:t>
                      </a:r>
                    </a:p>
                  </a:txBody>
                  <a:tcPr marL="0" marR="0" marT="0" marB="0"/>
                </a:tc>
                <a:extLst>
                  <a:ext uri="{0D108BD9-81ED-4DB2-BD59-A6C34878D82A}">
                    <a16:rowId xmlns:a16="http://schemas.microsoft.com/office/drawing/2014/main" val="10003"/>
                  </a:ext>
                </a:extLst>
              </a:tr>
              <a:tr h="480053">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MANSHIMBA</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MBUYI</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DANIEL</a:t>
                      </a:r>
                    </a:p>
                  </a:txBody>
                  <a:tcPr marL="0" marR="0" marT="0" marB="0"/>
                </a:tc>
                <a:extLst>
                  <a:ext uri="{0D108BD9-81ED-4DB2-BD59-A6C34878D82A}">
                    <a16:rowId xmlns:a16="http://schemas.microsoft.com/office/drawing/2014/main" val="10004"/>
                  </a:ext>
                </a:extLst>
              </a:tr>
              <a:tr h="480053">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BIDUAYA</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MUKOKO</a:t>
                      </a:r>
                    </a:p>
                  </a:txBody>
                  <a:tcPr/>
                </a:tc>
                <a:tc>
                  <a:txBody>
                    <a:bodyPr/>
                    <a:lstStyle/>
                    <a:p>
                      <a:pPr algn="ctr">
                        <a:lnSpc>
                          <a:spcPct val="115000"/>
                        </a:lnSpc>
                        <a:spcAft>
                          <a:spcPts val="0"/>
                        </a:spcAft>
                      </a:pPr>
                      <a:r>
                        <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DAVID</a:t>
                      </a:r>
                    </a:p>
                  </a:txBody>
                  <a:tcPr marL="0" marR="0" marT="0" marB="0"/>
                </a:tc>
                <a:extLst>
                  <a:ext uri="{0D108BD9-81ED-4DB2-BD59-A6C34878D82A}">
                    <a16:rowId xmlns:a16="http://schemas.microsoft.com/office/drawing/2014/main" val="590522703"/>
                  </a:ext>
                </a:extLst>
              </a:tr>
            </a:tbl>
          </a:graphicData>
        </a:graphic>
      </p:graphicFrame>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548680"/>
            <a:ext cx="9289032" cy="6432530"/>
          </a:xfrm>
          <a:prstGeom prst="rect">
            <a:avLst/>
          </a:prstGeom>
        </p:spPr>
        <p:txBody>
          <a:bodyPr wrap="square">
            <a:spAutoFit/>
          </a:bodyPr>
          <a:lstStyle/>
          <a:p>
            <a:pPr lvl="1"/>
            <a:endParaRPr lang="fr-CD" sz="2800" b="1" dirty="0">
              <a:effectLst>
                <a:outerShdw blurRad="228600" algn="ctr" rotWithShape="0">
                  <a:prstClr val="black">
                    <a:alpha val="53000"/>
                  </a:prstClr>
                </a:outerShdw>
              </a:effectLst>
            </a:endParaRPr>
          </a:p>
          <a:p>
            <a:pPr marL="914400" lvl="1" indent="-457200">
              <a:buFont typeface="+mj-lt"/>
              <a:buAutoNum type="alphaLcPeriod" startAt="2"/>
            </a:pPr>
            <a:r>
              <a:rPr lang="fr-CD" sz="2800" b="1" dirty="0">
                <a:effectLst>
                  <a:outerShdw blurRad="228600" algn="ctr" rotWithShape="0">
                    <a:prstClr val="black">
                      <a:alpha val="53000"/>
                    </a:prstClr>
                  </a:outerShdw>
                </a:effectLst>
              </a:rPr>
              <a:t>Types de pilotes :</a:t>
            </a:r>
          </a:p>
          <a:p>
            <a:pPr lvl="1"/>
            <a:endParaRPr lang="fr-CD" sz="2000" b="1" dirty="0"/>
          </a:p>
          <a:p>
            <a:pPr lvl="1"/>
            <a:endParaRPr lang="fr-CD" sz="2400" dirty="0">
              <a:effectLst>
                <a:outerShdw blurRad="228600" algn="ctr" rotWithShape="0">
                  <a:prstClr val="black">
                    <a:alpha val="53000"/>
                  </a:prstClr>
                </a:outerShdw>
              </a:effectLst>
            </a:endParaRPr>
          </a:p>
          <a:p>
            <a:pPr lvl="1"/>
            <a:r>
              <a:rPr lang="fr-CD" sz="2400" dirty="0">
                <a:effectLst>
                  <a:outerShdw blurRad="228600" algn="ctr" rotWithShape="0">
                    <a:prstClr val="black">
                      <a:alpha val="53000"/>
                    </a:prstClr>
                  </a:outerShdw>
                </a:effectLst>
              </a:rPr>
              <a:t>À cause de la diversité des matériels modernes et des systèmes d'exploitation, il existe une multitude de pilotes. </a:t>
            </a:r>
          </a:p>
          <a:p>
            <a:pPr lvl="1"/>
            <a:r>
              <a:rPr lang="fr-CD" sz="2400" dirty="0">
                <a:effectLst>
                  <a:outerShdw blurRad="228600" algn="ctr" rotWithShape="0">
                    <a:prstClr val="black">
                      <a:alpha val="53000"/>
                    </a:prstClr>
                  </a:outerShdw>
                </a:effectLst>
              </a:rPr>
              <a:t>Ils gèrent l'interface entre le système d'exploitation et le matériel :</a:t>
            </a:r>
            <a:endParaRPr lang="fr-FR" sz="2400" dirty="0">
              <a:effectLst>
                <a:outerShdw blurRad="228600" algn="ctr" rotWithShape="0">
                  <a:prstClr val="black">
                    <a:alpha val="53000"/>
                  </a:prstClr>
                </a:outerShdw>
              </a:effectLst>
            </a:endParaRPr>
          </a:p>
          <a:p>
            <a:pPr lvl="2">
              <a:buFont typeface="Courier New" panose="02070309020205020404" pitchFamily="49" charset="0"/>
              <a:buChar char="o"/>
            </a:pPr>
            <a:r>
              <a:rPr lang="fr-CD" sz="2400" dirty="0">
                <a:effectLst>
                  <a:outerShdw blurRad="228600" algn="ctr" rotWithShape="0">
                    <a:prstClr val="black">
                      <a:alpha val="53000"/>
                    </a:prstClr>
                  </a:outerShdw>
                </a:effectLst>
              </a:rPr>
              <a:t>Des imprimantes ;</a:t>
            </a:r>
            <a:endParaRPr lang="fr-FR" sz="2400" dirty="0">
              <a:effectLst>
                <a:outerShdw blurRad="228600" algn="ctr" rotWithShape="0">
                  <a:prstClr val="black">
                    <a:alpha val="53000"/>
                  </a:prstClr>
                </a:outerShdw>
              </a:effectLst>
            </a:endParaRPr>
          </a:p>
          <a:p>
            <a:pPr lvl="2">
              <a:buFont typeface="Courier New" panose="02070309020205020404" pitchFamily="49" charset="0"/>
              <a:buChar char="o"/>
            </a:pPr>
            <a:r>
              <a:rPr lang="fr-CD" sz="2400" dirty="0">
                <a:effectLst>
                  <a:outerShdw blurRad="228600" algn="ctr" rotWithShape="0">
                    <a:prstClr val="black">
                      <a:alpha val="53000"/>
                    </a:prstClr>
                  </a:outerShdw>
                </a:effectLst>
              </a:rPr>
              <a:t>Des cartes vidéos ;</a:t>
            </a:r>
            <a:endParaRPr lang="fr-FR" sz="2400" dirty="0">
              <a:effectLst>
                <a:outerShdw blurRad="228600" algn="ctr" rotWithShape="0">
                  <a:prstClr val="black">
                    <a:alpha val="53000"/>
                  </a:prstClr>
                </a:outerShdw>
              </a:effectLst>
            </a:endParaRPr>
          </a:p>
          <a:p>
            <a:pPr lvl="2">
              <a:buFont typeface="Courier New" panose="02070309020205020404" pitchFamily="49" charset="0"/>
              <a:buChar char="o"/>
            </a:pPr>
            <a:r>
              <a:rPr lang="fr-CD" sz="2400" dirty="0">
                <a:effectLst>
                  <a:outerShdw blurRad="228600" algn="ctr" rotWithShape="0">
                    <a:prstClr val="black">
                      <a:alpha val="53000"/>
                    </a:prstClr>
                  </a:outerShdw>
                </a:effectLst>
              </a:rPr>
              <a:t>Des cartes réseaux ;</a:t>
            </a:r>
            <a:endParaRPr lang="fr-FR" sz="2400" dirty="0">
              <a:effectLst>
                <a:outerShdw blurRad="228600" algn="ctr" rotWithShape="0">
                  <a:prstClr val="black">
                    <a:alpha val="53000"/>
                  </a:prstClr>
                </a:outerShdw>
              </a:effectLst>
            </a:endParaRPr>
          </a:p>
          <a:p>
            <a:pPr lvl="2">
              <a:buFont typeface="Courier New" panose="02070309020205020404" pitchFamily="49" charset="0"/>
              <a:buChar char="o"/>
            </a:pPr>
            <a:r>
              <a:rPr lang="fr-CD" sz="2400" dirty="0">
                <a:effectLst>
                  <a:outerShdw blurRad="228600" algn="ctr" rotWithShape="0">
                    <a:prstClr val="black">
                      <a:alpha val="53000"/>
                    </a:prstClr>
                  </a:outerShdw>
                </a:effectLst>
              </a:rPr>
              <a:t>Des cartes son (par exemple : pilotes Realtek AC'97              Audio, rvlkl.exe) ;</a:t>
            </a:r>
            <a:endParaRPr lang="fr-FR" sz="2400" dirty="0">
              <a:effectLst>
                <a:outerShdw blurRad="228600" algn="ctr" rotWithShape="0">
                  <a:prstClr val="black">
                    <a:alpha val="53000"/>
                  </a:prstClr>
                </a:outerShdw>
              </a:effectLst>
            </a:endParaRPr>
          </a:p>
          <a:p>
            <a:pPr lvl="2">
              <a:buFont typeface="Courier New" panose="02070309020205020404" pitchFamily="49" charset="0"/>
              <a:buChar char="o"/>
            </a:pPr>
            <a:r>
              <a:rPr lang="fr-CD" sz="2400" dirty="0">
                <a:effectLst>
                  <a:outerShdw blurRad="228600" algn="ctr" rotWithShape="0">
                    <a:prstClr val="black">
                      <a:alpha val="53000"/>
                    </a:prstClr>
                  </a:outerShdw>
                </a:effectLst>
              </a:rPr>
              <a:t>Des bus locaux de divers types, en particulier pour gérer les bus sur les systèmes modernes ;</a:t>
            </a:r>
            <a:endParaRPr lang="fr-FR" sz="2400" dirty="0">
              <a:effectLst>
                <a:outerShdw blurRad="228600" algn="ctr" rotWithShape="0">
                  <a:prstClr val="black">
                    <a:alpha val="53000"/>
                  </a:prstClr>
                </a:outerShdw>
              </a:effectLst>
            </a:endParaRPr>
          </a:p>
          <a:p>
            <a:pPr lvl="1"/>
            <a:br>
              <a:rPr lang="fr-FR" sz="2400" dirty="0">
                <a:effectLst>
                  <a:outerShdw blurRad="228600" algn="ctr" rotWithShape="0">
                    <a:prstClr val="black">
                      <a:alpha val="53000"/>
                    </a:prstClr>
                  </a:outerShdw>
                </a:effectLst>
              </a:rPr>
            </a:br>
            <a:endParaRPr lang="fr-FR" sz="2400" dirty="0">
              <a:effectLst>
                <a:outerShdw blurRad="228600" algn="ctr" rotWithShape="0">
                  <a:prstClr val="black">
                    <a:alpha val="53000"/>
                  </a:prstClr>
                </a:outerShdw>
              </a:effectLst>
            </a:endParaRPr>
          </a:p>
        </p:txBody>
      </p:sp>
    </p:spTree>
    <p:extLst>
      <p:ext uri="{BB962C8B-B14F-4D97-AF65-F5344CB8AC3E}">
        <p14:creationId xmlns:p14="http://schemas.microsoft.com/office/powerpoint/2010/main" val="2729387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 calcmode="lin" valueType="num">
                                      <p:cBhvr additive="base">
                                        <p:cTn id="1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 calcmode="lin" valueType="num">
                                      <p:cBhvr additive="base">
                                        <p:cTn id="3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 calcmode="lin" valueType="num">
                                      <p:cBhvr additive="base">
                                        <p:cTn id="3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20688"/>
            <a:ext cx="8532440" cy="6323206"/>
          </a:xfrm>
          <a:prstGeom prst="rect">
            <a:avLst/>
          </a:prstGeom>
        </p:spPr>
        <p:txBody>
          <a:bodyPr wrap="square">
            <a:spAutoFit/>
          </a:bodyPr>
          <a:lstStyle/>
          <a:p>
            <a:pPr>
              <a:lnSpc>
                <a:spcPct val="107000"/>
              </a:lnSpc>
              <a:spcBef>
                <a:spcPts val="600"/>
              </a:spcBef>
              <a:spcAft>
                <a:spcPts val="600"/>
              </a:spcAft>
            </a:pPr>
            <a:r>
              <a:rPr lang="fr-CD" sz="2800" dirty="0">
                <a:latin typeface="Times New Roman" panose="02020603050405020304" pitchFamily="18" charset="0"/>
                <a:ea typeface="Times New Roman" panose="02020603050405020304" pitchFamily="18" charset="0"/>
                <a:cs typeface="Times New Roman" panose="02020603050405020304" pitchFamily="18" charset="0"/>
              </a:rPr>
              <a:t>Les niveaux d’abstraction pour les pilotes sont fréquemment :</a:t>
            </a:r>
          </a:p>
          <a:p>
            <a:pPr marL="285750" lvl="0" indent="-285750" algn="just">
              <a:buFont typeface="Wingdings" panose="05000000000000000000" pitchFamily="2" charset="2"/>
              <a:buChar char="Ø"/>
            </a:pPr>
            <a:r>
              <a:rPr lang="fr-CD" sz="2000" dirty="0"/>
              <a:t>Du côté matériel :</a:t>
            </a:r>
            <a:endParaRPr lang="fr-FR" sz="1600" dirty="0"/>
          </a:p>
          <a:p>
            <a:pPr marL="742950" lvl="1" indent="-285750" algn="just">
              <a:buFont typeface="Courier New" panose="02070309020205020404" pitchFamily="49" charset="0"/>
              <a:buChar char="o"/>
            </a:pPr>
            <a:r>
              <a:rPr lang="fr-CD" sz="2000" dirty="0"/>
              <a:t>Interfaçage direct ;</a:t>
            </a:r>
            <a:endParaRPr lang="fr-FR" sz="1600" dirty="0"/>
          </a:p>
          <a:p>
            <a:pPr marL="742950" lvl="1" indent="-285750" algn="just">
              <a:buFont typeface="Courier New" panose="02070309020205020404" pitchFamily="49" charset="0"/>
              <a:buChar char="o"/>
            </a:pPr>
            <a:r>
              <a:rPr lang="fr-CD" sz="2000" dirty="0"/>
              <a:t>Utilisation d'une interface de plus haut niveau (par exemple : vidéo BIOS) ;</a:t>
            </a:r>
            <a:endParaRPr lang="fr-FR" sz="1600" dirty="0"/>
          </a:p>
          <a:p>
            <a:pPr marL="742950" lvl="1" indent="-285750" algn="just">
              <a:buFont typeface="Courier New" panose="02070309020205020404" pitchFamily="49" charset="0"/>
              <a:buChar char="o"/>
            </a:pPr>
            <a:r>
              <a:rPr lang="fr-CD" sz="2000" dirty="0"/>
              <a:t>Utilisation d'un autre pilote de plus bas niveau (par exemple : les pilotes de systèmes de fichiers) ;</a:t>
            </a:r>
            <a:endParaRPr lang="fr-FR" sz="1600" dirty="0"/>
          </a:p>
          <a:p>
            <a:pPr marL="742950" lvl="1" indent="-285750" algn="just">
              <a:buFont typeface="Courier New" panose="02070309020205020404" pitchFamily="49" charset="0"/>
              <a:buChar char="o"/>
            </a:pPr>
            <a:r>
              <a:rPr lang="fr-CD" sz="2000" dirty="0"/>
              <a:t>Simulation du fonctionnement avec un matériel, alors qu'il fait complètement autre chose ;</a:t>
            </a:r>
            <a:endParaRPr lang="fr-FR" sz="1600" dirty="0"/>
          </a:p>
          <a:p>
            <a:pPr marL="285750" lvl="0" indent="-285750" algn="just">
              <a:buFont typeface="Wingdings" panose="05000000000000000000" pitchFamily="2" charset="2"/>
              <a:buChar char="Ø"/>
            </a:pPr>
            <a:r>
              <a:rPr lang="fr-CD" sz="2000" dirty="0"/>
              <a:t>Du côté logiciel :</a:t>
            </a:r>
            <a:endParaRPr lang="fr-FR" sz="1600" dirty="0"/>
          </a:p>
          <a:p>
            <a:pPr marL="742950" lvl="1" indent="-285750" algn="just">
              <a:buFont typeface="Courier New" panose="02070309020205020404" pitchFamily="49" charset="0"/>
              <a:buChar char="o"/>
            </a:pPr>
            <a:r>
              <a:rPr lang="fr-CD" sz="2000" dirty="0"/>
              <a:t>Permettre au système d'exploitation l'accès direct aux ressources matérielles ;</a:t>
            </a:r>
            <a:endParaRPr lang="fr-FR" sz="1600" dirty="0"/>
          </a:p>
          <a:p>
            <a:pPr marL="742950" lvl="1" indent="-285750" algn="just">
              <a:buFont typeface="Courier New" panose="02070309020205020404" pitchFamily="49" charset="0"/>
              <a:buChar char="o"/>
            </a:pPr>
            <a:r>
              <a:rPr lang="fr-CD" sz="2000" dirty="0"/>
              <a:t>Mettre en œuvre uniquement des primitives ;</a:t>
            </a:r>
            <a:endParaRPr lang="fr-FR" sz="1600" dirty="0"/>
          </a:p>
          <a:p>
            <a:pPr marL="742950" lvl="1" indent="-285750" algn="just">
              <a:buFont typeface="Courier New" panose="02070309020205020404" pitchFamily="49" charset="0"/>
              <a:buChar char="o"/>
            </a:pPr>
            <a:r>
              <a:rPr lang="fr-CD" sz="2000" dirty="0"/>
              <a:t>Mettre en œuvre une interface pour logiciel sans pilote (par exemple : TWAIN) ;</a:t>
            </a:r>
            <a:endParaRPr lang="fr-FR" sz="1600" dirty="0"/>
          </a:p>
          <a:p>
            <a:pPr marL="742950" lvl="1" indent="-285750" algn="just">
              <a:buFont typeface="Courier New" panose="02070309020205020404" pitchFamily="49" charset="0"/>
              <a:buChar char="o"/>
            </a:pPr>
            <a:r>
              <a:rPr lang="fr-CD" sz="2000" dirty="0"/>
              <a:t>Mettre en œuvre un langage, parfois de haut niveau (par exemple : PostScript)</a:t>
            </a:r>
            <a:endParaRPr lang="fr-CD"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endParaRPr lang="fr-CD"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3582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 calcmode="lin" valueType="num">
                                      <p:cBhvr additive="base">
                                        <p:cTn id="4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 calcmode="lin" valueType="num">
                                      <p:cBhvr additive="base">
                                        <p:cTn id="4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39552" y="752475"/>
            <a:ext cx="6356548" cy="1081088"/>
          </a:xfrm>
        </p:spPr>
        <p:txBody>
          <a:bodyPr/>
          <a:lstStyle/>
          <a:p>
            <a:pPr marL="742950" indent="-742950">
              <a:buFont typeface="+mj-lt"/>
              <a:buAutoNum type="alphaLcPeriod" startAt="3"/>
            </a:pPr>
            <a:r>
              <a:rPr lang="fr-FR" sz="2800" b="1" dirty="0">
                <a:effectLst>
                  <a:outerShdw blurRad="228600" algn="ctr" rotWithShape="0">
                    <a:prstClr val="black">
                      <a:alpha val="53000"/>
                    </a:prstClr>
                  </a:outerShdw>
                </a:effectLst>
                <a:latin typeface="+mn-lt"/>
                <a:ea typeface="+mn-ea"/>
                <a:cs typeface="+mn-cs"/>
              </a:rPr>
              <a:t>Importance</a:t>
            </a:r>
            <a:r>
              <a:rPr lang="fr-FR" b="1" dirty="0"/>
              <a:t> </a:t>
            </a:r>
            <a:endParaRPr lang="fr-FR" dirty="0"/>
          </a:p>
        </p:txBody>
      </p:sp>
      <p:sp>
        <p:nvSpPr>
          <p:cNvPr id="3" name="Espace réservé du contenu 2"/>
          <p:cNvSpPr>
            <a:spLocks noGrp="1"/>
          </p:cNvSpPr>
          <p:nvPr>
            <p:ph idx="4294967295"/>
          </p:nvPr>
        </p:nvSpPr>
        <p:spPr>
          <a:xfrm>
            <a:off x="0" y="1988840"/>
            <a:ext cx="8676456" cy="5328592"/>
          </a:xfrm>
        </p:spPr>
        <p:txBody>
          <a:bodyPr>
            <a:normAutofit/>
          </a:bodyPr>
          <a:lstStyle/>
          <a:p>
            <a:pPr lvl="1" algn="just" fontAlgn="base"/>
            <a:r>
              <a:rPr lang="fr-CD" sz="2400" dirty="0"/>
              <a:t>Un matériel sans pilote ne peut pas fonctionner, les deux sont indissociables. C’est pour cela qu’il existe des pilotes pour chaque matériel utilisé en informatique dans le monde : écran, clavier, souris, carte graphique, disque dur…Sans ces pilotes, rappelons-le, un matériel ne peut pas fonctionner.</a:t>
            </a:r>
            <a:endParaRPr lang="fr-FR" sz="2400" dirty="0"/>
          </a:p>
          <a:p>
            <a:pPr lvl="1" algn="just" fontAlgn="base"/>
            <a:r>
              <a:rPr lang="fr-CD" sz="2400" dirty="0"/>
              <a:t>Le pilote va permettre à l’ordinateur de dialoguer avec le matériel en question, il va connaitre ses fonctions, son utilité, et ses limites. Le pilote est en quelques sorte le manuel d’utilisation d’un matériel. Sans ce manuel, l’ordinateur ne comprend pas comment l’utiliser.</a:t>
            </a:r>
            <a:endParaRPr lang="fr-FR" sz="2400" dirty="0"/>
          </a:p>
          <a:p>
            <a:endParaRPr lang="fr-FR" dirty="0"/>
          </a:p>
        </p:txBody>
      </p:sp>
    </p:spTree>
    <p:extLst>
      <p:ext uri="{BB962C8B-B14F-4D97-AF65-F5344CB8AC3E}">
        <p14:creationId xmlns:p14="http://schemas.microsoft.com/office/powerpoint/2010/main" val="3554489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742950" lvl="0" indent="-742950">
              <a:buFont typeface="+mj-lt"/>
              <a:buAutoNum type="arabicPeriod" startAt="2"/>
            </a:pPr>
            <a:r>
              <a:rPr lang="fr-CD" b="1" dirty="0"/>
              <a:t>Les périphériques</a:t>
            </a:r>
            <a:br>
              <a:rPr lang="fr-FR" dirty="0"/>
            </a:br>
            <a:endParaRPr lang="fr-FR" dirty="0"/>
          </a:p>
        </p:txBody>
      </p:sp>
      <p:sp>
        <p:nvSpPr>
          <p:cNvPr id="3" name="Espace réservé du contenu 2"/>
          <p:cNvSpPr>
            <a:spLocks noGrp="1"/>
          </p:cNvSpPr>
          <p:nvPr>
            <p:ph idx="1"/>
          </p:nvPr>
        </p:nvSpPr>
        <p:spPr/>
        <p:txBody>
          <a:bodyPr/>
          <a:lstStyle/>
          <a:p>
            <a:pPr marL="457200" indent="-457200" fontAlgn="base">
              <a:buFont typeface="+mj-lt"/>
              <a:buAutoNum type="alphaLcPeriod"/>
            </a:pPr>
            <a:r>
              <a:rPr lang="fr-FR" sz="2800" b="1" dirty="0"/>
              <a:t>Définition :</a:t>
            </a:r>
          </a:p>
          <a:p>
            <a:pPr marL="0" indent="0" fontAlgn="base">
              <a:buNone/>
            </a:pPr>
            <a:endParaRPr lang="fr-FR" sz="2800" b="1" dirty="0"/>
          </a:p>
          <a:p>
            <a:pPr fontAlgn="base"/>
            <a:r>
              <a:rPr lang="fr-FR" dirty="0">
                <a:effectLst/>
              </a:rPr>
              <a:t>Un périphérique informatique est un dispositif connecté à un système de traitement de l’information central(ordinateur, console de jeu, etc…) et qui ajoute à ce dernier des fonctionnalités.</a:t>
            </a:r>
            <a:endParaRPr lang="fr-FR" sz="1800" dirty="0">
              <a:effectLst/>
            </a:endParaRPr>
          </a:p>
          <a:p>
            <a:endParaRPr lang="fr-FR" dirty="0"/>
          </a:p>
        </p:txBody>
      </p:sp>
    </p:spTree>
    <p:extLst>
      <p:ext uri="{BB962C8B-B14F-4D97-AF65-F5344CB8AC3E}">
        <p14:creationId xmlns:p14="http://schemas.microsoft.com/office/powerpoint/2010/main" val="3642779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908720"/>
            <a:ext cx="8784976" cy="461665"/>
          </a:xfrm>
          <a:prstGeom prst="rect">
            <a:avLst/>
          </a:prstGeom>
        </p:spPr>
        <p:txBody>
          <a:bodyPr wrap="square">
            <a:spAutoFit/>
          </a:bodyPr>
          <a:lstStyle/>
          <a:p>
            <a:pPr lvl="2" algn="just"/>
            <a:endParaRPr lang="fr-FR" sz="2400" dirty="0"/>
          </a:p>
        </p:txBody>
      </p:sp>
      <p:sp>
        <p:nvSpPr>
          <p:cNvPr id="4" name="ZoneTexte 3"/>
          <p:cNvSpPr txBox="1"/>
          <p:nvPr/>
        </p:nvSpPr>
        <p:spPr>
          <a:xfrm>
            <a:off x="-540568" y="764704"/>
            <a:ext cx="9433048" cy="5016758"/>
          </a:xfrm>
          <a:prstGeom prst="rect">
            <a:avLst/>
          </a:prstGeom>
          <a:noFill/>
        </p:spPr>
        <p:txBody>
          <a:bodyPr wrap="square" rtlCol="0">
            <a:spAutoFit/>
          </a:bodyPr>
          <a:lstStyle/>
          <a:p>
            <a:pPr marL="1428750" lvl="2" indent="-514350" algn="just">
              <a:buFont typeface="+mj-lt"/>
              <a:buAutoNum type="alphaLcPeriod" startAt="2"/>
            </a:pPr>
            <a:r>
              <a:rPr lang="fr-CD" sz="2800" b="1" dirty="0">
                <a:effectLst>
                  <a:outerShdw blurRad="228600" algn="ctr" rotWithShape="0">
                    <a:prstClr val="black">
                      <a:alpha val="53000"/>
                    </a:prstClr>
                  </a:outerShdw>
                </a:effectLst>
              </a:rPr>
              <a:t>Types de périphériques :</a:t>
            </a:r>
          </a:p>
          <a:p>
            <a:pPr marL="1885950" indent="-514350" algn="just">
              <a:buFont typeface="+mj-lt"/>
              <a:buAutoNum type="arabicPeriod"/>
            </a:pPr>
            <a:endParaRPr lang="fr-CD" sz="2800" dirty="0"/>
          </a:p>
          <a:p>
            <a:pPr marL="1371600" algn="just"/>
            <a:endParaRPr lang="fr-CD" sz="2400" dirty="0"/>
          </a:p>
          <a:p>
            <a:pPr marL="1371600" algn="just"/>
            <a:r>
              <a:rPr lang="fr-CD" sz="2400" dirty="0"/>
              <a:t>On peut classer généralement les périphériques en trois  types : </a:t>
            </a:r>
          </a:p>
          <a:p>
            <a:pPr marL="1371600" algn="just"/>
            <a:endParaRPr lang="fr-CD" sz="2400" dirty="0"/>
          </a:p>
          <a:p>
            <a:pPr marL="1371600" algn="just"/>
            <a:r>
              <a:rPr lang="fr-CD" sz="2400" dirty="0"/>
              <a:t>Les périphériques d’entrée (permettant de fournir des données à un système de traitement de l’information tel qu’un ordinateur.), ceux de sortie et ceux qui agissent dans les deux sens autrement dit périphériques de stockage ou d’entrée-sortie (permettant d’échanger des données entre le processeur et les périphériques qui lui sont associés).</a:t>
            </a:r>
            <a:endParaRPr lang="fr-FR" dirty="0"/>
          </a:p>
        </p:txBody>
      </p:sp>
    </p:spTree>
    <p:extLst>
      <p:ext uri="{BB962C8B-B14F-4D97-AF65-F5344CB8AC3E}">
        <p14:creationId xmlns:p14="http://schemas.microsoft.com/office/powerpoint/2010/main" val="1727899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742950" lvl="0" indent="-742950">
              <a:buFont typeface="+mj-lt"/>
              <a:buAutoNum type="arabicPeriod" startAt="3"/>
            </a:pPr>
            <a:r>
              <a:rPr lang="fr-CD" b="1" dirty="0"/>
              <a:t>Les bus</a:t>
            </a:r>
            <a:br>
              <a:rPr lang="fr-FR" dirty="0"/>
            </a:br>
            <a:endParaRPr lang="fr-FR" dirty="0"/>
          </a:p>
        </p:txBody>
      </p:sp>
      <p:sp>
        <p:nvSpPr>
          <p:cNvPr id="3" name="Espace réservé du contenu 2"/>
          <p:cNvSpPr>
            <a:spLocks noGrp="1"/>
          </p:cNvSpPr>
          <p:nvPr>
            <p:ph idx="1"/>
          </p:nvPr>
        </p:nvSpPr>
        <p:spPr>
          <a:xfrm>
            <a:off x="533400" y="2336872"/>
            <a:ext cx="8287072" cy="4521128"/>
          </a:xfrm>
        </p:spPr>
        <p:txBody>
          <a:bodyPr>
            <a:normAutofit lnSpcReduction="10000"/>
          </a:bodyPr>
          <a:lstStyle/>
          <a:p>
            <a:pPr marL="514350" lvl="1" indent="-514350">
              <a:spcBef>
                <a:spcPts val="1000"/>
              </a:spcBef>
              <a:buFont typeface="+mj-lt"/>
              <a:buAutoNum type="alphaLcPeriod"/>
            </a:pPr>
            <a:r>
              <a:rPr lang="fr-CD" sz="2800" b="1" dirty="0"/>
              <a:t>Définition</a:t>
            </a:r>
            <a:endParaRPr lang="fr-FR" sz="2800" b="1" dirty="0"/>
          </a:p>
          <a:p>
            <a:pPr algn="just"/>
            <a:r>
              <a:rPr lang="fr-CD" dirty="0">
                <a:effectLst/>
              </a:rPr>
              <a:t>Un bus est un système de transfert de données entre plusieurs unités fonctionnelles de traitement de données</a:t>
            </a:r>
            <a:r>
              <a:rPr lang="fr-CD" baseline="30000" dirty="0">
                <a:effectLst/>
              </a:rPr>
              <a:t> </a:t>
            </a:r>
            <a:r>
              <a:rPr lang="fr-CD" dirty="0">
                <a:effectLst/>
              </a:rPr>
              <a:t>par l'intermédiaire d'une voie de transmission commune, dans lequel les composants ne prennent aucune part à la transmission des données entre les autres participants.</a:t>
            </a:r>
            <a:endParaRPr lang="fr-FR" dirty="0">
              <a:effectLst/>
            </a:endParaRPr>
          </a:p>
          <a:p>
            <a:pPr algn="just"/>
            <a:r>
              <a:rPr lang="fr-CD" dirty="0">
                <a:effectLst/>
              </a:rPr>
              <a:t>En plus de l'aspect physique permettant de faire transiter les informations, un bus informatique est constitué des circuits d’interface, et du protocole  qui définit la manière dont les signaux doivent se comporter pour réaliser ce transfert. Les caractéristiques du matériel conditionnent en partie le type de communication et le protocole peut parfois imposer le type de matériel.</a:t>
            </a:r>
            <a:endParaRPr lang="fr-FR" dirty="0">
              <a:effectLst/>
            </a:endParaRPr>
          </a:p>
          <a:p>
            <a:endParaRPr lang="fr-FR" dirty="0"/>
          </a:p>
        </p:txBody>
      </p:sp>
    </p:spTree>
    <p:extLst>
      <p:ext uri="{BB962C8B-B14F-4D97-AF65-F5344CB8AC3E}">
        <p14:creationId xmlns:p14="http://schemas.microsoft.com/office/powerpoint/2010/main" val="1267938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92696"/>
            <a:ext cx="8136904" cy="6287875"/>
          </a:xfrm>
          <a:prstGeom prst="rect">
            <a:avLst/>
          </a:prstGeom>
        </p:spPr>
        <p:txBody>
          <a:bodyPr wrap="square">
            <a:spAutoFit/>
          </a:bodyPr>
          <a:lstStyle/>
          <a:p>
            <a:pPr marL="514350" lvl="1" indent="-514350" defTabSz="914400">
              <a:lnSpc>
                <a:spcPct val="90000"/>
              </a:lnSpc>
              <a:spcBef>
                <a:spcPts val="1000"/>
              </a:spcBef>
              <a:buFont typeface="+mj-lt"/>
              <a:buAutoNum type="alphaLcPeriod" startAt="2"/>
            </a:pPr>
            <a:r>
              <a:rPr lang="fr-CD" sz="2800" b="1" dirty="0">
                <a:effectLst>
                  <a:outerShdw blurRad="228600" algn="ctr" rotWithShape="0">
                    <a:prstClr val="black">
                      <a:alpha val="53000"/>
                    </a:prstClr>
                  </a:outerShdw>
                </a:effectLst>
              </a:rPr>
              <a:t>Types de bus</a:t>
            </a:r>
          </a:p>
          <a:p>
            <a:pPr lvl="1" indent="-457200" defTabSz="914400">
              <a:lnSpc>
                <a:spcPct val="90000"/>
              </a:lnSpc>
              <a:spcBef>
                <a:spcPts val="1000"/>
              </a:spcBef>
              <a:buFont typeface="+mj-lt"/>
              <a:buAutoNum type="alphaLcPeriod" startAt="2"/>
            </a:pPr>
            <a:endParaRPr lang="fr-CD" sz="2400" dirty="0"/>
          </a:p>
          <a:p>
            <a:pPr marL="342900" lvl="1" indent="-342900" algn="just" defTabSz="914400">
              <a:lnSpc>
                <a:spcPct val="90000"/>
              </a:lnSpc>
              <a:spcBef>
                <a:spcPts val="1000"/>
              </a:spcBef>
              <a:buFont typeface="Wingdings" panose="05000000000000000000" pitchFamily="2" charset="2"/>
              <a:buChar char="Ø"/>
            </a:pPr>
            <a:r>
              <a:rPr lang="fr-CD" sz="2400" dirty="0"/>
              <a:t>Les bus se décomposent en trois sous-ensembles logiques :</a:t>
            </a:r>
          </a:p>
          <a:p>
            <a:pPr marL="0" lvl="1" algn="just" defTabSz="914400">
              <a:lnSpc>
                <a:spcPct val="90000"/>
              </a:lnSpc>
              <a:spcBef>
                <a:spcPts val="1000"/>
              </a:spcBef>
            </a:pPr>
            <a:endParaRPr lang="fr-FR" sz="2400" dirty="0"/>
          </a:p>
          <a:p>
            <a:pPr marL="685800" lvl="2" indent="-228600" algn="just" defTabSz="914400">
              <a:lnSpc>
                <a:spcPct val="90000"/>
              </a:lnSpc>
              <a:spcBef>
                <a:spcPts val="1000"/>
              </a:spcBef>
              <a:buFont typeface="Arial" panose="020B0604020202020204" pitchFamily="34" charset="0"/>
              <a:buChar char="•"/>
            </a:pPr>
            <a:r>
              <a:rPr lang="fr-CD" sz="2400" dirty="0"/>
              <a:t>Les données, soit le message proprement dit ;</a:t>
            </a:r>
            <a:endParaRPr lang="fr-FR" sz="2400" dirty="0"/>
          </a:p>
          <a:p>
            <a:pPr marL="685800" lvl="2" indent="-228600" algn="just" defTabSz="914400">
              <a:lnSpc>
                <a:spcPct val="90000"/>
              </a:lnSpc>
              <a:spcBef>
                <a:spcPts val="1000"/>
              </a:spcBef>
              <a:buFont typeface="Arial" panose="020B0604020202020204" pitchFamily="34" charset="0"/>
              <a:buChar char="•"/>
            </a:pPr>
            <a:r>
              <a:rPr lang="fr-CD" sz="2400" dirty="0"/>
              <a:t>Les adresses, qui permettent d'identifier les composants qui partagent les données ;</a:t>
            </a:r>
            <a:endParaRPr lang="fr-FR" sz="2400" dirty="0"/>
          </a:p>
          <a:p>
            <a:pPr marL="685800" lvl="2" indent="-228600" algn="just" defTabSz="914400">
              <a:lnSpc>
                <a:spcPct val="90000"/>
              </a:lnSpc>
              <a:spcBef>
                <a:spcPts val="1000"/>
              </a:spcBef>
              <a:buFont typeface="Arial" panose="020B0604020202020204" pitchFamily="34" charset="0"/>
              <a:buChar char="•"/>
            </a:pPr>
            <a:r>
              <a:rPr lang="fr-CD" sz="2400" dirty="0"/>
              <a:t>Le contrôle, un ensemble de signaux identifiant le type d'action : lecture ou écriture, taille du message, etc…</a:t>
            </a:r>
            <a:endParaRPr lang="fr-FR" sz="2400" dirty="0"/>
          </a:p>
          <a:p>
            <a:pPr marL="685800" lvl="2" indent="-228600" algn="just" defTabSz="914400">
              <a:lnSpc>
                <a:spcPct val="90000"/>
              </a:lnSpc>
              <a:spcBef>
                <a:spcPts val="1000"/>
              </a:spcBef>
              <a:buFont typeface="Arial" panose="020B0604020202020204" pitchFamily="34" charset="0"/>
              <a:buChar char="•"/>
            </a:pPr>
            <a:endParaRPr lang="fr-FR" sz="2400" dirty="0"/>
          </a:p>
          <a:p>
            <a:pPr marL="457200" lvl="2" algn="just" defTabSz="914400">
              <a:lnSpc>
                <a:spcPct val="90000"/>
              </a:lnSpc>
              <a:spcBef>
                <a:spcPts val="1000"/>
              </a:spcBef>
            </a:pPr>
            <a:r>
              <a:rPr lang="fr-CD" sz="2400" dirty="0"/>
              <a:t>Dans la gestion des entrées-sorties, il y a quelques autres notions nécessaires : </a:t>
            </a:r>
            <a:endParaRPr lang="fr-FR" sz="2400" dirty="0"/>
          </a:p>
          <a:p>
            <a:pPr marL="228600" lvl="1" indent="-228600" defTabSz="914400">
              <a:lnSpc>
                <a:spcPct val="90000"/>
              </a:lnSpc>
              <a:spcBef>
                <a:spcPts val="1000"/>
              </a:spcBef>
              <a:buFont typeface="Arial" panose="020B0604020202020204" pitchFamily="34" charset="0"/>
              <a:buChar char="•"/>
            </a:pPr>
            <a:endParaRPr lang="fr-FR" sz="2400" dirty="0"/>
          </a:p>
        </p:txBody>
      </p:sp>
    </p:spTree>
    <p:extLst>
      <p:ext uri="{BB962C8B-B14F-4D97-AF65-F5344CB8AC3E}">
        <p14:creationId xmlns:p14="http://schemas.microsoft.com/office/powerpoint/2010/main" val="358096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nodeType="clickEffect">
                                  <p:stCondLst>
                                    <p:cond delay="0"/>
                                  </p:stCondLst>
                                  <p:childTnLst>
                                    <p:animEffect transition="out" filter="fade">
                                      <p:cBhvr>
                                        <p:cTn id="38" dur="500" tmFilter="0, 0; .2, .5; .8, .5; 1, 0"/>
                                        <p:tgtEl>
                                          <p:spTgt spid="2">
                                            <p:txEl>
                                              <p:pRg st="8" end="8"/>
                                            </p:txEl>
                                          </p:spTgt>
                                        </p:tgtEl>
                                      </p:cBhvr>
                                    </p:animEffect>
                                    <p:animScale>
                                      <p:cBhvr>
                                        <p:cTn id="39" dur="250" autoRev="1" fill="hold"/>
                                        <p:tgtEl>
                                          <p:spTgt spid="2">
                                            <p:txEl>
                                              <p:pRg st="8" end="8"/>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742950" indent="-742950">
              <a:buFont typeface="+mj-lt"/>
              <a:buAutoNum type="arabicPeriod"/>
            </a:pPr>
            <a:r>
              <a:rPr lang="fr-CD" b="1" dirty="0"/>
              <a:t> Redirection :</a:t>
            </a:r>
            <a:br>
              <a:rPr lang="fr-FR" dirty="0"/>
            </a:br>
            <a:endParaRPr lang="fr-FR" dirty="0"/>
          </a:p>
        </p:txBody>
      </p:sp>
      <p:sp>
        <p:nvSpPr>
          <p:cNvPr id="3" name="Espace réservé du contenu 2"/>
          <p:cNvSpPr>
            <a:spLocks noGrp="1"/>
          </p:cNvSpPr>
          <p:nvPr>
            <p:ph idx="1"/>
          </p:nvPr>
        </p:nvSpPr>
        <p:spPr>
          <a:xfrm>
            <a:off x="533400" y="2336872"/>
            <a:ext cx="8503096" cy="4521127"/>
          </a:xfrm>
        </p:spPr>
        <p:txBody>
          <a:bodyPr/>
          <a:lstStyle/>
          <a:p>
            <a:pPr algn="just"/>
            <a:r>
              <a:rPr lang="fr-FR" dirty="0">
                <a:effectLst/>
              </a:rPr>
              <a:t>Les redirections sont en fait un mécanisme de communication interprocessus fourni par Linux pour permettre aux programmes (processus) et aux fichiers de communiquer entre eux, en transférant la sortie d’un programme/fichier vers l’entrée d’un autre programme/fichier</a:t>
            </a:r>
            <a:r>
              <a:rPr lang="fr-FR" dirty="0"/>
              <a:t>.</a:t>
            </a:r>
          </a:p>
          <a:p>
            <a:pPr algn="just"/>
            <a:r>
              <a:rPr lang="fr-FR" dirty="0">
                <a:effectLst/>
              </a:rPr>
              <a:t>Dans Linux, les redirections sont matérialisées par des opérateurs &lt; &gt;.</a:t>
            </a:r>
            <a:br>
              <a:rPr lang="fr-FR" dirty="0">
                <a:effectLst/>
              </a:rPr>
            </a:br>
            <a:r>
              <a:rPr lang="fr-FR" dirty="0">
                <a:effectLst/>
              </a:rPr>
              <a:t>L’opérateur de redirection est essentiellement un tampon ou un bloc de données qui ont deux descripteurs de fichiers ; l’un est utilisé pour la lecture, et l’autre pour l’écriture.</a:t>
            </a:r>
          </a:p>
        </p:txBody>
      </p:sp>
    </p:spTree>
    <p:extLst>
      <p:ext uri="{BB962C8B-B14F-4D97-AF65-F5344CB8AC3E}">
        <p14:creationId xmlns:p14="http://schemas.microsoft.com/office/powerpoint/2010/main" val="736143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742950" indent="-742950">
              <a:buFont typeface="+mj-lt"/>
              <a:buAutoNum type="arabicPeriod" startAt="2"/>
            </a:pPr>
            <a:r>
              <a:rPr lang="fr-CD" b="1" dirty="0"/>
              <a:t>Fonctions de l’interface :</a:t>
            </a:r>
            <a:br>
              <a:rPr lang="fr-FR" dirty="0"/>
            </a:br>
            <a:endParaRPr lang="fr-FR" dirty="0"/>
          </a:p>
        </p:txBody>
      </p:sp>
      <p:sp>
        <p:nvSpPr>
          <p:cNvPr id="3" name="Espace réservé du contenu 2"/>
          <p:cNvSpPr>
            <a:spLocks noGrp="1"/>
          </p:cNvSpPr>
          <p:nvPr>
            <p:ph idx="1"/>
          </p:nvPr>
        </p:nvSpPr>
        <p:spPr>
          <a:xfrm>
            <a:off x="533400" y="2336872"/>
            <a:ext cx="8431088" cy="4521127"/>
          </a:xfrm>
        </p:spPr>
        <p:txBody>
          <a:bodyPr>
            <a:normAutofit fontScale="92500" lnSpcReduction="10000"/>
          </a:bodyPr>
          <a:lstStyle/>
          <a:p>
            <a:pPr lvl="0" algn="just"/>
            <a:r>
              <a:rPr lang="fr-CD" dirty="0">
                <a:effectLst/>
              </a:rPr>
              <a:t>Ouvrir : fournit un descripteur utilisé dans la suite des opérations</a:t>
            </a:r>
            <a:endParaRPr lang="fr-FR" dirty="0">
              <a:effectLst/>
            </a:endParaRPr>
          </a:p>
          <a:p>
            <a:pPr lvl="0" algn="just"/>
            <a:r>
              <a:rPr lang="fr-CD" dirty="0">
                <a:effectLst/>
              </a:rPr>
              <a:t>Fermer : invalide le descripteur</a:t>
            </a:r>
            <a:endParaRPr lang="fr-FR" dirty="0">
              <a:effectLst/>
            </a:endParaRPr>
          </a:p>
          <a:p>
            <a:pPr lvl="0" algn="just"/>
            <a:r>
              <a:rPr lang="fr-CD" dirty="0">
                <a:effectLst/>
              </a:rPr>
              <a:t>Lire : transfère en mémoire une suite de caractères depuis le périphérique</a:t>
            </a:r>
            <a:endParaRPr lang="fr-FR" dirty="0">
              <a:effectLst/>
            </a:endParaRPr>
          </a:p>
          <a:p>
            <a:pPr lvl="0" algn="just"/>
            <a:r>
              <a:rPr lang="fr-CD" dirty="0">
                <a:effectLst/>
              </a:rPr>
              <a:t>Écrire : transfère depuis la mémoire une suite de caractères sur le périphérique</a:t>
            </a:r>
            <a:endParaRPr lang="fr-FR" dirty="0">
              <a:effectLst/>
            </a:endParaRPr>
          </a:p>
          <a:p>
            <a:pPr lvl="0" algn="just"/>
            <a:r>
              <a:rPr lang="fr-CD" dirty="0">
                <a:effectLst/>
              </a:rPr>
              <a:t>Se-déplacer : lorsque le périphérique le permet, se déplacer dans le flot (périphérique adressable)</a:t>
            </a:r>
            <a:endParaRPr lang="fr-FR" dirty="0">
              <a:effectLst/>
            </a:endParaRPr>
          </a:p>
          <a:p>
            <a:pPr algn="just"/>
            <a:r>
              <a:rPr lang="fr-CD" dirty="0">
                <a:effectLst/>
              </a:rPr>
              <a:t>Il sied de signaler que les fonctions primitives lire et écrire manipulent un flot d'octets elles n'effectuent donc aucune transformation du format interne vers le format externe des données.</a:t>
            </a:r>
            <a:endParaRPr lang="fr-FR" dirty="0">
              <a:effectLst/>
            </a:endParaRPr>
          </a:p>
          <a:p>
            <a:pPr algn="just"/>
            <a:endParaRPr lang="fr-FR" dirty="0"/>
          </a:p>
        </p:txBody>
      </p:sp>
    </p:spTree>
    <p:extLst>
      <p:ext uri="{BB962C8B-B14F-4D97-AF65-F5344CB8AC3E}">
        <p14:creationId xmlns:p14="http://schemas.microsoft.com/office/powerpoint/2010/main" val="687937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857250" lvl="0" indent="-857250">
              <a:buFont typeface="+mj-lt"/>
              <a:buAutoNum type="romanUcPeriod" startAt="2"/>
            </a:pPr>
            <a:r>
              <a:rPr lang="fr-CD" dirty="0"/>
              <a:t>   CAS</a:t>
            </a:r>
            <a:r>
              <a:rPr lang="fr-CD" b="1" dirty="0"/>
              <a:t> D’UTILISATION</a:t>
            </a:r>
            <a:br>
              <a:rPr lang="fr-FR" dirty="0"/>
            </a:br>
            <a:endParaRPr lang="fr-FR" dirty="0"/>
          </a:p>
        </p:txBody>
      </p:sp>
      <p:sp>
        <p:nvSpPr>
          <p:cNvPr id="3" name="Espace réservé du texte 2"/>
          <p:cNvSpPr>
            <a:spLocks noGrp="1"/>
          </p:cNvSpPr>
          <p:nvPr>
            <p:ph type="body" idx="1"/>
          </p:nvPr>
        </p:nvSpPr>
        <p:spPr>
          <a:xfrm>
            <a:off x="531638" y="4246323"/>
            <a:ext cx="6992689" cy="1689866"/>
          </a:xfrm>
        </p:spPr>
        <p:txBody>
          <a:bodyPr>
            <a:normAutofit/>
          </a:bodyPr>
          <a:lstStyle/>
          <a:p>
            <a:r>
              <a:rPr lang="fr-FR" sz="2800" dirty="0"/>
              <a:t>Quelques Commandes Courantes</a:t>
            </a:r>
          </a:p>
          <a:p>
            <a:r>
              <a:rPr lang="fr-FR" sz="2800" dirty="0"/>
              <a:t> Pour Gérer Les Entrées/Sorties Sous Linux </a:t>
            </a:r>
          </a:p>
        </p:txBody>
      </p:sp>
    </p:spTree>
    <p:extLst>
      <p:ext uri="{BB962C8B-B14F-4D97-AF65-F5344CB8AC3E}">
        <p14:creationId xmlns:p14="http://schemas.microsoft.com/office/powerpoint/2010/main" val="2827261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20688"/>
            <a:ext cx="8229600" cy="1152128"/>
          </a:xfrm>
        </p:spPr>
        <p:txBody>
          <a:bodyPr>
            <a:normAutofit/>
          </a:bodyPr>
          <a:lstStyle/>
          <a:p>
            <a:pPr algn="l"/>
            <a:r>
              <a:rPr lang="fr-FR" sz="6600" b="1" dirty="0"/>
              <a:t>PLAN</a:t>
            </a:r>
            <a:endParaRPr lang="fr-FR" b="1" dirty="0"/>
          </a:p>
        </p:txBody>
      </p:sp>
      <p:sp>
        <p:nvSpPr>
          <p:cNvPr id="3" name="ZoneTexte 2"/>
          <p:cNvSpPr txBox="1"/>
          <p:nvPr/>
        </p:nvSpPr>
        <p:spPr>
          <a:xfrm>
            <a:off x="442029" y="2348880"/>
            <a:ext cx="8856984" cy="4247317"/>
          </a:xfrm>
          <a:prstGeom prst="rect">
            <a:avLst/>
          </a:prstGeom>
          <a:noFill/>
        </p:spPr>
        <p:txBody>
          <a:bodyPr wrap="square" rtlCol="0">
            <a:spAutoFit/>
          </a:bodyPr>
          <a:lstStyle/>
          <a:p>
            <a:pPr>
              <a:lnSpc>
                <a:spcPct val="150000"/>
              </a:lnSpc>
            </a:pPr>
            <a:r>
              <a:rPr lang="fr-FR" sz="3600" b="1" dirty="0"/>
              <a:t>O. INTRODUCTION</a:t>
            </a:r>
          </a:p>
          <a:p>
            <a:pPr marL="400050" indent="-400050">
              <a:lnSpc>
                <a:spcPct val="150000"/>
              </a:lnSpc>
              <a:buAutoNum type="romanUcPeriod"/>
            </a:pPr>
            <a:r>
              <a:rPr lang="fr-FR" sz="3600" b="1" dirty="0"/>
              <a:t>EXPLICATIONS DES CONCEPTS</a:t>
            </a:r>
          </a:p>
          <a:p>
            <a:pPr marL="400050" indent="-400050">
              <a:lnSpc>
                <a:spcPct val="150000"/>
              </a:lnSpc>
              <a:buAutoNum type="romanUcPeriod"/>
            </a:pPr>
            <a:r>
              <a:rPr lang="fr-FR" sz="3600" b="1" dirty="0"/>
              <a:t>QUELQUES EXEMPLES DE CAS D’UTILISATIONS</a:t>
            </a:r>
          </a:p>
          <a:p>
            <a:pPr marL="400050" indent="-400050">
              <a:lnSpc>
                <a:spcPct val="150000"/>
              </a:lnSpc>
              <a:buAutoNum type="romanUcPeriod"/>
            </a:pPr>
            <a:r>
              <a:rPr lang="fr-FR" sz="3600" b="1" dirty="0"/>
              <a:t>CONCLUSION</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commande : « top »</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5" y="2060848"/>
            <a:ext cx="6408712" cy="4495800"/>
          </a:xfrm>
          <a:prstGeom prst="rect">
            <a:avLst/>
          </a:prstGeom>
        </p:spPr>
      </p:pic>
      <p:sp>
        <p:nvSpPr>
          <p:cNvPr id="4" name="ZoneTexte 3"/>
          <p:cNvSpPr txBox="1"/>
          <p:nvPr/>
        </p:nvSpPr>
        <p:spPr>
          <a:xfrm>
            <a:off x="6660232" y="2060848"/>
            <a:ext cx="2232248"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t>Cette commande affiche les processus actifs sur le système, y compris les entrées/ sorties. Utilisez la touche « O » pour trier les processus selon différents critères, notamment la consommation d’entrées / sorties </a:t>
            </a:r>
          </a:p>
          <a:p>
            <a:endParaRPr lang="fr-FR" dirty="0"/>
          </a:p>
          <a:p>
            <a:endParaRPr lang="fr-FR" dirty="0"/>
          </a:p>
          <a:p>
            <a:endParaRPr lang="fr-FR" dirty="0"/>
          </a:p>
        </p:txBody>
      </p:sp>
    </p:spTree>
    <p:extLst>
      <p:ext uri="{BB962C8B-B14F-4D97-AF65-F5344CB8AC3E}">
        <p14:creationId xmlns:p14="http://schemas.microsoft.com/office/powerpoint/2010/main" val="751855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commande : « </a:t>
            </a:r>
            <a:r>
              <a:rPr lang="fr-FR" dirty="0" err="1"/>
              <a:t>dmidecode</a:t>
            </a:r>
            <a:r>
              <a:rPr lang="fr-FR" dirty="0"/>
              <a:t> »</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5" y="2060848"/>
            <a:ext cx="6624736" cy="4590577"/>
          </a:xfrm>
          <a:prstGeom prst="rect">
            <a:avLst/>
          </a:prstGeom>
        </p:spPr>
      </p:pic>
      <p:sp>
        <p:nvSpPr>
          <p:cNvPr id="4" name="ZoneTexte 3"/>
          <p:cNvSpPr txBox="1"/>
          <p:nvPr/>
        </p:nvSpPr>
        <p:spPr>
          <a:xfrm>
            <a:off x="6876256" y="2060847"/>
            <a:ext cx="2160240" cy="4524315"/>
          </a:xfrm>
          <a:prstGeom prst="rect">
            <a:avLst/>
          </a:prstGeom>
          <a:solidFill>
            <a:schemeClr val="bg1">
              <a:lumMod val="95000"/>
              <a:lumOff val="5000"/>
            </a:schemeClr>
          </a:solidFill>
        </p:spPr>
        <p:txBody>
          <a:bodyPr wrap="square" rtlCol="0">
            <a:spAutoFit/>
          </a:bodyPr>
          <a:lstStyle/>
          <a:p>
            <a:r>
              <a:rPr lang="fr-FR" dirty="0"/>
              <a:t>Cette commande permet d’afficher plus de détails sur les périphériques et ces détails sont donnés au travers du BIOS.  </a:t>
            </a:r>
          </a:p>
          <a:p>
            <a:r>
              <a:rPr lang="fr-FR" dirty="0"/>
              <a:t>Mais à noter que cette commande ne marche que lorsqu’on  l’exécute en tant que administrateur. </a:t>
            </a:r>
          </a:p>
          <a:p>
            <a:endParaRPr lang="fr-FR" dirty="0"/>
          </a:p>
          <a:p>
            <a:endParaRPr lang="fr-FR" dirty="0"/>
          </a:p>
        </p:txBody>
      </p:sp>
    </p:spTree>
    <p:extLst>
      <p:ext uri="{BB962C8B-B14F-4D97-AF65-F5344CB8AC3E}">
        <p14:creationId xmlns:p14="http://schemas.microsoft.com/office/powerpoint/2010/main" val="12979831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commande : « </a:t>
            </a:r>
            <a:r>
              <a:rPr lang="fr-FR" dirty="0" err="1"/>
              <a:t>lsusb</a:t>
            </a:r>
            <a:r>
              <a:rPr lang="fr-FR" dirty="0"/>
              <a:t> –t »</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3" y="2276872"/>
            <a:ext cx="6264695" cy="1590278"/>
          </a:xfrm>
          <a:prstGeom prst="rect">
            <a:avLst/>
          </a:prstGeom>
        </p:spPr>
      </p:pic>
      <p:sp>
        <p:nvSpPr>
          <p:cNvPr id="4" name="ZoneTexte 3"/>
          <p:cNvSpPr txBox="1"/>
          <p:nvPr/>
        </p:nvSpPr>
        <p:spPr>
          <a:xfrm>
            <a:off x="6588224" y="2276872"/>
            <a:ext cx="2448272" cy="1477328"/>
          </a:xfrm>
          <a:prstGeom prst="rect">
            <a:avLst/>
          </a:prstGeom>
          <a:solidFill>
            <a:schemeClr val="bg1"/>
          </a:solidFill>
        </p:spPr>
        <p:txBody>
          <a:bodyPr wrap="square" rtlCol="0">
            <a:spAutoFit/>
          </a:bodyPr>
          <a:lstStyle/>
          <a:p>
            <a:r>
              <a:rPr lang="fr-FR" dirty="0"/>
              <a:t>Cette commande permet de lister les périphériques USB et permet de détailler les branches </a:t>
            </a:r>
          </a:p>
        </p:txBody>
      </p:sp>
    </p:spTree>
    <p:extLst>
      <p:ext uri="{BB962C8B-B14F-4D97-AF65-F5344CB8AC3E}">
        <p14:creationId xmlns:p14="http://schemas.microsoft.com/office/powerpoint/2010/main" val="9954276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35596" y="2459504"/>
            <a:ext cx="7596844" cy="1977608"/>
          </a:xfrm>
          <a:prstGeom prst="rect">
            <a:avLst/>
          </a:prstGeom>
          <a:noFill/>
        </p:spPr>
        <p:txBody>
          <a:bodyPr wrap="square" rtlCol="0">
            <a:spAutoFit/>
          </a:bodyPr>
          <a:lstStyle/>
          <a:p>
            <a:pPr algn="just"/>
            <a:r>
              <a:rPr lang="fr-FR" sz="2400" dirty="0">
                <a:effectLst>
                  <a:outerShdw blurRad="228600" algn="ctr" rotWithShape="0">
                    <a:prstClr val="black">
                      <a:alpha val="53000"/>
                    </a:prstClr>
                  </a:outerShdw>
                </a:effectLst>
              </a:rPr>
              <a:t>Précisons que les commandes exécutées ci-dessus sont loin d’ être les seules existantes, nous les avons mises à titre d’aperçu de la multiplicité et les possibilités infinies qu’offre cette notion de la gestion de système d’entrée- sortie sous Linux </a:t>
            </a:r>
          </a:p>
        </p:txBody>
      </p:sp>
    </p:spTree>
    <p:extLst>
      <p:ext uri="{BB962C8B-B14F-4D97-AF65-F5344CB8AC3E}">
        <p14:creationId xmlns:p14="http://schemas.microsoft.com/office/powerpoint/2010/main" val="406687648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startAt="3"/>
            </a:pPr>
            <a:r>
              <a:rPr lang="fr-FR" dirty="0"/>
              <a:t>CONCLUSION </a:t>
            </a:r>
          </a:p>
        </p:txBody>
      </p:sp>
    </p:spTree>
    <p:extLst>
      <p:ext uri="{BB962C8B-B14F-4D97-AF65-F5344CB8AC3E}">
        <p14:creationId xmlns:p14="http://schemas.microsoft.com/office/powerpoint/2010/main" val="26953272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620688"/>
            <a:ext cx="7488832" cy="5262979"/>
          </a:xfrm>
          <a:prstGeom prst="rect">
            <a:avLst/>
          </a:prstGeom>
        </p:spPr>
        <p:txBody>
          <a:bodyPr wrap="square">
            <a:spAutoFit/>
          </a:bodyPr>
          <a:lstStyle/>
          <a:p>
            <a:pPr algn="just"/>
            <a:r>
              <a:rPr lang="fr-FR" sz="2400" dirty="0">
                <a:effectLst>
                  <a:outerShdw blurRad="228600" algn="ctr" rotWithShape="0">
                    <a:prstClr val="black">
                      <a:alpha val="53000"/>
                    </a:prstClr>
                  </a:outerShdw>
                </a:effectLst>
              </a:rPr>
              <a:t>En somme, la gestion de système d'entrées/sorties est une fonctionnalité essentielle pour tous les systèmes informatiques modernes. Elle permet la communication efficace entre les périphériques externes et le système informatique, permettant ainsi le stockage, le traitement et l'affichage des données. Elle permet également aux différents processus de partager les périphériques d'E/S sans perturber les autres processus en cours d'exécution.</a:t>
            </a:r>
          </a:p>
          <a:p>
            <a:pPr algn="just"/>
            <a:r>
              <a:rPr lang="fr-FR" sz="2400" dirty="0">
                <a:effectLst>
                  <a:outerShdw blurRad="228600" algn="ctr" rotWithShape="0">
                    <a:prstClr val="black">
                      <a:alpha val="53000"/>
                    </a:prstClr>
                  </a:outerShdw>
                </a:effectLst>
              </a:rPr>
              <a:t> Enfin, la gestion des E/S est importante pour garantir une utilisation efficace des ressources matérielles, en évitant les conflits de ressources, en minimisant les temps d'attente et en optimisant les transferts de données.</a:t>
            </a:r>
          </a:p>
        </p:txBody>
      </p:sp>
    </p:spTree>
    <p:extLst>
      <p:ext uri="{BB962C8B-B14F-4D97-AF65-F5344CB8AC3E}">
        <p14:creationId xmlns:p14="http://schemas.microsoft.com/office/powerpoint/2010/main" val="241978468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980728"/>
            <a:ext cx="8229600" cy="1143000"/>
          </a:xfrm>
        </p:spPr>
        <p:txBody>
          <a:bodyPr>
            <a:noAutofit/>
          </a:bodyPr>
          <a:lstStyle/>
          <a:p>
            <a:br>
              <a:rPr lang="fr-FR" sz="4800" b="1" dirty="0">
                <a:solidFill>
                  <a:srgbClr val="0070C0"/>
                </a:solidFill>
              </a:rPr>
            </a:br>
            <a:r>
              <a:rPr lang="fr-FR" sz="4800" b="1" dirty="0">
                <a:solidFill>
                  <a:srgbClr val="0070C0"/>
                </a:solidFill>
              </a:rPr>
              <a:t>Merci de votre attention</a:t>
            </a:r>
            <a:br>
              <a:rPr lang="fr-FR" sz="4800" b="1" dirty="0">
                <a:solidFill>
                  <a:srgbClr val="0070C0"/>
                </a:solidFill>
              </a:rPr>
            </a:br>
            <a:endParaRPr lang="fr-FR" sz="4800" b="1" dirty="0">
              <a:solidFill>
                <a:srgbClr val="0070C0"/>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INTRODUCTION </a:t>
            </a:r>
          </a:p>
        </p:txBody>
      </p:sp>
      <p:sp>
        <p:nvSpPr>
          <p:cNvPr id="3" name="Espace réservé du contenu 2"/>
          <p:cNvSpPr>
            <a:spLocks noGrp="1"/>
          </p:cNvSpPr>
          <p:nvPr>
            <p:ph idx="1"/>
          </p:nvPr>
        </p:nvSpPr>
        <p:spPr>
          <a:xfrm>
            <a:off x="0" y="2132856"/>
            <a:ext cx="7740352" cy="4536503"/>
          </a:xfrm>
        </p:spPr>
        <p:txBody>
          <a:bodyPr>
            <a:normAutofit/>
          </a:bodyPr>
          <a:lstStyle/>
          <a:p>
            <a:pPr algn="just"/>
            <a:endParaRPr lang="fr-FR" dirty="0"/>
          </a:p>
          <a:p>
            <a:pPr algn="just"/>
            <a:r>
              <a:rPr lang="fr-FR" dirty="0"/>
              <a:t>La gestion de système d'entrées/sorties (E/S) </a:t>
            </a:r>
            <a:r>
              <a:rPr lang="fr-FR" sz="2600" dirty="0"/>
              <a:t>est une fonctionnalité clé des systèmes informatiques modernes. Elle est utilisée pour permettre la communication entre le processeur central et les périphériques externes. Cette communication est nécessaire pour que les données puissent être </a:t>
            </a:r>
            <a:r>
              <a:rPr lang="fr-FR" dirty="0"/>
              <a:t>entrées</a:t>
            </a:r>
            <a:r>
              <a:rPr lang="fr-FR" sz="2600" dirty="0"/>
              <a:t> dans le système ou extraites de celui-ci, pour le stockage, le </a:t>
            </a:r>
            <a:r>
              <a:rPr lang="fr-FR" dirty="0"/>
              <a:t>traitement</a:t>
            </a:r>
            <a:r>
              <a:rPr lang="fr-FR" sz="2600" dirty="0"/>
              <a:t> ou l'affichage.</a:t>
            </a:r>
          </a:p>
        </p:txBody>
      </p:sp>
    </p:spTree>
    <p:extLst>
      <p:ext uri="{BB962C8B-B14F-4D97-AF65-F5344CB8AC3E}">
        <p14:creationId xmlns:p14="http://schemas.microsoft.com/office/powerpoint/2010/main" val="20260878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0"/>
            <a:ext cx="7416824" cy="4309898"/>
          </a:xfrm>
          <a:prstGeom prst="rect">
            <a:avLst/>
          </a:prstGeom>
        </p:spPr>
        <p:txBody>
          <a:bodyPr wrap="square">
            <a:spAutoFit/>
          </a:bodyPr>
          <a:lstStyle/>
          <a:p>
            <a:pPr marL="228600" indent="-228600" algn="just" defTabSz="914400">
              <a:lnSpc>
                <a:spcPct val="90000"/>
              </a:lnSpc>
              <a:spcBef>
                <a:spcPts val="1000"/>
              </a:spcBef>
              <a:buFont typeface="Arial" panose="020B0604020202020204" pitchFamily="34" charset="0"/>
              <a:buChar char="•"/>
            </a:pPr>
            <a:endParaRPr lang="fr-FR" sz="2600" dirty="0">
              <a:effectLst>
                <a:outerShdw blurRad="228600" algn="ctr" rotWithShape="0">
                  <a:prstClr val="black">
                    <a:alpha val="53000"/>
                  </a:prstClr>
                </a:outerShdw>
              </a:effectLst>
            </a:endParaRPr>
          </a:p>
          <a:p>
            <a:pPr marL="228600" indent="-228600" algn="just" defTabSz="914400">
              <a:lnSpc>
                <a:spcPct val="90000"/>
              </a:lnSpc>
              <a:spcBef>
                <a:spcPts val="1000"/>
              </a:spcBef>
              <a:buFont typeface="Arial" panose="020B0604020202020204" pitchFamily="34" charset="0"/>
              <a:buChar char="•"/>
            </a:pPr>
            <a:r>
              <a:rPr lang="fr-FR" sz="2600" dirty="0">
                <a:effectLst>
                  <a:outerShdw blurRad="228600" algn="ctr" rotWithShape="0">
                    <a:prstClr val="black">
                      <a:alpha val="53000"/>
                    </a:prstClr>
                  </a:outerShdw>
                </a:effectLst>
              </a:rPr>
              <a:t>Les dispositifs d'E/S peuvent inclure des claviers, des souris, des moniteurs, des imprimantes, des scanners, des appareils photo, des disques durs externes et des dispositifs de réseau.</a:t>
            </a:r>
          </a:p>
          <a:p>
            <a:pPr marL="228600" indent="-228600" algn="just" defTabSz="914400">
              <a:lnSpc>
                <a:spcPct val="90000"/>
              </a:lnSpc>
              <a:spcBef>
                <a:spcPts val="1000"/>
              </a:spcBef>
              <a:buFont typeface="Arial" panose="020B0604020202020204" pitchFamily="34" charset="0"/>
              <a:buChar char="•"/>
            </a:pPr>
            <a:r>
              <a:rPr lang="fr-FR" sz="2600" dirty="0">
                <a:effectLst>
                  <a:outerShdw blurRad="228600" algn="ctr" rotWithShape="0">
                    <a:prstClr val="black">
                      <a:alpha val="53000"/>
                    </a:prstClr>
                  </a:outerShdw>
                </a:effectLst>
              </a:rPr>
              <a:t>Dans le cadre de notre travail, nous essayerons, dans la mesure du possible, d’expliciter ces notions par le biais du système d’exploitation Linux, nous exhiberons les concepts importants et les cas d’utilisation.</a:t>
            </a:r>
          </a:p>
        </p:txBody>
      </p:sp>
    </p:spTree>
    <p:extLst>
      <p:ext uri="{BB962C8B-B14F-4D97-AF65-F5344CB8AC3E}">
        <p14:creationId xmlns:p14="http://schemas.microsoft.com/office/powerpoint/2010/main" val="31475791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buFont typeface="+mj-lt"/>
              <a:buAutoNum type="romanUcPeriod"/>
            </a:pPr>
            <a:r>
              <a:rPr lang="fr-CD" dirty="0"/>
              <a:t>EXPLICATION DES CONCEPTS</a:t>
            </a:r>
            <a:endParaRPr lang="fr-FR" dirty="0"/>
          </a:p>
        </p:txBody>
      </p:sp>
    </p:spTree>
    <p:extLst>
      <p:ext uri="{BB962C8B-B14F-4D97-AF65-F5344CB8AC3E}">
        <p14:creationId xmlns:p14="http://schemas.microsoft.com/office/powerpoint/2010/main" val="3062426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2755-A842-3CFF-0EC3-1A2E590074B1}"/>
              </a:ext>
            </a:extLst>
          </p:cNvPr>
          <p:cNvSpPr>
            <a:spLocks noGrp="1"/>
          </p:cNvSpPr>
          <p:nvPr>
            <p:ph type="title"/>
          </p:nvPr>
        </p:nvSpPr>
        <p:spPr>
          <a:xfrm>
            <a:off x="323528" y="836712"/>
            <a:ext cx="7975722" cy="968482"/>
          </a:xfrm>
        </p:spPr>
        <p:txBody>
          <a:bodyPr>
            <a:normAutofit fontScale="90000"/>
          </a:bodyPr>
          <a:lstStyle/>
          <a:p>
            <a:br>
              <a:rPr lang="fr-FR" dirty="0"/>
            </a:br>
            <a:r>
              <a:rPr lang="fr-FR" dirty="0"/>
              <a:t>   1.  </a:t>
            </a:r>
            <a:r>
              <a:rPr lang="fr-CD" b="1" dirty="0"/>
              <a:t>Pilotes</a:t>
            </a:r>
            <a:br>
              <a:rPr lang="fr-CD" b="1" dirty="0"/>
            </a:br>
            <a:endParaRPr lang="en-SN" dirty="0"/>
          </a:p>
        </p:txBody>
      </p:sp>
      <p:sp>
        <p:nvSpPr>
          <p:cNvPr id="3" name="Content Placeholder 2">
            <a:extLst>
              <a:ext uri="{FF2B5EF4-FFF2-40B4-BE49-F238E27FC236}">
                <a16:creationId xmlns:a16="http://schemas.microsoft.com/office/drawing/2014/main" id="{E03C9DD5-791B-4340-D193-E410F448AF22}"/>
              </a:ext>
            </a:extLst>
          </p:cNvPr>
          <p:cNvSpPr>
            <a:spLocks noGrp="1"/>
          </p:cNvSpPr>
          <p:nvPr>
            <p:ph idx="1"/>
          </p:nvPr>
        </p:nvSpPr>
        <p:spPr>
          <a:xfrm>
            <a:off x="533400" y="2349964"/>
            <a:ext cx="6887389" cy="3599316"/>
          </a:xfrm>
        </p:spPr>
        <p:txBody>
          <a:bodyPr/>
          <a:lstStyle/>
          <a:p>
            <a:pPr marL="457200" lvl="0" indent="-457200">
              <a:buFont typeface="+mj-lt"/>
              <a:buAutoNum type="alphaLcPeriod"/>
            </a:pPr>
            <a:r>
              <a:rPr lang="fr-CD" sz="2800" b="1" dirty="0"/>
              <a:t>Définition</a:t>
            </a:r>
          </a:p>
          <a:p>
            <a:pPr marL="457200" lvl="0" indent="-457200">
              <a:buFont typeface="+mj-lt"/>
              <a:buAutoNum type="alphaLcPeriod"/>
            </a:pPr>
            <a:endParaRPr lang="fr-FR" dirty="0"/>
          </a:p>
          <a:p>
            <a:pPr algn="just"/>
            <a:r>
              <a:rPr lang="fr-CD" sz="2600" dirty="0"/>
              <a:t>Il est difficile de donner une définition précise unique pour le terme pilote. Dans le sens le plus fondamental, un pilote est un composant logiciel qui permet au système d’exploitation et à un appareil de communiquer entre eux.</a:t>
            </a:r>
            <a:endParaRPr lang="fr-FR" sz="2600" dirty="0"/>
          </a:p>
          <a:p>
            <a:pPr marL="0" indent="0">
              <a:buNone/>
            </a:pPr>
            <a:endParaRPr lang="fr-FR" dirty="0"/>
          </a:p>
          <a:p>
            <a:endParaRPr lang="en-SN" dirty="0"/>
          </a:p>
        </p:txBody>
      </p:sp>
    </p:spTree>
    <p:extLst>
      <p:ext uri="{BB962C8B-B14F-4D97-AF65-F5344CB8AC3E}">
        <p14:creationId xmlns:p14="http://schemas.microsoft.com/office/powerpoint/2010/main" val="1128213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620688"/>
            <a:ext cx="7704856" cy="3748719"/>
          </a:xfrm>
          <a:prstGeom prst="rect">
            <a:avLst/>
          </a:prstGeom>
        </p:spPr>
        <p:txBody>
          <a:bodyPr wrap="square">
            <a:spAutoFit/>
          </a:bodyPr>
          <a:lstStyle/>
          <a:p>
            <a:pPr marL="228600" indent="-228600" defTabSz="914400">
              <a:lnSpc>
                <a:spcPct val="90000"/>
              </a:lnSpc>
              <a:spcBef>
                <a:spcPts val="1000"/>
              </a:spcBef>
              <a:buFont typeface="Arial" panose="020B0604020202020204" pitchFamily="34" charset="0"/>
              <a:buChar char="•"/>
            </a:pPr>
            <a:r>
              <a:rPr lang="fr-CD" sz="2400" dirty="0">
                <a:effectLst>
                  <a:outerShdw blurRad="228600" algn="ctr" rotWithShape="0">
                    <a:prstClr val="black">
                      <a:alpha val="53000"/>
                    </a:prstClr>
                  </a:outerShdw>
                </a:effectLst>
              </a:rPr>
              <a:t>Par exemple, supposons qu’une application doit lire certaines données d’un appareil. L’application appelle une fonction implémentée par le système d’exploitation, et le système d’exploitation appelle une fonction implémentée par le pilote. Le pilote, qui a été écrit par la même société qui a conçu et fabriqué l’appareil, sait comment communiquer avec le matériel de l’appareil pour obtenir les données. Une fois que le pilote obtient les données de l’appareil, il retourne les données au système d’exploitation, qui les renvoie à l’application.</a:t>
            </a:r>
            <a:endParaRPr lang="fr-FR" sz="2400" dirty="0">
              <a:effectLst>
                <a:outerShdw blurRad="228600" algn="ctr" rotWithShape="0">
                  <a:prstClr val="black">
                    <a:alpha val="53000"/>
                  </a:prstClr>
                </a:outerShdw>
              </a:effectLst>
            </a:endParaRPr>
          </a:p>
        </p:txBody>
      </p:sp>
      <p:pic>
        <p:nvPicPr>
          <p:cNvPr id="4" name="Image 3" descr="Diagramme montrant l’application, le système d’exploitation et le pilote."/>
          <p:cNvPicPr/>
          <p:nvPr/>
        </p:nvPicPr>
        <p:blipFill>
          <a:blip r:embed="rId3">
            <a:extLst>
              <a:ext uri="{28A0092B-C50C-407E-A947-70E740481C1C}">
                <a14:useLocalDpi xmlns:a14="http://schemas.microsoft.com/office/drawing/2010/main" val="0"/>
              </a:ext>
            </a:extLst>
          </a:blip>
          <a:srcRect/>
          <a:stretch>
            <a:fillRect/>
          </a:stretch>
        </p:blipFill>
        <p:spPr bwMode="auto">
          <a:xfrm>
            <a:off x="2339752" y="4545124"/>
            <a:ext cx="4680520" cy="1728192"/>
          </a:xfrm>
          <a:prstGeom prst="rect">
            <a:avLst/>
          </a:prstGeom>
          <a:noFill/>
          <a:ln>
            <a:noFill/>
          </a:ln>
        </p:spPr>
      </p:pic>
      <p:sp>
        <p:nvSpPr>
          <p:cNvPr id="3" name="Rectangle 2"/>
          <p:cNvSpPr/>
          <p:nvPr/>
        </p:nvSpPr>
        <p:spPr>
          <a:xfrm>
            <a:off x="2483768" y="5301208"/>
            <a:ext cx="1152128" cy="2160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558296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 de texte 3"/>
          <p:cNvSpPr txBox="1"/>
          <p:nvPr/>
        </p:nvSpPr>
        <p:spPr>
          <a:xfrm>
            <a:off x="2360295" y="8672195"/>
            <a:ext cx="3434715" cy="22021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3"/>
          <p:cNvSpPr>
            <a:spLocks noChangeArrowheads="1"/>
          </p:cNvSpPr>
          <p:nvPr/>
        </p:nvSpPr>
        <p:spPr bwMode="auto">
          <a:xfrm>
            <a:off x="0" y="749339"/>
            <a:ext cx="9144000" cy="526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CD" altLang="fr-FR" sz="2400" dirty="0">
                <a:effectLst>
                  <a:outerShdw blurRad="228600" algn="ctr" rotWithShape="0">
                    <a:prstClr val="black">
                      <a:alpha val="53000"/>
                    </a:prstClr>
                  </a:outerShdw>
                </a:effectLst>
              </a:rPr>
              <a:t>NB : Tous les pilotes ne communiquent pas directement</a:t>
            </a:r>
          </a:p>
          <a:p>
            <a:pPr marL="0" marR="0" lvl="0" indent="0" algn="l" defTabSz="914400" rtl="0" eaLnBrk="0" fontAlgn="base" latinLnBrk="0" hangingPunct="0">
              <a:lnSpc>
                <a:spcPct val="100000"/>
              </a:lnSpc>
              <a:spcBef>
                <a:spcPct val="0"/>
              </a:spcBef>
              <a:spcAft>
                <a:spcPct val="0"/>
              </a:spcAft>
              <a:buClrTx/>
              <a:buSzTx/>
              <a:buFontTx/>
              <a:buNone/>
              <a:tabLst/>
            </a:pPr>
            <a:r>
              <a:rPr lang="fr-CD" altLang="fr-FR" sz="2400" dirty="0">
                <a:effectLst>
                  <a:outerShdw blurRad="228600" algn="ctr" rotWithShape="0">
                    <a:prstClr val="black">
                      <a:alpha val="53000"/>
                    </a:prstClr>
                  </a:outerShdw>
                </a:effectLst>
              </a:rPr>
              <a:t>        avec un appareil.</a:t>
            </a:r>
          </a:p>
          <a:p>
            <a:pPr marL="0" marR="0" lvl="0" indent="0" algn="l" defTabSz="914400" rtl="0" eaLnBrk="0" fontAlgn="base" latinLnBrk="0" hangingPunct="0">
              <a:lnSpc>
                <a:spcPct val="100000"/>
              </a:lnSpc>
              <a:spcBef>
                <a:spcPct val="0"/>
              </a:spcBef>
              <a:spcAft>
                <a:spcPct val="0"/>
              </a:spcAft>
              <a:buClrTx/>
              <a:buSzTx/>
              <a:buFontTx/>
              <a:buNone/>
              <a:tabLst/>
            </a:pPr>
            <a:endParaRPr lang="fr-CD" altLang="fr-FR" sz="2400" dirty="0">
              <a:effectLst>
                <a:outerShdw blurRad="228600" algn="ctr" rotWithShape="0">
                  <a:prstClr val="black">
                    <a:alpha val="53000"/>
                  </a:prstClr>
                </a:outerShdw>
              </a:effectLst>
            </a:endParaRPr>
          </a:p>
          <a:p>
            <a:pPr marL="685800" lvl="1" indent="-228600" algn="just" defTabSz="914400" fontAlgn="base">
              <a:lnSpc>
                <a:spcPct val="90000"/>
              </a:lnSpc>
              <a:spcBef>
                <a:spcPts val="1000"/>
              </a:spcBef>
              <a:spcAft>
                <a:spcPct val="0"/>
              </a:spcAft>
              <a:buFont typeface="Arial" panose="020B0604020202020204" pitchFamily="34" charset="0"/>
              <a:buChar char="•"/>
            </a:pPr>
            <a:r>
              <a:rPr lang="fr-FR" sz="2400" dirty="0">
                <a:effectLst>
                  <a:outerShdw blurRad="228600" algn="ctr" rotWithShape="0">
                    <a:prstClr val="black">
                      <a:alpha val="53000"/>
                    </a:prstClr>
                  </a:outerShdw>
                </a:effectLst>
              </a:rPr>
              <a:t>Pour une demande d’E/S donnée (comme la lecture de données à partir d’un appareil), il existe souvent plusieurs pilotes superposés dans une pile de pilotes qui participent à la demande. La façon conventionnelle de visualiser la pile consiste à utiliser le premier participant en haut et le dernier participant en bas, comme illustré dans ce diagramme. Certains pilotes de la pile peuvent participer en transformant la demande d’un format à un autre. Ces pilotes ne communiquent pas directement avec l’appareil ; ils manipulent simplement la requête et la transmettent aux pilotes qui sont plus bas dans la pile</a:t>
            </a:r>
            <a:endParaRPr lang="fr-CD" altLang="fr-FR" sz="2400" dirty="0">
              <a:effectLst>
                <a:outerShdw blurRad="228600" algn="ctr" rotWithShape="0">
                  <a:prstClr val="black">
                    <a:alpha val="53000"/>
                  </a:prstClr>
                </a:outerShdw>
              </a:effectLst>
            </a:endParaRPr>
          </a:p>
          <a:p>
            <a:pPr lvl="1" defTabSz="914400" eaLnBrk="0" fontAlgn="base" hangingPunct="0">
              <a:spcBef>
                <a:spcPct val="0"/>
              </a:spcBef>
              <a:spcAft>
                <a:spcPct val="0"/>
              </a:spcAft>
            </a:pPr>
            <a:endParaRPr kumimoji="0" lang="fr-CD" altLang="fr-FR" b="0" i="0" u="none" strike="noStrike" cap="none" normalizeH="0" baseline="0" dirty="0">
              <a:ln>
                <a:noFill/>
              </a:ln>
              <a:solidFill>
                <a:schemeClr val="tx1"/>
              </a:solidFill>
              <a:effectLst/>
              <a:latin typeface="Arial" panose="020B0604020202020204" pitchFamily="34" charset="0"/>
            </a:endParaRPr>
          </a:p>
        </p:txBody>
      </p:sp>
      <p:sp>
        <p:nvSpPr>
          <p:cNvPr id="4" name="Rectangle 4"/>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846456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Diagramme montrant une application, un système d’exploitation, trois pilotes et un appareil."/>
          <p:cNvPicPr/>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7200800" cy="5328592"/>
          </a:xfrm>
          <a:prstGeom prst="rect">
            <a:avLst/>
          </a:prstGeom>
          <a:noFill/>
          <a:ln>
            <a:noFill/>
          </a:ln>
        </p:spPr>
      </p:pic>
      <p:sp>
        <p:nvSpPr>
          <p:cNvPr id="3" name="Rectangle 2"/>
          <p:cNvSpPr/>
          <p:nvPr/>
        </p:nvSpPr>
        <p:spPr>
          <a:xfrm>
            <a:off x="539552" y="1772816"/>
            <a:ext cx="1728192" cy="3600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701177770"/>
      </p:ext>
    </p:extLst>
  </p:cSld>
  <p:clrMapOvr>
    <a:masterClrMapping/>
  </p:clrMapOvr>
  <p:transition>
    <p:fade/>
  </p:transition>
</p:sld>
</file>

<file path=ppt/theme/theme1.xml><?xml version="1.0" encoding="utf-8"?>
<a:theme xmlns:a="http://schemas.openxmlformats.org/drawingml/2006/main" name="Berli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958</TotalTime>
  <Words>1517</Words>
  <Application>Microsoft Office PowerPoint</Application>
  <PresentationFormat>Affichage à l'écran (4:3)</PresentationFormat>
  <Paragraphs>121</Paragraphs>
  <Slides>26</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26</vt:i4>
      </vt:variant>
    </vt:vector>
  </HeadingPairs>
  <TitlesOfParts>
    <vt:vector size="33" baseType="lpstr">
      <vt:lpstr>Arial</vt:lpstr>
      <vt:lpstr>Calibri</vt:lpstr>
      <vt:lpstr>Courier New</vt:lpstr>
      <vt:lpstr>Times New Roman</vt:lpstr>
      <vt:lpstr>Trebuchet MS</vt:lpstr>
      <vt:lpstr>Wingdings</vt:lpstr>
      <vt:lpstr>Berlin</vt:lpstr>
      <vt:lpstr>       Gestion des entrées-sorties sous Linux Groupe N°18</vt:lpstr>
      <vt:lpstr>PLAN</vt:lpstr>
      <vt:lpstr>  INTRODUCTION </vt:lpstr>
      <vt:lpstr>Présentation PowerPoint</vt:lpstr>
      <vt:lpstr>EXPLICATION DES CONCEPTS</vt:lpstr>
      <vt:lpstr>    1.  Pilotes </vt:lpstr>
      <vt:lpstr>Présentation PowerPoint</vt:lpstr>
      <vt:lpstr>Présentation PowerPoint</vt:lpstr>
      <vt:lpstr>Présentation PowerPoint</vt:lpstr>
      <vt:lpstr>Présentation PowerPoint</vt:lpstr>
      <vt:lpstr>Présentation PowerPoint</vt:lpstr>
      <vt:lpstr>Importance </vt:lpstr>
      <vt:lpstr>Les périphériques </vt:lpstr>
      <vt:lpstr>Présentation PowerPoint</vt:lpstr>
      <vt:lpstr>Les bus </vt:lpstr>
      <vt:lpstr>Présentation PowerPoint</vt:lpstr>
      <vt:lpstr> Redirection : </vt:lpstr>
      <vt:lpstr>Fonctions de l’interface : </vt:lpstr>
      <vt:lpstr>   CAS D’UTILISATION </vt:lpstr>
      <vt:lpstr>La commande : « top »</vt:lpstr>
      <vt:lpstr>La commande : « dmidecode »</vt:lpstr>
      <vt:lpstr>La commande : « lsusb –t »</vt:lpstr>
      <vt:lpstr>Présentation PowerPoint</vt:lpstr>
      <vt:lpstr>CONCLUSION </vt:lpstr>
      <vt:lpstr>Présentation PowerPoint</vt:lpstr>
      <vt:lpstr> Merci de votre attention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Impression sous Linux  Groupe 38</dc:title>
  <dc:creator>CLEMENT</dc:creator>
  <cp:lastModifiedBy>itel</cp:lastModifiedBy>
  <cp:revision>67</cp:revision>
  <dcterms:created xsi:type="dcterms:W3CDTF">2017-04-14T13:54:07Z</dcterms:created>
  <dcterms:modified xsi:type="dcterms:W3CDTF">2023-04-12T15:09:22Z</dcterms:modified>
</cp:coreProperties>
</file>