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David Libre"/>
      <p:regular r:id="rId32"/>
      <p:bold r:id="rId33"/>
    </p:embeddedFont>
    <p:embeddedFont>
      <p:font typeface="Bree Serif"/>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DavidLibre-bold.fntdata"/><Relationship Id="rId10" Type="http://schemas.openxmlformats.org/officeDocument/2006/relationships/slide" Target="slides/slide5.xml"/><Relationship Id="rId32" Type="http://schemas.openxmlformats.org/officeDocument/2006/relationships/font" Target="fonts/DavidLibre-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BreeSerif-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אני יודע שזה נראה מפחיד כרגע, אבל זה בסדר. נעבור על כל ה.. בלאגן הזה חלק חלק. זו תמונה כוללת של שני החלקים של המודל מחוברים יחד. אני מקווה שאוכל להסביר לכם את האינטואיציה שעומדת מאחוריו.</a:t>
            </a:r>
            <a:endParaRPr/>
          </a:p>
          <a:p>
            <a:pPr indent="0" lvl="0" marL="0" rtl="1" algn="r">
              <a:spcBef>
                <a:spcPts val="0"/>
              </a:spcBef>
              <a:spcAft>
                <a:spcPts val="0"/>
              </a:spcAft>
              <a:buNone/>
            </a:pPr>
            <a:r>
              <a:t/>
            </a:r>
            <a:endParaRPr/>
          </a:p>
          <a:p>
            <a:pPr indent="0" lvl="0" marL="0" rtl="1" algn="r">
              <a:spcBef>
                <a:spcPts val="0"/>
              </a:spcBef>
              <a:spcAft>
                <a:spcPts val="0"/>
              </a:spcAft>
              <a:buNone/>
            </a:pPr>
            <a:r>
              <a:rPr lang="en"/>
              <a:t>נתחיל קודם כל מקטן. נסתכל על איך מודל ה-MEMN2N מבצע את העבודה שלו, ואז נוסיף את החלקים שנוספו מהמאמר הזה שנוגעים להתאמה אישית. החלק הראשון שנסתכל עליו יהיה זיכרון ההקשר.</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3d27e2766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3d27e2766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זו איטרציה אחת. נבצע N כאלו. חשוב לציין שבכל איטרציה הוקטור אלפא משתנה כי הקלט שלו שונה. נחפש הודעות בזיכרון שרלוונטיות לוקטור שנוצר באיטרציה האחרונה, עד שנגיע לוקטור שרלוונטי מאוד להודעה האחרונה וגם לקונטקסט שבו היא נאמרה, להיסטוריה של השיחה.</a:t>
            </a:r>
            <a:endParaRPr sz="1200">
              <a:solidFill>
                <a:schemeClr val="dk1"/>
              </a:solidFill>
              <a:latin typeface="David Libre"/>
              <a:ea typeface="David Libre"/>
              <a:cs typeface="David Libre"/>
              <a:sym typeface="David Libre"/>
            </a:endParaRPr>
          </a:p>
          <a:p>
            <a:pPr indent="0" lvl="0" marL="0" rtl="1"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3d27e2766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3d27e2766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50000"/>
              </a:lnSpc>
              <a:spcBef>
                <a:spcPts val="0"/>
              </a:spcBef>
              <a:spcAft>
                <a:spcPts val="0"/>
              </a:spcAft>
              <a:buClr>
                <a:schemeClr val="dk1"/>
              </a:buClr>
              <a:buSzPts val="1100"/>
              <a:buFont typeface="Arial"/>
              <a:buNone/>
            </a:pPr>
            <a:r>
              <a:rPr lang="en" sz="1200">
                <a:solidFill>
                  <a:schemeClr val="dk1"/>
                </a:solidFill>
                <a:latin typeface="David Libre"/>
                <a:ea typeface="David Libre"/>
                <a:cs typeface="David Libre"/>
                <a:sym typeface="David Libre"/>
              </a:rPr>
              <a:t>עד עכשיו דיברנו על איך נקשר את ההודעה של המשתמש לשיחה, אבל מה עם התשובות שהמודל יכול להחזיר?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3d27e2766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3d27e276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נעשה משהו דומה לדרך בה שמרנו את ההודעות בשיחה הנוכחית ודירגנו אותן בהתחשב בכמה הן רלוונטיות להודעה שלנו, אבל עם סט כל התשובות האפשריות שהמודל יכול להחזיר.</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נשתמש במטריצת embedding וב-bag of words כדי לייצג כל תשובה אפשרית של המודל כוקטור, ונשמור את כל הוקטורים הללו ב-r. זה די דומה לזיכרון, אבל כאן אוצר המילים יכול להיות שונה (הוא מותאם לאוצר המילים של התשובות) אז ה-bag of words והמטריצה יהיו שונות. </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t/>
            </a:r>
            <a:endParaRPr sz="1200">
              <a:solidFill>
                <a:schemeClr val="dk1"/>
              </a:solidFill>
              <a:latin typeface="David Libre"/>
              <a:ea typeface="David Libre"/>
              <a:cs typeface="David Libre"/>
              <a:sym typeface="David Libre"/>
            </a:endParaRPr>
          </a:p>
          <a:p>
            <a:pPr indent="0" lvl="0" marL="0" rtl="1"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3d27e2766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3d27e2766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באופן דומה, אבל בלי אינסוף איטרציות, ניתן דירוג לתגובות האפשריות לפי כמה הן רלוונטיות לוקטור שיצא לנו מהאיטרציות, שרלוונטי הוא להקשר של ההודעה האחרונה שלנו בשיחה.</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המודל יחזיר את התשובה עם המשקל הגבוה ביותר. היא האחת שהוא מאמין שהיא הקשורה ביותר למה שדיברנו עליו.</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3d27e2766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3d27e276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3d27e2766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3d27e2766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3d27e2766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3d27e2766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הכל טוב ויפה, אבל עד עכשיו המודל לא באמת מתעניין במי מדבר איתו. הוא רק ניסה לנחש מה תהיה התגובה הכי מתאימה בהינתן ההיסטוריה של השיחה. כלומר, הוא פעל רק בהתבסס על התוכן שלה.</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ננסה לשלב את הפרופיל של המשתמש במודל ולראות אם נוכל לקבל רמות דיוק גבוהות יותר בעבור התשובה שהמשתמש באמת ציפה לקבל.</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אבל.. איך נייצג אותו בכלל?</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נשתמש באחד הייצוגים הטבעיים ביותר, מפות. הפרופיל מורכב ממפתחות וערכים. לדוגמא, הפרופיל הבא מייצג גבר צעיר שנורא אוהב לשתות אקטימל. </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אבל.. איך נייצג את המפה? כאן מגיע הרעיון של embedding פעם נוספת. ניצור וקטור one hot לכל מפתח שיכיל את האפשרויות שלו. לדוגמא, הוקטור של מגדר יכיל 200 עמודות.  ניקח את הוקטורים לכל מפתח ונשרשר אותם ביחד, כדי ליצור וקטור one hot ענק שמתאר בצורה שלמה את כל הפרופיל של המשתמש.</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נקרא לו a</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t/>
            </a:r>
            <a:endParaRPr sz="1200">
              <a:solidFill>
                <a:schemeClr val="dk1"/>
              </a:solidFill>
              <a:latin typeface="David Libre"/>
              <a:ea typeface="David Libre"/>
              <a:cs typeface="David Libre"/>
              <a:sym typeface="David Libre"/>
            </a:endParaRPr>
          </a:p>
          <a:p>
            <a:pPr indent="0" lvl="0" marL="0" rtl="1"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3d27e2766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3d27e2766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עכשיו מגיע החלק של השילוב. כל הוקטורים שאנחנו משתמשים בהם באיטרציות ממימד ה-embedding</a:t>
            </a:r>
            <a:r>
              <a:rPr lang="en" sz="1200">
                <a:solidFill>
                  <a:schemeClr val="dk1"/>
                </a:solidFill>
                <a:latin typeface="David Libre"/>
                <a:ea typeface="David Libre"/>
                <a:cs typeface="David Libre"/>
                <a:sym typeface="David Libre"/>
              </a:rPr>
              <a:t> שנקרא לו d</a:t>
            </a:r>
            <a:r>
              <a:rPr lang="en" sz="1200">
                <a:solidFill>
                  <a:schemeClr val="dk1"/>
                </a:solidFill>
                <a:latin typeface="David Libre"/>
                <a:ea typeface="David Libre"/>
                <a:cs typeface="David Libre"/>
                <a:sym typeface="David Libre"/>
              </a:rPr>
              <a:t>. אבל וקטור הפרופיל הוא.. שונה. לכן לא נוכל לחבר אותם.</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נפעיל העתקה לינארית על הוקטור כדי לשנות את המימדים שלו בהתאם. ננסה לשלב את הוקטור החדש ביצירת ההודעה שרלוונטית לשיחה אבל גם להודעה האחרונה. נרצה שהיא גם תהיה רלוונטית לפרופיל.</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לשם כך בכל איטרציה נחבר את p לתוצאה.</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נרצה גם של-p תהיה השפעה ישירה על התשובה שתיבחר בלי תלות בהודעה ששלחנו, אז נערב אותו גם בחלק של בחירת התשובה.</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3d27e2766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3d27e2766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נרצה שלפרופיל של המשתמש תהיה השפעה ישירה על התשובה שתיבחר בלי תלות בהודעה ששלחנו, אז נערב אותו גם בחלק של בחירת התשובה.</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נתן משקל לכל תגובה שמתאים לרלוונטיות שלה לפרופיל, בעזרת dot product בדומה למה שעשינו עם זיכרון השיחה. אבל הפעם במקום להשתמש ב-softmax נפעיל סיגמוייד. הסיגמוייד יפעל על כל תשובה אפשרית בנפרד, ויתן לה משקל בין 0 ל-1. נכפול את המשקל הזה בתגובה עצמה כדי לקבל את התגובה החדשה. </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בגלל שהניקוד בין 0 ל-1, אנחנו "ניפטר" מתגובות שלא תואמות את הפרופיל כשהן יקבלו משקל נמוך ויקטנו. ננסה למצוא מהתגובות אחרי הדיכוי את אלו שדומות להודעה אחרי האיטרציות.</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3dd082d0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3dd082d0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אז.. מה עשינו עד עכשיו? </a:t>
            </a:r>
            <a:endParaRPr/>
          </a:p>
          <a:p>
            <a:pPr indent="0" lvl="0" marL="0" rtl="1" algn="r">
              <a:spcBef>
                <a:spcPts val="0"/>
              </a:spcBef>
              <a:spcAft>
                <a:spcPts val="0"/>
              </a:spcAft>
              <a:buNone/>
            </a:pPr>
            <a:r>
              <a:t/>
            </a:r>
            <a:endParaRPr/>
          </a:p>
          <a:p>
            <a:pPr indent="0" lvl="0" marL="0" rtl="1" algn="r">
              <a:spcBef>
                <a:spcPts val="0"/>
              </a:spcBef>
              <a:spcAft>
                <a:spcPts val="0"/>
              </a:spcAft>
              <a:buNone/>
            </a:pPr>
            <a:r>
              <a:rPr lang="en"/>
              <a:t>ראינו דרך להשתמש בתגובה של המשתמש כדי למצוא את התגובה המתאימה הבאה בהתבסס על היסטוריית השיחה שלו, ואז הוספנו את הפרופיל של המשתמש אל תוך המרק הזה וגם הוא משפיע על בחירת התגובה.</a:t>
            </a:r>
            <a:endParaRPr/>
          </a:p>
          <a:p>
            <a:pPr indent="0" lvl="0" marL="0" rtl="1" algn="r">
              <a:spcBef>
                <a:spcPts val="0"/>
              </a:spcBef>
              <a:spcAft>
                <a:spcPts val="0"/>
              </a:spcAft>
              <a:buNone/>
            </a:pPr>
            <a:r>
              <a:t/>
            </a:r>
            <a:endParaRPr/>
          </a:p>
          <a:p>
            <a:pPr indent="0" lvl="0" marL="0" rtl="1" algn="r">
              <a:spcBef>
                <a:spcPts val="0"/>
              </a:spcBef>
              <a:spcAft>
                <a:spcPts val="0"/>
              </a:spcAft>
              <a:buNone/>
            </a:pPr>
            <a:r>
              <a:rPr lang="en"/>
              <a:t>אבל.. מה עם העבר?</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3d27e276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3d27e276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just">
              <a:lnSpc>
                <a:spcPct val="115000"/>
              </a:lnSpc>
              <a:spcBef>
                <a:spcPts val="0"/>
              </a:spcBef>
              <a:spcAft>
                <a:spcPts val="0"/>
              </a:spcAft>
              <a:buNone/>
            </a:pPr>
            <a:r>
              <a:rPr lang="en">
                <a:solidFill>
                  <a:schemeClr val="dk1"/>
                </a:solidFill>
              </a:rPr>
              <a:t>נרצה איזושהי דרך לייצג את ההודעות שלנו בצורה שתהיה בעלת משמעות בעבור המודל, כדי שהוא יוכל לעבד אותן בקלות ו.. להשתמש בהן.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הדרך הנאיבית ביותר היא כטקסט. אבל לא ממש קל לעבוד עם כזה raw text, אז דרך טבעית אחרת היא וקטורים.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נקרא לייצוג הוקטורי embedding או הטמעה.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חשוב לציין שנוכל להשתמש בהטמעות כדי לייצג עוד דברים בעולם, כמו שמע או אפילו בובות ובקינז. כשכל איבר בוקטור יהיה feature של מה שאנחנו מנסים לייצג.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לדוגמא, בעבור ספה הפיצ'רים יכולים להיות גודל, נוחות, מחיר וכמה הצבע שלהן נוגד את צבע הפרווה של הכלב שלך כדי שתוכל לשים לב שיש שיער על הספה.</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שיטה אחת לייצג מילים כוקטורים היא bag of words.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ניקח את כל המילים השונות בקורפוס שלנו, או מאגר משפטים במקרה שלנו, נכניס אותן לסט אחד והוקטור יהיה בגודל הסט הזה.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3ded9574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3ded9574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just">
              <a:lnSpc>
                <a:spcPct val="115000"/>
              </a:lnSpc>
              <a:spcBef>
                <a:spcPts val="0"/>
              </a:spcBef>
              <a:spcAft>
                <a:spcPts val="0"/>
              </a:spcAft>
              <a:buNone/>
            </a:pPr>
            <a:r>
              <a:rPr lang="en">
                <a:solidFill>
                  <a:schemeClr val="dk1"/>
                </a:solidFill>
              </a:rPr>
              <a:t>עד עכשיו התייחסו רק לצ'אט הנוכחי, זה שקורה כרגע. אבל מה עם אלו שקרו בעבר? נסתכל על צ'אטים דומים ממשתמשים עם פרופיל זהה.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נשמור את כל המידע על השיחות הללו ב"זיכרון הגלובלי". הוא בנוי זהה לזיכרון השיחה, אבל עם הודעות משיחות שונות במקום אלו מאותה השיחה. נפעיל את אותן האיטרציות עליו גם כן, אבל בלי וקטור הפרופיל כי אנחנו כבר יוצאים מההנחה שהזיכרון מכיל מידע מתאים אליו.</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בסוף, ממש לפני יצירת ההתפלגות הזו של החיזוי נוסיף את הוקטור שיצא מהאיטרציות בזיכרון הגלובלי לוקטור שיצא מהאיטרציות הרגילות.</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3dd082d0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3dd082d0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ומה נשאר? הקו הזה כאן הוא bias שנוסיף לתוצאת החיזוי. הוא מנסה לקחת בחשבון את ההעדפות של המשתמש במקרים של דו משמעות ו-'להקפיץ' תגובות שיש בהן הקשר למה שאדם עם הפרופיל הזה כנראה מתכוון אליו.</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3dd082d0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3dd082d0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just">
              <a:lnSpc>
                <a:spcPct val="115000"/>
              </a:lnSpc>
              <a:spcBef>
                <a:spcPts val="0"/>
              </a:spcBef>
              <a:spcAft>
                <a:spcPts val="0"/>
              </a:spcAft>
              <a:buNone/>
            </a:pPr>
            <a:r>
              <a:rPr lang="en">
                <a:solidFill>
                  <a:schemeClr val="dk1"/>
                </a:solidFill>
              </a:rPr>
              <a:t>הייתה עוד בעיה שניסינו לפתור אבל קצת התעלמנו ממנה עד עכשיו. מה קורה כשמישהו מבקש מידע אבל יכולים להיות לו כמה פירושים? כמו אפשרות ליצור קשר שתביא לאנשים זקנים יותר מספר טלפון ולצעירים את האינסטרם של המקום.</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לשם כך ניעזר ב-knowledge base ובוקטור bias שניצור. ה-knowledge base הזה הוא טבלה ענקית שמכילה את כל המידע שאנחנו יודעים על האובייקטים שלנו. כלומר, במקרה שלנו על המסעדות. איפה הן נמצאות, האם הן יקרות, מה סוג האוכל שהן מגישות, דרכים ליצור קשר ועוד.</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כל שורה כזו תהיה אובייקט, וכל עמודה תכונה של אותו אובייקט. במקרה הזה התכונות הן המחיר של המסעדה, הטלפון וכו', והאובייקטים הם השמות של המסעדות המתאימות לתכונות הללו.</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במקרה של הדיאלוג הזה לדוגמא, נוכל להיעזר גם ב- knowledge base עצמו ישירות כדי להשפיע על התשובות שנבחר, מלבד סט התשובות האפשריות.</a:t>
            </a:r>
            <a:br>
              <a:rPr lang="en">
                <a:solidFill>
                  <a:schemeClr val="dk1"/>
                </a:solidFill>
              </a:rPr>
            </a:br>
            <a:r>
              <a:rPr lang="en">
                <a:solidFill>
                  <a:schemeClr val="dk1"/>
                </a:solidFill>
              </a:rPr>
              <a:t>האינטואיציה היא שבגלל שהמשתמש ביקש מידע על מסעדה זולה, שהיא ישות ב-knowledge base, ניתן בוסט קצת לתוצאות שמכילות את פרטים על מסעדה זולה. לעומת זאת לא נגרע ממסעדות לא זולות - למרות שלתת בוסט לחלק אולי שווה ערך פה ללדחוף את אלו שלא זולות אחורה.</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Clr>
                <a:schemeClr val="dk1"/>
              </a:buClr>
              <a:buSzPts val="1100"/>
              <a:buFont typeface="Arial"/>
              <a:buNone/>
            </a:pPr>
            <a:r>
              <a:rPr lang="en">
                <a:solidFill>
                  <a:schemeClr val="dk1"/>
                </a:solidFill>
              </a:rPr>
              <a:t>לדוגמא, האפשרות של "Here is the information: The Place Phone" מכילה את ישות ה-knowledge base "The Place Phone" ששייכת למסעדה שנקראת  “The Place”, והעמודה הינה “Phone”.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3dd082d0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3dd082d0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אם נרצה להשתמש בוקטור הפרופיל באיזושהי צורה עם ה-KB נרצה להמיר אותו לאותם המימדים. נשתמש בהעתקה לינארית E כדי לעשות את זה. הוקטור יהיה כגודל העמודות - ונשתמש בו כדי לתת משקל לכל עמודה, למשל, למספר הטלפון או האינסטגרם, בהתאם לפרופיל.</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למשל במקרה בו הפרופיל מצביע על נטייה להעדיף לקבל את מספר הטלפון של מסעדה, לעמודת מספר הטלפון יהיה משקל גבוהי יותר מאשר לעמודת הרשתות החברתיות.</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3ded9574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23ded9574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just">
              <a:lnSpc>
                <a:spcPct val="115000"/>
              </a:lnSpc>
              <a:spcBef>
                <a:spcPts val="0"/>
              </a:spcBef>
              <a:spcAft>
                <a:spcPts val="0"/>
              </a:spcAft>
              <a:buNone/>
            </a:pPr>
            <a:r>
              <a:rPr lang="en">
                <a:solidFill>
                  <a:schemeClr val="dk1"/>
                </a:solidFill>
              </a:rPr>
              <a:t>ניצור את ה-bias, או המקפצה הזו לאפשרויות הרלוונטיות בצורה הבאה:</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נעבור אפשרות אפשרות, ואם היא מכילה ישות כלשהי מה-knowledge base, וגם הישות הזו קשורה לקונטקסט של השיחה, נוסיף את הערך של ההעדפה מהוקטור v. אחרת לא נוסיף כלום.</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במילים אחרות, בהינתן לדוגמא המצב מקודם עם האפשרות </a:t>
            </a:r>
            <a:r>
              <a:rPr lang="en">
                <a:solidFill>
                  <a:schemeClr val="dk1"/>
                </a:solidFill>
              </a:rPr>
              <a:t>של "Here is the information: The Place Phone" מכילה את ישות ה-knowledge base "The Place Phone" ששייכת למסעדה שנקראת  “The Place”, והעמודה הינה “Phone”.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אם "The plcae" היה מוזכר גם בשיחה, היינו מוסיפים לו את v_phone. או את משקל ההעדפה של המשתמש בעבור טלפון.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נוסיף את הערכים של ה-bias שיצרנו לתשובה הסופית, כך שאפשרויות שמכילות דברים רלוונטים יותר להעדפות שלנו במקרים של דו משמעות יקבלו בוסט לציון, בעוד כאלו שלא לא יושפעו.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3ded9574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3ded9574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3ded9574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3ded9574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just">
              <a:lnSpc>
                <a:spcPct val="115000"/>
              </a:lnSpc>
              <a:spcBef>
                <a:spcPts val="0"/>
              </a:spcBef>
              <a:spcAft>
                <a:spcPts val="0"/>
              </a:spcAft>
              <a:buNone/>
            </a:pPr>
            <a:r>
              <a:rPr lang="en">
                <a:solidFill>
                  <a:schemeClr val="dk1"/>
                </a:solidFill>
              </a:rPr>
              <a:t>משהו אחד ששמנו לב אליו הוא שהמודל אמנם מסתכל על שיחות קודמות של אנשים עם פרופיל דומה, אבל לא על שלנו. מה אם הפרופיל שלנו דינאמי ומשתנה עם הזמן?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תמיד נקבל תשובות שתואמות לפרופיל שאנחנו מקולטגים אליו כרגע, אבל לא ניקח בחשבון את השיחות הקודמות שלנו עם הבוט.</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בשלב של חישוב ה-bias הראנו דרך להוסיף איזה בוסט לאפשרויות שמכילות דברים שרלוונטיים להעדפות שלנו, אבל הסתמכנו על ההנחה שבכל תשובה אפשרית של המודל יכולה להופיע רק ישות אחת. הרי אם ישות מופיעה בו, ובשיחה, הערך של ה-bias יהיה וקטור ההעדפה במקום של הישות. וזהו. מה עם כמה ישויות מופיעות בתשובה?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מה אם נוכל לחלק את התגובה של המודל לכמה תשובות, כשכל אחת מהן תדבר על ישות אחרת?</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3d27e276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3d27e276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just">
              <a:lnSpc>
                <a:spcPct val="115000"/>
              </a:lnSpc>
              <a:spcBef>
                <a:spcPts val="0"/>
              </a:spcBef>
              <a:spcAft>
                <a:spcPts val="0"/>
              </a:spcAft>
              <a:buNone/>
            </a:pPr>
            <a:r>
              <a:t/>
            </a:r>
            <a:endParaRPr>
              <a:solidFill>
                <a:schemeClr val="dk1"/>
              </a:solidFill>
            </a:endParaRPr>
          </a:p>
          <a:p>
            <a:pPr indent="0" lvl="0" marL="0" rtl="1" algn="r">
              <a:spcBef>
                <a:spcPts val="0"/>
              </a:spcBef>
              <a:spcAft>
                <a:spcPts val="0"/>
              </a:spcAft>
              <a:buNone/>
            </a:pPr>
            <a:r>
              <a:rPr lang="en"/>
              <a:t>דרך נאיבית אחת לגשת לייצוג הזה היא בעזרת one hot vector. </a:t>
            </a:r>
            <a:endParaRPr/>
          </a:p>
          <a:p>
            <a:pPr indent="0" lvl="0" marL="0" rtl="1" algn="r">
              <a:spcBef>
                <a:spcPts val="0"/>
              </a:spcBef>
              <a:spcAft>
                <a:spcPts val="0"/>
              </a:spcAft>
              <a:buNone/>
            </a:pPr>
            <a:r>
              <a:rPr lang="en"/>
              <a:t>אם באוצר המילים שלנו, או בכל המילים שהשתמשנו בהן בקורפוס, יש 10,000 מילים, גודל הוקטור שנשתמש בו כדי לייצג כל מילה יהיה 10,000. </a:t>
            </a:r>
            <a:endParaRPr/>
          </a:p>
          <a:p>
            <a:pPr indent="0" lvl="0" marL="0" rtl="1" algn="r">
              <a:spcBef>
                <a:spcPts val="0"/>
              </a:spcBef>
              <a:spcAft>
                <a:spcPts val="0"/>
              </a:spcAft>
              <a:buNone/>
            </a:pPr>
            <a:r>
              <a:t/>
            </a:r>
            <a:endParaRPr/>
          </a:p>
          <a:p>
            <a:pPr indent="0" lvl="0" marL="0" rtl="1" algn="r">
              <a:spcBef>
                <a:spcPts val="0"/>
              </a:spcBef>
              <a:spcAft>
                <a:spcPts val="0"/>
              </a:spcAft>
              <a:buNone/>
            </a:pPr>
            <a:r>
              <a:rPr lang="en"/>
              <a:t>במקרה הזה המילה the מופיעה במקום 8676 באוצר המילים שלנו, אז הוקטור שלה יהיה מלא באפסים, עם 1 יחיד במיקום 8676.</a:t>
            </a:r>
            <a:endParaRPr/>
          </a:p>
          <a:p>
            <a:pPr indent="0" lvl="0" marL="0" rtl="1" algn="r">
              <a:spcBef>
                <a:spcPts val="0"/>
              </a:spcBef>
              <a:spcAft>
                <a:spcPts val="0"/>
              </a:spcAft>
              <a:buNone/>
            </a:pPr>
            <a:r>
              <a:t/>
            </a:r>
            <a:endParaRPr/>
          </a:p>
          <a:p>
            <a:pPr indent="0" lvl="0" marL="0" rtl="1" algn="r">
              <a:spcBef>
                <a:spcPts val="0"/>
              </a:spcBef>
              <a:spcAft>
                <a:spcPts val="0"/>
              </a:spcAft>
              <a:buNone/>
            </a:pPr>
            <a:r>
              <a:rPr lang="en"/>
              <a:t>נוכל גם להרחיב את ההיגיון הזה למשפטים וליצור וקטור שמכיל 1 במילים בנמצאות במשפט, או שאפילו סופר כמה פעמים כל מילה הופיעה. המשותף הוא שגודל הוקטור הוא.. עצום. ויש בו מלא אפסים.</a:t>
            </a:r>
            <a:endParaRPr/>
          </a:p>
          <a:p>
            <a:pPr indent="0" lvl="0" marL="0" rtl="1" algn="r">
              <a:spcBef>
                <a:spcPts val="0"/>
              </a:spcBef>
              <a:spcAft>
                <a:spcPts val="0"/>
              </a:spcAft>
              <a:buNone/>
            </a:pPr>
            <a:r>
              <a:rPr lang="en"/>
              <a:t>בנוסף הוקטורים האלה גם לא מתייחסים לסדר של המילים במשפט או להקשר שהן נאמרו בהן ביחס למילים האחרות במשפט. זה לא הכי אידיאלי בעולם.</a:t>
            </a:r>
            <a:endParaRPr/>
          </a:p>
          <a:p>
            <a:pPr indent="0" lvl="0" marL="0" rtl="1" algn="r">
              <a:spcBef>
                <a:spcPts val="0"/>
              </a:spcBef>
              <a:spcAft>
                <a:spcPts val="0"/>
              </a:spcAft>
              <a:buNone/>
            </a:pPr>
            <a:r>
              <a:t/>
            </a:r>
            <a:endParaRPr/>
          </a:p>
          <a:p>
            <a:pPr indent="0" lvl="0" marL="0" rtl="1" algn="r">
              <a:spcBef>
                <a:spcPts val="0"/>
              </a:spcBef>
              <a:spcAft>
                <a:spcPts val="0"/>
              </a:spcAft>
              <a:buNone/>
            </a:pPr>
            <a:r>
              <a:rPr lang="en"/>
              <a:t>גם לא נוכל לחסר אותם ולקבל משהו הגיוני, לפחות כשאנחנו מסתכלים על העולם מילה בכל פעם. מה המרחק בין מילים? במסמכים או משפטים לדוגמא אפשר להשתמש ב-jaccard ושינגלים אבל זה לא ממש בנושא.</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3d27e276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3d27e276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just">
              <a:lnSpc>
                <a:spcPct val="115000"/>
              </a:lnSpc>
              <a:spcBef>
                <a:spcPts val="0"/>
              </a:spcBef>
              <a:spcAft>
                <a:spcPts val="0"/>
              </a:spcAft>
              <a:buNone/>
            </a:pPr>
            <a:r>
              <a:rPr lang="en">
                <a:solidFill>
                  <a:schemeClr val="dk1"/>
                </a:solidFill>
              </a:rPr>
              <a:t>דרך נוספת לייצג את המשפטים שלנו היא באמצעות word embedding. בניגוד ל-bag of words בו, לפחות בדוגמא שלנו, הפיצ'רים או המימדים של הוקטורים היו ממש המילים עצמם, והווקטור עצמו היה מלא באפסים, כאן הפיצ'רים יהיו קצת שונים.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המקרה של הספה לדוגמא תקף כאן. נתאר את הספה בעזרת כמה סוגי פרטים או פיצ'רים, ולא ניתן בהכרח ניקוד שלם לכל פרט. לא ממש ניכנס לאיך האימון אליהם מבוצע, אבל במקרה שלהם חישוב מרחקים סמנטים בין מילים בעזרת פעולות חיבור וחיסור עובד, וזה די מגניב. למשל המרחק בין הוקטור שמייצג מלך והאחד שמייצג ילד יהיה המרחק בין מלכה לילדה.</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3d27e2766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3d27e2766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just">
              <a:lnSpc>
                <a:spcPct val="115000"/>
              </a:lnSpc>
              <a:spcBef>
                <a:spcPts val="0"/>
              </a:spcBef>
              <a:spcAft>
                <a:spcPts val="0"/>
              </a:spcAft>
              <a:buNone/>
            </a:pPr>
            <a:r>
              <a:rPr lang="en">
                <a:solidFill>
                  <a:schemeClr val="dk1"/>
                </a:solidFill>
              </a:rPr>
              <a:t>למודל יהיה זיכרון שישמור את כל ההודעות הקודמות בשיחה בצורה שתהיה לנו נוחה לעיבוד.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ניעזר ב-bag of words ובמטריצת embedding. [רעש מופתע]</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המטריצה הזו היא לא יותר מאשר מטריצה שכל עמודה בה היא וקטור embedding של אחת מהמילים באוצר המילים. הרוחב שלה יהיה כרוחב אוצר המילים, והעומק ככמות הפיצ'רים שהשתמשנו בהם כדי לקודד את המילים.</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נכפול את המטריצה הזו ב-bag of words שמתאים למשפט מסוים, ובמקרה הפשוט בו ה-bag of words מכיל 1 בכל המקומות שמתאימים למילים שמופיעים בו, נקבל פשוט את סכום ה-embeddings של המילים שמרכיבות אותו.</a:t>
            </a:r>
            <a:endParaRPr sz="1200">
              <a:solidFill>
                <a:schemeClr val="dk1"/>
              </a:solidFill>
              <a:latin typeface="David Libre"/>
              <a:ea typeface="David Libre"/>
              <a:cs typeface="David Libre"/>
              <a:sym typeface="David Libre"/>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3d27e276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3d27e276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just">
              <a:lnSpc>
                <a:spcPct val="115000"/>
              </a:lnSpc>
              <a:spcBef>
                <a:spcPts val="0"/>
              </a:spcBef>
              <a:spcAft>
                <a:spcPts val="0"/>
              </a:spcAft>
              <a:buNone/>
            </a:pPr>
            <a:r>
              <a:rPr lang="en">
                <a:solidFill>
                  <a:schemeClr val="dk1"/>
                </a:solidFill>
              </a:rPr>
              <a:t>נבצע את המכפלה הזו לכל הודעה שנשלחה לפי הסדר. ההודעה הראשונה של הלקוח, ואז התגובה הראשונה של הרובוט. ההודעה השנייה של הלקוח, והתגובה השנייה של הרובוט. וכך הלאה.</a:t>
            </a:r>
            <a:endParaRPr>
              <a:solidFill>
                <a:schemeClr val="dk1"/>
              </a:solidFill>
            </a:endParaRPr>
          </a:p>
          <a:p>
            <a:pPr indent="0" lvl="0" marL="0" rtl="1" algn="just">
              <a:lnSpc>
                <a:spcPct val="115000"/>
              </a:lnSpc>
              <a:spcBef>
                <a:spcPts val="0"/>
              </a:spcBef>
              <a:spcAft>
                <a:spcPts val="0"/>
              </a:spcAft>
              <a:buNone/>
            </a:pPr>
            <a:r>
              <a:t/>
            </a:r>
            <a:endParaRPr>
              <a:solidFill>
                <a:schemeClr val="dk1"/>
              </a:solidFill>
            </a:endParaRPr>
          </a:p>
          <a:p>
            <a:pPr indent="0" lvl="0" marL="0" rtl="1" algn="just">
              <a:lnSpc>
                <a:spcPct val="115000"/>
              </a:lnSpc>
              <a:spcBef>
                <a:spcPts val="0"/>
              </a:spcBef>
              <a:spcAft>
                <a:spcPts val="0"/>
              </a:spcAft>
              <a:buNone/>
            </a:pPr>
            <a:r>
              <a:rPr lang="en">
                <a:solidFill>
                  <a:schemeClr val="dk1"/>
                </a:solidFill>
              </a:rPr>
              <a:t>בסופו של דבר נקבל וקטור של וקטורים, כשכל אחד מהם מייצג את ה-embedding הזה של משפט שנאמר במהלך השיחה. למטריצה הזו נקרא זיכרון הקונטקסט.</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3d27e276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3d27e276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just">
              <a:lnSpc>
                <a:spcPct val="115000"/>
              </a:lnSpc>
              <a:spcBef>
                <a:spcPts val="0"/>
              </a:spcBef>
              <a:spcAft>
                <a:spcPts val="0"/>
              </a:spcAft>
              <a:buNone/>
            </a:pPr>
            <a:r>
              <a:rPr lang="en">
                <a:solidFill>
                  <a:schemeClr val="dk1"/>
                </a:solidFill>
              </a:rPr>
              <a:t>חלק נורא מרכזי באלגוריתם הוא האיטרציות שמשתמשות ב-q הזה. נשתמש בה כדי לחשב את ההסתברות לרלוונטיות של כל תגובה אפשרית עוד מעט.</a:t>
            </a:r>
            <a:endParaRPr sz="1200">
              <a:solidFill>
                <a:schemeClr val="dk1"/>
              </a:solidFill>
              <a:latin typeface="David Libre"/>
              <a:ea typeface="David Libre"/>
              <a:cs typeface="David Libre"/>
              <a:sym typeface="David Libre"/>
            </a:endParaRPr>
          </a:p>
          <a:p>
            <a:pPr indent="0" lvl="0" marL="0" rtl="1"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3d27e2766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3d27e2766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just">
              <a:lnSpc>
                <a:spcPct val="115000"/>
              </a:lnSpc>
              <a:spcBef>
                <a:spcPts val="0"/>
              </a:spcBef>
              <a:spcAft>
                <a:spcPts val="0"/>
              </a:spcAft>
              <a:buNone/>
            </a:pPr>
            <a:r>
              <a:t/>
            </a:r>
            <a:endParaRPr>
              <a:solidFill>
                <a:schemeClr val="dk1"/>
              </a:solidFill>
            </a:endParaRPr>
          </a:p>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הרעיון של החלק הזה הוא לנסות לתת לכל הודעה בזיכרון דירוג שמייצג כמה היא רלוונטית להודעה האחרונה ששלחנו. </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ניעזר ב-dot product כדי לחשב את ההתאמה בין כל אחת מההודעות בזיכרון להודעה האחרונה שלנו, ונשמור את התוצאה בוקטור שנקרא לו אלפא.</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למעשה, נפעיל גם softmax עליו לפני שנשמור אותו באלפא, כי המכפלות לא בהכרח יהיו מנורמלות. Softmax תדאג שסכום הערכים בכל הוקטור יהיה 1, ככה שנוכל להסתכל עליו כעל סוג של הסתברות. לאלפא הזה קוראים בדרך כלל attention weights.</a:t>
            </a:r>
            <a:endParaRPr sz="1200">
              <a:solidFill>
                <a:schemeClr val="dk1"/>
              </a:solidFill>
              <a:latin typeface="David Libre"/>
              <a:ea typeface="David Libre"/>
              <a:cs typeface="David Libre"/>
              <a:sym typeface="David Libre"/>
            </a:endParaRPr>
          </a:p>
          <a:p>
            <a:pPr indent="0" lvl="0" marL="0" rtl="1"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3d27e2766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3d27e2766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בזכות התכונה הנחמדה ש-softmax נתן לנו נוכל לבצע ממוצע משוקלל של כל ההודעות שהיו בהיסטוריה. נפעיל עליו גם את הטרנספורמציה הלינארית R, שהיא מטריצה נלמדת.</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t/>
            </a:r>
            <a:endParaRPr sz="1200">
              <a:solidFill>
                <a:schemeClr val="dk1"/>
              </a:solidFill>
              <a:latin typeface="David Libre"/>
              <a:ea typeface="David Libre"/>
              <a:cs typeface="David Libre"/>
              <a:sym typeface="David Libre"/>
            </a:endParaRPr>
          </a:p>
          <a:p>
            <a:pPr indent="0" lvl="0" marL="0" rtl="1" algn="r">
              <a:lnSpc>
                <a:spcPct val="150000"/>
              </a:lnSpc>
              <a:spcBef>
                <a:spcPts val="0"/>
              </a:spcBef>
              <a:spcAft>
                <a:spcPts val="0"/>
              </a:spcAft>
              <a:buNone/>
            </a:pPr>
            <a:r>
              <a:rPr lang="en" sz="1200">
                <a:solidFill>
                  <a:schemeClr val="dk1"/>
                </a:solidFill>
                <a:latin typeface="David Libre"/>
                <a:ea typeface="David Libre"/>
                <a:cs typeface="David Libre"/>
                <a:sym typeface="David Libre"/>
              </a:rPr>
              <a:t>נחבר את התוצאה הזו שנקרא לה o עם ההודעה שלנו q ונקבל וקטור המייצג הודעה חדשה. הוקטור הזה לוקח בחשבון גם את ההודעות שרלוונטיות להודעה האחרונה שלנו, וגם את ההודעה האחרונה שלנו.</a:t>
            </a:r>
            <a:endParaRPr sz="1200">
              <a:solidFill>
                <a:schemeClr val="dk1"/>
              </a:solidFill>
              <a:latin typeface="David Libre"/>
              <a:ea typeface="David Libre"/>
              <a:cs typeface="David Libre"/>
              <a:sym typeface="David Libre"/>
            </a:endParaRPr>
          </a:p>
          <a:p>
            <a:pPr indent="0" lvl="0" marL="0" rtl="1" algn="just">
              <a:lnSpc>
                <a:spcPct val="115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50" name="Shape 50"/>
        <p:cNvGrpSpPr/>
        <p:nvPr/>
      </p:nvGrpSpPr>
      <p:grpSpPr>
        <a:xfrm>
          <a:off x="0" y="0"/>
          <a:ext cx="0" cy="0"/>
          <a:chOff x="0" y="0"/>
          <a:chExt cx="0" cy="0"/>
        </a:xfrm>
      </p:grpSpPr>
      <p:cxnSp>
        <p:nvCxnSpPr>
          <p:cNvPr id="51" name="Google Shape;51;p13"/>
          <p:cNvCxnSpPr/>
          <p:nvPr/>
        </p:nvCxnSpPr>
        <p:spPr>
          <a:xfrm>
            <a:off x="1047127" y="1816100"/>
            <a:ext cx="7055400" cy="0"/>
          </a:xfrm>
          <a:prstGeom prst="straightConnector1">
            <a:avLst/>
          </a:prstGeom>
          <a:noFill/>
          <a:ln cap="flat" cmpd="sng" w="15875">
            <a:solidFill>
              <a:schemeClr val="accent1"/>
            </a:solidFill>
            <a:prstDash val="solid"/>
            <a:round/>
            <a:headEnd len="sm" w="sm" type="none"/>
            <a:tailEnd len="sm" w="sm" type="none"/>
          </a:ln>
        </p:spPr>
      </p:cxnSp>
      <p:sp>
        <p:nvSpPr>
          <p:cNvPr id="52" name="Google Shape;52;p13"/>
          <p:cNvSpPr txBox="1"/>
          <p:nvPr>
            <p:ph type="title"/>
          </p:nvPr>
        </p:nvSpPr>
        <p:spPr>
          <a:xfrm>
            <a:off x="971551" y="736599"/>
            <a:ext cx="7200900" cy="978000"/>
          </a:xfrm>
          <a:prstGeom prst="rect">
            <a:avLst/>
          </a:prstGeom>
          <a:noFill/>
          <a:ln>
            <a:noFill/>
          </a:ln>
        </p:spPr>
        <p:txBody>
          <a:bodyPr anchorCtr="0" anchor="ctr" bIns="34275" lIns="68575" spcFirstLastPara="1" rIns="68575" wrap="square" tIns="34275">
            <a:normAutofit/>
          </a:bodyPr>
          <a:lstStyle>
            <a:lvl1pPr lvl="0" rtl="1" algn="ctr">
              <a:spcBef>
                <a:spcPts val="0"/>
              </a:spcBef>
              <a:spcAft>
                <a:spcPts val="0"/>
              </a:spcAft>
              <a:buClr>
                <a:srgbClr val="262626"/>
              </a:buClr>
              <a:buSzPts val="1400"/>
              <a:buNone/>
              <a:defRPr/>
            </a:lvl1pPr>
            <a:lvl2pPr lvl="1" rtl="1" algn="l">
              <a:spcBef>
                <a:spcPts val="0"/>
              </a:spcBef>
              <a:spcAft>
                <a:spcPts val="0"/>
              </a:spcAft>
              <a:buSzPts val="2800"/>
              <a:buNone/>
              <a:defRPr/>
            </a:lvl2pPr>
            <a:lvl3pPr lvl="2" rtl="1" algn="l">
              <a:spcBef>
                <a:spcPts val="0"/>
              </a:spcBef>
              <a:spcAft>
                <a:spcPts val="0"/>
              </a:spcAft>
              <a:buSzPts val="2800"/>
              <a:buNone/>
              <a:defRPr/>
            </a:lvl3pPr>
            <a:lvl4pPr lvl="3" rtl="1" algn="l">
              <a:spcBef>
                <a:spcPts val="0"/>
              </a:spcBef>
              <a:spcAft>
                <a:spcPts val="0"/>
              </a:spcAft>
              <a:buSzPts val="2800"/>
              <a:buNone/>
              <a:defRPr/>
            </a:lvl4pPr>
            <a:lvl5pPr lvl="4" rtl="1" algn="l">
              <a:spcBef>
                <a:spcPts val="0"/>
              </a:spcBef>
              <a:spcAft>
                <a:spcPts val="0"/>
              </a:spcAft>
              <a:buSzPts val="2800"/>
              <a:buNone/>
              <a:defRPr/>
            </a:lvl5pPr>
            <a:lvl6pPr lvl="5" rtl="1" algn="l">
              <a:spcBef>
                <a:spcPts val="0"/>
              </a:spcBef>
              <a:spcAft>
                <a:spcPts val="0"/>
              </a:spcAft>
              <a:buSzPts val="2800"/>
              <a:buNone/>
              <a:defRPr/>
            </a:lvl6pPr>
            <a:lvl7pPr lvl="6" rtl="1" algn="l">
              <a:spcBef>
                <a:spcPts val="0"/>
              </a:spcBef>
              <a:spcAft>
                <a:spcPts val="0"/>
              </a:spcAft>
              <a:buSzPts val="2800"/>
              <a:buNone/>
              <a:defRPr/>
            </a:lvl7pPr>
            <a:lvl8pPr lvl="7" rtl="1" algn="l">
              <a:spcBef>
                <a:spcPts val="0"/>
              </a:spcBef>
              <a:spcAft>
                <a:spcPts val="0"/>
              </a:spcAft>
              <a:buSzPts val="2800"/>
              <a:buNone/>
              <a:defRPr/>
            </a:lvl8pPr>
            <a:lvl9pPr lvl="8" rtl="1" algn="l">
              <a:spcBef>
                <a:spcPts val="0"/>
              </a:spcBef>
              <a:spcAft>
                <a:spcPts val="0"/>
              </a:spcAft>
              <a:buSzPts val="2800"/>
              <a:buNone/>
              <a:defRPr/>
            </a:lvl9pPr>
          </a:lstStyle>
          <a:p/>
        </p:txBody>
      </p:sp>
      <p:sp>
        <p:nvSpPr>
          <p:cNvPr id="53" name="Google Shape;53;p13"/>
          <p:cNvSpPr txBox="1"/>
          <p:nvPr>
            <p:ph idx="1" type="body"/>
          </p:nvPr>
        </p:nvSpPr>
        <p:spPr>
          <a:xfrm>
            <a:off x="971551" y="1917699"/>
            <a:ext cx="7200900" cy="2489100"/>
          </a:xfrm>
          <a:prstGeom prst="rect">
            <a:avLst/>
          </a:prstGeom>
          <a:noFill/>
          <a:ln>
            <a:noFill/>
          </a:ln>
        </p:spPr>
        <p:txBody>
          <a:bodyPr anchorCtr="0" anchor="t" bIns="34275" lIns="68575" spcFirstLastPara="1" rIns="68575" wrap="square" tIns="34275">
            <a:normAutofit/>
          </a:bodyPr>
          <a:lstStyle>
            <a:lvl1pPr indent="-330200" lvl="0" marL="457200" rtl="1" algn="r">
              <a:spcBef>
                <a:spcPts val="300"/>
              </a:spcBef>
              <a:spcAft>
                <a:spcPts val="0"/>
              </a:spcAft>
              <a:buSzPts val="1600"/>
              <a:buChar char="●"/>
              <a:defRPr/>
            </a:lvl1pPr>
            <a:lvl2pPr indent="-330200" lvl="1" marL="914400" rtl="1" algn="r">
              <a:spcBef>
                <a:spcPts val="500"/>
              </a:spcBef>
              <a:spcAft>
                <a:spcPts val="0"/>
              </a:spcAft>
              <a:buSzPts val="1600"/>
              <a:buChar char="○"/>
              <a:defRPr/>
            </a:lvl2pPr>
            <a:lvl3pPr indent="-330200" lvl="2" marL="1371600" rtl="1" algn="r">
              <a:spcBef>
                <a:spcPts val="500"/>
              </a:spcBef>
              <a:spcAft>
                <a:spcPts val="0"/>
              </a:spcAft>
              <a:buSzPts val="1600"/>
              <a:buChar char="■"/>
              <a:defRPr/>
            </a:lvl3pPr>
            <a:lvl4pPr indent="-330200" lvl="3" marL="1828800" rtl="1" algn="r">
              <a:spcBef>
                <a:spcPts val="500"/>
              </a:spcBef>
              <a:spcAft>
                <a:spcPts val="0"/>
              </a:spcAft>
              <a:buSzPts val="1600"/>
              <a:buChar char="●"/>
              <a:defRPr/>
            </a:lvl4pPr>
            <a:lvl5pPr indent="-330200" lvl="4" marL="2286000" rtl="1" algn="r">
              <a:spcBef>
                <a:spcPts val="500"/>
              </a:spcBef>
              <a:spcAft>
                <a:spcPts val="0"/>
              </a:spcAft>
              <a:buSzPts val="1600"/>
              <a:buChar char="○"/>
              <a:defRPr/>
            </a:lvl5pPr>
            <a:lvl6pPr indent="-330200" lvl="5" marL="2743200" rtl="1" algn="r">
              <a:spcBef>
                <a:spcPts val="500"/>
              </a:spcBef>
              <a:spcAft>
                <a:spcPts val="0"/>
              </a:spcAft>
              <a:buSzPts val="1600"/>
              <a:buChar char="■"/>
              <a:defRPr/>
            </a:lvl6pPr>
            <a:lvl7pPr indent="-330200" lvl="6" marL="3200400" rtl="1" algn="r">
              <a:spcBef>
                <a:spcPts val="500"/>
              </a:spcBef>
              <a:spcAft>
                <a:spcPts val="0"/>
              </a:spcAft>
              <a:buSzPts val="1600"/>
              <a:buChar char="●"/>
              <a:defRPr/>
            </a:lvl7pPr>
            <a:lvl8pPr indent="-330200" lvl="7" marL="3657600" rtl="1" algn="r">
              <a:spcBef>
                <a:spcPts val="500"/>
              </a:spcBef>
              <a:spcAft>
                <a:spcPts val="0"/>
              </a:spcAft>
              <a:buSzPts val="1600"/>
              <a:buChar char="○"/>
              <a:defRPr/>
            </a:lvl8pPr>
            <a:lvl9pPr indent="-330200" lvl="8" marL="4114800" rtl="1" algn="r">
              <a:spcBef>
                <a:spcPts val="500"/>
              </a:spcBef>
              <a:spcAft>
                <a:spcPts val="500"/>
              </a:spcAft>
              <a:buSzPts val="1600"/>
              <a:buChar char="■"/>
              <a:defRPr/>
            </a:lvl9pPr>
          </a:lstStyle>
          <a:p/>
        </p:txBody>
      </p:sp>
      <p:sp>
        <p:nvSpPr>
          <p:cNvPr id="54" name="Google Shape;54;p13"/>
          <p:cNvSpPr txBox="1"/>
          <p:nvPr>
            <p:ph idx="10" type="dt"/>
          </p:nvPr>
        </p:nvSpPr>
        <p:spPr>
          <a:xfrm>
            <a:off x="6508126" y="4476750"/>
            <a:ext cx="1200000" cy="209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1" type="ftr"/>
          </p:nvPr>
        </p:nvSpPr>
        <p:spPr>
          <a:xfrm>
            <a:off x="971551" y="4476750"/>
            <a:ext cx="5479500" cy="2094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2" type="sldNum"/>
          </p:nvPr>
        </p:nvSpPr>
        <p:spPr>
          <a:xfrm>
            <a:off x="7765426" y="4476750"/>
            <a:ext cx="407100" cy="209400"/>
          </a:xfrm>
          <a:prstGeom prst="rect">
            <a:avLst/>
          </a:prstGeom>
          <a:noFill/>
          <a:ln>
            <a:noFill/>
          </a:ln>
        </p:spPr>
        <p:txBody>
          <a:bodyPr anchorCtr="0" anchor="ctr" bIns="34275" lIns="68575" spcFirstLastPara="1" rIns="68575" wrap="square" tIns="34275">
            <a:normAutofit lnSpcReduction="1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0"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44.png"/><Relationship Id="rId9" Type="http://schemas.openxmlformats.org/officeDocument/2006/relationships/image" Target="../media/image26.png"/><Relationship Id="rId5" Type="http://schemas.openxmlformats.org/officeDocument/2006/relationships/image" Target="../media/image21.png"/><Relationship Id="rId6" Type="http://schemas.openxmlformats.org/officeDocument/2006/relationships/image" Target="../media/image18.png"/><Relationship Id="rId7" Type="http://schemas.openxmlformats.org/officeDocument/2006/relationships/image" Target="../media/image13.png"/><Relationship Id="rId8"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30.png"/><Relationship Id="rId5" Type="http://schemas.openxmlformats.org/officeDocument/2006/relationships/image" Target="../media/image25.png"/><Relationship Id="rId6"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4.png"/><Relationship Id="rId4" Type="http://schemas.openxmlformats.org/officeDocument/2006/relationships/image" Target="../media/image29.png"/><Relationship Id="rId5"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35.png"/><Relationship Id="rId5"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9.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2.png"/><Relationship Id="rId4" Type="http://schemas.openxmlformats.org/officeDocument/2006/relationships/image" Target="../media/image41.png"/><Relationship Id="rId5"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816400" y="585900"/>
            <a:ext cx="7307800" cy="4122350"/>
          </a:xfrm>
          <a:prstGeom prst="rect">
            <a:avLst/>
          </a:prstGeom>
          <a:noFill/>
          <a:ln>
            <a:noFill/>
          </a:ln>
        </p:spPr>
      </p:pic>
      <p:sp>
        <p:nvSpPr>
          <p:cNvPr id="62" name="Google Shape;62;p14"/>
          <p:cNvSpPr txBox="1"/>
          <p:nvPr/>
        </p:nvSpPr>
        <p:spPr>
          <a:xfrm>
            <a:off x="2472150" y="315625"/>
            <a:ext cx="3996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Bree Serif"/>
                <a:ea typeface="Bree Serif"/>
                <a:cs typeface="Bree Serif"/>
                <a:sym typeface="Bree Serif"/>
              </a:rPr>
              <a:t>המודל הכולל</a:t>
            </a:r>
            <a:endParaRPr sz="2600">
              <a:latin typeface="Bree Serif"/>
              <a:ea typeface="Bree Serif"/>
              <a:cs typeface="Bree Serif"/>
              <a:sym typeface="Bree Serif"/>
            </a:endParaRPr>
          </a:p>
        </p:txBody>
      </p:sp>
      <p:sp>
        <p:nvSpPr>
          <p:cNvPr id="63" name="Google Shape;63;p14"/>
          <p:cNvSpPr/>
          <p:nvPr/>
        </p:nvSpPr>
        <p:spPr>
          <a:xfrm>
            <a:off x="1381200" y="1228675"/>
            <a:ext cx="3126900" cy="15336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6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David Libre"/>
                <a:ea typeface="David Libre"/>
                <a:cs typeface="David Libre"/>
                <a:sym typeface="David Libre"/>
              </a:rPr>
              <a:t>איטרציות - </a:t>
            </a:r>
            <a:r>
              <a:rPr lang="en">
                <a:solidFill>
                  <a:srgbClr val="93C47D"/>
                </a:solidFill>
                <a:latin typeface="David Libre"/>
                <a:ea typeface="David Libre"/>
                <a:cs typeface="David Libre"/>
                <a:sym typeface="David Libre"/>
              </a:rPr>
              <a:t>עד שיימאס </a:t>
            </a:r>
            <a:endParaRPr>
              <a:solidFill>
                <a:srgbClr val="93C47D"/>
              </a:solidFill>
              <a:latin typeface="David Libre"/>
              <a:ea typeface="David Libre"/>
              <a:cs typeface="David Libre"/>
              <a:sym typeface="David Libre"/>
            </a:endParaRPr>
          </a:p>
        </p:txBody>
      </p:sp>
      <p:sp>
        <p:nvSpPr>
          <p:cNvPr id="159" name="Google Shape;159;p23"/>
          <p:cNvSpPr txBox="1"/>
          <p:nvPr/>
        </p:nvSpPr>
        <p:spPr>
          <a:xfrm>
            <a:off x="3525025" y="1248050"/>
            <a:ext cx="5346900" cy="11697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accent1"/>
                </a:solidFill>
                <a:latin typeface="Bree Serif"/>
                <a:ea typeface="Bree Serif"/>
                <a:cs typeface="Bree Serif"/>
                <a:sym typeface="Bree Serif"/>
              </a:rPr>
              <a:t>מוטיבציה</a:t>
            </a:r>
            <a:r>
              <a:rPr lang="en" sz="1600">
                <a:latin typeface="Bree Serif"/>
                <a:ea typeface="Bree Serif"/>
                <a:cs typeface="Bree Serif"/>
                <a:sym typeface="Bree Serif"/>
              </a:rPr>
              <a:t> - לנסות למצוא הודעות רלוונטיות מהשיחה</a:t>
            </a:r>
            <a:endParaRPr sz="1600">
              <a:solidFill>
                <a:schemeClr val="accent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נבצע </a:t>
            </a:r>
            <a:r>
              <a:rPr lang="en" sz="1600">
                <a:solidFill>
                  <a:schemeClr val="accent1"/>
                </a:solidFill>
                <a:latin typeface="Bree Serif"/>
                <a:ea typeface="Bree Serif"/>
                <a:cs typeface="Bree Serif"/>
                <a:sym typeface="Bree Serif"/>
              </a:rPr>
              <a:t>N</a:t>
            </a:r>
            <a:r>
              <a:rPr lang="en" sz="1600">
                <a:solidFill>
                  <a:schemeClr val="dk1"/>
                </a:solidFill>
                <a:latin typeface="Bree Serif"/>
                <a:ea typeface="Bree Serif"/>
                <a:cs typeface="Bree Serif"/>
                <a:sym typeface="Bree Serif"/>
              </a:rPr>
              <a:t> איטרציות כאלו, עד שיימאס</a:t>
            </a:r>
            <a:endParaRPr sz="1600">
              <a:solidFill>
                <a:schemeClr val="dk1"/>
              </a:solidFill>
              <a:latin typeface="Bree Serif"/>
              <a:ea typeface="Bree Serif"/>
              <a:cs typeface="Bree Serif"/>
              <a:sym typeface="Bree Serif"/>
            </a:endParaRPr>
          </a:p>
          <a:p>
            <a:pPr indent="0" lvl="0" marL="0" rtl="1" algn="r">
              <a:lnSpc>
                <a:spcPct val="150000"/>
              </a:lnSpc>
              <a:spcBef>
                <a:spcPts val="0"/>
              </a:spcBef>
              <a:spcAft>
                <a:spcPts val="0"/>
              </a:spcAft>
              <a:buNone/>
            </a:pPr>
            <a:r>
              <a:t/>
            </a:r>
            <a:endParaRPr sz="1600">
              <a:latin typeface="Bree Serif"/>
              <a:ea typeface="Bree Serif"/>
              <a:cs typeface="Bree Serif"/>
              <a:sym typeface="Bree Serif"/>
            </a:endParaRPr>
          </a:p>
        </p:txBody>
      </p:sp>
      <p:pic>
        <p:nvPicPr>
          <p:cNvPr id="160" name="Google Shape;160;p23"/>
          <p:cNvPicPr preferRelativeResize="0"/>
          <p:nvPr/>
        </p:nvPicPr>
        <p:blipFill>
          <a:blip r:embed="rId3">
            <a:alphaModFix/>
          </a:blip>
          <a:stretch>
            <a:fillRect/>
          </a:stretch>
        </p:blipFill>
        <p:spPr>
          <a:xfrm>
            <a:off x="311700" y="629320"/>
            <a:ext cx="3213325" cy="2006756"/>
          </a:xfrm>
          <a:prstGeom prst="rect">
            <a:avLst/>
          </a:prstGeom>
          <a:noFill/>
          <a:ln>
            <a:noFill/>
          </a:ln>
        </p:spPr>
      </p:pic>
      <p:sp>
        <p:nvSpPr>
          <p:cNvPr id="161" name="Google Shape;161;p23"/>
          <p:cNvSpPr/>
          <p:nvPr/>
        </p:nvSpPr>
        <p:spPr>
          <a:xfrm>
            <a:off x="3197675" y="1791825"/>
            <a:ext cx="332700" cy="4476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23"/>
          <p:cNvPicPr preferRelativeResize="0"/>
          <p:nvPr/>
        </p:nvPicPr>
        <p:blipFill>
          <a:blip r:embed="rId4">
            <a:alphaModFix/>
          </a:blip>
          <a:stretch>
            <a:fillRect/>
          </a:stretch>
        </p:blipFill>
        <p:spPr>
          <a:xfrm>
            <a:off x="5012142" y="2849500"/>
            <a:ext cx="1245449" cy="408439"/>
          </a:xfrm>
          <a:prstGeom prst="rect">
            <a:avLst/>
          </a:prstGeom>
          <a:noFill/>
          <a:ln>
            <a:noFill/>
          </a:ln>
        </p:spPr>
      </p:pic>
      <p:pic>
        <p:nvPicPr>
          <p:cNvPr id="163" name="Google Shape;163;p23"/>
          <p:cNvPicPr preferRelativeResize="0"/>
          <p:nvPr/>
        </p:nvPicPr>
        <p:blipFill>
          <a:blip r:embed="rId5">
            <a:alphaModFix/>
          </a:blip>
          <a:stretch>
            <a:fillRect/>
          </a:stretch>
        </p:blipFill>
        <p:spPr>
          <a:xfrm>
            <a:off x="2472350" y="2841950"/>
            <a:ext cx="284674" cy="356298"/>
          </a:xfrm>
          <a:prstGeom prst="rect">
            <a:avLst/>
          </a:prstGeom>
          <a:noFill/>
          <a:ln>
            <a:noFill/>
          </a:ln>
        </p:spPr>
      </p:pic>
      <p:sp>
        <p:nvSpPr>
          <p:cNvPr id="164" name="Google Shape;164;p23"/>
          <p:cNvSpPr/>
          <p:nvPr/>
        </p:nvSpPr>
        <p:spPr>
          <a:xfrm>
            <a:off x="2977429" y="3000061"/>
            <a:ext cx="219600" cy="10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23"/>
          <p:cNvPicPr preferRelativeResize="0"/>
          <p:nvPr/>
        </p:nvPicPr>
        <p:blipFill>
          <a:blip r:embed="rId6">
            <a:alphaModFix/>
          </a:blip>
          <a:stretch>
            <a:fillRect/>
          </a:stretch>
        </p:blipFill>
        <p:spPr>
          <a:xfrm>
            <a:off x="3319333" y="2859342"/>
            <a:ext cx="293570" cy="321537"/>
          </a:xfrm>
          <a:prstGeom prst="rect">
            <a:avLst/>
          </a:prstGeom>
          <a:noFill/>
          <a:ln>
            <a:noFill/>
          </a:ln>
        </p:spPr>
      </p:pic>
      <p:sp>
        <p:nvSpPr>
          <p:cNvPr id="166" name="Google Shape;166;p23"/>
          <p:cNvSpPr/>
          <p:nvPr/>
        </p:nvSpPr>
        <p:spPr>
          <a:xfrm>
            <a:off x="3760283" y="3000061"/>
            <a:ext cx="219600" cy="10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23"/>
          <p:cNvPicPr preferRelativeResize="0"/>
          <p:nvPr/>
        </p:nvPicPr>
        <p:blipFill>
          <a:blip r:embed="rId7">
            <a:alphaModFix/>
          </a:blip>
          <a:stretch>
            <a:fillRect/>
          </a:stretch>
        </p:blipFill>
        <p:spPr>
          <a:xfrm>
            <a:off x="4151442" y="2850652"/>
            <a:ext cx="284674" cy="338918"/>
          </a:xfrm>
          <a:prstGeom prst="rect">
            <a:avLst/>
          </a:prstGeom>
          <a:noFill/>
          <a:ln>
            <a:noFill/>
          </a:ln>
        </p:spPr>
      </p:pic>
      <p:sp>
        <p:nvSpPr>
          <p:cNvPr id="168" name="Google Shape;168;p23"/>
          <p:cNvSpPr/>
          <p:nvPr/>
        </p:nvSpPr>
        <p:spPr>
          <a:xfrm>
            <a:off x="4614306" y="3000061"/>
            <a:ext cx="219600" cy="10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3"/>
          <p:cNvPicPr preferRelativeResize="0"/>
          <p:nvPr/>
        </p:nvPicPr>
        <p:blipFill>
          <a:blip r:embed="rId8">
            <a:alphaModFix/>
          </a:blip>
          <a:stretch>
            <a:fillRect/>
          </a:stretch>
        </p:blipFill>
        <p:spPr>
          <a:xfrm>
            <a:off x="2472362" y="3396982"/>
            <a:ext cx="400323" cy="460580"/>
          </a:xfrm>
          <a:prstGeom prst="rect">
            <a:avLst/>
          </a:prstGeom>
          <a:noFill/>
          <a:ln>
            <a:noFill/>
          </a:ln>
        </p:spPr>
      </p:pic>
      <p:sp>
        <p:nvSpPr>
          <p:cNvPr id="170" name="Google Shape;170;p23"/>
          <p:cNvSpPr/>
          <p:nvPr/>
        </p:nvSpPr>
        <p:spPr>
          <a:xfrm>
            <a:off x="2977429" y="3573615"/>
            <a:ext cx="219600" cy="10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p23"/>
          <p:cNvPicPr preferRelativeResize="0"/>
          <p:nvPr/>
        </p:nvPicPr>
        <p:blipFill>
          <a:blip r:embed="rId6">
            <a:alphaModFix/>
          </a:blip>
          <a:stretch>
            <a:fillRect/>
          </a:stretch>
        </p:blipFill>
        <p:spPr>
          <a:xfrm>
            <a:off x="3319333" y="3432895"/>
            <a:ext cx="293570" cy="321537"/>
          </a:xfrm>
          <a:prstGeom prst="rect">
            <a:avLst/>
          </a:prstGeom>
          <a:noFill/>
          <a:ln>
            <a:noFill/>
          </a:ln>
        </p:spPr>
      </p:pic>
      <p:sp>
        <p:nvSpPr>
          <p:cNvPr id="172" name="Google Shape;172;p23"/>
          <p:cNvSpPr/>
          <p:nvPr/>
        </p:nvSpPr>
        <p:spPr>
          <a:xfrm>
            <a:off x="3760283" y="3573615"/>
            <a:ext cx="219600" cy="10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3"/>
          <p:cNvPicPr preferRelativeResize="0"/>
          <p:nvPr/>
        </p:nvPicPr>
        <p:blipFill>
          <a:blip r:embed="rId7">
            <a:alphaModFix/>
          </a:blip>
          <a:stretch>
            <a:fillRect/>
          </a:stretch>
        </p:blipFill>
        <p:spPr>
          <a:xfrm>
            <a:off x="4151442" y="3424205"/>
            <a:ext cx="284674" cy="338918"/>
          </a:xfrm>
          <a:prstGeom prst="rect">
            <a:avLst/>
          </a:prstGeom>
          <a:noFill/>
          <a:ln>
            <a:noFill/>
          </a:ln>
        </p:spPr>
      </p:pic>
      <p:sp>
        <p:nvSpPr>
          <p:cNvPr id="174" name="Google Shape;174;p23"/>
          <p:cNvSpPr/>
          <p:nvPr/>
        </p:nvSpPr>
        <p:spPr>
          <a:xfrm>
            <a:off x="4614306" y="3573615"/>
            <a:ext cx="219600" cy="10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23"/>
          <p:cNvPicPr preferRelativeResize="0"/>
          <p:nvPr/>
        </p:nvPicPr>
        <p:blipFill>
          <a:blip r:embed="rId9">
            <a:alphaModFix/>
          </a:blip>
          <a:stretch>
            <a:fillRect/>
          </a:stretch>
        </p:blipFill>
        <p:spPr>
          <a:xfrm>
            <a:off x="5012151" y="3439367"/>
            <a:ext cx="1245449" cy="375817"/>
          </a:xfrm>
          <a:prstGeom prst="rect">
            <a:avLst/>
          </a:prstGeom>
          <a:noFill/>
          <a:ln>
            <a:noFill/>
          </a:ln>
        </p:spPr>
      </p:pic>
      <p:pic>
        <p:nvPicPr>
          <p:cNvPr id="176" name="Google Shape;176;p23"/>
          <p:cNvPicPr preferRelativeResize="0"/>
          <p:nvPr/>
        </p:nvPicPr>
        <p:blipFill>
          <a:blip r:embed="rId10">
            <a:alphaModFix/>
          </a:blip>
          <a:stretch>
            <a:fillRect/>
          </a:stretch>
        </p:blipFill>
        <p:spPr>
          <a:xfrm>
            <a:off x="3284075" y="3996606"/>
            <a:ext cx="2019407" cy="625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10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10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10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4"/>
          <p:cNvPicPr preferRelativeResize="0"/>
          <p:nvPr/>
        </p:nvPicPr>
        <p:blipFill>
          <a:blip r:embed="rId3">
            <a:alphaModFix/>
          </a:blip>
          <a:stretch>
            <a:fillRect/>
          </a:stretch>
        </p:blipFill>
        <p:spPr>
          <a:xfrm>
            <a:off x="918100" y="510575"/>
            <a:ext cx="7307800" cy="4122350"/>
          </a:xfrm>
          <a:prstGeom prst="rect">
            <a:avLst/>
          </a:prstGeom>
          <a:noFill/>
          <a:ln>
            <a:noFill/>
          </a:ln>
        </p:spPr>
      </p:pic>
      <p:sp>
        <p:nvSpPr>
          <p:cNvPr id="182" name="Google Shape;182;p24"/>
          <p:cNvSpPr txBox="1"/>
          <p:nvPr/>
        </p:nvSpPr>
        <p:spPr>
          <a:xfrm>
            <a:off x="2472150" y="315625"/>
            <a:ext cx="3996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Bree Serif"/>
                <a:ea typeface="Bree Serif"/>
                <a:cs typeface="Bree Serif"/>
                <a:sym typeface="Bree Serif"/>
              </a:rPr>
              <a:t>המודל הכולל</a:t>
            </a:r>
            <a:endParaRPr sz="2600">
              <a:latin typeface="Bree Serif"/>
              <a:ea typeface="Bree Serif"/>
              <a:cs typeface="Bree Serif"/>
              <a:sym typeface="Bree Serif"/>
            </a:endParaRPr>
          </a:p>
        </p:txBody>
      </p:sp>
      <p:sp>
        <p:nvSpPr>
          <p:cNvPr id="183" name="Google Shape;183;p24"/>
          <p:cNvSpPr/>
          <p:nvPr/>
        </p:nvSpPr>
        <p:spPr>
          <a:xfrm>
            <a:off x="4896125" y="2224575"/>
            <a:ext cx="3126900" cy="24084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6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David Libre"/>
                <a:ea typeface="David Libre"/>
                <a:cs typeface="David Libre"/>
                <a:sym typeface="David Libre"/>
              </a:rPr>
              <a:t>חיזוי התגובה הבאה - </a:t>
            </a:r>
            <a:r>
              <a:rPr lang="en">
                <a:solidFill>
                  <a:srgbClr val="93C47D"/>
                </a:solidFill>
                <a:latin typeface="David Libre"/>
                <a:ea typeface="David Libre"/>
                <a:cs typeface="David Libre"/>
                <a:sym typeface="David Libre"/>
              </a:rPr>
              <a:t>שמירת התגובות</a:t>
            </a:r>
            <a:r>
              <a:rPr lang="en">
                <a:solidFill>
                  <a:srgbClr val="93C47D"/>
                </a:solidFill>
                <a:latin typeface="David Libre"/>
                <a:ea typeface="David Libre"/>
                <a:cs typeface="David Libre"/>
                <a:sym typeface="David Libre"/>
              </a:rPr>
              <a:t> </a:t>
            </a:r>
            <a:endParaRPr>
              <a:solidFill>
                <a:srgbClr val="93C47D"/>
              </a:solidFill>
              <a:latin typeface="David Libre"/>
              <a:ea typeface="David Libre"/>
              <a:cs typeface="David Libre"/>
              <a:sym typeface="David Libre"/>
            </a:endParaRPr>
          </a:p>
        </p:txBody>
      </p:sp>
      <p:sp>
        <p:nvSpPr>
          <p:cNvPr id="189" name="Google Shape;189;p25"/>
          <p:cNvSpPr txBox="1"/>
          <p:nvPr/>
        </p:nvSpPr>
        <p:spPr>
          <a:xfrm>
            <a:off x="3525025" y="1248050"/>
            <a:ext cx="5346900" cy="15393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איך נחליט </a:t>
            </a:r>
            <a:r>
              <a:rPr lang="en" sz="1600">
                <a:solidFill>
                  <a:srgbClr val="FF0000"/>
                </a:solidFill>
                <a:latin typeface="Bree Serif"/>
                <a:ea typeface="Bree Serif"/>
                <a:cs typeface="Bree Serif"/>
                <a:sym typeface="Bree Serif"/>
              </a:rPr>
              <a:t>איזו</a:t>
            </a:r>
            <a:r>
              <a:rPr lang="en" sz="1600">
                <a:solidFill>
                  <a:schemeClr val="dk1"/>
                </a:solidFill>
                <a:latin typeface="Bree Serif"/>
                <a:ea typeface="Bree Serif"/>
                <a:cs typeface="Bree Serif"/>
                <a:sym typeface="Bree Serif"/>
              </a:rPr>
              <a:t> </a:t>
            </a:r>
            <a:r>
              <a:rPr lang="en" sz="1600">
                <a:solidFill>
                  <a:srgbClr val="FF0000"/>
                </a:solidFill>
                <a:latin typeface="Bree Serif"/>
                <a:ea typeface="Bree Serif"/>
                <a:cs typeface="Bree Serif"/>
                <a:sym typeface="Bree Serif"/>
              </a:rPr>
              <a:t>תגובה</a:t>
            </a:r>
            <a:r>
              <a:rPr lang="en" sz="1600">
                <a:solidFill>
                  <a:schemeClr val="dk1"/>
                </a:solidFill>
                <a:latin typeface="Bree Serif"/>
                <a:ea typeface="Bree Serif"/>
                <a:cs typeface="Bree Serif"/>
                <a:sym typeface="Bree Serif"/>
              </a:rPr>
              <a:t> המודל יבחר?</a:t>
            </a:r>
            <a:endParaRPr sz="1600">
              <a:solidFill>
                <a:schemeClr val="dk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נשתמש בקבוצת התגובות </a:t>
            </a:r>
            <a:r>
              <a:rPr lang="en" sz="1600">
                <a:solidFill>
                  <a:schemeClr val="accent1"/>
                </a:solidFill>
                <a:latin typeface="Bree Serif"/>
                <a:ea typeface="Bree Serif"/>
                <a:cs typeface="Bree Serif"/>
                <a:sym typeface="Bree Serif"/>
              </a:rPr>
              <a:t>y</a:t>
            </a:r>
            <a:endParaRPr sz="1600">
              <a:solidFill>
                <a:schemeClr val="accent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ניצור "זיכרון" </a:t>
            </a:r>
            <a:r>
              <a:rPr lang="en" sz="1600">
                <a:solidFill>
                  <a:schemeClr val="accent1"/>
                </a:solidFill>
                <a:latin typeface="Bree Serif"/>
                <a:ea typeface="Bree Serif"/>
                <a:cs typeface="Bree Serif"/>
                <a:sym typeface="Bree Serif"/>
              </a:rPr>
              <a:t>r</a:t>
            </a:r>
            <a:r>
              <a:rPr lang="en" sz="1600">
                <a:solidFill>
                  <a:schemeClr val="dk1"/>
                </a:solidFill>
                <a:latin typeface="Bree Serif"/>
                <a:ea typeface="Bree Serif"/>
                <a:cs typeface="Bree Serif"/>
                <a:sym typeface="Bree Serif"/>
              </a:rPr>
              <a:t>  לתגובות האפשריות</a:t>
            </a:r>
            <a:endParaRPr sz="1600">
              <a:solidFill>
                <a:schemeClr val="dk1"/>
              </a:solidFill>
              <a:latin typeface="Bree Serif"/>
              <a:ea typeface="Bree Serif"/>
              <a:cs typeface="Bree Serif"/>
              <a:sym typeface="Bree Serif"/>
            </a:endParaRPr>
          </a:p>
          <a:p>
            <a:pPr indent="0" lvl="0" marL="0" rtl="1" algn="r">
              <a:lnSpc>
                <a:spcPct val="150000"/>
              </a:lnSpc>
              <a:spcBef>
                <a:spcPts val="0"/>
              </a:spcBef>
              <a:spcAft>
                <a:spcPts val="0"/>
              </a:spcAft>
              <a:buNone/>
            </a:pPr>
            <a:r>
              <a:t/>
            </a:r>
            <a:endParaRPr sz="1600">
              <a:latin typeface="Bree Serif"/>
              <a:ea typeface="Bree Serif"/>
              <a:cs typeface="Bree Serif"/>
              <a:sym typeface="Bree Serif"/>
            </a:endParaRPr>
          </a:p>
        </p:txBody>
      </p:sp>
      <p:pic>
        <p:nvPicPr>
          <p:cNvPr id="190" name="Google Shape;190;p25"/>
          <p:cNvPicPr preferRelativeResize="0"/>
          <p:nvPr/>
        </p:nvPicPr>
        <p:blipFill>
          <a:blip r:embed="rId3">
            <a:alphaModFix/>
          </a:blip>
          <a:stretch>
            <a:fillRect/>
          </a:stretch>
        </p:blipFill>
        <p:spPr>
          <a:xfrm>
            <a:off x="854350" y="492450"/>
            <a:ext cx="2524401" cy="2143626"/>
          </a:xfrm>
          <a:prstGeom prst="rect">
            <a:avLst/>
          </a:prstGeom>
          <a:noFill/>
          <a:ln>
            <a:noFill/>
          </a:ln>
        </p:spPr>
      </p:pic>
      <p:sp>
        <p:nvSpPr>
          <p:cNvPr id="191" name="Google Shape;191;p25"/>
          <p:cNvSpPr/>
          <p:nvPr/>
        </p:nvSpPr>
        <p:spPr>
          <a:xfrm>
            <a:off x="795900" y="550635"/>
            <a:ext cx="973200" cy="18672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25"/>
          <p:cNvPicPr preferRelativeResize="0"/>
          <p:nvPr/>
        </p:nvPicPr>
        <p:blipFill>
          <a:blip r:embed="rId4">
            <a:alphaModFix/>
          </a:blip>
          <a:stretch>
            <a:fillRect/>
          </a:stretch>
        </p:blipFill>
        <p:spPr>
          <a:xfrm>
            <a:off x="2743200" y="3244550"/>
            <a:ext cx="3914775" cy="523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0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1000"/>
                                        <p:tgtEl>
                                          <p:spTgt spid="1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1000"/>
                                        <p:tgtEl>
                                          <p:spTgt spid="1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Effect filter="fade" transition="in">
                                      <p:cBhvr>
                                        <p:cTn dur="1000"/>
                                        <p:tgtEl>
                                          <p:spTgt spid="1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David Libre"/>
                <a:ea typeface="David Libre"/>
                <a:cs typeface="David Libre"/>
                <a:sym typeface="David Libre"/>
              </a:rPr>
              <a:t>חיזוי התגובה הבאה - </a:t>
            </a:r>
            <a:r>
              <a:rPr lang="en">
                <a:solidFill>
                  <a:srgbClr val="93C47D"/>
                </a:solidFill>
                <a:latin typeface="David Libre"/>
                <a:ea typeface="David Libre"/>
                <a:cs typeface="David Libre"/>
                <a:sym typeface="David Libre"/>
              </a:rPr>
              <a:t>תגובה רלוונטית</a:t>
            </a:r>
            <a:endParaRPr>
              <a:solidFill>
                <a:srgbClr val="93C47D"/>
              </a:solidFill>
              <a:latin typeface="David Libre"/>
              <a:ea typeface="David Libre"/>
              <a:cs typeface="David Libre"/>
              <a:sym typeface="David Libre"/>
            </a:endParaRPr>
          </a:p>
        </p:txBody>
      </p:sp>
      <p:sp>
        <p:nvSpPr>
          <p:cNvPr id="198" name="Google Shape;198;p26"/>
          <p:cNvSpPr txBox="1"/>
          <p:nvPr/>
        </p:nvSpPr>
        <p:spPr>
          <a:xfrm>
            <a:off x="3525025" y="1248050"/>
            <a:ext cx="5346900" cy="11697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איך נבחר את </a:t>
            </a:r>
            <a:r>
              <a:rPr lang="en" sz="1600">
                <a:solidFill>
                  <a:srgbClr val="FF0000"/>
                </a:solidFill>
                <a:latin typeface="Bree Serif"/>
                <a:ea typeface="Bree Serif"/>
                <a:cs typeface="Bree Serif"/>
                <a:sym typeface="Bree Serif"/>
              </a:rPr>
              <a:t>התגובה</a:t>
            </a:r>
            <a:r>
              <a:rPr lang="en" sz="1600">
                <a:solidFill>
                  <a:schemeClr val="dk1"/>
                </a:solidFill>
                <a:latin typeface="Bree Serif"/>
                <a:ea typeface="Bree Serif"/>
                <a:cs typeface="Bree Serif"/>
                <a:sym typeface="Bree Serif"/>
              </a:rPr>
              <a:t> הרלוונטית?</a:t>
            </a:r>
            <a:endParaRPr sz="1600">
              <a:solidFill>
                <a:schemeClr val="dk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נכפול את </a:t>
            </a:r>
            <a:r>
              <a:rPr lang="en" sz="1600">
                <a:solidFill>
                  <a:schemeClr val="accent1"/>
                </a:solidFill>
                <a:latin typeface="Bree Serif"/>
                <a:ea typeface="Bree Serif"/>
                <a:cs typeface="Bree Serif"/>
                <a:sym typeface="Bree Serif"/>
              </a:rPr>
              <a:t>q</a:t>
            </a:r>
            <a:r>
              <a:rPr lang="en" sz="1600">
                <a:solidFill>
                  <a:schemeClr val="dk1"/>
                </a:solidFill>
                <a:latin typeface="Bree Serif"/>
                <a:ea typeface="Bree Serif"/>
                <a:cs typeface="Bree Serif"/>
                <a:sym typeface="Bree Serif"/>
              </a:rPr>
              <a:t> האחרון בכל אחד מהוקטורים ב-</a:t>
            </a:r>
            <a:r>
              <a:rPr lang="en" sz="1600">
                <a:solidFill>
                  <a:schemeClr val="accent1"/>
                </a:solidFill>
                <a:latin typeface="Bree Serif"/>
                <a:ea typeface="Bree Serif"/>
                <a:cs typeface="Bree Serif"/>
                <a:sym typeface="Bree Serif"/>
              </a:rPr>
              <a:t>r</a:t>
            </a:r>
            <a:endParaRPr sz="1600">
              <a:solidFill>
                <a:schemeClr val="accent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נפעיל softmax ונשמור את התוצאה </a:t>
            </a:r>
            <a:endParaRPr sz="1600">
              <a:latin typeface="Bree Serif"/>
              <a:ea typeface="Bree Serif"/>
              <a:cs typeface="Bree Serif"/>
              <a:sym typeface="Bree Serif"/>
            </a:endParaRPr>
          </a:p>
        </p:txBody>
      </p:sp>
      <p:pic>
        <p:nvPicPr>
          <p:cNvPr id="199" name="Google Shape;199;p26"/>
          <p:cNvPicPr preferRelativeResize="0"/>
          <p:nvPr/>
        </p:nvPicPr>
        <p:blipFill>
          <a:blip r:embed="rId3">
            <a:alphaModFix/>
          </a:blip>
          <a:stretch>
            <a:fillRect/>
          </a:stretch>
        </p:blipFill>
        <p:spPr>
          <a:xfrm>
            <a:off x="854350" y="492450"/>
            <a:ext cx="2524401" cy="2143626"/>
          </a:xfrm>
          <a:prstGeom prst="rect">
            <a:avLst/>
          </a:prstGeom>
          <a:noFill/>
          <a:ln>
            <a:noFill/>
          </a:ln>
        </p:spPr>
      </p:pic>
      <p:sp>
        <p:nvSpPr>
          <p:cNvPr id="200" name="Google Shape;200;p26"/>
          <p:cNvSpPr/>
          <p:nvPr/>
        </p:nvSpPr>
        <p:spPr>
          <a:xfrm>
            <a:off x="2858775" y="492450"/>
            <a:ext cx="413400" cy="21435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26"/>
          <p:cNvPicPr preferRelativeResize="0"/>
          <p:nvPr/>
        </p:nvPicPr>
        <p:blipFill>
          <a:blip r:embed="rId4">
            <a:alphaModFix/>
          </a:blip>
          <a:stretch>
            <a:fillRect/>
          </a:stretch>
        </p:blipFill>
        <p:spPr>
          <a:xfrm>
            <a:off x="2157400" y="3156650"/>
            <a:ext cx="4829175" cy="647700"/>
          </a:xfrm>
          <a:prstGeom prst="rect">
            <a:avLst/>
          </a:prstGeom>
          <a:noFill/>
          <a:ln>
            <a:noFill/>
          </a:ln>
        </p:spPr>
      </p:pic>
      <p:pic>
        <p:nvPicPr>
          <p:cNvPr id="202" name="Google Shape;202;p26"/>
          <p:cNvPicPr preferRelativeResize="0"/>
          <p:nvPr/>
        </p:nvPicPr>
        <p:blipFill>
          <a:blip r:embed="rId5">
            <a:alphaModFix/>
          </a:blip>
          <a:stretch>
            <a:fillRect/>
          </a:stretch>
        </p:blipFill>
        <p:spPr>
          <a:xfrm>
            <a:off x="2819388" y="3804350"/>
            <a:ext cx="1752600" cy="619125"/>
          </a:xfrm>
          <a:prstGeom prst="rect">
            <a:avLst/>
          </a:prstGeom>
          <a:noFill/>
          <a:ln>
            <a:noFill/>
          </a:ln>
        </p:spPr>
      </p:pic>
      <p:sp>
        <p:nvSpPr>
          <p:cNvPr id="203" name="Google Shape;203;p26"/>
          <p:cNvSpPr/>
          <p:nvPr/>
        </p:nvSpPr>
        <p:spPr>
          <a:xfrm>
            <a:off x="4778025" y="4117650"/>
            <a:ext cx="311700" cy="15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26"/>
          <p:cNvPicPr preferRelativeResize="0"/>
          <p:nvPr/>
        </p:nvPicPr>
        <p:blipFill>
          <a:blip r:embed="rId6">
            <a:alphaModFix/>
          </a:blip>
          <a:stretch>
            <a:fillRect/>
          </a:stretch>
        </p:blipFill>
        <p:spPr>
          <a:xfrm>
            <a:off x="5449125" y="3935498"/>
            <a:ext cx="413400" cy="520919"/>
          </a:xfrm>
          <a:prstGeom prst="rect">
            <a:avLst/>
          </a:prstGeom>
          <a:noFill/>
          <a:ln>
            <a:noFill/>
          </a:ln>
        </p:spPr>
      </p:pic>
      <p:sp>
        <p:nvSpPr>
          <p:cNvPr id="205" name="Google Shape;205;p26"/>
          <p:cNvSpPr/>
          <p:nvPr/>
        </p:nvSpPr>
        <p:spPr>
          <a:xfrm>
            <a:off x="5372475" y="3886358"/>
            <a:ext cx="566700" cy="6192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txBox="1"/>
          <p:nvPr/>
        </p:nvSpPr>
        <p:spPr>
          <a:xfrm>
            <a:off x="4926025" y="2352138"/>
            <a:ext cx="3945900" cy="4311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נבחר את הוקטור עם </a:t>
            </a:r>
            <a:r>
              <a:rPr lang="en" sz="1600">
                <a:solidFill>
                  <a:srgbClr val="FF0000"/>
                </a:solidFill>
                <a:latin typeface="Bree Serif"/>
                <a:ea typeface="Bree Serif"/>
                <a:cs typeface="Bree Serif"/>
                <a:sym typeface="Bree Serif"/>
              </a:rPr>
              <a:t>הדירוג הגבוה ביותר</a:t>
            </a:r>
            <a:endParaRPr/>
          </a:p>
        </p:txBody>
      </p:sp>
      <p:sp>
        <p:nvSpPr>
          <p:cNvPr id="207" name="Google Shape;207;p26"/>
          <p:cNvSpPr/>
          <p:nvPr/>
        </p:nvSpPr>
        <p:spPr>
          <a:xfrm>
            <a:off x="2461900" y="2253605"/>
            <a:ext cx="200100" cy="204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10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1000"/>
                                        <p:tgtEl>
                                          <p:spTgt spid="1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Effect filter="fade" transition="in">
                                      <p:cBhvr>
                                        <p:cTn dur="1000"/>
                                        <p:tgtEl>
                                          <p:spTgt spid="1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nvSpPr>
        <p:spPr>
          <a:xfrm>
            <a:off x="2514450" y="1040725"/>
            <a:ext cx="5346900" cy="32016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lang="en" sz="2000">
                <a:solidFill>
                  <a:schemeClr val="dk1"/>
                </a:solidFill>
                <a:latin typeface="Bree Serif"/>
                <a:ea typeface="Bree Serif"/>
                <a:cs typeface="Bree Serif"/>
                <a:sym typeface="Bree Serif"/>
              </a:rPr>
              <a:t>M - </a:t>
            </a:r>
            <a:endParaRPr sz="1500">
              <a:solidFill>
                <a:schemeClr val="dk1"/>
              </a:solidFill>
              <a:latin typeface="Bree Serif"/>
              <a:ea typeface="Bree Serif"/>
              <a:cs typeface="Bree Serif"/>
              <a:sym typeface="Bree Serif"/>
            </a:endParaRPr>
          </a:p>
          <a:p>
            <a:pPr indent="0" lvl="0" marL="457200" rtl="0" algn="l">
              <a:lnSpc>
                <a:spcPct val="150000"/>
              </a:lnSpc>
              <a:spcBef>
                <a:spcPts val="0"/>
              </a:spcBef>
              <a:spcAft>
                <a:spcPts val="0"/>
              </a:spcAft>
              <a:buNone/>
            </a:pPr>
            <a:r>
              <a:rPr lang="en" sz="2000">
                <a:solidFill>
                  <a:schemeClr val="dk1"/>
                </a:solidFill>
                <a:latin typeface="Bree Serif"/>
                <a:ea typeface="Bree Serif"/>
                <a:cs typeface="Bree Serif"/>
                <a:sym typeface="Bree Serif"/>
              </a:rPr>
              <a:t>E  -</a:t>
            </a:r>
            <a:endParaRPr sz="2000">
              <a:solidFill>
                <a:schemeClr val="dk1"/>
              </a:solidFill>
              <a:latin typeface="Bree Serif"/>
              <a:ea typeface="Bree Serif"/>
              <a:cs typeface="Bree Serif"/>
              <a:sym typeface="Bree Serif"/>
            </a:endParaRPr>
          </a:p>
          <a:p>
            <a:pPr indent="0" lvl="0" marL="457200" rtl="0" algn="l">
              <a:lnSpc>
                <a:spcPct val="150000"/>
              </a:lnSpc>
              <a:spcBef>
                <a:spcPts val="0"/>
              </a:spcBef>
              <a:spcAft>
                <a:spcPts val="0"/>
              </a:spcAft>
              <a:buNone/>
            </a:pPr>
            <a:r>
              <a:rPr lang="en" sz="2000">
                <a:solidFill>
                  <a:schemeClr val="dk1"/>
                </a:solidFill>
                <a:latin typeface="Bree Serif"/>
                <a:ea typeface="Bree Serif"/>
                <a:cs typeface="Bree Serif"/>
                <a:sym typeface="Bree Serif"/>
              </a:rPr>
              <a:t>M -</a:t>
            </a:r>
            <a:endParaRPr sz="2000">
              <a:solidFill>
                <a:schemeClr val="dk1"/>
              </a:solidFill>
              <a:latin typeface="Bree Serif"/>
              <a:ea typeface="Bree Serif"/>
              <a:cs typeface="Bree Serif"/>
              <a:sym typeface="Bree Serif"/>
            </a:endParaRPr>
          </a:p>
          <a:p>
            <a:pPr indent="0" lvl="0" marL="457200" rtl="0" algn="l">
              <a:lnSpc>
                <a:spcPct val="150000"/>
              </a:lnSpc>
              <a:spcBef>
                <a:spcPts val="0"/>
              </a:spcBef>
              <a:spcAft>
                <a:spcPts val="0"/>
              </a:spcAft>
              <a:buNone/>
            </a:pPr>
            <a:r>
              <a:rPr lang="en" sz="2000">
                <a:solidFill>
                  <a:schemeClr val="dk1"/>
                </a:solidFill>
                <a:latin typeface="Bree Serif"/>
                <a:ea typeface="Bree Serif"/>
                <a:cs typeface="Bree Serif"/>
                <a:sym typeface="Bree Serif"/>
              </a:rPr>
              <a:t>N - 	</a:t>
            </a:r>
            <a:endParaRPr sz="1500">
              <a:solidFill>
                <a:schemeClr val="dk1"/>
              </a:solidFill>
              <a:latin typeface="Bree Serif"/>
              <a:ea typeface="Bree Serif"/>
              <a:cs typeface="Bree Serif"/>
              <a:sym typeface="Bree Serif"/>
            </a:endParaRPr>
          </a:p>
          <a:p>
            <a:pPr indent="0" lvl="0" marL="457200" rtl="0" algn="l">
              <a:lnSpc>
                <a:spcPct val="150000"/>
              </a:lnSpc>
              <a:spcBef>
                <a:spcPts val="0"/>
              </a:spcBef>
              <a:spcAft>
                <a:spcPts val="0"/>
              </a:spcAft>
              <a:buNone/>
            </a:pPr>
            <a:r>
              <a:rPr lang="en" sz="2000">
                <a:solidFill>
                  <a:schemeClr val="dk1"/>
                </a:solidFill>
                <a:latin typeface="Bree Serif"/>
                <a:ea typeface="Bree Serif"/>
                <a:cs typeface="Bree Serif"/>
                <a:sym typeface="Bree Serif"/>
              </a:rPr>
              <a:t>2 -</a:t>
            </a:r>
            <a:r>
              <a:rPr lang="en" sz="1500">
                <a:solidFill>
                  <a:schemeClr val="dk1"/>
                </a:solidFill>
                <a:latin typeface="Bree Serif"/>
                <a:ea typeface="Bree Serif"/>
                <a:cs typeface="Bree Serif"/>
                <a:sym typeface="Bree Serif"/>
              </a:rPr>
              <a:t> 	</a:t>
            </a:r>
            <a:endParaRPr sz="1500">
              <a:solidFill>
                <a:schemeClr val="dk1"/>
              </a:solidFill>
              <a:latin typeface="Bree Serif"/>
              <a:ea typeface="Bree Serif"/>
              <a:cs typeface="Bree Serif"/>
              <a:sym typeface="Bree Serif"/>
            </a:endParaRPr>
          </a:p>
          <a:p>
            <a:pPr indent="0" lvl="0" marL="457200" rtl="0" algn="l">
              <a:lnSpc>
                <a:spcPct val="150000"/>
              </a:lnSpc>
              <a:spcBef>
                <a:spcPts val="0"/>
              </a:spcBef>
              <a:spcAft>
                <a:spcPts val="0"/>
              </a:spcAft>
              <a:buNone/>
            </a:pPr>
            <a:r>
              <a:rPr lang="en" sz="2000">
                <a:solidFill>
                  <a:schemeClr val="dk1"/>
                </a:solidFill>
                <a:latin typeface="Bree Serif"/>
                <a:ea typeface="Bree Serif"/>
                <a:cs typeface="Bree Serif"/>
                <a:sym typeface="Bree Serif"/>
              </a:rPr>
              <a:t>N -</a:t>
            </a:r>
            <a:r>
              <a:rPr lang="en" sz="1500">
                <a:solidFill>
                  <a:schemeClr val="dk1"/>
                </a:solidFill>
                <a:latin typeface="Bree Serif"/>
                <a:ea typeface="Bree Serif"/>
                <a:cs typeface="Bree Serif"/>
                <a:sym typeface="Bree Serif"/>
              </a:rPr>
              <a:t> 	</a:t>
            </a:r>
            <a:endParaRPr sz="1500">
              <a:solidFill>
                <a:schemeClr val="dk1"/>
              </a:solidFill>
              <a:latin typeface="Bree Serif"/>
              <a:ea typeface="Bree Serif"/>
              <a:cs typeface="Bree Serif"/>
              <a:sym typeface="Bree Serif"/>
            </a:endParaRPr>
          </a:p>
          <a:p>
            <a:pPr indent="0" lvl="0" marL="0" rtl="1" algn="r">
              <a:lnSpc>
                <a:spcPct val="150000"/>
              </a:lnSpc>
              <a:spcBef>
                <a:spcPts val="0"/>
              </a:spcBef>
              <a:spcAft>
                <a:spcPts val="0"/>
              </a:spcAft>
              <a:buNone/>
            </a:pPr>
            <a:r>
              <a:t/>
            </a:r>
            <a:endParaRPr sz="1600">
              <a:latin typeface="Bree Serif"/>
              <a:ea typeface="Bree Serif"/>
              <a:cs typeface="Bree Serif"/>
              <a:sym typeface="Bree Serif"/>
            </a:endParaRPr>
          </a:p>
        </p:txBody>
      </p:sp>
      <p:sp>
        <p:nvSpPr>
          <p:cNvPr id="213" name="Google Shape;213;p27"/>
          <p:cNvSpPr txBox="1"/>
          <p:nvPr/>
        </p:nvSpPr>
        <p:spPr>
          <a:xfrm>
            <a:off x="3081425" y="1092550"/>
            <a:ext cx="5346900" cy="4155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lang="en" sz="1500">
                <a:solidFill>
                  <a:schemeClr val="dk1"/>
                </a:solidFill>
                <a:latin typeface="Bree Serif"/>
                <a:ea typeface="Bree Serif"/>
                <a:cs typeface="Bree Serif"/>
                <a:sym typeface="Bree Serif"/>
              </a:rPr>
              <a:t>machine learning magic</a:t>
            </a:r>
            <a:endParaRPr sz="1600">
              <a:latin typeface="Bree Serif"/>
              <a:ea typeface="Bree Serif"/>
              <a:cs typeface="Bree Serif"/>
              <a:sym typeface="Bree Serif"/>
            </a:endParaRPr>
          </a:p>
        </p:txBody>
      </p:sp>
      <p:sp>
        <p:nvSpPr>
          <p:cNvPr id="214" name="Google Shape;214;p27"/>
          <p:cNvSpPr txBox="1"/>
          <p:nvPr/>
        </p:nvSpPr>
        <p:spPr>
          <a:xfrm>
            <a:off x="3159150" y="2433775"/>
            <a:ext cx="3000000" cy="4155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lang="en" sz="1500">
                <a:solidFill>
                  <a:schemeClr val="dk1"/>
                </a:solidFill>
                <a:latin typeface="Bree Serif"/>
                <a:ea typeface="Bree Serif"/>
                <a:cs typeface="Bree Serif"/>
                <a:sym typeface="Bree Serif"/>
              </a:rPr>
              <a:t>end</a:t>
            </a:r>
            <a:endParaRPr/>
          </a:p>
        </p:txBody>
      </p:sp>
      <p:sp>
        <p:nvSpPr>
          <p:cNvPr id="215" name="Google Shape;215;p27"/>
          <p:cNvSpPr txBox="1"/>
          <p:nvPr/>
        </p:nvSpPr>
        <p:spPr>
          <a:xfrm>
            <a:off x="3159150" y="2937925"/>
            <a:ext cx="3000000" cy="7620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lang="en" sz="1500">
                <a:solidFill>
                  <a:schemeClr val="dk1"/>
                </a:solidFill>
                <a:latin typeface="Bree Serif"/>
                <a:ea typeface="Bree Serif"/>
                <a:cs typeface="Bree Serif"/>
                <a:sym typeface="Bree Serif"/>
              </a:rPr>
              <a:t>to</a:t>
            </a:r>
            <a:endParaRPr sz="1500">
              <a:solidFill>
                <a:schemeClr val="dk1"/>
              </a:solidFill>
              <a:latin typeface="Bree Serif"/>
              <a:ea typeface="Bree Serif"/>
              <a:cs typeface="Bree Serif"/>
              <a:sym typeface="Bree Serif"/>
            </a:endParaRPr>
          </a:p>
          <a:p>
            <a:pPr indent="0" lvl="0" marL="457200" rtl="0" algn="l">
              <a:lnSpc>
                <a:spcPct val="150000"/>
              </a:lnSpc>
              <a:spcBef>
                <a:spcPts val="0"/>
              </a:spcBef>
              <a:spcAft>
                <a:spcPts val="0"/>
              </a:spcAft>
              <a:buNone/>
            </a:pPr>
            <a:r>
              <a:rPr lang="en" sz="1500">
                <a:solidFill>
                  <a:schemeClr val="dk1"/>
                </a:solidFill>
                <a:latin typeface="Bree Serif"/>
                <a:ea typeface="Bree Serif"/>
                <a:cs typeface="Bree Serif"/>
                <a:sym typeface="Bree Serif"/>
              </a:rPr>
              <a:t>end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8"/>
          <p:cNvPicPr preferRelativeResize="0"/>
          <p:nvPr/>
        </p:nvPicPr>
        <p:blipFill>
          <a:blip r:embed="rId3">
            <a:alphaModFix/>
          </a:blip>
          <a:stretch>
            <a:fillRect/>
          </a:stretch>
        </p:blipFill>
        <p:spPr>
          <a:xfrm>
            <a:off x="918100" y="510575"/>
            <a:ext cx="7307800" cy="4122350"/>
          </a:xfrm>
          <a:prstGeom prst="rect">
            <a:avLst/>
          </a:prstGeom>
          <a:noFill/>
          <a:ln>
            <a:noFill/>
          </a:ln>
        </p:spPr>
      </p:pic>
      <p:sp>
        <p:nvSpPr>
          <p:cNvPr id="221" name="Google Shape;221;p28"/>
          <p:cNvSpPr txBox="1"/>
          <p:nvPr/>
        </p:nvSpPr>
        <p:spPr>
          <a:xfrm>
            <a:off x="2472150" y="315625"/>
            <a:ext cx="3996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Bree Serif"/>
                <a:ea typeface="Bree Serif"/>
                <a:cs typeface="Bree Serif"/>
                <a:sym typeface="Bree Serif"/>
              </a:rPr>
              <a:t>המודל הכולל</a:t>
            </a:r>
            <a:endParaRPr sz="2600">
              <a:latin typeface="Bree Serif"/>
              <a:ea typeface="Bree Serif"/>
              <a:cs typeface="Bree Serif"/>
              <a:sym typeface="Bree Serif"/>
            </a:endParaRPr>
          </a:p>
        </p:txBody>
      </p:sp>
      <p:sp>
        <p:nvSpPr>
          <p:cNvPr id="222" name="Google Shape;222;p28"/>
          <p:cNvSpPr/>
          <p:nvPr/>
        </p:nvSpPr>
        <p:spPr>
          <a:xfrm>
            <a:off x="4362650" y="823525"/>
            <a:ext cx="3430800" cy="1094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6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David Libre"/>
                <a:ea typeface="David Libre"/>
                <a:cs typeface="David Libre"/>
                <a:sym typeface="David Libre"/>
              </a:rPr>
              <a:t>פרופיל המשתמש - </a:t>
            </a:r>
            <a:r>
              <a:rPr lang="en">
                <a:solidFill>
                  <a:srgbClr val="93C47D"/>
                </a:solidFill>
                <a:latin typeface="David Libre"/>
                <a:ea typeface="David Libre"/>
                <a:cs typeface="David Libre"/>
                <a:sym typeface="David Libre"/>
              </a:rPr>
              <a:t>ייצוג</a:t>
            </a:r>
            <a:endParaRPr>
              <a:solidFill>
                <a:srgbClr val="93C47D"/>
              </a:solidFill>
              <a:latin typeface="David Libre"/>
              <a:ea typeface="David Libre"/>
              <a:cs typeface="David Libre"/>
              <a:sym typeface="David Libre"/>
            </a:endParaRPr>
          </a:p>
        </p:txBody>
      </p:sp>
      <p:sp>
        <p:nvSpPr>
          <p:cNvPr id="228" name="Google Shape;228;p29"/>
          <p:cNvSpPr txBox="1"/>
          <p:nvPr/>
        </p:nvSpPr>
        <p:spPr>
          <a:xfrm>
            <a:off x="3525025" y="1248050"/>
            <a:ext cx="5346900" cy="11697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המודל לא מתייחס </a:t>
            </a:r>
            <a:r>
              <a:rPr lang="en" sz="1600">
                <a:solidFill>
                  <a:srgbClr val="FF0000"/>
                </a:solidFill>
                <a:latin typeface="Bree Serif"/>
                <a:ea typeface="Bree Serif"/>
                <a:cs typeface="Bree Serif"/>
                <a:sym typeface="Bree Serif"/>
              </a:rPr>
              <a:t>לאישיות</a:t>
            </a:r>
            <a:r>
              <a:rPr lang="en" sz="1600">
                <a:solidFill>
                  <a:schemeClr val="dk1"/>
                </a:solidFill>
                <a:latin typeface="Bree Serif"/>
                <a:ea typeface="Bree Serif"/>
                <a:cs typeface="Bree Serif"/>
                <a:sym typeface="Bree Serif"/>
              </a:rPr>
              <a:t> של המשתמש</a:t>
            </a:r>
            <a:endParaRPr sz="1600">
              <a:solidFill>
                <a:schemeClr val="dk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אממ.. </a:t>
            </a:r>
            <a:r>
              <a:rPr lang="en" sz="1600">
                <a:solidFill>
                  <a:srgbClr val="FF0000"/>
                </a:solidFill>
                <a:latin typeface="Bree Serif"/>
                <a:ea typeface="Bree Serif"/>
                <a:cs typeface="Bree Serif"/>
                <a:sym typeface="Bree Serif"/>
              </a:rPr>
              <a:t>איך</a:t>
            </a:r>
            <a:r>
              <a:rPr lang="en" sz="1600">
                <a:solidFill>
                  <a:schemeClr val="dk1"/>
                </a:solidFill>
                <a:latin typeface="Bree Serif"/>
                <a:ea typeface="Bree Serif"/>
                <a:cs typeface="Bree Serif"/>
                <a:sym typeface="Bree Serif"/>
              </a:rPr>
              <a:t> נייצג את הפרופיל?</a:t>
            </a:r>
            <a:endParaRPr sz="1600">
              <a:solidFill>
                <a:schemeClr val="dk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accent1"/>
                </a:solidFill>
                <a:latin typeface="Bree Serif"/>
                <a:ea typeface="Bree Serif"/>
                <a:cs typeface="Bree Serif"/>
                <a:sym typeface="Bree Serif"/>
              </a:rPr>
              <a:t>מפה</a:t>
            </a:r>
            <a:r>
              <a:rPr lang="en" sz="1600">
                <a:solidFill>
                  <a:schemeClr val="dk1"/>
                </a:solidFill>
                <a:latin typeface="Bree Serif"/>
                <a:ea typeface="Bree Serif"/>
                <a:cs typeface="Bree Serif"/>
                <a:sym typeface="Bree Serif"/>
              </a:rPr>
              <a:t>? ואיך נייצג אותה?</a:t>
            </a:r>
            <a:endParaRPr sz="1600">
              <a:latin typeface="Bree Serif"/>
              <a:ea typeface="Bree Serif"/>
              <a:cs typeface="Bree Serif"/>
              <a:sym typeface="Bree Serif"/>
            </a:endParaRPr>
          </a:p>
        </p:txBody>
      </p:sp>
      <p:sp>
        <p:nvSpPr>
          <p:cNvPr id="229" name="Google Shape;229;p29"/>
          <p:cNvSpPr txBox="1"/>
          <p:nvPr/>
        </p:nvSpPr>
        <p:spPr>
          <a:xfrm>
            <a:off x="1186950" y="1248050"/>
            <a:ext cx="3000000" cy="1800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dk1"/>
                </a:solidFill>
                <a:latin typeface="Bree Serif"/>
                <a:ea typeface="Bree Serif"/>
                <a:cs typeface="Bree Serif"/>
                <a:sym typeface="Bree Serif"/>
              </a:rPr>
              <a:t>           </a:t>
            </a:r>
            <a:r>
              <a:rPr lang="en" sz="1500">
                <a:solidFill>
                  <a:srgbClr val="FF00FF"/>
                </a:solidFill>
                <a:latin typeface="Bree Serif"/>
                <a:ea typeface="Bree Serif"/>
                <a:cs typeface="Bree Serif"/>
                <a:sym typeface="Bree Serif"/>
              </a:rPr>
              <a:t>Profile</a:t>
            </a:r>
            <a:endParaRPr sz="1500">
              <a:solidFill>
                <a:srgbClr val="FF00FF"/>
              </a:solidFill>
              <a:latin typeface="Bree Serif"/>
              <a:ea typeface="Bree Serif"/>
              <a:cs typeface="Bree Serif"/>
              <a:sym typeface="Bree Serif"/>
            </a:endParaRPr>
          </a:p>
          <a:p>
            <a:pPr indent="0" lvl="0" marL="0" rtl="0" algn="l">
              <a:lnSpc>
                <a:spcPct val="150000"/>
              </a:lnSpc>
              <a:spcBef>
                <a:spcPts val="0"/>
              </a:spcBef>
              <a:spcAft>
                <a:spcPts val="0"/>
              </a:spcAft>
              <a:buNone/>
            </a:pPr>
            <a:r>
              <a:rPr lang="en" sz="1500">
                <a:solidFill>
                  <a:schemeClr val="dk1"/>
                </a:solidFill>
                <a:latin typeface="Bree Serif"/>
                <a:ea typeface="Bree Serif"/>
                <a:cs typeface="Bree Serif"/>
                <a:sym typeface="Bree Serif"/>
              </a:rPr>
              <a:t>Gender</a:t>
            </a:r>
            <a:r>
              <a:rPr lang="en" sz="1500">
                <a:solidFill>
                  <a:schemeClr val="dk1"/>
                </a:solidFill>
                <a:latin typeface="Bree Serif"/>
                <a:ea typeface="Bree Serif"/>
                <a:cs typeface="Bree Serif"/>
                <a:sym typeface="Bree Serif"/>
              </a:rPr>
              <a:t> : 	male</a:t>
            </a:r>
            <a:endParaRPr sz="1500">
              <a:solidFill>
                <a:schemeClr val="dk1"/>
              </a:solidFill>
              <a:latin typeface="Bree Serif"/>
              <a:ea typeface="Bree Serif"/>
              <a:cs typeface="Bree Serif"/>
              <a:sym typeface="Bree Serif"/>
            </a:endParaRPr>
          </a:p>
          <a:p>
            <a:pPr indent="0" lvl="0" marL="0" rtl="0" algn="l">
              <a:lnSpc>
                <a:spcPct val="150000"/>
              </a:lnSpc>
              <a:spcBef>
                <a:spcPts val="0"/>
              </a:spcBef>
              <a:spcAft>
                <a:spcPts val="0"/>
              </a:spcAft>
              <a:buNone/>
            </a:pPr>
            <a:r>
              <a:rPr lang="en" sz="1500">
                <a:solidFill>
                  <a:schemeClr val="dk1"/>
                </a:solidFill>
                <a:latin typeface="Bree Serif"/>
                <a:ea typeface="Bree Serif"/>
                <a:cs typeface="Bree Serif"/>
                <a:sym typeface="Bree Serif"/>
              </a:rPr>
              <a:t>Age: 		young</a:t>
            </a:r>
            <a:endParaRPr sz="1500">
              <a:solidFill>
                <a:schemeClr val="dk1"/>
              </a:solidFill>
              <a:latin typeface="Bree Serif"/>
              <a:ea typeface="Bree Serif"/>
              <a:cs typeface="Bree Serif"/>
              <a:sym typeface="Bree Serif"/>
            </a:endParaRPr>
          </a:p>
          <a:p>
            <a:pPr indent="0" lvl="0" marL="0" rtl="0" algn="l">
              <a:lnSpc>
                <a:spcPct val="150000"/>
              </a:lnSpc>
              <a:spcBef>
                <a:spcPts val="0"/>
              </a:spcBef>
              <a:spcAft>
                <a:spcPts val="0"/>
              </a:spcAft>
              <a:buNone/>
            </a:pPr>
            <a:r>
              <a:rPr lang="en" sz="1500">
                <a:solidFill>
                  <a:schemeClr val="dk1"/>
                </a:solidFill>
                <a:latin typeface="Bree Serif"/>
                <a:ea typeface="Bree Serif"/>
                <a:cs typeface="Bree Serif"/>
                <a:sym typeface="Bree Serif"/>
              </a:rPr>
              <a:t>Diet:		actimel </a:t>
            </a:r>
            <a:endParaRPr sz="1500">
              <a:solidFill>
                <a:schemeClr val="dk1"/>
              </a:solidFill>
              <a:latin typeface="Bree Serif"/>
              <a:ea typeface="Bree Serif"/>
              <a:cs typeface="Bree Serif"/>
              <a:sym typeface="Bree Serif"/>
            </a:endParaRPr>
          </a:p>
          <a:p>
            <a:pPr indent="0" lvl="0" marL="0" rtl="0" algn="l">
              <a:lnSpc>
                <a:spcPct val="150000"/>
              </a:lnSpc>
              <a:spcBef>
                <a:spcPts val="0"/>
              </a:spcBef>
              <a:spcAft>
                <a:spcPts val="0"/>
              </a:spcAft>
              <a:buNone/>
            </a:pPr>
            <a:r>
              <a:t/>
            </a:r>
            <a:endParaRPr sz="1500">
              <a:solidFill>
                <a:schemeClr val="dk1"/>
              </a:solidFill>
              <a:latin typeface="Bree Serif"/>
              <a:ea typeface="Bree Serif"/>
              <a:cs typeface="Bree Serif"/>
              <a:sym typeface="Bree Serif"/>
            </a:endParaRPr>
          </a:p>
        </p:txBody>
      </p:sp>
      <p:pic>
        <p:nvPicPr>
          <p:cNvPr id="230" name="Google Shape;230;p29"/>
          <p:cNvPicPr preferRelativeResize="0"/>
          <p:nvPr/>
        </p:nvPicPr>
        <p:blipFill>
          <a:blip r:embed="rId3">
            <a:alphaModFix/>
          </a:blip>
          <a:stretch>
            <a:fillRect/>
          </a:stretch>
        </p:blipFill>
        <p:spPr>
          <a:xfrm>
            <a:off x="1509100" y="3386975"/>
            <a:ext cx="3224525" cy="464575"/>
          </a:xfrm>
          <a:prstGeom prst="rect">
            <a:avLst/>
          </a:prstGeom>
          <a:noFill/>
          <a:ln>
            <a:noFill/>
          </a:ln>
        </p:spPr>
      </p:pic>
      <p:sp>
        <p:nvSpPr>
          <p:cNvPr id="231" name="Google Shape;231;p29"/>
          <p:cNvSpPr txBox="1"/>
          <p:nvPr/>
        </p:nvSpPr>
        <p:spPr>
          <a:xfrm>
            <a:off x="884650" y="3065175"/>
            <a:ext cx="681000" cy="110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500">
              <a:solidFill>
                <a:schemeClr val="dk1"/>
              </a:solidFill>
              <a:latin typeface="Bree Serif"/>
              <a:ea typeface="Bree Serif"/>
              <a:cs typeface="Bree Serif"/>
              <a:sym typeface="Bree Serif"/>
            </a:endParaRPr>
          </a:p>
          <a:p>
            <a:pPr indent="0" lvl="0" marL="0" rtl="0" algn="l">
              <a:lnSpc>
                <a:spcPct val="150000"/>
              </a:lnSpc>
              <a:spcBef>
                <a:spcPts val="0"/>
              </a:spcBef>
              <a:spcAft>
                <a:spcPts val="0"/>
              </a:spcAft>
              <a:buNone/>
            </a:pPr>
            <a:r>
              <a:rPr lang="en" sz="1500">
                <a:solidFill>
                  <a:schemeClr val="dk1"/>
                </a:solidFill>
                <a:latin typeface="Bree Serif"/>
                <a:ea typeface="Bree Serif"/>
                <a:cs typeface="Bree Serif"/>
                <a:sym typeface="Bree Serif"/>
              </a:rPr>
              <a:t>Diet</a:t>
            </a:r>
            <a:endParaRPr sz="1500">
              <a:solidFill>
                <a:schemeClr val="dk1"/>
              </a:solidFill>
              <a:latin typeface="Bree Serif"/>
              <a:ea typeface="Bree Serif"/>
              <a:cs typeface="Bree Serif"/>
              <a:sym typeface="Bree Serif"/>
            </a:endParaRPr>
          </a:p>
          <a:p>
            <a:pPr indent="0" lvl="0" marL="0" rtl="0" algn="l">
              <a:lnSpc>
                <a:spcPct val="150000"/>
              </a:lnSpc>
              <a:spcBef>
                <a:spcPts val="0"/>
              </a:spcBef>
              <a:spcAft>
                <a:spcPts val="0"/>
              </a:spcAft>
              <a:buNone/>
            </a:pPr>
            <a:r>
              <a:t/>
            </a:r>
            <a:endParaRPr sz="1500">
              <a:solidFill>
                <a:schemeClr val="dk1"/>
              </a:solidFill>
              <a:latin typeface="Bree Serif"/>
              <a:ea typeface="Bree Serif"/>
              <a:cs typeface="Bree Serif"/>
              <a:sym typeface="Bree Serif"/>
            </a:endParaRPr>
          </a:p>
        </p:txBody>
      </p:sp>
      <p:sp>
        <p:nvSpPr>
          <p:cNvPr id="232" name="Google Shape;232;p29"/>
          <p:cNvSpPr txBox="1"/>
          <p:nvPr/>
        </p:nvSpPr>
        <p:spPr>
          <a:xfrm>
            <a:off x="1349375" y="2643600"/>
            <a:ext cx="3883800" cy="110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500">
              <a:solidFill>
                <a:schemeClr val="dk1"/>
              </a:solidFill>
              <a:latin typeface="Bree Serif"/>
              <a:ea typeface="Bree Serif"/>
              <a:cs typeface="Bree Serif"/>
              <a:sym typeface="Bree Serif"/>
            </a:endParaRPr>
          </a:p>
          <a:p>
            <a:pPr indent="0" lvl="0" marL="0" rtl="0" algn="l">
              <a:lnSpc>
                <a:spcPct val="150000"/>
              </a:lnSpc>
              <a:spcBef>
                <a:spcPts val="0"/>
              </a:spcBef>
              <a:spcAft>
                <a:spcPts val="0"/>
              </a:spcAft>
              <a:buNone/>
            </a:pPr>
            <a:r>
              <a:rPr lang="en" sz="1500">
                <a:solidFill>
                  <a:schemeClr val="accent1"/>
                </a:solidFill>
                <a:latin typeface="Bree Serif"/>
                <a:ea typeface="Bree Serif"/>
                <a:cs typeface="Bree Serif"/>
                <a:sym typeface="Bree Serif"/>
              </a:rPr>
              <a:t>bamba   milk               actimel       branfleks </a:t>
            </a:r>
            <a:endParaRPr sz="1500">
              <a:solidFill>
                <a:schemeClr val="accent1"/>
              </a:solidFill>
              <a:latin typeface="Bree Serif"/>
              <a:ea typeface="Bree Serif"/>
              <a:cs typeface="Bree Serif"/>
              <a:sym typeface="Bree Serif"/>
            </a:endParaRPr>
          </a:p>
          <a:p>
            <a:pPr indent="0" lvl="0" marL="0" rtl="0" algn="l">
              <a:lnSpc>
                <a:spcPct val="150000"/>
              </a:lnSpc>
              <a:spcBef>
                <a:spcPts val="0"/>
              </a:spcBef>
              <a:spcAft>
                <a:spcPts val="0"/>
              </a:spcAft>
              <a:buNone/>
            </a:pPr>
            <a:r>
              <a:t/>
            </a:r>
            <a:endParaRPr sz="1500">
              <a:solidFill>
                <a:schemeClr val="dk1"/>
              </a:solidFill>
              <a:latin typeface="Bree Serif"/>
              <a:ea typeface="Bree Serif"/>
              <a:cs typeface="Bree Serif"/>
              <a:sym typeface="Bree Serif"/>
            </a:endParaRPr>
          </a:p>
        </p:txBody>
      </p:sp>
      <p:pic>
        <p:nvPicPr>
          <p:cNvPr id="233" name="Google Shape;233;p29"/>
          <p:cNvPicPr preferRelativeResize="0"/>
          <p:nvPr/>
        </p:nvPicPr>
        <p:blipFill>
          <a:blip r:embed="rId4">
            <a:alphaModFix/>
          </a:blip>
          <a:stretch>
            <a:fillRect/>
          </a:stretch>
        </p:blipFill>
        <p:spPr>
          <a:xfrm>
            <a:off x="5514275" y="4337325"/>
            <a:ext cx="2175800" cy="381125"/>
          </a:xfrm>
          <a:prstGeom prst="rect">
            <a:avLst/>
          </a:prstGeom>
          <a:noFill/>
          <a:ln>
            <a:noFill/>
          </a:ln>
        </p:spPr>
      </p:pic>
      <p:pic>
        <p:nvPicPr>
          <p:cNvPr id="234" name="Google Shape;234;p29"/>
          <p:cNvPicPr preferRelativeResize="0"/>
          <p:nvPr/>
        </p:nvPicPr>
        <p:blipFill>
          <a:blip r:embed="rId5">
            <a:alphaModFix/>
          </a:blip>
          <a:stretch>
            <a:fillRect/>
          </a:stretch>
        </p:blipFill>
        <p:spPr>
          <a:xfrm>
            <a:off x="3260250" y="4305224"/>
            <a:ext cx="2175800" cy="413226"/>
          </a:xfrm>
          <a:prstGeom prst="rect">
            <a:avLst/>
          </a:prstGeom>
          <a:noFill/>
          <a:ln>
            <a:noFill/>
          </a:ln>
        </p:spPr>
      </p:pic>
      <p:pic>
        <p:nvPicPr>
          <p:cNvPr id="235" name="Google Shape;235;p29"/>
          <p:cNvPicPr preferRelativeResize="0"/>
          <p:nvPr/>
        </p:nvPicPr>
        <p:blipFill>
          <a:blip r:embed="rId6">
            <a:alphaModFix/>
          </a:blip>
          <a:stretch>
            <a:fillRect/>
          </a:stretch>
        </p:blipFill>
        <p:spPr>
          <a:xfrm>
            <a:off x="1504350" y="4337325"/>
            <a:ext cx="1677675" cy="381125"/>
          </a:xfrm>
          <a:prstGeom prst="rect">
            <a:avLst/>
          </a:prstGeom>
          <a:noFill/>
          <a:ln>
            <a:noFill/>
          </a:ln>
        </p:spPr>
      </p:pic>
      <p:sp>
        <p:nvSpPr>
          <p:cNvPr id="236" name="Google Shape;236;p29"/>
          <p:cNvSpPr txBox="1"/>
          <p:nvPr/>
        </p:nvSpPr>
        <p:spPr>
          <a:xfrm>
            <a:off x="535325" y="4320125"/>
            <a:ext cx="28119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rgbClr val="FF00FF"/>
                </a:solidFill>
                <a:latin typeface="Bree Serif"/>
                <a:ea typeface="Bree Serif"/>
                <a:cs typeface="Bree Serif"/>
                <a:sym typeface="Bree Serif"/>
              </a:rPr>
              <a:t>Profile  </a:t>
            </a:r>
            <a:r>
              <a:rPr lang="en" sz="1500">
                <a:solidFill>
                  <a:schemeClr val="accent1"/>
                </a:solidFill>
                <a:latin typeface="Bree Serif"/>
                <a:ea typeface="Bree Serif"/>
                <a:cs typeface="Bree Serif"/>
                <a:sym typeface="Bree Serif"/>
              </a:rPr>
              <a:t>a</a:t>
            </a:r>
            <a:endParaRPr>
              <a:solidFill>
                <a:schemeClr val="accent1"/>
              </a:solidFill>
            </a:endParaRPr>
          </a:p>
        </p:txBody>
      </p:sp>
      <p:sp>
        <p:nvSpPr>
          <p:cNvPr id="237" name="Google Shape;237;p29"/>
          <p:cNvSpPr txBox="1"/>
          <p:nvPr/>
        </p:nvSpPr>
        <p:spPr>
          <a:xfrm>
            <a:off x="1963025" y="4032375"/>
            <a:ext cx="6489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00">
                <a:solidFill>
                  <a:schemeClr val="dk1"/>
                </a:solidFill>
                <a:latin typeface="Bree Serif"/>
                <a:ea typeface="Bree Serif"/>
                <a:cs typeface="Bree Serif"/>
                <a:sym typeface="Bree Serif"/>
              </a:rPr>
              <a:t>Gender</a:t>
            </a:r>
            <a:endParaRPr sz="1000"/>
          </a:p>
        </p:txBody>
      </p:sp>
      <p:sp>
        <p:nvSpPr>
          <p:cNvPr id="238" name="Google Shape;238;p29"/>
          <p:cNvSpPr txBox="1"/>
          <p:nvPr/>
        </p:nvSpPr>
        <p:spPr>
          <a:xfrm>
            <a:off x="4083700" y="4032375"/>
            <a:ext cx="5289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00">
                <a:solidFill>
                  <a:schemeClr val="dk1"/>
                </a:solidFill>
                <a:latin typeface="Bree Serif"/>
                <a:ea typeface="Bree Serif"/>
                <a:cs typeface="Bree Serif"/>
                <a:sym typeface="Bree Serif"/>
              </a:rPr>
              <a:t>Age</a:t>
            </a:r>
            <a:endParaRPr sz="1100"/>
          </a:p>
        </p:txBody>
      </p:sp>
      <p:sp>
        <p:nvSpPr>
          <p:cNvPr id="239" name="Google Shape;239;p29"/>
          <p:cNvSpPr txBox="1"/>
          <p:nvPr/>
        </p:nvSpPr>
        <p:spPr>
          <a:xfrm>
            <a:off x="6393475" y="4032375"/>
            <a:ext cx="6009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00">
                <a:solidFill>
                  <a:schemeClr val="dk1"/>
                </a:solidFill>
                <a:latin typeface="Bree Serif"/>
                <a:ea typeface="Bree Serif"/>
                <a:cs typeface="Bree Serif"/>
                <a:sym typeface="Bree Serif"/>
              </a:rPr>
              <a:t>Diet</a:t>
            </a:r>
            <a:endParaRPr sz="1100"/>
          </a:p>
        </p:txBody>
      </p:sp>
      <p:sp>
        <p:nvSpPr>
          <p:cNvPr id="240" name="Google Shape;240;p29"/>
          <p:cNvSpPr txBox="1"/>
          <p:nvPr/>
        </p:nvSpPr>
        <p:spPr>
          <a:xfrm>
            <a:off x="5871925" y="2417750"/>
            <a:ext cx="3000000" cy="4311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accent1"/>
                </a:solidFill>
                <a:latin typeface="Bree Serif"/>
                <a:ea typeface="Bree Serif"/>
                <a:cs typeface="Bree Serif"/>
                <a:sym typeface="Bree Serif"/>
              </a:rPr>
              <a:t>one-hot-vector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1000"/>
                                        <p:tgtEl>
                                          <p:spTgt spid="2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animEffect filter="fade" transition="in">
                                      <p:cBhvr>
                                        <p:cTn dur="1000"/>
                                        <p:tgtEl>
                                          <p:spTgt spid="2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animEffect filter="fade" transition="in">
                                      <p:cBhvr>
                                        <p:cTn dur="1000"/>
                                        <p:tgtEl>
                                          <p:spTgt spid="2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David Libre"/>
                <a:ea typeface="David Libre"/>
                <a:cs typeface="David Libre"/>
                <a:sym typeface="David Libre"/>
              </a:rPr>
              <a:t>מודל הפרופיל</a:t>
            </a:r>
            <a:r>
              <a:rPr lang="en">
                <a:latin typeface="David Libre"/>
                <a:ea typeface="David Libre"/>
                <a:cs typeface="David Libre"/>
                <a:sym typeface="David Libre"/>
              </a:rPr>
              <a:t> - </a:t>
            </a:r>
            <a:r>
              <a:rPr lang="en">
                <a:solidFill>
                  <a:srgbClr val="93C47D"/>
                </a:solidFill>
                <a:latin typeface="David Libre"/>
                <a:ea typeface="David Libre"/>
                <a:cs typeface="David Libre"/>
                <a:sym typeface="David Libre"/>
              </a:rPr>
              <a:t>שילוב בחיזוי</a:t>
            </a:r>
            <a:endParaRPr>
              <a:solidFill>
                <a:srgbClr val="93C47D"/>
              </a:solidFill>
              <a:latin typeface="David Libre"/>
              <a:ea typeface="David Libre"/>
              <a:cs typeface="David Libre"/>
              <a:sym typeface="David Libre"/>
            </a:endParaRPr>
          </a:p>
        </p:txBody>
      </p:sp>
      <p:sp>
        <p:nvSpPr>
          <p:cNvPr id="246" name="Google Shape;246;p30"/>
          <p:cNvSpPr txBox="1"/>
          <p:nvPr/>
        </p:nvSpPr>
        <p:spPr>
          <a:xfrm>
            <a:off x="3525025" y="1248050"/>
            <a:ext cx="5346900" cy="8004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וקטור הפרופיל לא </a:t>
            </a:r>
            <a:r>
              <a:rPr lang="en" sz="1600">
                <a:solidFill>
                  <a:srgbClr val="FF0000"/>
                </a:solidFill>
                <a:latin typeface="Bree Serif"/>
                <a:ea typeface="Bree Serif"/>
                <a:cs typeface="Bree Serif"/>
                <a:sym typeface="Bree Serif"/>
              </a:rPr>
              <a:t>במימד</a:t>
            </a:r>
            <a:r>
              <a:rPr lang="en" sz="1600">
                <a:solidFill>
                  <a:schemeClr val="dk1"/>
                </a:solidFill>
                <a:latin typeface="Bree Serif"/>
                <a:ea typeface="Bree Serif"/>
                <a:cs typeface="Bree Serif"/>
                <a:sym typeface="Bree Serif"/>
              </a:rPr>
              <a:t> המתאים</a:t>
            </a:r>
            <a:endParaRPr sz="1600">
              <a:solidFill>
                <a:schemeClr val="dk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נפעיל </a:t>
            </a:r>
            <a:r>
              <a:rPr lang="en" sz="1600">
                <a:solidFill>
                  <a:srgbClr val="FF0000"/>
                </a:solidFill>
                <a:latin typeface="Bree Serif"/>
                <a:ea typeface="Bree Serif"/>
                <a:cs typeface="Bree Serif"/>
                <a:sym typeface="Bree Serif"/>
              </a:rPr>
              <a:t>העתקה לינארית</a:t>
            </a:r>
            <a:endParaRPr sz="1600">
              <a:latin typeface="Bree Serif"/>
              <a:ea typeface="Bree Serif"/>
              <a:cs typeface="Bree Serif"/>
              <a:sym typeface="Bree Serif"/>
            </a:endParaRPr>
          </a:p>
        </p:txBody>
      </p:sp>
      <p:pic>
        <p:nvPicPr>
          <p:cNvPr id="247" name="Google Shape;247;p30"/>
          <p:cNvPicPr preferRelativeResize="0"/>
          <p:nvPr/>
        </p:nvPicPr>
        <p:blipFill>
          <a:blip r:embed="rId3">
            <a:alphaModFix/>
          </a:blip>
          <a:stretch>
            <a:fillRect/>
          </a:stretch>
        </p:blipFill>
        <p:spPr>
          <a:xfrm>
            <a:off x="930025" y="503575"/>
            <a:ext cx="3220224" cy="2407967"/>
          </a:xfrm>
          <a:prstGeom prst="rect">
            <a:avLst/>
          </a:prstGeom>
          <a:noFill/>
          <a:ln>
            <a:noFill/>
          </a:ln>
        </p:spPr>
      </p:pic>
      <p:sp>
        <p:nvSpPr>
          <p:cNvPr id="248" name="Google Shape;248;p30"/>
          <p:cNvSpPr/>
          <p:nvPr/>
        </p:nvSpPr>
        <p:spPr>
          <a:xfrm>
            <a:off x="1229150" y="699875"/>
            <a:ext cx="2714700" cy="1872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9" name="Google Shape;249;p30"/>
          <p:cNvPicPr preferRelativeResize="0"/>
          <p:nvPr/>
        </p:nvPicPr>
        <p:blipFill>
          <a:blip r:embed="rId4">
            <a:alphaModFix/>
          </a:blip>
          <a:stretch>
            <a:fillRect/>
          </a:stretch>
        </p:blipFill>
        <p:spPr>
          <a:xfrm>
            <a:off x="1269800" y="3550925"/>
            <a:ext cx="1466850" cy="552450"/>
          </a:xfrm>
          <a:prstGeom prst="rect">
            <a:avLst/>
          </a:prstGeom>
          <a:noFill/>
          <a:ln>
            <a:noFill/>
          </a:ln>
        </p:spPr>
      </p:pic>
      <p:pic>
        <p:nvPicPr>
          <p:cNvPr id="250" name="Google Shape;250;p30"/>
          <p:cNvPicPr preferRelativeResize="0"/>
          <p:nvPr/>
        </p:nvPicPr>
        <p:blipFill>
          <a:blip r:embed="rId5">
            <a:alphaModFix/>
          </a:blip>
          <a:stretch>
            <a:fillRect/>
          </a:stretch>
        </p:blipFill>
        <p:spPr>
          <a:xfrm>
            <a:off x="3035720" y="2953470"/>
            <a:ext cx="640189" cy="1908600"/>
          </a:xfrm>
          <a:prstGeom prst="rect">
            <a:avLst/>
          </a:prstGeom>
          <a:noFill/>
          <a:ln>
            <a:noFill/>
          </a:ln>
        </p:spPr>
      </p:pic>
      <p:sp>
        <p:nvSpPr>
          <p:cNvPr id="251" name="Google Shape;251;p30"/>
          <p:cNvSpPr txBox="1"/>
          <p:nvPr/>
        </p:nvSpPr>
        <p:spPr>
          <a:xfrm>
            <a:off x="3213525" y="2571875"/>
            <a:ext cx="41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Bree Serif"/>
                <a:ea typeface="Bree Serif"/>
                <a:cs typeface="Bree Serif"/>
                <a:sym typeface="Bree Serif"/>
              </a:rPr>
              <a:t>p</a:t>
            </a:r>
            <a:endParaRPr>
              <a:solidFill>
                <a:schemeClr val="accent1"/>
              </a:solidFill>
              <a:latin typeface="Bree Serif"/>
              <a:ea typeface="Bree Serif"/>
              <a:cs typeface="Bree Serif"/>
              <a:sym typeface="Bree Serif"/>
            </a:endParaRPr>
          </a:p>
        </p:txBody>
      </p:sp>
      <p:pic>
        <p:nvPicPr>
          <p:cNvPr id="252" name="Google Shape;252;p30"/>
          <p:cNvPicPr preferRelativeResize="0"/>
          <p:nvPr/>
        </p:nvPicPr>
        <p:blipFill>
          <a:blip r:embed="rId6">
            <a:alphaModFix/>
          </a:blip>
          <a:stretch>
            <a:fillRect/>
          </a:stretch>
        </p:blipFill>
        <p:spPr>
          <a:xfrm>
            <a:off x="4762259" y="3493775"/>
            <a:ext cx="2752725" cy="666750"/>
          </a:xfrm>
          <a:prstGeom prst="rect">
            <a:avLst/>
          </a:prstGeom>
          <a:noFill/>
          <a:ln>
            <a:noFill/>
          </a:ln>
        </p:spPr>
      </p:pic>
      <p:sp>
        <p:nvSpPr>
          <p:cNvPr id="253" name="Google Shape;253;p30"/>
          <p:cNvSpPr/>
          <p:nvPr/>
        </p:nvSpPr>
        <p:spPr>
          <a:xfrm>
            <a:off x="4028875" y="3720350"/>
            <a:ext cx="380400" cy="2136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txBox="1"/>
          <p:nvPr/>
        </p:nvSpPr>
        <p:spPr>
          <a:xfrm>
            <a:off x="5201200" y="2048450"/>
            <a:ext cx="3670800" cy="8004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נשלב את </a:t>
            </a:r>
            <a:r>
              <a:rPr lang="en" sz="1600">
                <a:solidFill>
                  <a:schemeClr val="accent1"/>
                </a:solidFill>
                <a:latin typeface="Bree Serif"/>
                <a:ea typeface="Bree Serif"/>
                <a:cs typeface="Bree Serif"/>
                <a:sym typeface="Bree Serif"/>
              </a:rPr>
              <a:t>p</a:t>
            </a:r>
            <a:r>
              <a:rPr lang="en" sz="1600">
                <a:solidFill>
                  <a:schemeClr val="dk1"/>
                </a:solidFill>
                <a:latin typeface="Bree Serif"/>
                <a:ea typeface="Bree Serif"/>
                <a:cs typeface="Bree Serif"/>
                <a:sym typeface="Bree Serif"/>
              </a:rPr>
              <a:t> באיטרציות</a:t>
            </a:r>
            <a:endParaRPr sz="1600">
              <a:solidFill>
                <a:schemeClr val="dk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נשלב את </a:t>
            </a:r>
            <a:r>
              <a:rPr lang="en" sz="1600">
                <a:solidFill>
                  <a:schemeClr val="accent1"/>
                </a:solidFill>
                <a:latin typeface="Bree Serif"/>
                <a:ea typeface="Bree Serif"/>
                <a:cs typeface="Bree Serif"/>
                <a:sym typeface="Bree Serif"/>
              </a:rPr>
              <a:t>p</a:t>
            </a:r>
            <a:r>
              <a:rPr lang="en" sz="1600">
                <a:solidFill>
                  <a:schemeClr val="dk1"/>
                </a:solidFill>
                <a:latin typeface="Bree Serif"/>
                <a:ea typeface="Bree Serif"/>
                <a:cs typeface="Bree Serif"/>
                <a:sym typeface="Bree Serif"/>
              </a:rPr>
              <a:t> </a:t>
            </a:r>
            <a:r>
              <a:rPr lang="en" sz="1600">
                <a:solidFill>
                  <a:srgbClr val="FF0000"/>
                </a:solidFill>
                <a:latin typeface="Bree Serif"/>
                <a:ea typeface="Bree Serif"/>
                <a:cs typeface="Bree Serif"/>
                <a:sym typeface="Bree Serif"/>
              </a:rPr>
              <a:t>בבחירת</a:t>
            </a:r>
            <a:r>
              <a:rPr lang="en" sz="1600">
                <a:solidFill>
                  <a:schemeClr val="dk1"/>
                </a:solidFill>
                <a:latin typeface="Bree Serif"/>
                <a:ea typeface="Bree Serif"/>
                <a:cs typeface="Bree Serif"/>
                <a:sym typeface="Bree Serif"/>
              </a:rPr>
              <a:t> התגובה ישירות</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1000"/>
                                        <p:tgtEl>
                                          <p:spTgt spid="2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1000"/>
                                        <p:tgtEl>
                                          <p:spTgt spid="2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1000"/>
                                        <p:tgtEl>
                                          <p:spTgt spid="2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1000"/>
                                        <p:tgtEl>
                                          <p:spTgt spid="2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David Libre"/>
                <a:ea typeface="David Libre"/>
                <a:cs typeface="David Libre"/>
                <a:sym typeface="David Libre"/>
              </a:rPr>
              <a:t>מודל הפרופיל - </a:t>
            </a:r>
            <a:r>
              <a:rPr lang="en">
                <a:solidFill>
                  <a:srgbClr val="93C47D"/>
                </a:solidFill>
                <a:latin typeface="David Libre"/>
                <a:ea typeface="David Libre"/>
                <a:cs typeface="David Libre"/>
                <a:sym typeface="David Libre"/>
              </a:rPr>
              <a:t>שילוב בחיזוי</a:t>
            </a:r>
            <a:endParaRPr>
              <a:solidFill>
                <a:srgbClr val="93C47D"/>
              </a:solidFill>
              <a:latin typeface="David Libre"/>
              <a:ea typeface="David Libre"/>
              <a:cs typeface="David Libre"/>
              <a:sym typeface="David Libre"/>
            </a:endParaRPr>
          </a:p>
        </p:txBody>
      </p:sp>
      <p:sp>
        <p:nvSpPr>
          <p:cNvPr id="260" name="Google Shape;260;p31"/>
          <p:cNvSpPr txBox="1"/>
          <p:nvPr/>
        </p:nvSpPr>
        <p:spPr>
          <a:xfrm>
            <a:off x="3525025" y="1248050"/>
            <a:ext cx="5346900" cy="11697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נשלב את </a:t>
            </a:r>
            <a:r>
              <a:rPr lang="en" sz="1600">
                <a:solidFill>
                  <a:schemeClr val="accent1"/>
                </a:solidFill>
                <a:latin typeface="Bree Serif"/>
                <a:ea typeface="Bree Serif"/>
                <a:cs typeface="Bree Serif"/>
                <a:sym typeface="Bree Serif"/>
              </a:rPr>
              <a:t>p</a:t>
            </a:r>
            <a:r>
              <a:rPr lang="en" sz="1600">
                <a:solidFill>
                  <a:schemeClr val="dk1"/>
                </a:solidFill>
                <a:latin typeface="Bree Serif"/>
                <a:ea typeface="Bree Serif"/>
                <a:cs typeface="Bree Serif"/>
                <a:sym typeface="Bree Serif"/>
              </a:rPr>
              <a:t> בבחירת התגובה </a:t>
            </a:r>
            <a:r>
              <a:rPr lang="en" sz="1600">
                <a:solidFill>
                  <a:srgbClr val="FF0000"/>
                </a:solidFill>
                <a:latin typeface="Bree Serif"/>
                <a:ea typeface="Bree Serif"/>
                <a:cs typeface="Bree Serif"/>
                <a:sym typeface="Bree Serif"/>
              </a:rPr>
              <a:t>ישירות</a:t>
            </a:r>
            <a:endParaRPr sz="1600">
              <a:solidFill>
                <a:srgbClr val="FF0000"/>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נקבל את הרלוונטיות של כל תגובה בעזרת כפל</a:t>
            </a:r>
            <a:endParaRPr sz="1600">
              <a:solidFill>
                <a:schemeClr val="dk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rgbClr val="FF0000"/>
                </a:solidFill>
                <a:latin typeface="Bree Serif"/>
                <a:ea typeface="Bree Serif"/>
                <a:cs typeface="Bree Serif"/>
                <a:sym typeface="Bree Serif"/>
              </a:rPr>
              <a:t>נשנה את התגובה</a:t>
            </a:r>
            <a:r>
              <a:rPr lang="en" sz="1600">
                <a:solidFill>
                  <a:schemeClr val="dk1"/>
                </a:solidFill>
                <a:latin typeface="Bree Serif"/>
                <a:ea typeface="Bree Serif"/>
                <a:cs typeface="Bree Serif"/>
                <a:sym typeface="Bree Serif"/>
              </a:rPr>
              <a:t> בהתאם לרלוונטיות</a:t>
            </a:r>
            <a:endParaRPr sz="1600">
              <a:latin typeface="Bree Serif"/>
              <a:ea typeface="Bree Serif"/>
              <a:cs typeface="Bree Serif"/>
              <a:sym typeface="Bree Serif"/>
            </a:endParaRPr>
          </a:p>
        </p:txBody>
      </p:sp>
      <p:pic>
        <p:nvPicPr>
          <p:cNvPr id="261" name="Google Shape;261;p31"/>
          <p:cNvPicPr preferRelativeResize="0"/>
          <p:nvPr/>
        </p:nvPicPr>
        <p:blipFill>
          <a:blip r:embed="rId3">
            <a:alphaModFix/>
          </a:blip>
          <a:stretch>
            <a:fillRect/>
          </a:stretch>
        </p:blipFill>
        <p:spPr>
          <a:xfrm>
            <a:off x="663925" y="445025"/>
            <a:ext cx="3220226" cy="2844261"/>
          </a:xfrm>
          <a:prstGeom prst="rect">
            <a:avLst/>
          </a:prstGeom>
          <a:noFill/>
          <a:ln>
            <a:noFill/>
          </a:ln>
        </p:spPr>
      </p:pic>
      <p:sp>
        <p:nvSpPr>
          <p:cNvPr id="262" name="Google Shape;262;p31"/>
          <p:cNvSpPr/>
          <p:nvPr/>
        </p:nvSpPr>
        <p:spPr>
          <a:xfrm>
            <a:off x="1393500" y="1127900"/>
            <a:ext cx="1903200" cy="20442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31"/>
          <p:cNvPicPr preferRelativeResize="0"/>
          <p:nvPr/>
        </p:nvPicPr>
        <p:blipFill>
          <a:blip r:embed="rId4">
            <a:alphaModFix/>
          </a:blip>
          <a:stretch>
            <a:fillRect/>
          </a:stretch>
        </p:blipFill>
        <p:spPr>
          <a:xfrm>
            <a:off x="3424225" y="3386986"/>
            <a:ext cx="2295525" cy="771525"/>
          </a:xfrm>
          <a:prstGeom prst="rect">
            <a:avLst/>
          </a:prstGeom>
          <a:noFill/>
          <a:ln>
            <a:noFill/>
          </a:ln>
        </p:spPr>
      </p:pic>
      <p:pic>
        <p:nvPicPr>
          <p:cNvPr id="264" name="Google Shape;264;p31"/>
          <p:cNvPicPr preferRelativeResize="0"/>
          <p:nvPr/>
        </p:nvPicPr>
        <p:blipFill>
          <a:blip r:embed="rId5">
            <a:alphaModFix/>
          </a:blip>
          <a:stretch>
            <a:fillRect/>
          </a:stretch>
        </p:blipFill>
        <p:spPr>
          <a:xfrm>
            <a:off x="2324233" y="3985725"/>
            <a:ext cx="4785175" cy="771525"/>
          </a:xfrm>
          <a:prstGeom prst="rect">
            <a:avLst/>
          </a:prstGeom>
          <a:noFill/>
          <a:ln>
            <a:noFill/>
          </a:ln>
        </p:spPr>
      </p:pic>
      <p:sp>
        <p:nvSpPr>
          <p:cNvPr id="265" name="Google Shape;265;p31"/>
          <p:cNvSpPr txBox="1"/>
          <p:nvPr/>
        </p:nvSpPr>
        <p:spPr>
          <a:xfrm>
            <a:off x="5377825" y="2356200"/>
            <a:ext cx="3494100" cy="4311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rgbClr val="FF0000"/>
                </a:solidFill>
                <a:latin typeface="Bree Serif"/>
                <a:ea typeface="Bree Serif"/>
                <a:cs typeface="Bree Serif"/>
                <a:sym typeface="Bree Serif"/>
              </a:rPr>
              <a:t>רלוונטי</a:t>
            </a:r>
            <a:r>
              <a:rPr lang="en" sz="1600">
                <a:solidFill>
                  <a:schemeClr val="dk1"/>
                </a:solidFill>
                <a:latin typeface="Bree Serif"/>
                <a:ea typeface="Bree Serif"/>
                <a:cs typeface="Bree Serif"/>
                <a:sym typeface="Bree Serif"/>
              </a:rPr>
              <a:t> לפרופיל ⇔ </a:t>
            </a:r>
            <a:r>
              <a:rPr lang="en" sz="1600">
                <a:solidFill>
                  <a:srgbClr val="FF0000"/>
                </a:solidFill>
                <a:latin typeface="Bree Serif"/>
                <a:ea typeface="Bree Serif"/>
                <a:cs typeface="Bree Serif"/>
                <a:sym typeface="Bree Serif"/>
              </a:rPr>
              <a:t>לא קטן</a:t>
            </a:r>
            <a:r>
              <a:rPr lang="en" sz="1600">
                <a:solidFill>
                  <a:schemeClr val="dk1"/>
                </a:solidFill>
                <a:latin typeface="Bree Serif"/>
                <a:ea typeface="Bree Serif"/>
                <a:cs typeface="Bree Serif"/>
                <a:sym typeface="Bree Serif"/>
              </a:rPr>
              <a:t> אחרי השינוי</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Effect filter="fade" transition="in">
                                      <p:cBhvr>
                                        <p:cTn dur="1000"/>
                                        <p:tgtEl>
                                          <p:spTgt spid="2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Effect filter="fade" transition="in">
                                      <p:cBhvr>
                                        <p:cTn dur="1000"/>
                                        <p:tgtEl>
                                          <p:spTgt spid="2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animEffect filter="fade" transition="in">
                                      <p:cBhvr>
                                        <p:cTn dur="1000"/>
                                        <p:tgtEl>
                                          <p:spTgt spid="2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2"/>
          <p:cNvPicPr preferRelativeResize="0"/>
          <p:nvPr/>
        </p:nvPicPr>
        <p:blipFill>
          <a:blip r:embed="rId3">
            <a:alphaModFix/>
          </a:blip>
          <a:stretch>
            <a:fillRect/>
          </a:stretch>
        </p:blipFill>
        <p:spPr>
          <a:xfrm>
            <a:off x="918100" y="510575"/>
            <a:ext cx="7307800" cy="4122350"/>
          </a:xfrm>
          <a:prstGeom prst="rect">
            <a:avLst/>
          </a:prstGeom>
          <a:noFill/>
          <a:ln>
            <a:noFill/>
          </a:ln>
        </p:spPr>
      </p:pic>
      <p:sp>
        <p:nvSpPr>
          <p:cNvPr id="271" name="Google Shape;271;p32"/>
          <p:cNvSpPr txBox="1"/>
          <p:nvPr/>
        </p:nvSpPr>
        <p:spPr>
          <a:xfrm>
            <a:off x="2472150" y="315625"/>
            <a:ext cx="3996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Bree Serif"/>
                <a:ea typeface="Bree Serif"/>
                <a:cs typeface="Bree Serif"/>
                <a:sym typeface="Bree Serif"/>
              </a:rPr>
              <a:t>המודל הכולל</a:t>
            </a:r>
            <a:endParaRPr sz="2600">
              <a:latin typeface="Bree Serif"/>
              <a:ea typeface="Bree Serif"/>
              <a:cs typeface="Bree Serif"/>
              <a:sym typeface="Bree Serif"/>
            </a:endParaRPr>
          </a:p>
        </p:txBody>
      </p:sp>
      <p:sp>
        <p:nvSpPr>
          <p:cNvPr id="272" name="Google Shape;272;p32"/>
          <p:cNvSpPr/>
          <p:nvPr/>
        </p:nvSpPr>
        <p:spPr>
          <a:xfrm>
            <a:off x="2066275" y="2877250"/>
            <a:ext cx="2799600" cy="15552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6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David Libre"/>
                <a:ea typeface="David Libre"/>
                <a:cs typeface="David Libre"/>
                <a:sym typeface="David Libre"/>
              </a:rPr>
              <a:t>זיכרון ההקשר - </a:t>
            </a:r>
            <a:r>
              <a:rPr lang="en">
                <a:solidFill>
                  <a:srgbClr val="6AA84F"/>
                </a:solidFill>
                <a:latin typeface="David Libre"/>
                <a:ea typeface="David Libre"/>
                <a:cs typeface="David Libre"/>
                <a:sym typeface="David Libre"/>
              </a:rPr>
              <a:t>ייצוג ההודעות</a:t>
            </a:r>
            <a:endParaRPr>
              <a:solidFill>
                <a:srgbClr val="6AA84F"/>
              </a:solidFill>
              <a:latin typeface="David Libre"/>
              <a:ea typeface="David Libre"/>
              <a:cs typeface="David Libre"/>
              <a:sym typeface="David Libre"/>
            </a:endParaRPr>
          </a:p>
        </p:txBody>
      </p:sp>
      <p:sp>
        <p:nvSpPr>
          <p:cNvPr id="69" name="Google Shape;69;p15"/>
          <p:cNvSpPr txBox="1"/>
          <p:nvPr/>
        </p:nvSpPr>
        <p:spPr>
          <a:xfrm>
            <a:off x="3525025" y="1248050"/>
            <a:ext cx="5346900" cy="11697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SzPts val="1600"/>
              <a:buFont typeface="Bree Serif"/>
              <a:buChar char="●"/>
            </a:pPr>
            <a:r>
              <a:rPr lang="en" sz="1600">
                <a:latin typeface="Bree Serif"/>
                <a:ea typeface="Bree Serif"/>
                <a:cs typeface="Bree Serif"/>
                <a:sym typeface="Bree Serif"/>
              </a:rPr>
              <a:t>נרצה דרך לעבד את ההודעות השונות</a:t>
            </a:r>
            <a:endParaRPr sz="1600">
              <a:latin typeface="Bree Serif"/>
              <a:ea typeface="Bree Serif"/>
              <a:cs typeface="Bree Serif"/>
              <a:sym typeface="Bree Serif"/>
            </a:endParaRPr>
          </a:p>
          <a:p>
            <a:pPr indent="-330200" lvl="0" marL="457200" rtl="1" algn="r">
              <a:lnSpc>
                <a:spcPct val="150000"/>
              </a:lnSpc>
              <a:spcBef>
                <a:spcPts val="0"/>
              </a:spcBef>
              <a:spcAft>
                <a:spcPts val="0"/>
              </a:spcAft>
              <a:buSzPts val="1600"/>
              <a:buFont typeface="Bree Serif"/>
              <a:buChar char="●"/>
            </a:pPr>
            <a:r>
              <a:rPr lang="en" sz="1600">
                <a:latin typeface="Bree Serif"/>
                <a:ea typeface="Bree Serif"/>
                <a:cs typeface="Bree Serif"/>
                <a:sym typeface="Bree Serif"/>
              </a:rPr>
              <a:t>נשתמש ב-</a:t>
            </a:r>
            <a:r>
              <a:rPr lang="en" sz="1600">
                <a:solidFill>
                  <a:schemeClr val="accent1"/>
                </a:solidFill>
                <a:latin typeface="Bree Serif"/>
                <a:ea typeface="Bree Serif"/>
                <a:cs typeface="Bree Serif"/>
                <a:sym typeface="Bree Serif"/>
              </a:rPr>
              <a:t>embeddings</a:t>
            </a:r>
            <a:endParaRPr sz="1600">
              <a:solidFill>
                <a:schemeClr val="accent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דרך אחת היא  </a:t>
            </a:r>
            <a:r>
              <a:rPr lang="en" sz="1600">
                <a:solidFill>
                  <a:schemeClr val="accent1"/>
                </a:solidFill>
                <a:latin typeface="Bree Serif"/>
                <a:ea typeface="Bree Serif"/>
                <a:cs typeface="Bree Serif"/>
                <a:sym typeface="Bree Serif"/>
              </a:rPr>
              <a:t>bag of words</a:t>
            </a:r>
            <a:endParaRPr sz="1600">
              <a:solidFill>
                <a:schemeClr val="accent1"/>
              </a:solidFill>
              <a:latin typeface="Bree Serif"/>
              <a:ea typeface="Bree Serif"/>
              <a:cs typeface="Bree Serif"/>
              <a:sym typeface="Bree Serif"/>
            </a:endParaRPr>
          </a:p>
        </p:txBody>
      </p:sp>
      <p:pic>
        <p:nvPicPr>
          <p:cNvPr id="70" name="Google Shape;70;p15"/>
          <p:cNvPicPr preferRelativeResize="0"/>
          <p:nvPr/>
        </p:nvPicPr>
        <p:blipFill>
          <a:blip r:embed="rId3">
            <a:alphaModFix/>
          </a:blip>
          <a:stretch>
            <a:fillRect/>
          </a:stretch>
        </p:blipFill>
        <p:spPr>
          <a:xfrm>
            <a:off x="311700" y="629320"/>
            <a:ext cx="3213325" cy="2006756"/>
          </a:xfrm>
          <a:prstGeom prst="rect">
            <a:avLst/>
          </a:prstGeom>
          <a:noFill/>
          <a:ln>
            <a:noFill/>
          </a:ln>
        </p:spPr>
      </p:pic>
      <p:sp>
        <p:nvSpPr>
          <p:cNvPr id="71" name="Google Shape;71;p15"/>
          <p:cNvSpPr/>
          <p:nvPr/>
        </p:nvSpPr>
        <p:spPr>
          <a:xfrm>
            <a:off x="311700" y="1678725"/>
            <a:ext cx="799800" cy="8931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1000"/>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1000"/>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1000"/>
                                        <p:tgtEl>
                                          <p:spTgt spid="6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David Libre"/>
                <a:ea typeface="David Libre"/>
                <a:cs typeface="David Libre"/>
                <a:sym typeface="David Libre"/>
              </a:rPr>
              <a:t>מודל הפרופיל - </a:t>
            </a:r>
            <a:r>
              <a:rPr lang="en">
                <a:solidFill>
                  <a:srgbClr val="93C47D"/>
                </a:solidFill>
                <a:latin typeface="David Libre"/>
                <a:ea typeface="David Libre"/>
                <a:cs typeface="David Libre"/>
                <a:sym typeface="David Libre"/>
              </a:rPr>
              <a:t>זיכרון גלובלי</a:t>
            </a:r>
            <a:endParaRPr>
              <a:solidFill>
                <a:srgbClr val="93C47D"/>
              </a:solidFill>
              <a:latin typeface="David Libre"/>
              <a:ea typeface="David Libre"/>
              <a:cs typeface="David Libre"/>
              <a:sym typeface="David Libre"/>
            </a:endParaRPr>
          </a:p>
        </p:txBody>
      </p:sp>
      <p:sp>
        <p:nvSpPr>
          <p:cNvPr id="278" name="Google Shape;278;p33"/>
          <p:cNvSpPr txBox="1"/>
          <p:nvPr/>
        </p:nvSpPr>
        <p:spPr>
          <a:xfrm>
            <a:off x="3525025" y="1248050"/>
            <a:ext cx="5346900" cy="11697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זיכרון שמכיל מידע </a:t>
            </a:r>
            <a:r>
              <a:rPr lang="en" sz="1600">
                <a:solidFill>
                  <a:srgbClr val="FF0000"/>
                </a:solidFill>
                <a:latin typeface="Bree Serif"/>
                <a:ea typeface="Bree Serif"/>
                <a:cs typeface="Bree Serif"/>
                <a:sym typeface="Bree Serif"/>
              </a:rPr>
              <a:t>משיחות אחרות</a:t>
            </a:r>
            <a:endParaRPr sz="1600">
              <a:solidFill>
                <a:srgbClr val="FF0000"/>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פרופיל </a:t>
            </a:r>
            <a:r>
              <a:rPr lang="en" sz="1600">
                <a:solidFill>
                  <a:srgbClr val="FF0000"/>
                </a:solidFill>
                <a:latin typeface="Bree Serif"/>
                <a:ea typeface="Bree Serif"/>
                <a:cs typeface="Bree Serif"/>
                <a:sym typeface="Bree Serif"/>
              </a:rPr>
              <a:t>דומה</a:t>
            </a:r>
            <a:r>
              <a:rPr lang="en" sz="1600">
                <a:solidFill>
                  <a:schemeClr val="dk1"/>
                </a:solidFill>
                <a:latin typeface="Bree Serif"/>
                <a:ea typeface="Bree Serif"/>
                <a:cs typeface="Bree Serif"/>
                <a:sym typeface="Bree Serif"/>
              </a:rPr>
              <a:t> ⇔ וקטור פרופיל </a:t>
            </a:r>
            <a:r>
              <a:rPr lang="en" sz="1600">
                <a:solidFill>
                  <a:srgbClr val="FF0000"/>
                </a:solidFill>
                <a:latin typeface="Bree Serif"/>
                <a:ea typeface="Bree Serif"/>
                <a:cs typeface="Bree Serif"/>
                <a:sym typeface="Bree Serif"/>
              </a:rPr>
              <a:t>זהה</a:t>
            </a:r>
            <a:endParaRPr sz="1600">
              <a:solidFill>
                <a:srgbClr val="FF0000"/>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איטרציות דומות אך </a:t>
            </a:r>
            <a:r>
              <a:rPr lang="en" sz="1600">
                <a:solidFill>
                  <a:srgbClr val="FF0000"/>
                </a:solidFill>
                <a:latin typeface="Bree Serif"/>
                <a:ea typeface="Bree Serif"/>
                <a:cs typeface="Bree Serif"/>
                <a:sym typeface="Bree Serif"/>
              </a:rPr>
              <a:t>בלי</a:t>
            </a:r>
            <a:r>
              <a:rPr lang="en" sz="1600">
                <a:solidFill>
                  <a:schemeClr val="dk1"/>
                </a:solidFill>
                <a:latin typeface="Bree Serif"/>
                <a:ea typeface="Bree Serif"/>
                <a:cs typeface="Bree Serif"/>
                <a:sym typeface="Bree Serif"/>
              </a:rPr>
              <a:t> וקטור הפרופיל</a:t>
            </a:r>
            <a:endParaRPr sz="1600">
              <a:latin typeface="Bree Serif"/>
              <a:ea typeface="Bree Serif"/>
              <a:cs typeface="Bree Serif"/>
              <a:sym typeface="Bree Serif"/>
            </a:endParaRPr>
          </a:p>
        </p:txBody>
      </p:sp>
      <p:pic>
        <p:nvPicPr>
          <p:cNvPr id="279" name="Google Shape;279;p33"/>
          <p:cNvPicPr preferRelativeResize="0"/>
          <p:nvPr/>
        </p:nvPicPr>
        <p:blipFill>
          <a:blip r:embed="rId3">
            <a:alphaModFix/>
          </a:blip>
          <a:stretch>
            <a:fillRect/>
          </a:stretch>
        </p:blipFill>
        <p:spPr>
          <a:xfrm>
            <a:off x="492350" y="342725"/>
            <a:ext cx="3541425" cy="2910176"/>
          </a:xfrm>
          <a:prstGeom prst="rect">
            <a:avLst/>
          </a:prstGeom>
          <a:noFill/>
          <a:ln>
            <a:noFill/>
          </a:ln>
        </p:spPr>
      </p:pic>
      <p:sp>
        <p:nvSpPr>
          <p:cNvPr id="280" name="Google Shape;280;p33"/>
          <p:cNvSpPr/>
          <p:nvPr/>
        </p:nvSpPr>
        <p:spPr>
          <a:xfrm>
            <a:off x="926525" y="1697700"/>
            <a:ext cx="2814300" cy="15552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1" name="Google Shape;281;p33"/>
          <p:cNvPicPr preferRelativeResize="0"/>
          <p:nvPr/>
        </p:nvPicPr>
        <p:blipFill rotWithShape="1">
          <a:blip r:embed="rId4">
            <a:alphaModFix/>
          </a:blip>
          <a:srcRect b="0" l="0" r="46042" t="0"/>
          <a:stretch/>
        </p:blipFill>
        <p:spPr>
          <a:xfrm>
            <a:off x="1335463" y="3838575"/>
            <a:ext cx="2739300" cy="1000125"/>
          </a:xfrm>
          <a:prstGeom prst="rect">
            <a:avLst/>
          </a:prstGeom>
          <a:noFill/>
          <a:ln>
            <a:noFill/>
          </a:ln>
        </p:spPr>
      </p:pic>
      <p:pic>
        <p:nvPicPr>
          <p:cNvPr id="282" name="Google Shape;282;p33"/>
          <p:cNvPicPr preferRelativeResize="0"/>
          <p:nvPr/>
        </p:nvPicPr>
        <p:blipFill rotWithShape="1">
          <a:blip r:embed="rId4">
            <a:alphaModFix/>
          </a:blip>
          <a:srcRect b="0" l="75078" r="14066" t="0"/>
          <a:stretch/>
        </p:blipFill>
        <p:spPr>
          <a:xfrm>
            <a:off x="3969800" y="2920475"/>
            <a:ext cx="551099" cy="1000125"/>
          </a:xfrm>
          <a:prstGeom prst="rect">
            <a:avLst/>
          </a:prstGeom>
          <a:noFill/>
          <a:ln>
            <a:noFill/>
          </a:ln>
        </p:spPr>
      </p:pic>
      <p:pic>
        <p:nvPicPr>
          <p:cNvPr id="283" name="Google Shape;283;p33"/>
          <p:cNvPicPr preferRelativeResize="0"/>
          <p:nvPr/>
        </p:nvPicPr>
        <p:blipFill rotWithShape="1">
          <a:blip r:embed="rId4">
            <a:alphaModFix/>
          </a:blip>
          <a:srcRect b="0" l="86893" r="0" t="0"/>
          <a:stretch/>
        </p:blipFill>
        <p:spPr>
          <a:xfrm>
            <a:off x="4854850" y="2964225"/>
            <a:ext cx="665375" cy="1000125"/>
          </a:xfrm>
          <a:prstGeom prst="rect">
            <a:avLst/>
          </a:prstGeom>
          <a:noFill/>
          <a:ln>
            <a:noFill/>
          </a:ln>
        </p:spPr>
      </p:pic>
      <p:pic>
        <p:nvPicPr>
          <p:cNvPr id="284" name="Google Shape;284;p33"/>
          <p:cNvPicPr preferRelativeResize="0"/>
          <p:nvPr/>
        </p:nvPicPr>
        <p:blipFill rotWithShape="1">
          <a:blip r:embed="rId4">
            <a:alphaModFix/>
          </a:blip>
          <a:srcRect b="0" l="40851" r="46042" t="0"/>
          <a:stretch/>
        </p:blipFill>
        <p:spPr>
          <a:xfrm>
            <a:off x="5772800" y="2964225"/>
            <a:ext cx="665375" cy="1000125"/>
          </a:xfrm>
          <a:prstGeom prst="rect">
            <a:avLst/>
          </a:prstGeom>
          <a:noFill/>
          <a:ln>
            <a:noFill/>
          </a:ln>
        </p:spPr>
      </p:pic>
      <p:sp>
        <p:nvSpPr>
          <p:cNvPr id="285" name="Google Shape;285;p33"/>
          <p:cNvSpPr/>
          <p:nvPr/>
        </p:nvSpPr>
        <p:spPr>
          <a:xfrm>
            <a:off x="4531175" y="3542725"/>
            <a:ext cx="218700" cy="1488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3"/>
          <p:cNvSpPr/>
          <p:nvPr/>
        </p:nvSpPr>
        <p:spPr>
          <a:xfrm>
            <a:off x="5427100" y="3542725"/>
            <a:ext cx="218700" cy="1488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33"/>
          <p:cNvPicPr preferRelativeResize="0"/>
          <p:nvPr/>
        </p:nvPicPr>
        <p:blipFill>
          <a:blip r:embed="rId5">
            <a:alphaModFix/>
          </a:blip>
          <a:stretch>
            <a:fillRect/>
          </a:stretch>
        </p:blipFill>
        <p:spPr>
          <a:xfrm>
            <a:off x="5136713" y="3964350"/>
            <a:ext cx="2681901" cy="874350"/>
          </a:xfrm>
          <a:prstGeom prst="rect">
            <a:avLst/>
          </a:prstGeom>
          <a:noFill/>
          <a:ln>
            <a:noFill/>
          </a:ln>
        </p:spPr>
      </p:pic>
      <p:sp>
        <p:nvSpPr>
          <p:cNvPr id="288" name="Google Shape;288;p33"/>
          <p:cNvSpPr/>
          <p:nvPr/>
        </p:nvSpPr>
        <p:spPr>
          <a:xfrm>
            <a:off x="4426200" y="4382475"/>
            <a:ext cx="323700" cy="1488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
          <p:cNvSpPr txBox="1"/>
          <p:nvPr/>
        </p:nvSpPr>
        <p:spPr>
          <a:xfrm>
            <a:off x="5871925" y="2356200"/>
            <a:ext cx="3000000" cy="4311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accent1"/>
                </a:solidFill>
                <a:latin typeface="Bree Serif"/>
                <a:ea typeface="Bree Serif"/>
                <a:cs typeface="Bree Serif"/>
                <a:sym typeface="Bree Serif"/>
              </a:rPr>
              <a:t>חיבור</a:t>
            </a:r>
            <a:r>
              <a:rPr lang="en" sz="1600">
                <a:solidFill>
                  <a:schemeClr val="dk1"/>
                </a:solidFill>
                <a:latin typeface="Bree Serif"/>
                <a:ea typeface="Bree Serif"/>
                <a:cs typeface="Bree Serif"/>
                <a:sym typeface="Bree Serif"/>
              </a:rPr>
              <a:t> של תוצאות האיטרציות</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1000"/>
                                        <p:tgtEl>
                                          <p:spTgt spid="2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1000"/>
                                        <p:tgtEl>
                                          <p:spTgt spid="2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Effect filter="fade" transition="in">
                                      <p:cBhvr>
                                        <p:cTn dur="1000"/>
                                        <p:tgtEl>
                                          <p:spTgt spid="2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4"/>
          <p:cNvPicPr preferRelativeResize="0"/>
          <p:nvPr/>
        </p:nvPicPr>
        <p:blipFill>
          <a:blip r:embed="rId3">
            <a:alphaModFix/>
          </a:blip>
          <a:stretch>
            <a:fillRect/>
          </a:stretch>
        </p:blipFill>
        <p:spPr>
          <a:xfrm>
            <a:off x="918100" y="510575"/>
            <a:ext cx="7307800" cy="4122350"/>
          </a:xfrm>
          <a:prstGeom prst="rect">
            <a:avLst/>
          </a:prstGeom>
          <a:noFill/>
          <a:ln>
            <a:noFill/>
          </a:ln>
        </p:spPr>
      </p:pic>
      <p:sp>
        <p:nvSpPr>
          <p:cNvPr id="295" name="Google Shape;295;p34"/>
          <p:cNvSpPr txBox="1"/>
          <p:nvPr/>
        </p:nvSpPr>
        <p:spPr>
          <a:xfrm>
            <a:off x="2472150" y="315625"/>
            <a:ext cx="3996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Bree Serif"/>
                <a:ea typeface="Bree Serif"/>
                <a:cs typeface="Bree Serif"/>
                <a:sym typeface="Bree Serif"/>
              </a:rPr>
              <a:t>המודל הכולל</a:t>
            </a:r>
            <a:endParaRPr sz="2600">
              <a:latin typeface="Bree Serif"/>
              <a:ea typeface="Bree Serif"/>
              <a:cs typeface="Bree Serif"/>
              <a:sym typeface="Bree Serif"/>
            </a:endParaRPr>
          </a:p>
        </p:txBody>
      </p:sp>
      <p:sp>
        <p:nvSpPr>
          <p:cNvPr id="296" name="Google Shape;296;p34"/>
          <p:cNvSpPr/>
          <p:nvPr/>
        </p:nvSpPr>
        <p:spPr>
          <a:xfrm>
            <a:off x="6265975" y="1820500"/>
            <a:ext cx="1777800" cy="28125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6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David Libre"/>
                <a:ea typeface="David Libre"/>
                <a:cs typeface="David Libre"/>
                <a:sym typeface="David Libre"/>
              </a:rPr>
              <a:t>מודל ההעדפה - </a:t>
            </a:r>
            <a:r>
              <a:rPr lang="en">
                <a:solidFill>
                  <a:srgbClr val="93C47D"/>
                </a:solidFill>
                <a:latin typeface="David Libre"/>
                <a:ea typeface="David Libre"/>
                <a:cs typeface="David Libre"/>
                <a:sym typeface="David Libre"/>
              </a:rPr>
              <a:t>שימוש ב-KB</a:t>
            </a:r>
            <a:endParaRPr>
              <a:solidFill>
                <a:srgbClr val="93C47D"/>
              </a:solidFill>
              <a:latin typeface="David Libre"/>
              <a:ea typeface="David Libre"/>
              <a:cs typeface="David Libre"/>
              <a:sym typeface="David Libre"/>
            </a:endParaRPr>
          </a:p>
        </p:txBody>
      </p:sp>
      <p:sp>
        <p:nvSpPr>
          <p:cNvPr id="302" name="Google Shape;302;p35"/>
          <p:cNvSpPr txBox="1"/>
          <p:nvPr/>
        </p:nvSpPr>
        <p:spPr>
          <a:xfrm>
            <a:off x="4768375" y="1248050"/>
            <a:ext cx="4103700" cy="4311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rgbClr val="FF0000"/>
                </a:solidFill>
                <a:latin typeface="Bree Serif"/>
                <a:ea typeface="Bree Serif"/>
                <a:cs typeface="Bree Serif"/>
                <a:sym typeface="Bree Serif"/>
              </a:rPr>
              <a:t>Knowledge Base</a:t>
            </a:r>
            <a:endParaRPr sz="1600">
              <a:latin typeface="Bree Serif"/>
              <a:ea typeface="Bree Serif"/>
              <a:cs typeface="Bree Serif"/>
              <a:sym typeface="Bree Serif"/>
            </a:endParaRPr>
          </a:p>
        </p:txBody>
      </p:sp>
      <p:pic>
        <p:nvPicPr>
          <p:cNvPr id="303" name="Google Shape;303;p35"/>
          <p:cNvPicPr preferRelativeResize="0"/>
          <p:nvPr/>
        </p:nvPicPr>
        <p:blipFill rotWithShape="1">
          <a:blip r:embed="rId3">
            <a:alphaModFix/>
          </a:blip>
          <a:srcRect b="17341" l="0" r="0" t="0"/>
          <a:stretch/>
        </p:blipFill>
        <p:spPr>
          <a:xfrm>
            <a:off x="311700" y="3247425"/>
            <a:ext cx="8839200" cy="1321225"/>
          </a:xfrm>
          <a:prstGeom prst="rect">
            <a:avLst/>
          </a:prstGeom>
          <a:noFill/>
          <a:ln>
            <a:noFill/>
          </a:ln>
        </p:spPr>
      </p:pic>
      <p:pic>
        <p:nvPicPr>
          <p:cNvPr id="304" name="Google Shape;304;p35"/>
          <p:cNvPicPr preferRelativeResize="0"/>
          <p:nvPr/>
        </p:nvPicPr>
        <p:blipFill>
          <a:blip r:embed="rId4">
            <a:alphaModFix/>
          </a:blip>
          <a:stretch>
            <a:fillRect/>
          </a:stretch>
        </p:blipFill>
        <p:spPr>
          <a:xfrm>
            <a:off x="810125" y="188575"/>
            <a:ext cx="2758725" cy="2882150"/>
          </a:xfrm>
          <a:prstGeom prst="rect">
            <a:avLst/>
          </a:prstGeom>
          <a:noFill/>
          <a:ln>
            <a:noFill/>
          </a:ln>
        </p:spPr>
      </p:pic>
      <p:sp>
        <p:nvSpPr>
          <p:cNvPr id="305" name="Google Shape;305;p35"/>
          <p:cNvSpPr txBox="1"/>
          <p:nvPr/>
        </p:nvSpPr>
        <p:spPr>
          <a:xfrm>
            <a:off x="4839475" y="1643075"/>
            <a:ext cx="4032600" cy="8004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כל שורה היא</a:t>
            </a:r>
            <a:r>
              <a:rPr lang="en" sz="1600">
                <a:solidFill>
                  <a:schemeClr val="accent1"/>
                </a:solidFill>
                <a:latin typeface="Bree Serif"/>
                <a:ea typeface="Bree Serif"/>
                <a:cs typeface="Bree Serif"/>
                <a:sym typeface="Bree Serif"/>
              </a:rPr>
              <a:t> אובייקט</a:t>
            </a:r>
            <a:r>
              <a:rPr lang="en" sz="1600">
                <a:solidFill>
                  <a:schemeClr val="dk1"/>
                </a:solidFill>
                <a:latin typeface="Bree Serif"/>
                <a:ea typeface="Bree Serif"/>
                <a:cs typeface="Bree Serif"/>
                <a:sym typeface="Bree Serif"/>
              </a:rPr>
              <a:t>, וכל עמודה היא </a:t>
            </a:r>
            <a:r>
              <a:rPr lang="en" sz="1600">
                <a:solidFill>
                  <a:schemeClr val="accent1"/>
                </a:solidFill>
                <a:latin typeface="Bree Serif"/>
                <a:ea typeface="Bree Serif"/>
                <a:cs typeface="Bree Serif"/>
                <a:sym typeface="Bree Serif"/>
              </a:rPr>
              <a:t>תכונה</a:t>
            </a:r>
            <a:r>
              <a:rPr lang="en" sz="1600">
                <a:solidFill>
                  <a:schemeClr val="dk1"/>
                </a:solidFill>
                <a:latin typeface="Bree Serif"/>
                <a:ea typeface="Bree Serif"/>
                <a:cs typeface="Bree Serif"/>
                <a:sym typeface="Bree Serif"/>
              </a:rPr>
              <a:t> </a:t>
            </a:r>
            <a:endParaRPr sz="1600">
              <a:solidFill>
                <a:schemeClr val="dk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כל אלמנט הוא </a:t>
            </a:r>
            <a:r>
              <a:rPr lang="en" sz="1600">
                <a:solidFill>
                  <a:schemeClr val="accent1"/>
                </a:solidFill>
                <a:latin typeface="Bree Serif"/>
                <a:ea typeface="Bree Serif"/>
                <a:cs typeface="Bree Serif"/>
                <a:sym typeface="Bree Serif"/>
              </a:rPr>
              <a:t>ישות</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0" st="0"/>
                                            </p:txEl>
                                          </p:spTgt>
                                        </p:tgtEl>
                                        <p:attrNameLst>
                                          <p:attrName>style.visibility</p:attrName>
                                        </p:attrNameLst>
                                      </p:cBhvr>
                                      <p:to>
                                        <p:strVal val="visible"/>
                                      </p:to>
                                    </p:set>
                                    <p:animEffect filter="fade" transition="in">
                                      <p:cBhvr>
                                        <p:cTn dur="1000"/>
                                        <p:tgtEl>
                                          <p:spTgt spid="3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1" st="1"/>
                                            </p:txEl>
                                          </p:spTgt>
                                        </p:tgtEl>
                                        <p:attrNameLst>
                                          <p:attrName>style.visibility</p:attrName>
                                        </p:attrNameLst>
                                      </p:cBhvr>
                                      <p:to>
                                        <p:strVal val="visible"/>
                                      </p:to>
                                    </p:set>
                                    <p:animEffect filter="fade" transition="in">
                                      <p:cBhvr>
                                        <p:cTn dur="1000"/>
                                        <p:tgtEl>
                                          <p:spTgt spid="3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David Libre"/>
                <a:ea typeface="David Libre"/>
                <a:cs typeface="David Libre"/>
                <a:sym typeface="David Libre"/>
              </a:rPr>
              <a:t>מודל ההעדפה - </a:t>
            </a:r>
            <a:r>
              <a:rPr lang="en">
                <a:solidFill>
                  <a:srgbClr val="93C47D"/>
                </a:solidFill>
                <a:latin typeface="David Libre"/>
                <a:ea typeface="David Libre"/>
                <a:cs typeface="David Libre"/>
                <a:sym typeface="David Libre"/>
              </a:rPr>
              <a:t>יצירת bias</a:t>
            </a:r>
            <a:endParaRPr>
              <a:solidFill>
                <a:srgbClr val="93C47D"/>
              </a:solidFill>
              <a:latin typeface="David Libre"/>
              <a:ea typeface="David Libre"/>
              <a:cs typeface="David Libre"/>
              <a:sym typeface="David Libre"/>
            </a:endParaRPr>
          </a:p>
        </p:txBody>
      </p:sp>
      <p:sp>
        <p:nvSpPr>
          <p:cNvPr id="311" name="Google Shape;311;p36"/>
          <p:cNvSpPr txBox="1"/>
          <p:nvPr/>
        </p:nvSpPr>
        <p:spPr>
          <a:xfrm>
            <a:off x="3525025" y="1248050"/>
            <a:ext cx="5346900" cy="8004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rgbClr val="FF0000"/>
                </a:solidFill>
                <a:latin typeface="Bree Serif"/>
                <a:ea typeface="Bree Serif"/>
                <a:cs typeface="Bree Serif"/>
                <a:sym typeface="Bree Serif"/>
              </a:rPr>
              <a:t>נמיר</a:t>
            </a:r>
            <a:r>
              <a:rPr lang="en" sz="1600">
                <a:solidFill>
                  <a:schemeClr val="dk1"/>
                </a:solidFill>
                <a:latin typeface="Bree Serif"/>
                <a:ea typeface="Bree Serif"/>
                <a:cs typeface="Bree Serif"/>
                <a:sym typeface="Bree Serif"/>
              </a:rPr>
              <a:t> את וקטור הפרופיל לוקטור</a:t>
            </a:r>
            <a:r>
              <a:rPr lang="en" sz="1600">
                <a:solidFill>
                  <a:srgbClr val="FF0000"/>
                </a:solidFill>
                <a:latin typeface="Bree Serif"/>
                <a:ea typeface="Bree Serif"/>
                <a:cs typeface="Bree Serif"/>
                <a:sym typeface="Bree Serif"/>
              </a:rPr>
              <a:t> העדפה</a:t>
            </a:r>
            <a:endParaRPr sz="1600">
              <a:solidFill>
                <a:srgbClr val="FF0000"/>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ניעזר בהעתקה לינארית</a:t>
            </a:r>
            <a:endParaRPr sz="1600">
              <a:solidFill>
                <a:schemeClr val="dk1"/>
              </a:solidFill>
              <a:latin typeface="Bree Serif"/>
              <a:ea typeface="Bree Serif"/>
              <a:cs typeface="Bree Serif"/>
              <a:sym typeface="Bree Serif"/>
            </a:endParaRPr>
          </a:p>
        </p:txBody>
      </p:sp>
      <p:pic>
        <p:nvPicPr>
          <p:cNvPr id="312" name="Google Shape;312;p36"/>
          <p:cNvPicPr preferRelativeResize="0"/>
          <p:nvPr/>
        </p:nvPicPr>
        <p:blipFill>
          <a:blip r:embed="rId3">
            <a:alphaModFix/>
          </a:blip>
          <a:stretch>
            <a:fillRect/>
          </a:stretch>
        </p:blipFill>
        <p:spPr>
          <a:xfrm>
            <a:off x="826475" y="135350"/>
            <a:ext cx="2271600" cy="3175100"/>
          </a:xfrm>
          <a:prstGeom prst="rect">
            <a:avLst/>
          </a:prstGeom>
          <a:noFill/>
          <a:ln>
            <a:noFill/>
          </a:ln>
        </p:spPr>
      </p:pic>
      <p:sp>
        <p:nvSpPr>
          <p:cNvPr id="313" name="Google Shape;313;p36"/>
          <p:cNvSpPr/>
          <p:nvPr/>
        </p:nvSpPr>
        <p:spPr>
          <a:xfrm>
            <a:off x="1320275" y="1017725"/>
            <a:ext cx="1270800" cy="306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p:nvPr/>
        </p:nvSpPr>
        <p:spPr>
          <a:xfrm>
            <a:off x="2313825" y="1431175"/>
            <a:ext cx="325500" cy="1539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5" name="Google Shape;315;p36"/>
          <p:cNvPicPr preferRelativeResize="0"/>
          <p:nvPr/>
        </p:nvPicPr>
        <p:blipFill>
          <a:blip r:embed="rId4">
            <a:alphaModFix/>
          </a:blip>
          <a:stretch>
            <a:fillRect/>
          </a:stretch>
        </p:blipFill>
        <p:spPr>
          <a:xfrm>
            <a:off x="3534775" y="3310450"/>
            <a:ext cx="2074446"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animEffect filter="fade" transition="in">
                                      <p:cBhvr>
                                        <p:cTn dur="1000"/>
                                        <p:tgtEl>
                                          <p:spTgt spid="3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animEffect filter="fade" transition="in">
                                      <p:cBhvr>
                                        <p:cTn dur="1000"/>
                                        <p:tgtEl>
                                          <p:spTgt spid="3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7"/>
          <p:cNvSpPr txBox="1"/>
          <p:nvPr>
            <p:ph type="title"/>
          </p:nvPr>
        </p:nvSpPr>
        <p:spPr>
          <a:xfrm>
            <a:off x="5023325" y="445025"/>
            <a:ext cx="38091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David Libre"/>
                <a:ea typeface="David Libre"/>
                <a:cs typeface="David Libre"/>
                <a:sym typeface="David Libre"/>
              </a:rPr>
              <a:t>מודל ההעדפה - </a:t>
            </a:r>
            <a:r>
              <a:rPr lang="en">
                <a:solidFill>
                  <a:srgbClr val="93C47D"/>
                </a:solidFill>
                <a:latin typeface="David Libre"/>
                <a:ea typeface="David Libre"/>
                <a:cs typeface="David Libre"/>
                <a:sym typeface="David Libre"/>
              </a:rPr>
              <a:t>יצירת bias</a:t>
            </a:r>
            <a:endParaRPr>
              <a:solidFill>
                <a:srgbClr val="93C47D"/>
              </a:solidFill>
              <a:latin typeface="David Libre"/>
              <a:ea typeface="David Libre"/>
              <a:cs typeface="David Libre"/>
              <a:sym typeface="David Libre"/>
            </a:endParaRPr>
          </a:p>
        </p:txBody>
      </p:sp>
      <p:sp>
        <p:nvSpPr>
          <p:cNvPr id="321" name="Google Shape;321;p37"/>
          <p:cNvSpPr txBox="1"/>
          <p:nvPr/>
        </p:nvSpPr>
        <p:spPr>
          <a:xfrm>
            <a:off x="3525025" y="1248050"/>
            <a:ext cx="5346900" cy="11697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SzPts val="1600"/>
              <a:buFont typeface="Bree Serif"/>
              <a:buChar char="●"/>
            </a:pPr>
            <a:r>
              <a:rPr lang="en" sz="1600">
                <a:solidFill>
                  <a:schemeClr val="dk1"/>
                </a:solidFill>
                <a:latin typeface="Bree Serif"/>
                <a:ea typeface="Bree Serif"/>
                <a:cs typeface="Bree Serif"/>
                <a:sym typeface="Bree Serif"/>
              </a:rPr>
              <a:t>ניצור בעזרת הוקטור  </a:t>
            </a:r>
            <a:r>
              <a:rPr lang="en" sz="1600">
                <a:solidFill>
                  <a:schemeClr val="accent1"/>
                </a:solidFill>
                <a:latin typeface="Bree Serif"/>
                <a:ea typeface="Bree Serif"/>
                <a:cs typeface="Bree Serif"/>
                <a:sym typeface="Bree Serif"/>
              </a:rPr>
              <a:t>bias</a:t>
            </a:r>
            <a:r>
              <a:rPr lang="en" sz="1600">
                <a:solidFill>
                  <a:schemeClr val="dk1"/>
                </a:solidFill>
                <a:latin typeface="Bree Serif"/>
                <a:ea typeface="Bree Serif"/>
                <a:cs typeface="Bree Serif"/>
                <a:sym typeface="Bree Serif"/>
              </a:rPr>
              <a:t> שנוסיף להתפלגות הסופית</a:t>
            </a:r>
            <a:endParaRPr sz="1600">
              <a:solidFill>
                <a:schemeClr val="dk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נוסיף משהו לכל אפשרות </a:t>
            </a:r>
            <a:r>
              <a:rPr lang="en" sz="1600">
                <a:solidFill>
                  <a:srgbClr val="FF0000"/>
                </a:solidFill>
                <a:latin typeface="Bree Serif"/>
                <a:ea typeface="Bree Serif"/>
                <a:cs typeface="Bree Serif"/>
                <a:sym typeface="Bree Serif"/>
              </a:rPr>
              <a:t>שמזכירה ישות</a:t>
            </a:r>
            <a:r>
              <a:rPr lang="en" sz="1600">
                <a:solidFill>
                  <a:schemeClr val="dk1"/>
                </a:solidFill>
                <a:latin typeface="Bree Serif"/>
                <a:ea typeface="Bree Serif"/>
                <a:cs typeface="Bree Serif"/>
                <a:sym typeface="Bree Serif"/>
              </a:rPr>
              <a:t> ב-KB</a:t>
            </a:r>
            <a:endParaRPr sz="1600">
              <a:solidFill>
                <a:schemeClr val="dk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אותה אפשרות גם צריכה להזכיר את הישות </a:t>
            </a:r>
            <a:r>
              <a:rPr lang="en" sz="1600">
                <a:solidFill>
                  <a:srgbClr val="FF0000"/>
                </a:solidFill>
                <a:latin typeface="Bree Serif"/>
                <a:ea typeface="Bree Serif"/>
                <a:cs typeface="Bree Serif"/>
                <a:sym typeface="Bree Serif"/>
              </a:rPr>
              <a:t>בזיכרון</a:t>
            </a:r>
            <a:endParaRPr sz="1600">
              <a:solidFill>
                <a:schemeClr val="dk1"/>
              </a:solidFill>
              <a:latin typeface="Bree Serif"/>
              <a:ea typeface="Bree Serif"/>
              <a:cs typeface="Bree Serif"/>
              <a:sym typeface="Bree Serif"/>
            </a:endParaRPr>
          </a:p>
        </p:txBody>
      </p:sp>
      <p:pic>
        <p:nvPicPr>
          <p:cNvPr id="322" name="Google Shape;322;p37"/>
          <p:cNvPicPr preferRelativeResize="0"/>
          <p:nvPr/>
        </p:nvPicPr>
        <p:blipFill>
          <a:blip r:embed="rId3">
            <a:alphaModFix/>
          </a:blip>
          <a:stretch>
            <a:fillRect/>
          </a:stretch>
        </p:blipFill>
        <p:spPr>
          <a:xfrm>
            <a:off x="826475" y="135350"/>
            <a:ext cx="2271600" cy="3175100"/>
          </a:xfrm>
          <a:prstGeom prst="rect">
            <a:avLst/>
          </a:prstGeom>
          <a:noFill/>
          <a:ln>
            <a:noFill/>
          </a:ln>
        </p:spPr>
      </p:pic>
      <p:sp>
        <p:nvSpPr>
          <p:cNvPr id="323" name="Google Shape;323;p37"/>
          <p:cNvSpPr/>
          <p:nvPr/>
        </p:nvSpPr>
        <p:spPr>
          <a:xfrm>
            <a:off x="1320275" y="1017725"/>
            <a:ext cx="1270800" cy="306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7"/>
          <p:cNvSpPr/>
          <p:nvPr/>
        </p:nvSpPr>
        <p:spPr>
          <a:xfrm>
            <a:off x="2313825" y="1431175"/>
            <a:ext cx="325500" cy="1539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5" name="Google Shape;325;p37"/>
          <p:cNvPicPr preferRelativeResize="0"/>
          <p:nvPr/>
        </p:nvPicPr>
        <p:blipFill>
          <a:blip r:embed="rId4">
            <a:alphaModFix/>
          </a:blip>
          <a:stretch>
            <a:fillRect/>
          </a:stretch>
        </p:blipFill>
        <p:spPr>
          <a:xfrm>
            <a:off x="613150" y="3510441"/>
            <a:ext cx="1270800" cy="350834"/>
          </a:xfrm>
          <a:prstGeom prst="rect">
            <a:avLst/>
          </a:prstGeom>
          <a:noFill/>
          <a:ln>
            <a:noFill/>
          </a:ln>
        </p:spPr>
      </p:pic>
      <p:sp>
        <p:nvSpPr>
          <p:cNvPr id="326" name="Google Shape;326;p37"/>
          <p:cNvSpPr txBox="1"/>
          <p:nvPr/>
        </p:nvSpPr>
        <p:spPr>
          <a:xfrm>
            <a:off x="5871925" y="2356200"/>
            <a:ext cx="3000000" cy="4311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נוסיף את ה-bias לתוצאה</a:t>
            </a:r>
            <a:endParaRPr/>
          </a:p>
        </p:txBody>
      </p:sp>
      <p:pic>
        <p:nvPicPr>
          <p:cNvPr id="327" name="Google Shape;327;p37"/>
          <p:cNvPicPr preferRelativeResize="0"/>
          <p:nvPr/>
        </p:nvPicPr>
        <p:blipFill>
          <a:blip r:embed="rId5">
            <a:alphaModFix/>
          </a:blip>
          <a:stretch>
            <a:fillRect/>
          </a:stretch>
        </p:blipFill>
        <p:spPr>
          <a:xfrm>
            <a:off x="2313825" y="3405550"/>
            <a:ext cx="5008875" cy="701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Effect filter="fade" transition="in">
                                      <p:cBhvr>
                                        <p:cTn dur="1000"/>
                                        <p:tgtEl>
                                          <p:spTgt spid="3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animEffect filter="fade" transition="in">
                                      <p:cBhvr>
                                        <p:cTn dur="1000"/>
                                        <p:tgtEl>
                                          <p:spTgt spid="3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animEffect filter="fade" transition="in">
                                      <p:cBhvr>
                                        <p:cTn dur="1000"/>
                                        <p:tgtEl>
                                          <p:spTgt spid="3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38"/>
          <p:cNvPicPr preferRelativeResize="0"/>
          <p:nvPr/>
        </p:nvPicPr>
        <p:blipFill>
          <a:blip r:embed="rId3">
            <a:alphaModFix/>
          </a:blip>
          <a:stretch>
            <a:fillRect/>
          </a:stretch>
        </p:blipFill>
        <p:spPr>
          <a:xfrm>
            <a:off x="918100" y="510575"/>
            <a:ext cx="7307800" cy="4122350"/>
          </a:xfrm>
          <a:prstGeom prst="rect">
            <a:avLst/>
          </a:prstGeom>
          <a:noFill/>
          <a:ln>
            <a:noFill/>
          </a:ln>
        </p:spPr>
      </p:pic>
      <p:sp>
        <p:nvSpPr>
          <p:cNvPr id="333" name="Google Shape;333;p38"/>
          <p:cNvSpPr txBox="1"/>
          <p:nvPr/>
        </p:nvSpPr>
        <p:spPr>
          <a:xfrm>
            <a:off x="2472150" y="315625"/>
            <a:ext cx="3996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Bree Serif"/>
                <a:ea typeface="Bree Serif"/>
                <a:cs typeface="Bree Serif"/>
                <a:sym typeface="Bree Serif"/>
              </a:rPr>
              <a:t>המודל הכולל</a:t>
            </a:r>
            <a:endParaRPr sz="2600">
              <a:latin typeface="Bree Serif"/>
              <a:ea typeface="Bree Serif"/>
              <a:cs typeface="Bree Serif"/>
              <a:sym typeface="Bree Serif"/>
            </a:endParaRPr>
          </a:p>
        </p:txBody>
      </p:sp>
      <p:sp>
        <p:nvSpPr>
          <p:cNvPr id="334" name="Google Shape;334;p38"/>
          <p:cNvSpPr/>
          <p:nvPr/>
        </p:nvSpPr>
        <p:spPr>
          <a:xfrm>
            <a:off x="1680900" y="2032050"/>
            <a:ext cx="325500" cy="1539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8"/>
          <p:cNvSpPr/>
          <p:nvPr/>
        </p:nvSpPr>
        <p:spPr>
          <a:xfrm>
            <a:off x="2083025" y="1225775"/>
            <a:ext cx="1938900" cy="14724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8"/>
          <p:cNvSpPr/>
          <p:nvPr/>
        </p:nvSpPr>
        <p:spPr>
          <a:xfrm>
            <a:off x="2006400" y="1177875"/>
            <a:ext cx="2760600" cy="16101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8"/>
          <p:cNvSpPr/>
          <p:nvPr/>
        </p:nvSpPr>
        <p:spPr>
          <a:xfrm>
            <a:off x="4962875" y="2293775"/>
            <a:ext cx="965700" cy="20565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8"/>
          <p:cNvSpPr/>
          <p:nvPr/>
        </p:nvSpPr>
        <p:spPr>
          <a:xfrm>
            <a:off x="7070125" y="2293775"/>
            <a:ext cx="325500" cy="20565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8"/>
          <p:cNvSpPr/>
          <p:nvPr/>
        </p:nvSpPr>
        <p:spPr>
          <a:xfrm>
            <a:off x="4767000" y="859900"/>
            <a:ext cx="3132600" cy="1410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8"/>
          <p:cNvSpPr/>
          <p:nvPr/>
        </p:nvSpPr>
        <p:spPr>
          <a:xfrm>
            <a:off x="1830275" y="2871000"/>
            <a:ext cx="3132600" cy="1410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8"/>
          <p:cNvSpPr/>
          <p:nvPr/>
        </p:nvSpPr>
        <p:spPr>
          <a:xfrm>
            <a:off x="6124450" y="1837275"/>
            <a:ext cx="1598700" cy="2385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34"/>
                                        </p:tgtEl>
                                      </p:cBhvr>
                                    </p:animEffect>
                                    <p:set>
                                      <p:cBhvr>
                                        <p:cTn dur="1" fill="hold">
                                          <p:stCondLst>
                                            <p:cond delay="1000"/>
                                          </p:stCondLst>
                                        </p:cTn>
                                        <p:tgtEl>
                                          <p:spTgt spid="3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35"/>
                                        </p:tgtEl>
                                      </p:cBhvr>
                                    </p:animEffect>
                                    <p:set>
                                      <p:cBhvr>
                                        <p:cTn dur="1" fill="hold">
                                          <p:stCondLst>
                                            <p:cond delay="1000"/>
                                          </p:stCondLst>
                                        </p:cTn>
                                        <p:tgtEl>
                                          <p:spTgt spid="3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36"/>
                                        </p:tgtEl>
                                      </p:cBhvr>
                                    </p:animEffect>
                                    <p:set>
                                      <p:cBhvr>
                                        <p:cTn dur="1" fill="hold">
                                          <p:stCondLst>
                                            <p:cond delay="1000"/>
                                          </p:stCondLst>
                                        </p:cTn>
                                        <p:tgtEl>
                                          <p:spTgt spid="3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38"/>
                                        </p:tgtEl>
                                      </p:cBhvr>
                                    </p:animEffect>
                                    <p:set>
                                      <p:cBhvr>
                                        <p:cTn dur="1" fill="hold">
                                          <p:stCondLst>
                                            <p:cond delay="1000"/>
                                          </p:stCondLst>
                                        </p:cTn>
                                        <p:tgtEl>
                                          <p:spTgt spid="3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37"/>
                                        </p:tgtEl>
                                      </p:cBhvr>
                                    </p:animEffect>
                                    <p:set>
                                      <p:cBhvr>
                                        <p:cTn dur="1" fill="hold">
                                          <p:stCondLst>
                                            <p:cond delay="1000"/>
                                          </p:stCondLst>
                                        </p:cTn>
                                        <p:tgtEl>
                                          <p:spTgt spid="3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39"/>
                                        </p:tgtEl>
                                      </p:cBhvr>
                                    </p:animEffect>
                                    <p:set>
                                      <p:cBhvr>
                                        <p:cTn dur="1" fill="hold">
                                          <p:stCondLst>
                                            <p:cond delay="1000"/>
                                          </p:stCondLst>
                                        </p:cTn>
                                        <p:tgtEl>
                                          <p:spTgt spid="3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40"/>
                                        </p:tgtEl>
                                      </p:cBhvr>
                                    </p:animEffect>
                                    <p:set>
                                      <p:cBhvr>
                                        <p:cTn dur="1" fill="hold">
                                          <p:stCondLst>
                                            <p:cond delay="1000"/>
                                          </p:stCondLst>
                                        </p:cTn>
                                        <p:tgtEl>
                                          <p:spTgt spid="3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41"/>
                                        </p:tgtEl>
                                      </p:cBhvr>
                                    </p:animEffect>
                                    <p:set>
                                      <p:cBhvr>
                                        <p:cTn dur="1" fill="hold">
                                          <p:stCondLst>
                                            <p:cond delay="1000"/>
                                          </p:stCondLst>
                                        </p:cTn>
                                        <p:tgtEl>
                                          <p:spTgt spid="34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David Libre"/>
                <a:ea typeface="David Libre"/>
                <a:cs typeface="David Libre"/>
                <a:sym typeface="David Libre"/>
              </a:rPr>
              <a:t>תהיות</a:t>
            </a:r>
            <a:r>
              <a:rPr lang="en">
                <a:latin typeface="David Libre"/>
                <a:ea typeface="David Libre"/>
                <a:cs typeface="David Libre"/>
                <a:sym typeface="David Libre"/>
              </a:rPr>
              <a:t> - </a:t>
            </a:r>
            <a:r>
              <a:rPr lang="en">
                <a:solidFill>
                  <a:srgbClr val="93C47D"/>
                </a:solidFill>
                <a:latin typeface="David Libre"/>
                <a:ea typeface="David Libre"/>
                <a:cs typeface="David Libre"/>
                <a:sym typeface="David Libre"/>
              </a:rPr>
              <a:t>ואולי גם הצעות לעתיד</a:t>
            </a:r>
            <a:endParaRPr>
              <a:solidFill>
                <a:srgbClr val="93C47D"/>
              </a:solidFill>
              <a:latin typeface="David Libre"/>
              <a:ea typeface="David Libre"/>
              <a:cs typeface="David Libre"/>
              <a:sym typeface="David Libre"/>
            </a:endParaRPr>
          </a:p>
        </p:txBody>
      </p:sp>
      <p:sp>
        <p:nvSpPr>
          <p:cNvPr id="347" name="Google Shape;347;p39"/>
          <p:cNvSpPr txBox="1"/>
          <p:nvPr/>
        </p:nvSpPr>
        <p:spPr>
          <a:xfrm>
            <a:off x="3525025" y="1248050"/>
            <a:ext cx="5346900" cy="11697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המודל לא מסתכל על שיחות קודמות שלנו</a:t>
            </a:r>
            <a:endParaRPr sz="1600">
              <a:solidFill>
                <a:schemeClr val="dk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מה אם נחזיר יותר מאפשרות אחת בכל תגובה?</a:t>
            </a:r>
            <a:endParaRPr sz="1600">
              <a:solidFill>
                <a:schemeClr val="dk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מה אם נחזיר כמה תגובות?</a:t>
            </a:r>
            <a:endParaRPr sz="1600">
              <a:solidFill>
                <a:schemeClr val="dk1"/>
              </a:solidFill>
              <a:latin typeface="Bree Serif"/>
              <a:ea typeface="Bree Serif"/>
              <a:cs typeface="Bree Serif"/>
              <a:sym typeface="Bree Serif"/>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animEffect filter="fade" transition="in">
                                      <p:cBhvr>
                                        <p:cTn dur="1000"/>
                                        <p:tgtEl>
                                          <p:spTgt spid="3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1" st="1"/>
                                            </p:txEl>
                                          </p:spTgt>
                                        </p:tgtEl>
                                        <p:attrNameLst>
                                          <p:attrName>style.visibility</p:attrName>
                                        </p:attrNameLst>
                                      </p:cBhvr>
                                      <p:to>
                                        <p:strVal val="visible"/>
                                      </p:to>
                                    </p:set>
                                    <p:animEffect filter="fade" transition="in">
                                      <p:cBhvr>
                                        <p:cTn dur="1000"/>
                                        <p:tgtEl>
                                          <p:spTgt spid="3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2" st="2"/>
                                            </p:txEl>
                                          </p:spTgt>
                                        </p:tgtEl>
                                        <p:attrNameLst>
                                          <p:attrName>style.visibility</p:attrName>
                                        </p:attrNameLst>
                                      </p:cBhvr>
                                      <p:to>
                                        <p:strVal val="visible"/>
                                      </p:to>
                                    </p:set>
                                    <p:animEffect filter="fade" transition="in">
                                      <p:cBhvr>
                                        <p:cTn dur="1000"/>
                                        <p:tgtEl>
                                          <p:spTgt spid="34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David Libre"/>
                <a:ea typeface="David Libre"/>
                <a:cs typeface="David Libre"/>
                <a:sym typeface="David Libre"/>
              </a:rPr>
              <a:t>Bag of Words - </a:t>
            </a:r>
            <a:r>
              <a:rPr lang="en">
                <a:solidFill>
                  <a:srgbClr val="6AA84F"/>
                </a:solidFill>
                <a:latin typeface="David Libre"/>
                <a:ea typeface="David Libre"/>
                <a:cs typeface="David Libre"/>
                <a:sym typeface="David Libre"/>
              </a:rPr>
              <a:t>ייצוג ללא התייחסות לסדר</a:t>
            </a:r>
            <a:endParaRPr>
              <a:solidFill>
                <a:srgbClr val="6AA84F"/>
              </a:solidFill>
              <a:latin typeface="David Libre"/>
              <a:ea typeface="David Libre"/>
              <a:cs typeface="David Libre"/>
              <a:sym typeface="David Libre"/>
            </a:endParaRPr>
          </a:p>
        </p:txBody>
      </p:sp>
      <p:sp>
        <p:nvSpPr>
          <p:cNvPr id="77" name="Google Shape;77;p16"/>
          <p:cNvSpPr txBox="1"/>
          <p:nvPr/>
        </p:nvSpPr>
        <p:spPr>
          <a:xfrm>
            <a:off x="3525025" y="1248050"/>
            <a:ext cx="5346900" cy="8004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ניתן לכל מילה ייצוג </a:t>
            </a:r>
            <a:r>
              <a:rPr lang="en" sz="1600">
                <a:solidFill>
                  <a:schemeClr val="accent1"/>
                </a:solidFill>
                <a:latin typeface="Bree Serif"/>
                <a:ea typeface="Bree Serif"/>
                <a:cs typeface="Bree Serif"/>
                <a:sym typeface="Bree Serif"/>
              </a:rPr>
              <a:t>one-hot</a:t>
            </a:r>
            <a:r>
              <a:rPr lang="en" sz="1600">
                <a:solidFill>
                  <a:schemeClr val="dk1"/>
                </a:solidFill>
                <a:latin typeface="Bree Serif"/>
                <a:ea typeface="Bree Serif"/>
                <a:cs typeface="Bree Serif"/>
                <a:sym typeface="Bree Serif"/>
              </a:rPr>
              <a:t>?</a:t>
            </a:r>
            <a:endParaRPr sz="1600">
              <a:solidFill>
                <a:schemeClr val="dk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גודל הוקטור = גודל אוצר המילים </a:t>
            </a:r>
            <a:endParaRPr sz="1600">
              <a:solidFill>
                <a:schemeClr val="dk1"/>
              </a:solidFill>
              <a:latin typeface="Bree Serif"/>
              <a:ea typeface="Bree Serif"/>
              <a:cs typeface="Bree Serif"/>
              <a:sym typeface="Bree Serif"/>
            </a:endParaRPr>
          </a:p>
        </p:txBody>
      </p:sp>
      <p:pic>
        <p:nvPicPr>
          <p:cNvPr id="78" name="Google Shape;78;p16"/>
          <p:cNvPicPr preferRelativeResize="0"/>
          <p:nvPr/>
        </p:nvPicPr>
        <p:blipFill rotWithShape="1">
          <a:blip r:embed="rId3">
            <a:alphaModFix/>
          </a:blip>
          <a:srcRect b="0" l="0" r="27044" t="0"/>
          <a:stretch/>
        </p:blipFill>
        <p:spPr>
          <a:xfrm>
            <a:off x="752200" y="1017725"/>
            <a:ext cx="2911825" cy="2790250"/>
          </a:xfrm>
          <a:prstGeom prst="rect">
            <a:avLst/>
          </a:prstGeom>
          <a:noFill/>
          <a:ln>
            <a:noFill/>
          </a:ln>
        </p:spPr>
      </p:pic>
      <p:sp>
        <p:nvSpPr>
          <p:cNvPr id="79" name="Google Shape;79;p16"/>
          <p:cNvSpPr txBox="1"/>
          <p:nvPr/>
        </p:nvSpPr>
        <p:spPr>
          <a:xfrm>
            <a:off x="3525025" y="2012650"/>
            <a:ext cx="5346900" cy="8004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אין ייצוג</a:t>
            </a:r>
            <a:r>
              <a:rPr lang="en" sz="1600">
                <a:solidFill>
                  <a:srgbClr val="FF0000"/>
                </a:solidFill>
                <a:latin typeface="Bree Serif"/>
                <a:ea typeface="Bree Serif"/>
                <a:cs typeface="Bree Serif"/>
                <a:sym typeface="Bree Serif"/>
              </a:rPr>
              <a:t> לסדר</a:t>
            </a:r>
            <a:r>
              <a:rPr lang="en" sz="1600">
                <a:solidFill>
                  <a:schemeClr val="dk1"/>
                </a:solidFill>
                <a:latin typeface="Bree Serif"/>
                <a:ea typeface="Bree Serif"/>
                <a:cs typeface="Bree Serif"/>
                <a:sym typeface="Bree Serif"/>
              </a:rPr>
              <a:t> המילים או </a:t>
            </a:r>
            <a:r>
              <a:rPr lang="en" sz="1600">
                <a:solidFill>
                  <a:srgbClr val="FF0000"/>
                </a:solidFill>
                <a:latin typeface="Bree Serif"/>
                <a:ea typeface="Bree Serif"/>
                <a:cs typeface="Bree Serif"/>
                <a:sym typeface="Bree Serif"/>
              </a:rPr>
              <a:t>להקשר</a:t>
            </a:r>
            <a:r>
              <a:rPr lang="en" sz="1600">
                <a:solidFill>
                  <a:schemeClr val="dk1"/>
                </a:solidFill>
                <a:latin typeface="Bree Serif"/>
                <a:ea typeface="Bree Serif"/>
                <a:cs typeface="Bree Serif"/>
                <a:sym typeface="Bree Serif"/>
              </a:rPr>
              <a:t> במשפט</a:t>
            </a:r>
            <a:endParaRPr sz="1600">
              <a:solidFill>
                <a:schemeClr val="dk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rgbClr val="FF0000"/>
                </a:solidFill>
                <a:latin typeface="Bree Serif"/>
                <a:ea typeface="Bree Serif"/>
                <a:cs typeface="Bree Serif"/>
                <a:sym typeface="Bree Serif"/>
              </a:rPr>
              <a:t>מרחקים</a:t>
            </a:r>
            <a:r>
              <a:rPr lang="en" sz="1600">
                <a:solidFill>
                  <a:schemeClr val="dk1"/>
                </a:solidFill>
                <a:latin typeface="Bree Serif"/>
                <a:ea typeface="Bree Serif"/>
                <a:cs typeface="Bree Serif"/>
                <a:sym typeface="Bree Serif"/>
              </a:rPr>
              <a:t> בין מילים?</a:t>
            </a:r>
            <a:endParaRPr sz="1600">
              <a:solidFill>
                <a:schemeClr val="dk1"/>
              </a:solidFill>
              <a:latin typeface="Bree Serif"/>
              <a:ea typeface="Bree Serif"/>
              <a:cs typeface="Bree Serif"/>
              <a:sym typeface="Bree Serif"/>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000"/>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000"/>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David Libre"/>
                <a:ea typeface="David Libre"/>
                <a:cs typeface="David Libre"/>
                <a:sym typeface="David Libre"/>
              </a:rPr>
              <a:t>זיכרון ההקשר - </a:t>
            </a:r>
            <a:r>
              <a:rPr lang="en">
                <a:solidFill>
                  <a:srgbClr val="6AA84F"/>
                </a:solidFill>
                <a:latin typeface="David Libre"/>
                <a:ea typeface="David Libre"/>
                <a:cs typeface="David Libre"/>
                <a:sym typeface="David Libre"/>
              </a:rPr>
              <a:t>ייצוג ההודעות</a:t>
            </a:r>
            <a:endParaRPr>
              <a:solidFill>
                <a:srgbClr val="6AA84F"/>
              </a:solidFill>
              <a:latin typeface="David Libre"/>
              <a:ea typeface="David Libre"/>
              <a:cs typeface="David Libre"/>
              <a:sym typeface="David Libre"/>
            </a:endParaRPr>
          </a:p>
        </p:txBody>
      </p:sp>
      <p:sp>
        <p:nvSpPr>
          <p:cNvPr id="85" name="Google Shape;85;p17"/>
          <p:cNvSpPr txBox="1"/>
          <p:nvPr/>
        </p:nvSpPr>
        <p:spPr>
          <a:xfrm>
            <a:off x="3525025" y="1248050"/>
            <a:ext cx="5346900" cy="11697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SzPts val="1600"/>
              <a:buFont typeface="Bree Serif"/>
              <a:buChar char="●"/>
            </a:pPr>
            <a:r>
              <a:rPr lang="en" sz="1600">
                <a:latin typeface="Bree Serif"/>
                <a:ea typeface="Bree Serif"/>
                <a:cs typeface="Bree Serif"/>
                <a:sym typeface="Bree Serif"/>
              </a:rPr>
              <a:t>נרצה דרך לעבד את ההודעות השונות</a:t>
            </a:r>
            <a:endParaRPr sz="1600">
              <a:latin typeface="Bree Serif"/>
              <a:ea typeface="Bree Serif"/>
              <a:cs typeface="Bree Serif"/>
              <a:sym typeface="Bree Serif"/>
            </a:endParaRPr>
          </a:p>
          <a:p>
            <a:pPr indent="-330200" lvl="0" marL="457200" rtl="1" algn="r">
              <a:lnSpc>
                <a:spcPct val="150000"/>
              </a:lnSpc>
              <a:spcBef>
                <a:spcPts val="0"/>
              </a:spcBef>
              <a:spcAft>
                <a:spcPts val="0"/>
              </a:spcAft>
              <a:buSzPts val="1600"/>
              <a:buFont typeface="Bree Serif"/>
              <a:buChar char="●"/>
            </a:pPr>
            <a:r>
              <a:rPr lang="en" sz="1600">
                <a:latin typeface="Bree Serif"/>
                <a:ea typeface="Bree Serif"/>
                <a:cs typeface="Bree Serif"/>
                <a:sym typeface="Bree Serif"/>
              </a:rPr>
              <a:t>נשתמש ב-</a:t>
            </a:r>
            <a:r>
              <a:rPr lang="en" sz="1600">
                <a:solidFill>
                  <a:schemeClr val="accent1"/>
                </a:solidFill>
                <a:latin typeface="Bree Serif"/>
                <a:ea typeface="Bree Serif"/>
                <a:cs typeface="Bree Serif"/>
                <a:sym typeface="Bree Serif"/>
              </a:rPr>
              <a:t>embeddings</a:t>
            </a:r>
            <a:endParaRPr sz="1600">
              <a:solidFill>
                <a:schemeClr val="accent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דרך אחת היא  </a:t>
            </a:r>
            <a:r>
              <a:rPr lang="en" sz="1600">
                <a:solidFill>
                  <a:schemeClr val="accent1"/>
                </a:solidFill>
                <a:latin typeface="Bree Serif"/>
                <a:ea typeface="Bree Serif"/>
                <a:cs typeface="Bree Serif"/>
                <a:sym typeface="Bree Serif"/>
              </a:rPr>
              <a:t>bag of words</a:t>
            </a:r>
            <a:endParaRPr sz="1600">
              <a:solidFill>
                <a:schemeClr val="accent1"/>
              </a:solidFill>
              <a:latin typeface="Bree Serif"/>
              <a:ea typeface="Bree Serif"/>
              <a:cs typeface="Bree Serif"/>
              <a:sym typeface="Bree Serif"/>
            </a:endParaRPr>
          </a:p>
        </p:txBody>
      </p:sp>
      <p:pic>
        <p:nvPicPr>
          <p:cNvPr id="86" name="Google Shape;86;p17"/>
          <p:cNvPicPr preferRelativeResize="0"/>
          <p:nvPr/>
        </p:nvPicPr>
        <p:blipFill>
          <a:blip r:embed="rId3">
            <a:alphaModFix/>
          </a:blip>
          <a:stretch>
            <a:fillRect/>
          </a:stretch>
        </p:blipFill>
        <p:spPr>
          <a:xfrm>
            <a:off x="311700" y="629320"/>
            <a:ext cx="3213325" cy="2006756"/>
          </a:xfrm>
          <a:prstGeom prst="rect">
            <a:avLst/>
          </a:prstGeom>
          <a:noFill/>
          <a:ln>
            <a:noFill/>
          </a:ln>
        </p:spPr>
      </p:pic>
      <p:sp>
        <p:nvSpPr>
          <p:cNvPr id="87" name="Google Shape;87;p17"/>
          <p:cNvSpPr/>
          <p:nvPr/>
        </p:nvSpPr>
        <p:spPr>
          <a:xfrm>
            <a:off x="311700" y="1678725"/>
            <a:ext cx="799800" cy="8931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4056625" y="2356200"/>
            <a:ext cx="4815300" cy="4311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accent2"/>
              </a:buClr>
              <a:buSzPts val="1600"/>
              <a:buFont typeface="Bree Serif"/>
              <a:buChar char="●"/>
            </a:pPr>
            <a:r>
              <a:rPr lang="en" sz="1600">
                <a:solidFill>
                  <a:schemeClr val="accent2"/>
                </a:solidFill>
                <a:latin typeface="Bree Serif"/>
                <a:ea typeface="Bree Serif"/>
                <a:cs typeface="Bree Serif"/>
                <a:sym typeface="Bree Serif"/>
              </a:rPr>
              <a:t>דרך נוספת היא </a:t>
            </a:r>
            <a:r>
              <a:rPr lang="en" sz="1600">
                <a:solidFill>
                  <a:srgbClr val="6AA84F"/>
                </a:solidFill>
                <a:latin typeface="Bree Serif"/>
                <a:ea typeface="Bree Serif"/>
                <a:cs typeface="Bree Serif"/>
                <a:sym typeface="Bree Serif"/>
              </a:rPr>
              <a:t>word embedding</a:t>
            </a:r>
            <a:endParaRPr/>
          </a:p>
        </p:txBody>
      </p:sp>
      <p:pic>
        <p:nvPicPr>
          <p:cNvPr id="89" name="Google Shape;89;p17"/>
          <p:cNvPicPr preferRelativeResize="0"/>
          <p:nvPr/>
        </p:nvPicPr>
        <p:blipFill>
          <a:blip r:embed="rId4">
            <a:alphaModFix/>
          </a:blip>
          <a:stretch>
            <a:fillRect/>
          </a:stretch>
        </p:blipFill>
        <p:spPr>
          <a:xfrm>
            <a:off x="262700" y="2975825"/>
            <a:ext cx="4529901" cy="1874900"/>
          </a:xfrm>
          <a:prstGeom prst="rect">
            <a:avLst/>
          </a:prstGeom>
          <a:noFill/>
          <a:ln>
            <a:noFill/>
          </a:ln>
        </p:spPr>
      </p:pic>
      <p:pic>
        <p:nvPicPr>
          <p:cNvPr id="90" name="Google Shape;90;p17"/>
          <p:cNvPicPr preferRelativeResize="0"/>
          <p:nvPr/>
        </p:nvPicPr>
        <p:blipFill>
          <a:blip r:embed="rId5">
            <a:alphaModFix/>
          </a:blip>
          <a:stretch>
            <a:fillRect/>
          </a:stretch>
        </p:blipFill>
        <p:spPr>
          <a:xfrm>
            <a:off x="5165575" y="3015375"/>
            <a:ext cx="3166299" cy="1795800"/>
          </a:xfrm>
          <a:prstGeom prst="rect">
            <a:avLst/>
          </a:prstGeom>
          <a:noFill/>
          <a:ln>
            <a:noFill/>
          </a:ln>
        </p:spPr>
      </p:pic>
      <p:sp>
        <p:nvSpPr>
          <p:cNvPr id="91" name="Google Shape;91;p17"/>
          <p:cNvSpPr/>
          <p:nvPr/>
        </p:nvSpPr>
        <p:spPr>
          <a:xfrm>
            <a:off x="4672275" y="4090725"/>
            <a:ext cx="493200" cy="210600"/>
          </a:xfrm>
          <a:prstGeom prst="lef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David Libre"/>
                <a:ea typeface="David Libre"/>
                <a:cs typeface="David Libre"/>
                <a:sym typeface="David Libre"/>
              </a:rPr>
              <a:t>זיכרון ההקשר - </a:t>
            </a:r>
            <a:r>
              <a:rPr lang="en">
                <a:solidFill>
                  <a:srgbClr val="6AA84F"/>
                </a:solidFill>
                <a:latin typeface="David Libre"/>
                <a:ea typeface="David Libre"/>
                <a:cs typeface="David Libre"/>
                <a:sym typeface="David Libre"/>
              </a:rPr>
              <a:t>שמירת השיחה</a:t>
            </a:r>
            <a:endParaRPr>
              <a:solidFill>
                <a:srgbClr val="6AA84F"/>
              </a:solidFill>
              <a:latin typeface="David Libre"/>
              <a:ea typeface="David Libre"/>
              <a:cs typeface="David Libre"/>
              <a:sym typeface="David Libre"/>
            </a:endParaRPr>
          </a:p>
        </p:txBody>
      </p:sp>
      <p:sp>
        <p:nvSpPr>
          <p:cNvPr id="97" name="Google Shape;97;p18"/>
          <p:cNvSpPr txBox="1"/>
          <p:nvPr/>
        </p:nvSpPr>
        <p:spPr>
          <a:xfrm>
            <a:off x="3525025" y="1248050"/>
            <a:ext cx="5346900" cy="8004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latin typeface="Bree Serif"/>
                <a:ea typeface="Bree Serif"/>
                <a:cs typeface="Bree Serif"/>
                <a:sym typeface="Bree Serif"/>
              </a:rPr>
              <a:t>ניצור את הזיכרון </a:t>
            </a:r>
            <a:r>
              <a:rPr lang="en" sz="1600">
                <a:solidFill>
                  <a:srgbClr val="FF0000"/>
                </a:solidFill>
                <a:latin typeface="Bree Serif"/>
                <a:ea typeface="Bree Serif"/>
                <a:cs typeface="Bree Serif"/>
                <a:sym typeface="Bree Serif"/>
              </a:rPr>
              <a:t>m</a:t>
            </a:r>
            <a:r>
              <a:rPr lang="en" sz="1600">
                <a:latin typeface="Bree Serif"/>
                <a:ea typeface="Bree Serif"/>
                <a:cs typeface="Bree Serif"/>
                <a:sym typeface="Bree Serif"/>
              </a:rPr>
              <a:t> בעזרת </a:t>
            </a:r>
            <a:r>
              <a:rPr lang="en" sz="1600">
                <a:solidFill>
                  <a:schemeClr val="accent1"/>
                </a:solidFill>
                <a:latin typeface="Bree Serif"/>
                <a:ea typeface="Bree Serif"/>
                <a:cs typeface="Bree Serif"/>
                <a:sym typeface="Bree Serif"/>
              </a:rPr>
              <a:t>מטריצת</a:t>
            </a:r>
            <a:r>
              <a:rPr lang="en" sz="1600">
                <a:solidFill>
                  <a:schemeClr val="accent1"/>
                </a:solidFill>
                <a:latin typeface="Bree Serif"/>
                <a:ea typeface="Bree Serif"/>
                <a:cs typeface="Bree Serif"/>
                <a:sym typeface="Bree Serif"/>
              </a:rPr>
              <a:t> </a:t>
            </a:r>
            <a:r>
              <a:rPr lang="en" sz="1600">
                <a:solidFill>
                  <a:schemeClr val="accent1"/>
                </a:solidFill>
                <a:latin typeface="Bree Serif"/>
                <a:ea typeface="Bree Serif"/>
                <a:cs typeface="Bree Serif"/>
                <a:sym typeface="Bree Serif"/>
              </a:rPr>
              <a:t>embeddings</a:t>
            </a:r>
            <a:endParaRPr sz="1600">
              <a:solidFill>
                <a:schemeClr val="accent1"/>
              </a:solidFill>
              <a:latin typeface="Bree Serif"/>
              <a:ea typeface="Bree Serif"/>
              <a:cs typeface="Bree Serif"/>
              <a:sym typeface="Bree Serif"/>
            </a:endParaRPr>
          </a:p>
          <a:p>
            <a:pPr indent="0" lvl="0" marL="0" rtl="1" algn="r">
              <a:lnSpc>
                <a:spcPct val="150000"/>
              </a:lnSpc>
              <a:spcBef>
                <a:spcPts val="0"/>
              </a:spcBef>
              <a:spcAft>
                <a:spcPts val="0"/>
              </a:spcAft>
              <a:buNone/>
            </a:pPr>
            <a:r>
              <a:t/>
            </a:r>
            <a:endParaRPr sz="1600">
              <a:latin typeface="Bree Serif"/>
              <a:ea typeface="Bree Serif"/>
              <a:cs typeface="Bree Serif"/>
              <a:sym typeface="Bree Serif"/>
            </a:endParaRPr>
          </a:p>
        </p:txBody>
      </p:sp>
      <p:pic>
        <p:nvPicPr>
          <p:cNvPr id="98" name="Google Shape;98;p18"/>
          <p:cNvPicPr preferRelativeResize="0"/>
          <p:nvPr/>
        </p:nvPicPr>
        <p:blipFill>
          <a:blip r:embed="rId3">
            <a:alphaModFix/>
          </a:blip>
          <a:stretch>
            <a:fillRect/>
          </a:stretch>
        </p:blipFill>
        <p:spPr>
          <a:xfrm>
            <a:off x="311700" y="629320"/>
            <a:ext cx="3213325" cy="2006756"/>
          </a:xfrm>
          <a:prstGeom prst="rect">
            <a:avLst/>
          </a:prstGeom>
          <a:noFill/>
          <a:ln>
            <a:noFill/>
          </a:ln>
        </p:spPr>
      </p:pic>
      <p:sp>
        <p:nvSpPr>
          <p:cNvPr id="99" name="Google Shape;99;p18"/>
          <p:cNvSpPr/>
          <p:nvPr/>
        </p:nvSpPr>
        <p:spPr>
          <a:xfrm>
            <a:off x="1015525" y="798600"/>
            <a:ext cx="1761900" cy="1001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18"/>
          <p:cNvPicPr preferRelativeResize="0"/>
          <p:nvPr/>
        </p:nvPicPr>
        <p:blipFill>
          <a:blip r:embed="rId4">
            <a:alphaModFix/>
          </a:blip>
          <a:stretch>
            <a:fillRect/>
          </a:stretch>
        </p:blipFill>
        <p:spPr>
          <a:xfrm>
            <a:off x="1339075" y="2489875"/>
            <a:ext cx="2734137" cy="2202625"/>
          </a:xfrm>
          <a:prstGeom prst="rect">
            <a:avLst/>
          </a:prstGeom>
          <a:noFill/>
          <a:ln>
            <a:noFill/>
          </a:ln>
        </p:spPr>
      </p:pic>
      <p:sp>
        <p:nvSpPr>
          <p:cNvPr id="101" name="Google Shape;101;p18"/>
          <p:cNvSpPr/>
          <p:nvPr/>
        </p:nvSpPr>
        <p:spPr>
          <a:xfrm>
            <a:off x="4247600" y="3708600"/>
            <a:ext cx="150000" cy="1911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nvSpPr>
        <p:spPr>
          <a:xfrm>
            <a:off x="2777425" y="4743300"/>
            <a:ext cx="9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Bree Serif"/>
                <a:ea typeface="Bree Serif"/>
                <a:cs typeface="Bree Serif"/>
                <a:sym typeface="Bree Serif"/>
              </a:rPr>
              <a:t>A</a:t>
            </a:r>
            <a:endParaRPr>
              <a:solidFill>
                <a:schemeClr val="accent1"/>
              </a:solidFill>
              <a:latin typeface="Bree Serif"/>
              <a:ea typeface="Bree Serif"/>
              <a:cs typeface="Bree Serif"/>
              <a:sym typeface="Bree Serif"/>
            </a:endParaRPr>
          </a:p>
        </p:txBody>
      </p:sp>
      <p:sp>
        <p:nvSpPr>
          <p:cNvPr id="103" name="Google Shape;103;p18"/>
          <p:cNvSpPr txBox="1"/>
          <p:nvPr/>
        </p:nvSpPr>
        <p:spPr>
          <a:xfrm>
            <a:off x="3525025" y="1689475"/>
            <a:ext cx="5346900" cy="8004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latin typeface="Bree Serif"/>
                <a:ea typeface="Bree Serif"/>
                <a:cs typeface="Bree Serif"/>
                <a:sym typeface="Bree Serif"/>
              </a:rPr>
              <a:t>נכפול את </a:t>
            </a:r>
            <a:r>
              <a:rPr lang="en" sz="1600">
                <a:solidFill>
                  <a:schemeClr val="accent1"/>
                </a:solidFill>
                <a:latin typeface="Bree Serif"/>
                <a:ea typeface="Bree Serif"/>
                <a:cs typeface="Bree Serif"/>
                <a:sym typeface="Bree Serif"/>
              </a:rPr>
              <a:t>A </a:t>
            </a:r>
            <a:r>
              <a:rPr lang="en" sz="1600">
                <a:solidFill>
                  <a:schemeClr val="dk1"/>
                </a:solidFill>
                <a:latin typeface="Bree Serif"/>
                <a:ea typeface="Bree Serif"/>
                <a:cs typeface="Bree Serif"/>
                <a:sym typeface="Bree Serif"/>
              </a:rPr>
              <a:t>ב-BoW של כל אחד מהמשפטים שנאמרו</a:t>
            </a:r>
            <a:endParaRPr sz="1600">
              <a:solidFill>
                <a:schemeClr val="dk1"/>
              </a:solidFill>
              <a:latin typeface="Bree Serif"/>
              <a:ea typeface="Bree Serif"/>
              <a:cs typeface="Bree Serif"/>
              <a:sym typeface="Bree Serif"/>
            </a:endParaRPr>
          </a:p>
          <a:p>
            <a:pPr indent="0" lvl="0" marL="0" rtl="1" algn="r">
              <a:lnSpc>
                <a:spcPct val="150000"/>
              </a:lnSpc>
              <a:spcBef>
                <a:spcPts val="0"/>
              </a:spcBef>
              <a:spcAft>
                <a:spcPts val="0"/>
              </a:spcAft>
              <a:buNone/>
            </a:pPr>
            <a:r>
              <a:t/>
            </a:r>
            <a:endParaRPr sz="1600">
              <a:latin typeface="Bree Serif"/>
              <a:ea typeface="Bree Serif"/>
              <a:cs typeface="Bree Serif"/>
              <a:sym typeface="Bree Serif"/>
            </a:endParaRPr>
          </a:p>
        </p:txBody>
      </p:sp>
      <p:pic>
        <p:nvPicPr>
          <p:cNvPr id="104" name="Google Shape;104;p18"/>
          <p:cNvPicPr preferRelativeResize="0"/>
          <p:nvPr/>
        </p:nvPicPr>
        <p:blipFill>
          <a:blip r:embed="rId5">
            <a:alphaModFix/>
          </a:blip>
          <a:stretch>
            <a:fillRect/>
          </a:stretch>
        </p:blipFill>
        <p:spPr>
          <a:xfrm>
            <a:off x="4572005" y="2325700"/>
            <a:ext cx="660425" cy="2530974"/>
          </a:xfrm>
          <a:prstGeom prst="rect">
            <a:avLst/>
          </a:prstGeom>
          <a:noFill/>
          <a:ln>
            <a:noFill/>
          </a:ln>
        </p:spPr>
      </p:pic>
      <p:sp>
        <p:nvSpPr>
          <p:cNvPr id="105" name="Google Shape;105;p18"/>
          <p:cNvSpPr/>
          <p:nvPr/>
        </p:nvSpPr>
        <p:spPr>
          <a:xfrm>
            <a:off x="5484575" y="3689325"/>
            <a:ext cx="450300" cy="21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8"/>
          <p:cNvPicPr preferRelativeResize="0"/>
          <p:nvPr/>
        </p:nvPicPr>
        <p:blipFill>
          <a:blip r:embed="rId6">
            <a:alphaModFix/>
          </a:blip>
          <a:stretch>
            <a:fillRect/>
          </a:stretch>
        </p:blipFill>
        <p:spPr>
          <a:xfrm>
            <a:off x="6467774" y="2636086"/>
            <a:ext cx="852725" cy="2100675"/>
          </a:xfrm>
          <a:prstGeom prst="rect">
            <a:avLst/>
          </a:prstGeom>
          <a:noFill/>
          <a:ln>
            <a:noFill/>
          </a:ln>
        </p:spPr>
      </p:pic>
      <p:pic>
        <p:nvPicPr>
          <p:cNvPr id="107" name="Google Shape;107;p18"/>
          <p:cNvPicPr preferRelativeResize="0"/>
          <p:nvPr/>
        </p:nvPicPr>
        <p:blipFill>
          <a:blip r:embed="rId7">
            <a:alphaModFix/>
          </a:blip>
          <a:stretch>
            <a:fillRect/>
          </a:stretch>
        </p:blipFill>
        <p:spPr>
          <a:xfrm>
            <a:off x="6239650" y="3656850"/>
            <a:ext cx="294600" cy="294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David Libre"/>
                <a:ea typeface="David Libre"/>
                <a:cs typeface="David Libre"/>
                <a:sym typeface="David Libre"/>
              </a:rPr>
              <a:t>זיכרון ההקשר - </a:t>
            </a:r>
            <a:r>
              <a:rPr lang="en">
                <a:solidFill>
                  <a:srgbClr val="6AA84F"/>
                </a:solidFill>
                <a:latin typeface="David Libre"/>
                <a:ea typeface="David Libre"/>
                <a:cs typeface="David Libre"/>
                <a:sym typeface="David Libre"/>
              </a:rPr>
              <a:t>שמירת השיחה</a:t>
            </a:r>
            <a:endParaRPr>
              <a:solidFill>
                <a:srgbClr val="6AA84F"/>
              </a:solidFill>
              <a:latin typeface="David Libre"/>
              <a:ea typeface="David Libre"/>
              <a:cs typeface="David Libre"/>
              <a:sym typeface="David Libre"/>
            </a:endParaRPr>
          </a:p>
        </p:txBody>
      </p:sp>
      <p:sp>
        <p:nvSpPr>
          <p:cNvPr id="113" name="Google Shape;113;p19"/>
          <p:cNvSpPr txBox="1"/>
          <p:nvPr/>
        </p:nvSpPr>
        <p:spPr>
          <a:xfrm>
            <a:off x="3525025" y="1248050"/>
            <a:ext cx="5346900" cy="11697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latin typeface="Bree Serif"/>
                <a:ea typeface="Bree Serif"/>
                <a:cs typeface="Bree Serif"/>
                <a:sym typeface="Bree Serif"/>
              </a:rPr>
              <a:t>נעשה את זה </a:t>
            </a:r>
            <a:r>
              <a:rPr lang="en" sz="1600">
                <a:solidFill>
                  <a:srgbClr val="FF0000"/>
                </a:solidFill>
                <a:latin typeface="Bree Serif"/>
                <a:ea typeface="Bree Serif"/>
                <a:cs typeface="Bree Serif"/>
                <a:sym typeface="Bree Serif"/>
              </a:rPr>
              <a:t>לכל אחד מהמשפטים</a:t>
            </a:r>
            <a:r>
              <a:rPr lang="en" sz="1600">
                <a:latin typeface="Bree Serif"/>
                <a:ea typeface="Bree Serif"/>
                <a:cs typeface="Bree Serif"/>
                <a:sym typeface="Bree Serif"/>
              </a:rPr>
              <a:t> שנאמרו</a:t>
            </a:r>
            <a:endParaRPr sz="1600">
              <a:latin typeface="Bree Serif"/>
              <a:ea typeface="Bree Serif"/>
              <a:cs typeface="Bree Serif"/>
              <a:sym typeface="Bree Serif"/>
            </a:endParaRPr>
          </a:p>
          <a:p>
            <a:pPr indent="-330200" lvl="0" marL="457200" rtl="1" algn="r">
              <a:lnSpc>
                <a:spcPct val="150000"/>
              </a:lnSpc>
              <a:spcBef>
                <a:spcPts val="0"/>
              </a:spcBef>
              <a:spcAft>
                <a:spcPts val="0"/>
              </a:spcAft>
              <a:buSzPts val="1600"/>
              <a:buFont typeface="Bree Serif"/>
              <a:buChar char="●"/>
            </a:pPr>
            <a:r>
              <a:rPr lang="en" sz="1600">
                <a:solidFill>
                  <a:schemeClr val="dk1"/>
                </a:solidFill>
                <a:latin typeface="Bree Serif"/>
                <a:ea typeface="Bree Serif"/>
                <a:cs typeface="Bree Serif"/>
                <a:sym typeface="Bree Serif"/>
              </a:rPr>
              <a:t>לכ</a:t>
            </a:r>
            <a:r>
              <a:rPr lang="en" sz="1600">
                <a:solidFill>
                  <a:schemeClr val="dk1"/>
                </a:solidFill>
                <a:latin typeface="Bree Serif"/>
                <a:ea typeface="Bree Serif"/>
                <a:cs typeface="Bree Serif"/>
                <a:sym typeface="Bree Serif"/>
              </a:rPr>
              <a:t>ל </a:t>
            </a:r>
            <a:r>
              <a:rPr lang="en" sz="1600">
                <a:solidFill>
                  <a:srgbClr val="FF0000"/>
                </a:solidFill>
                <a:latin typeface="Bree Serif"/>
                <a:ea typeface="Bree Serif"/>
                <a:cs typeface="Bree Serif"/>
                <a:sym typeface="Bree Serif"/>
              </a:rPr>
              <a:t>הודעה</a:t>
            </a:r>
            <a:r>
              <a:rPr lang="en" sz="1600">
                <a:solidFill>
                  <a:schemeClr val="dk1"/>
                </a:solidFill>
                <a:latin typeface="Bree Serif"/>
                <a:ea typeface="Bree Serif"/>
                <a:cs typeface="Bree Serif"/>
                <a:sym typeface="Bree Serif"/>
              </a:rPr>
              <a:t> ששלחנו, וכל </a:t>
            </a:r>
            <a:r>
              <a:rPr lang="en" sz="1600">
                <a:solidFill>
                  <a:srgbClr val="FF0000"/>
                </a:solidFill>
                <a:latin typeface="Bree Serif"/>
                <a:ea typeface="Bree Serif"/>
                <a:cs typeface="Bree Serif"/>
                <a:sym typeface="Bree Serif"/>
              </a:rPr>
              <a:t>תגובה</a:t>
            </a:r>
            <a:r>
              <a:rPr lang="en" sz="1600">
                <a:solidFill>
                  <a:schemeClr val="dk1"/>
                </a:solidFill>
                <a:latin typeface="Bree Serif"/>
                <a:ea typeface="Bree Serif"/>
                <a:cs typeface="Bree Serif"/>
                <a:sym typeface="Bree Serif"/>
              </a:rPr>
              <a:t> שקיבלנו לפי הסדר</a:t>
            </a:r>
            <a:endParaRPr sz="1600">
              <a:latin typeface="Bree Serif"/>
              <a:ea typeface="Bree Serif"/>
              <a:cs typeface="Bree Serif"/>
              <a:sym typeface="Bree Serif"/>
            </a:endParaRPr>
          </a:p>
          <a:p>
            <a:pPr indent="0" lvl="0" marL="0" rtl="1" algn="r">
              <a:lnSpc>
                <a:spcPct val="150000"/>
              </a:lnSpc>
              <a:spcBef>
                <a:spcPts val="0"/>
              </a:spcBef>
              <a:spcAft>
                <a:spcPts val="0"/>
              </a:spcAft>
              <a:buNone/>
            </a:pPr>
            <a:r>
              <a:t/>
            </a:r>
            <a:endParaRPr sz="1600">
              <a:latin typeface="Bree Serif"/>
              <a:ea typeface="Bree Serif"/>
              <a:cs typeface="Bree Serif"/>
              <a:sym typeface="Bree Serif"/>
            </a:endParaRPr>
          </a:p>
        </p:txBody>
      </p:sp>
      <p:pic>
        <p:nvPicPr>
          <p:cNvPr id="114" name="Google Shape;114;p19"/>
          <p:cNvPicPr preferRelativeResize="0"/>
          <p:nvPr/>
        </p:nvPicPr>
        <p:blipFill>
          <a:blip r:embed="rId3">
            <a:alphaModFix/>
          </a:blip>
          <a:stretch>
            <a:fillRect/>
          </a:stretch>
        </p:blipFill>
        <p:spPr>
          <a:xfrm>
            <a:off x="311700" y="629320"/>
            <a:ext cx="3213325" cy="2006756"/>
          </a:xfrm>
          <a:prstGeom prst="rect">
            <a:avLst/>
          </a:prstGeom>
          <a:noFill/>
          <a:ln>
            <a:noFill/>
          </a:ln>
        </p:spPr>
      </p:pic>
      <p:sp>
        <p:nvSpPr>
          <p:cNvPr id="115" name="Google Shape;115;p19"/>
          <p:cNvSpPr/>
          <p:nvPr/>
        </p:nvSpPr>
        <p:spPr>
          <a:xfrm>
            <a:off x="1015525" y="798600"/>
            <a:ext cx="1761900" cy="1001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nvSpPr>
        <p:spPr>
          <a:xfrm>
            <a:off x="3525025" y="2002050"/>
            <a:ext cx="5346900" cy="869700"/>
          </a:xfrm>
          <a:prstGeom prst="rect">
            <a:avLst/>
          </a:prstGeom>
          <a:noFill/>
          <a:ln>
            <a:noFill/>
          </a:ln>
        </p:spPr>
        <p:txBody>
          <a:bodyPr anchorCtr="0" anchor="t" bIns="91425" lIns="91425" spcFirstLastPara="1" rIns="91425" wrap="square" tIns="91425">
            <a:spAutoFit/>
          </a:bodyPr>
          <a:lstStyle/>
          <a:p>
            <a:pPr indent="-349250" lvl="0" marL="457200" rtl="1" algn="r">
              <a:lnSpc>
                <a:spcPct val="150000"/>
              </a:lnSpc>
              <a:spcBef>
                <a:spcPts val="0"/>
              </a:spcBef>
              <a:spcAft>
                <a:spcPts val="0"/>
              </a:spcAft>
              <a:buClr>
                <a:schemeClr val="dk1"/>
              </a:buClr>
              <a:buSzPts val="1900"/>
              <a:buFont typeface="Bree Serif"/>
              <a:buChar char="●"/>
            </a:pPr>
            <a:r>
              <a:rPr b="1" lang="en" sz="1600">
                <a:solidFill>
                  <a:schemeClr val="accent1"/>
                </a:solidFill>
                <a:highlight>
                  <a:srgbClr val="FFFFFF"/>
                </a:highlight>
                <a:latin typeface="Bree Serif"/>
                <a:ea typeface="Bree Serif"/>
                <a:cs typeface="Bree Serif"/>
                <a:sym typeface="Bree Serif"/>
              </a:rPr>
              <a:t>Φ</a:t>
            </a:r>
            <a:r>
              <a:rPr b="1" lang="en" sz="1600">
                <a:solidFill>
                  <a:schemeClr val="dk1"/>
                </a:solidFill>
                <a:highlight>
                  <a:srgbClr val="FFFFFF"/>
                </a:highlight>
                <a:latin typeface="Bree Serif"/>
                <a:ea typeface="Bree Serif"/>
                <a:cs typeface="Bree Serif"/>
                <a:sym typeface="Bree Serif"/>
              </a:rPr>
              <a:t> </a:t>
            </a:r>
            <a:r>
              <a:rPr lang="en" sz="1600">
                <a:solidFill>
                  <a:schemeClr val="dk1"/>
                </a:solidFill>
                <a:highlight>
                  <a:srgbClr val="FFFFFF"/>
                </a:highlight>
                <a:latin typeface="Bree Serif"/>
                <a:ea typeface="Bree Serif"/>
                <a:cs typeface="Bree Serif"/>
                <a:sym typeface="Bree Serif"/>
              </a:rPr>
              <a:t>ממירה הודעה ה ל-</a:t>
            </a:r>
            <a:r>
              <a:rPr lang="en" sz="1600">
                <a:solidFill>
                  <a:schemeClr val="accent1"/>
                </a:solidFill>
                <a:highlight>
                  <a:srgbClr val="FFFFFF"/>
                </a:highlight>
                <a:latin typeface="Bree Serif"/>
                <a:ea typeface="Bree Serif"/>
                <a:cs typeface="Bree Serif"/>
                <a:sym typeface="Bree Serif"/>
              </a:rPr>
              <a:t>BoW</a:t>
            </a:r>
            <a:endParaRPr sz="1900">
              <a:solidFill>
                <a:schemeClr val="accent1"/>
              </a:solidFill>
              <a:latin typeface="Bree Serif"/>
              <a:ea typeface="Bree Serif"/>
              <a:cs typeface="Bree Serif"/>
              <a:sym typeface="Bree Serif"/>
            </a:endParaRPr>
          </a:p>
          <a:p>
            <a:pPr indent="0" lvl="0" marL="0" rtl="1" algn="r">
              <a:lnSpc>
                <a:spcPct val="150000"/>
              </a:lnSpc>
              <a:spcBef>
                <a:spcPts val="0"/>
              </a:spcBef>
              <a:spcAft>
                <a:spcPts val="0"/>
              </a:spcAft>
              <a:buNone/>
            </a:pPr>
            <a:r>
              <a:t/>
            </a:r>
            <a:endParaRPr sz="1600">
              <a:latin typeface="Bree Serif"/>
              <a:ea typeface="Bree Serif"/>
              <a:cs typeface="Bree Serif"/>
              <a:sym typeface="Bree Serif"/>
            </a:endParaRPr>
          </a:p>
        </p:txBody>
      </p:sp>
      <p:pic>
        <p:nvPicPr>
          <p:cNvPr id="117" name="Google Shape;117;p19"/>
          <p:cNvPicPr preferRelativeResize="0"/>
          <p:nvPr/>
        </p:nvPicPr>
        <p:blipFill>
          <a:blip r:embed="rId4">
            <a:alphaModFix/>
          </a:blip>
          <a:stretch>
            <a:fillRect/>
          </a:stretch>
        </p:blipFill>
        <p:spPr>
          <a:xfrm>
            <a:off x="1941425" y="3275700"/>
            <a:ext cx="5508333"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Effect filter="fade" transition="in">
                                      <p:cBhvr>
                                        <p:cTn dur="1000"/>
                                        <p:tgtEl>
                                          <p:spTgt spid="1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Effect filter="fade" transition="in">
                                      <p:cBhvr>
                                        <p:cTn dur="1000"/>
                                        <p:tgtEl>
                                          <p:spTgt spid="1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animEffect filter="fade" transition="in">
                                      <p:cBhvr>
                                        <p:cTn dur="1000"/>
                                        <p:tgtEl>
                                          <p:spTgt spid="1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David Libre"/>
                <a:ea typeface="David Libre"/>
                <a:cs typeface="David Libre"/>
                <a:sym typeface="David Libre"/>
              </a:rPr>
              <a:t>מטרה - </a:t>
            </a:r>
            <a:r>
              <a:rPr lang="en">
                <a:solidFill>
                  <a:srgbClr val="6AA84F"/>
                </a:solidFill>
                <a:latin typeface="David Libre"/>
                <a:ea typeface="David Libre"/>
                <a:cs typeface="David Libre"/>
                <a:sym typeface="David Libre"/>
              </a:rPr>
              <a:t>שימוש בהודעה האחרונה</a:t>
            </a:r>
            <a:endParaRPr>
              <a:solidFill>
                <a:srgbClr val="6AA84F"/>
              </a:solidFill>
              <a:latin typeface="David Libre"/>
              <a:ea typeface="David Libre"/>
              <a:cs typeface="David Libre"/>
              <a:sym typeface="David Libre"/>
            </a:endParaRPr>
          </a:p>
        </p:txBody>
      </p:sp>
      <p:sp>
        <p:nvSpPr>
          <p:cNvPr id="123" name="Google Shape;123;p20"/>
          <p:cNvSpPr txBox="1"/>
          <p:nvPr/>
        </p:nvSpPr>
        <p:spPr>
          <a:xfrm>
            <a:off x="3525025" y="1248050"/>
            <a:ext cx="5346900" cy="11697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latin typeface="Bree Serif"/>
                <a:ea typeface="Bree Serif"/>
                <a:cs typeface="Bree Serif"/>
                <a:sym typeface="Bree Serif"/>
              </a:rPr>
              <a:t>נרצה להשתמש בהודעה האחרונה של המשתמש </a:t>
            </a:r>
            <a:r>
              <a:rPr lang="en" sz="1600">
                <a:solidFill>
                  <a:schemeClr val="accent1"/>
                </a:solidFill>
                <a:latin typeface="Bree Serif"/>
                <a:ea typeface="Bree Serif"/>
                <a:cs typeface="Bree Serif"/>
                <a:sym typeface="Bree Serif"/>
              </a:rPr>
              <a:t>q</a:t>
            </a:r>
            <a:endParaRPr sz="1600">
              <a:solidFill>
                <a:schemeClr val="accent1"/>
              </a:solidFill>
              <a:latin typeface="Bree Serif"/>
              <a:ea typeface="Bree Serif"/>
              <a:cs typeface="Bree Serif"/>
              <a:sym typeface="Bree Serif"/>
            </a:endParaRPr>
          </a:p>
          <a:p>
            <a:pPr indent="-330200" lvl="0" marL="457200" rtl="1" algn="r">
              <a:lnSpc>
                <a:spcPct val="150000"/>
              </a:lnSpc>
              <a:spcBef>
                <a:spcPts val="0"/>
              </a:spcBef>
              <a:spcAft>
                <a:spcPts val="0"/>
              </a:spcAft>
              <a:buSzPts val="1600"/>
              <a:buFont typeface="Bree Serif"/>
              <a:buChar char="●"/>
            </a:pPr>
            <a:r>
              <a:rPr lang="en" sz="1600">
                <a:solidFill>
                  <a:schemeClr val="dk1"/>
                </a:solidFill>
                <a:latin typeface="Bree Serif"/>
                <a:ea typeface="Bree Serif"/>
                <a:cs typeface="Bree Serif"/>
                <a:sym typeface="Bree Serif"/>
              </a:rPr>
              <a:t>היא שמורה לנו כבר כ-embedding</a:t>
            </a:r>
            <a:endParaRPr sz="1600">
              <a:solidFill>
                <a:schemeClr val="dk1"/>
              </a:solidFill>
              <a:latin typeface="Bree Serif"/>
              <a:ea typeface="Bree Serif"/>
              <a:cs typeface="Bree Serif"/>
              <a:sym typeface="Bree Serif"/>
            </a:endParaRPr>
          </a:p>
          <a:p>
            <a:pPr indent="0" lvl="0" marL="0" rtl="1" algn="r">
              <a:lnSpc>
                <a:spcPct val="150000"/>
              </a:lnSpc>
              <a:spcBef>
                <a:spcPts val="0"/>
              </a:spcBef>
              <a:spcAft>
                <a:spcPts val="0"/>
              </a:spcAft>
              <a:buNone/>
            </a:pPr>
            <a:r>
              <a:t/>
            </a:r>
            <a:endParaRPr sz="1600">
              <a:latin typeface="Bree Serif"/>
              <a:ea typeface="Bree Serif"/>
              <a:cs typeface="Bree Serif"/>
              <a:sym typeface="Bree Serif"/>
            </a:endParaRPr>
          </a:p>
        </p:txBody>
      </p:sp>
      <p:pic>
        <p:nvPicPr>
          <p:cNvPr id="124" name="Google Shape;124;p20"/>
          <p:cNvPicPr preferRelativeResize="0"/>
          <p:nvPr/>
        </p:nvPicPr>
        <p:blipFill>
          <a:blip r:embed="rId3">
            <a:alphaModFix/>
          </a:blip>
          <a:stretch>
            <a:fillRect/>
          </a:stretch>
        </p:blipFill>
        <p:spPr>
          <a:xfrm>
            <a:off x="311700" y="629320"/>
            <a:ext cx="3213325" cy="2006756"/>
          </a:xfrm>
          <a:prstGeom prst="rect">
            <a:avLst/>
          </a:prstGeom>
          <a:noFill/>
          <a:ln>
            <a:noFill/>
          </a:ln>
        </p:spPr>
      </p:pic>
      <p:sp>
        <p:nvSpPr>
          <p:cNvPr id="125" name="Google Shape;125;p20"/>
          <p:cNvSpPr/>
          <p:nvPr/>
        </p:nvSpPr>
        <p:spPr>
          <a:xfrm>
            <a:off x="311700" y="1642000"/>
            <a:ext cx="803100" cy="1001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txBox="1"/>
          <p:nvPr/>
        </p:nvSpPr>
        <p:spPr>
          <a:xfrm>
            <a:off x="3525025" y="1945375"/>
            <a:ext cx="5346900" cy="869700"/>
          </a:xfrm>
          <a:prstGeom prst="rect">
            <a:avLst/>
          </a:prstGeom>
          <a:noFill/>
          <a:ln>
            <a:noFill/>
          </a:ln>
        </p:spPr>
        <p:txBody>
          <a:bodyPr anchorCtr="0" anchor="t" bIns="91425" lIns="91425" spcFirstLastPara="1" rIns="91425" wrap="square" tIns="91425">
            <a:spAutoFit/>
          </a:bodyPr>
          <a:lstStyle/>
          <a:p>
            <a:pPr indent="-349250" lvl="0" marL="457200" rtl="1" algn="r">
              <a:lnSpc>
                <a:spcPct val="150000"/>
              </a:lnSpc>
              <a:spcBef>
                <a:spcPts val="0"/>
              </a:spcBef>
              <a:spcAft>
                <a:spcPts val="0"/>
              </a:spcAft>
              <a:buClr>
                <a:schemeClr val="dk1"/>
              </a:buClr>
              <a:buSzPts val="1900"/>
              <a:buFont typeface="Bree Serif"/>
              <a:buChar char="●"/>
            </a:pPr>
            <a:r>
              <a:rPr lang="en" sz="1600">
                <a:solidFill>
                  <a:schemeClr val="dk1"/>
                </a:solidFill>
                <a:highlight>
                  <a:srgbClr val="FFFFFF"/>
                </a:highlight>
                <a:latin typeface="Bree Serif"/>
                <a:ea typeface="Bree Serif"/>
                <a:cs typeface="Bree Serif"/>
                <a:sym typeface="Bree Serif"/>
              </a:rPr>
              <a:t>היא </a:t>
            </a:r>
            <a:r>
              <a:rPr lang="en" sz="1600">
                <a:solidFill>
                  <a:srgbClr val="FF0000"/>
                </a:solidFill>
                <a:highlight>
                  <a:srgbClr val="FFFFFF"/>
                </a:highlight>
                <a:latin typeface="Bree Serif"/>
                <a:ea typeface="Bree Serif"/>
                <a:cs typeface="Bree Serif"/>
                <a:sym typeface="Bree Serif"/>
              </a:rPr>
              <a:t>לא</a:t>
            </a:r>
            <a:r>
              <a:rPr lang="en" sz="1600">
                <a:solidFill>
                  <a:schemeClr val="dk1"/>
                </a:solidFill>
                <a:highlight>
                  <a:srgbClr val="FFFFFF"/>
                </a:highlight>
                <a:latin typeface="Bree Serif"/>
                <a:ea typeface="Bree Serif"/>
                <a:cs typeface="Bree Serif"/>
                <a:sym typeface="Bree Serif"/>
              </a:rPr>
              <a:t> בזיכרון</a:t>
            </a:r>
            <a:r>
              <a:rPr b="1" lang="en" sz="1600">
                <a:solidFill>
                  <a:schemeClr val="accent1"/>
                </a:solidFill>
                <a:highlight>
                  <a:srgbClr val="FFFFFF"/>
                </a:highlight>
                <a:latin typeface="Bree Serif"/>
                <a:ea typeface="Bree Serif"/>
                <a:cs typeface="Bree Serif"/>
                <a:sym typeface="Bree Serif"/>
              </a:rPr>
              <a:t> </a:t>
            </a:r>
            <a:r>
              <a:rPr lang="en" sz="1600">
                <a:solidFill>
                  <a:schemeClr val="dk1"/>
                </a:solidFill>
                <a:highlight>
                  <a:srgbClr val="FFFFFF"/>
                </a:highlight>
                <a:latin typeface="Bree Serif"/>
                <a:ea typeface="Bree Serif"/>
                <a:cs typeface="Bree Serif"/>
                <a:sym typeface="Bree Serif"/>
              </a:rPr>
              <a:t>m</a:t>
            </a:r>
            <a:endParaRPr sz="1900">
              <a:solidFill>
                <a:schemeClr val="dk1"/>
              </a:solidFill>
              <a:latin typeface="Bree Serif"/>
              <a:ea typeface="Bree Serif"/>
              <a:cs typeface="Bree Serif"/>
              <a:sym typeface="Bree Serif"/>
            </a:endParaRPr>
          </a:p>
          <a:p>
            <a:pPr indent="0" lvl="0" marL="0" rtl="1" algn="r">
              <a:lnSpc>
                <a:spcPct val="150000"/>
              </a:lnSpc>
              <a:spcBef>
                <a:spcPts val="0"/>
              </a:spcBef>
              <a:spcAft>
                <a:spcPts val="0"/>
              </a:spcAft>
              <a:buNone/>
            </a:pPr>
            <a:r>
              <a:t/>
            </a:r>
            <a:endParaRPr sz="1600">
              <a:latin typeface="Bree Serif"/>
              <a:ea typeface="Bree Serif"/>
              <a:cs typeface="Bree Serif"/>
              <a:sym typeface="Bree Serif"/>
            </a:endParaRPr>
          </a:p>
        </p:txBody>
      </p:sp>
      <p:pic>
        <p:nvPicPr>
          <p:cNvPr id="127" name="Google Shape;127;p20"/>
          <p:cNvPicPr preferRelativeResize="0"/>
          <p:nvPr/>
        </p:nvPicPr>
        <p:blipFill>
          <a:blip r:embed="rId4">
            <a:alphaModFix/>
          </a:blip>
          <a:stretch>
            <a:fillRect/>
          </a:stretch>
        </p:blipFill>
        <p:spPr>
          <a:xfrm>
            <a:off x="3738550" y="2648063"/>
            <a:ext cx="1666875" cy="638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10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10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10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David Libre"/>
                <a:ea typeface="David Libre"/>
                <a:cs typeface="David Libre"/>
                <a:sym typeface="David Libre"/>
              </a:rPr>
              <a:t>איטרציות - </a:t>
            </a:r>
            <a:r>
              <a:rPr lang="en">
                <a:solidFill>
                  <a:srgbClr val="93C47D"/>
                </a:solidFill>
                <a:latin typeface="David Libre"/>
                <a:ea typeface="David Libre"/>
                <a:cs typeface="David Libre"/>
                <a:sym typeface="David Libre"/>
              </a:rPr>
              <a:t>עד שיימאס </a:t>
            </a:r>
            <a:endParaRPr>
              <a:solidFill>
                <a:srgbClr val="93C47D"/>
              </a:solidFill>
              <a:latin typeface="David Libre"/>
              <a:ea typeface="David Libre"/>
              <a:cs typeface="David Libre"/>
              <a:sym typeface="David Libre"/>
            </a:endParaRPr>
          </a:p>
        </p:txBody>
      </p:sp>
      <p:sp>
        <p:nvSpPr>
          <p:cNvPr id="133" name="Google Shape;133;p21"/>
          <p:cNvSpPr txBox="1"/>
          <p:nvPr/>
        </p:nvSpPr>
        <p:spPr>
          <a:xfrm>
            <a:off x="3525025" y="1248050"/>
            <a:ext cx="5346900" cy="15624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accent1"/>
                </a:solidFill>
                <a:latin typeface="Bree Serif"/>
                <a:ea typeface="Bree Serif"/>
                <a:cs typeface="Bree Serif"/>
                <a:sym typeface="Bree Serif"/>
              </a:rPr>
              <a:t>מוטיבציה</a:t>
            </a:r>
            <a:r>
              <a:rPr lang="en" sz="1600">
                <a:latin typeface="Bree Serif"/>
                <a:ea typeface="Bree Serif"/>
                <a:cs typeface="Bree Serif"/>
                <a:sym typeface="Bree Serif"/>
              </a:rPr>
              <a:t> - לנסות למצוא הודעות רלוונטיות מהשיחה</a:t>
            </a:r>
            <a:endParaRPr sz="1600">
              <a:solidFill>
                <a:schemeClr val="accent1"/>
              </a:solidFill>
              <a:latin typeface="Bree Serif"/>
              <a:ea typeface="Bree Serif"/>
              <a:cs typeface="Bree Serif"/>
              <a:sym typeface="Bree Serif"/>
            </a:endParaRPr>
          </a:p>
          <a:p>
            <a:pPr indent="-330200" lvl="0" marL="457200" rtl="1" algn="r">
              <a:lnSpc>
                <a:spcPct val="150000"/>
              </a:lnSpc>
              <a:spcBef>
                <a:spcPts val="0"/>
              </a:spcBef>
              <a:spcAft>
                <a:spcPts val="0"/>
              </a:spcAft>
              <a:buSzPts val="1600"/>
              <a:buFont typeface="Bree Serif"/>
              <a:buChar char="●"/>
            </a:pPr>
            <a:r>
              <a:rPr lang="en" sz="1600">
                <a:solidFill>
                  <a:schemeClr val="dk1"/>
                </a:solidFill>
                <a:latin typeface="Bree Serif"/>
                <a:ea typeface="Bree Serif"/>
                <a:cs typeface="Bree Serif"/>
                <a:sym typeface="Bree Serif"/>
              </a:rPr>
              <a:t>נכפול את </a:t>
            </a:r>
            <a:r>
              <a:rPr lang="en" sz="1600">
                <a:solidFill>
                  <a:schemeClr val="accent1"/>
                </a:solidFill>
                <a:latin typeface="Bree Serif"/>
                <a:ea typeface="Bree Serif"/>
                <a:cs typeface="Bree Serif"/>
                <a:sym typeface="Bree Serif"/>
              </a:rPr>
              <a:t>q</a:t>
            </a:r>
            <a:r>
              <a:rPr lang="en" sz="1600">
                <a:solidFill>
                  <a:schemeClr val="dk1"/>
                </a:solidFill>
                <a:latin typeface="Bree Serif"/>
                <a:ea typeface="Bree Serif"/>
                <a:cs typeface="Bree Serif"/>
                <a:sym typeface="Bree Serif"/>
              </a:rPr>
              <a:t> בכל אחד מהוקטורים בזיכרון</a:t>
            </a:r>
            <a:endParaRPr sz="1600">
              <a:solidFill>
                <a:schemeClr val="dk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נפעיל softmax ונשמור את התוצאות בוקטור </a:t>
            </a:r>
            <a:r>
              <a:rPr b="1" lang="en" sz="1700">
                <a:solidFill>
                  <a:schemeClr val="accent1"/>
                </a:solidFill>
                <a:highlight>
                  <a:srgbClr val="FFFFFF"/>
                </a:highlight>
                <a:latin typeface="Bree Serif"/>
                <a:ea typeface="Bree Serif"/>
                <a:cs typeface="Bree Serif"/>
                <a:sym typeface="Bree Serif"/>
              </a:rPr>
              <a:t>α</a:t>
            </a:r>
            <a:endParaRPr sz="2000">
              <a:solidFill>
                <a:schemeClr val="accent1"/>
              </a:solidFill>
              <a:latin typeface="Bree Serif"/>
              <a:ea typeface="Bree Serif"/>
              <a:cs typeface="Bree Serif"/>
              <a:sym typeface="Bree Serif"/>
            </a:endParaRPr>
          </a:p>
          <a:p>
            <a:pPr indent="0" lvl="0" marL="0" rtl="1" algn="r">
              <a:lnSpc>
                <a:spcPct val="150000"/>
              </a:lnSpc>
              <a:spcBef>
                <a:spcPts val="0"/>
              </a:spcBef>
              <a:spcAft>
                <a:spcPts val="0"/>
              </a:spcAft>
              <a:buNone/>
            </a:pPr>
            <a:r>
              <a:t/>
            </a:r>
            <a:endParaRPr sz="1600">
              <a:latin typeface="Bree Serif"/>
              <a:ea typeface="Bree Serif"/>
              <a:cs typeface="Bree Serif"/>
              <a:sym typeface="Bree Serif"/>
            </a:endParaRPr>
          </a:p>
        </p:txBody>
      </p:sp>
      <p:pic>
        <p:nvPicPr>
          <p:cNvPr id="134" name="Google Shape;134;p21"/>
          <p:cNvPicPr preferRelativeResize="0"/>
          <p:nvPr/>
        </p:nvPicPr>
        <p:blipFill>
          <a:blip r:embed="rId3">
            <a:alphaModFix/>
          </a:blip>
          <a:stretch>
            <a:fillRect/>
          </a:stretch>
        </p:blipFill>
        <p:spPr>
          <a:xfrm>
            <a:off x="311700" y="629320"/>
            <a:ext cx="3213325" cy="2006756"/>
          </a:xfrm>
          <a:prstGeom prst="rect">
            <a:avLst/>
          </a:prstGeom>
          <a:noFill/>
          <a:ln>
            <a:noFill/>
          </a:ln>
        </p:spPr>
      </p:pic>
      <p:sp>
        <p:nvSpPr>
          <p:cNvPr id="135" name="Google Shape;135;p21"/>
          <p:cNvSpPr/>
          <p:nvPr/>
        </p:nvSpPr>
        <p:spPr>
          <a:xfrm>
            <a:off x="1097600" y="1736125"/>
            <a:ext cx="1666800" cy="2922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txBox="1"/>
          <p:nvPr/>
        </p:nvSpPr>
        <p:spPr>
          <a:xfrm>
            <a:off x="3525025" y="2316075"/>
            <a:ext cx="5346900" cy="1239000"/>
          </a:xfrm>
          <a:prstGeom prst="rect">
            <a:avLst/>
          </a:prstGeom>
          <a:noFill/>
          <a:ln>
            <a:noFill/>
          </a:ln>
        </p:spPr>
        <p:txBody>
          <a:bodyPr anchorCtr="0" anchor="t" bIns="91425" lIns="91425" spcFirstLastPara="1" rIns="91425" wrap="square" tIns="91425">
            <a:spAutoFit/>
          </a:bodyPr>
          <a:lstStyle/>
          <a:p>
            <a:pPr indent="-349250" lvl="0" marL="457200" rtl="1" algn="r">
              <a:lnSpc>
                <a:spcPct val="150000"/>
              </a:lnSpc>
              <a:spcBef>
                <a:spcPts val="0"/>
              </a:spcBef>
              <a:spcAft>
                <a:spcPts val="0"/>
              </a:spcAft>
              <a:buClr>
                <a:schemeClr val="dk1"/>
              </a:buClr>
              <a:buSzPts val="1900"/>
              <a:buFont typeface="Bree Serif"/>
              <a:buChar char="●"/>
            </a:pPr>
            <a:r>
              <a:rPr lang="en" sz="1600">
                <a:solidFill>
                  <a:schemeClr val="dk1"/>
                </a:solidFill>
                <a:highlight>
                  <a:srgbClr val="FFFFFF"/>
                </a:highlight>
                <a:latin typeface="Bree Serif"/>
                <a:ea typeface="Bree Serif"/>
                <a:cs typeface="Bree Serif"/>
                <a:sym typeface="Bree Serif"/>
              </a:rPr>
              <a:t>מכפלה </a:t>
            </a:r>
            <a:r>
              <a:rPr lang="en" sz="1600">
                <a:solidFill>
                  <a:srgbClr val="FF0000"/>
                </a:solidFill>
                <a:highlight>
                  <a:srgbClr val="FFFFFF"/>
                </a:highlight>
                <a:latin typeface="Bree Serif"/>
                <a:ea typeface="Bree Serif"/>
                <a:cs typeface="Bree Serif"/>
                <a:sym typeface="Bree Serif"/>
              </a:rPr>
              <a:t>גבוהה</a:t>
            </a:r>
            <a:r>
              <a:rPr lang="en" sz="1600">
                <a:solidFill>
                  <a:schemeClr val="dk1"/>
                </a:solidFill>
                <a:highlight>
                  <a:srgbClr val="FFFFFF"/>
                </a:highlight>
                <a:latin typeface="Bree Serif"/>
                <a:ea typeface="Bree Serif"/>
                <a:cs typeface="Bree Serif"/>
                <a:sym typeface="Bree Serif"/>
              </a:rPr>
              <a:t> ⇔ הודעה מההיסטוריה </a:t>
            </a:r>
            <a:r>
              <a:rPr lang="en" sz="1600">
                <a:solidFill>
                  <a:srgbClr val="FF0000"/>
                </a:solidFill>
                <a:highlight>
                  <a:srgbClr val="FFFFFF"/>
                </a:highlight>
                <a:latin typeface="Bree Serif"/>
                <a:ea typeface="Bree Serif"/>
                <a:cs typeface="Bree Serif"/>
                <a:sym typeface="Bree Serif"/>
              </a:rPr>
              <a:t>רלוונטית</a:t>
            </a:r>
            <a:endParaRPr sz="1600">
              <a:solidFill>
                <a:srgbClr val="FF0000"/>
              </a:solidFill>
              <a:highlight>
                <a:srgbClr val="FFFFFF"/>
              </a:highlight>
              <a:latin typeface="Bree Serif"/>
              <a:ea typeface="Bree Serif"/>
              <a:cs typeface="Bree Serif"/>
              <a:sym typeface="Bree Serif"/>
            </a:endParaRPr>
          </a:p>
          <a:p>
            <a:pPr indent="0" lvl="0" marL="0" rtl="1" algn="r">
              <a:lnSpc>
                <a:spcPct val="150000"/>
              </a:lnSpc>
              <a:spcBef>
                <a:spcPts val="0"/>
              </a:spcBef>
              <a:spcAft>
                <a:spcPts val="0"/>
              </a:spcAft>
              <a:buNone/>
            </a:pPr>
            <a:r>
              <a:t/>
            </a:r>
            <a:endParaRPr sz="1600">
              <a:solidFill>
                <a:schemeClr val="dk1"/>
              </a:solidFill>
              <a:highlight>
                <a:srgbClr val="FFFFFF"/>
              </a:highlight>
              <a:latin typeface="Bree Serif"/>
              <a:ea typeface="Bree Serif"/>
              <a:cs typeface="Bree Serif"/>
              <a:sym typeface="Bree Serif"/>
            </a:endParaRPr>
          </a:p>
          <a:p>
            <a:pPr indent="0" lvl="0" marL="0" rtl="1" algn="r">
              <a:lnSpc>
                <a:spcPct val="150000"/>
              </a:lnSpc>
              <a:spcBef>
                <a:spcPts val="0"/>
              </a:spcBef>
              <a:spcAft>
                <a:spcPts val="0"/>
              </a:spcAft>
              <a:buNone/>
            </a:pPr>
            <a:r>
              <a:t/>
            </a:r>
            <a:endParaRPr sz="1600">
              <a:latin typeface="Bree Serif"/>
              <a:ea typeface="Bree Serif"/>
              <a:cs typeface="Bree Serif"/>
              <a:sym typeface="Bree Serif"/>
            </a:endParaRPr>
          </a:p>
        </p:txBody>
      </p:sp>
      <p:pic>
        <p:nvPicPr>
          <p:cNvPr id="137" name="Google Shape;137;p21"/>
          <p:cNvPicPr preferRelativeResize="0"/>
          <p:nvPr/>
        </p:nvPicPr>
        <p:blipFill>
          <a:blip r:embed="rId4">
            <a:alphaModFix/>
          </a:blip>
          <a:stretch>
            <a:fillRect/>
          </a:stretch>
        </p:blipFill>
        <p:spPr>
          <a:xfrm>
            <a:off x="854350" y="3423413"/>
            <a:ext cx="1666875" cy="638175"/>
          </a:xfrm>
          <a:prstGeom prst="rect">
            <a:avLst/>
          </a:prstGeom>
          <a:noFill/>
          <a:ln>
            <a:noFill/>
          </a:ln>
        </p:spPr>
      </p:pic>
      <p:sp>
        <p:nvSpPr>
          <p:cNvPr id="138" name="Google Shape;138;p21"/>
          <p:cNvSpPr/>
          <p:nvPr/>
        </p:nvSpPr>
        <p:spPr>
          <a:xfrm>
            <a:off x="854350" y="1160200"/>
            <a:ext cx="332700" cy="2922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2700825" y="3745525"/>
            <a:ext cx="219900" cy="11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21"/>
          <p:cNvPicPr preferRelativeResize="0"/>
          <p:nvPr/>
        </p:nvPicPr>
        <p:blipFill>
          <a:blip r:embed="rId5">
            <a:alphaModFix/>
          </a:blip>
          <a:stretch>
            <a:fillRect/>
          </a:stretch>
        </p:blipFill>
        <p:spPr>
          <a:xfrm>
            <a:off x="3121175" y="3546438"/>
            <a:ext cx="5460450" cy="513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10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10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10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1000"/>
                                        <p:tgtEl>
                                          <p:spTgt spid="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David Libre"/>
                <a:ea typeface="David Libre"/>
                <a:cs typeface="David Libre"/>
                <a:sym typeface="David Libre"/>
              </a:rPr>
              <a:t>איטרציות - </a:t>
            </a:r>
            <a:r>
              <a:rPr lang="en">
                <a:solidFill>
                  <a:srgbClr val="93C47D"/>
                </a:solidFill>
                <a:latin typeface="David Libre"/>
                <a:ea typeface="David Libre"/>
                <a:cs typeface="David Libre"/>
                <a:sym typeface="David Libre"/>
              </a:rPr>
              <a:t>עד שיימאס </a:t>
            </a:r>
            <a:endParaRPr>
              <a:solidFill>
                <a:srgbClr val="93C47D"/>
              </a:solidFill>
              <a:latin typeface="David Libre"/>
              <a:ea typeface="David Libre"/>
              <a:cs typeface="David Libre"/>
              <a:sym typeface="David Libre"/>
            </a:endParaRPr>
          </a:p>
        </p:txBody>
      </p:sp>
      <p:sp>
        <p:nvSpPr>
          <p:cNvPr id="146" name="Google Shape;146;p22"/>
          <p:cNvSpPr txBox="1"/>
          <p:nvPr/>
        </p:nvSpPr>
        <p:spPr>
          <a:xfrm>
            <a:off x="3525025" y="1248050"/>
            <a:ext cx="5346900" cy="15624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accent1"/>
                </a:solidFill>
                <a:latin typeface="Bree Serif"/>
                <a:ea typeface="Bree Serif"/>
                <a:cs typeface="Bree Serif"/>
                <a:sym typeface="Bree Serif"/>
              </a:rPr>
              <a:t>מוטיבציה</a:t>
            </a:r>
            <a:r>
              <a:rPr lang="en" sz="1600">
                <a:latin typeface="Bree Serif"/>
                <a:ea typeface="Bree Serif"/>
                <a:cs typeface="Bree Serif"/>
                <a:sym typeface="Bree Serif"/>
              </a:rPr>
              <a:t> - לנסות למצוא הודעות רלוונטיות מהשיחה</a:t>
            </a:r>
            <a:endParaRPr sz="1600">
              <a:solidFill>
                <a:schemeClr val="accent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נשתמש בדירוג ב-</a:t>
            </a:r>
            <a:r>
              <a:rPr b="1" lang="en" sz="1700">
                <a:solidFill>
                  <a:schemeClr val="accent1"/>
                </a:solidFill>
                <a:highlight>
                  <a:srgbClr val="FFFFFF"/>
                </a:highlight>
                <a:latin typeface="Bree Serif"/>
                <a:ea typeface="Bree Serif"/>
                <a:cs typeface="Bree Serif"/>
                <a:sym typeface="Bree Serif"/>
              </a:rPr>
              <a:t>α</a:t>
            </a:r>
            <a:r>
              <a:rPr lang="en" sz="1600">
                <a:solidFill>
                  <a:schemeClr val="dk1"/>
                </a:solidFill>
                <a:latin typeface="Bree Serif"/>
                <a:ea typeface="Bree Serif"/>
                <a:cs typeface="Bree Serif"/>
                <a:sym typeface="Bree Serif"/>
              </a:rPr>
              <a:t> כדי לבצע </a:t>
            </a:r>
            <a:r>
              <a:rPr lang="en" sz="1600">
                <a:solidFill>
                  <a:srgbClr val="FF0000"/>
                </a:solidFill>
                <a:latin typeface="Bree Serif"/>
                <a:ea typeface="Bree Serif"/>
                <a:cs typeface="Bree Serif"/>
                <a:sym typeface="Bree Serif"/>
              </a:rPr>
              <a:t>ממוצע משוקלל</a:t>
            </a:r>
            <a:endParaRPr sz="1600">
              <a:solidFill>
                <a:schemeClr val="dk1"/>
              </a:solidFill>
              <a:latin typeface="Bree Serif"/>
              <a:ea typeface="Bree Serif"/>
              <a:cs typeface="Bree Serif"/>
              <a:sym typeface="Bree Serif"/>
            </a:endParaRPr>
          </a:p>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נקבל וקטור </a:t>
            </a:r>
            <a:r>
              <a:rPr lang="en" sz="1600">
                <a:solidFill>
                  <a:srgbClr val="FF0000"/>
                </a:solidFill>
                <a:latin typeface="Bree Serif"/>
                <a:ea typeface="Bree Serif"/>
                <a:cs typeface="Bree Serif"/>
                <a:sym typeface="Bree Serif"/>
              </a:rPr>
              <a:t>שקרוב</a:t>
            </a:r>
            <a:r>
              <a:rPr lang="en" sz="1600">
                <a:solidFill>
                  <a:schemeClr val="dk1"/>
                </a:solidFill>
                <a:latin typeface="Bree Serif"/>
                <a:ea typeface="Bree Serif"/>
                <a:cs typeface="Bree Serif"/>
                <a:sym typeface="Bree Serif"/>
              </a:rPr>
              <a:t> לכל ההודעות הרלוונטיות</a:t>
            </a:r>
            <a:endParaRPr sz="1600">
              <a:solidFill>
                <a:schemeClr val="dk1"/>
              </a:solidFill>
              <a:latin typeface="Bree Serif"/>
              <a:ea typeface="Bree Serif"/>
              <a:cs typeface="Bree Serif"/>
              <a:sym typeface="Bree Serif"/>
            </a:endParaRPr>
          </a:p>
          <a:p>
            <a:pPr indent="0" lvl="0" marL="0" rtl="1" algn="r">
              <a:lnSpc>
                <a:spcPct val="150000"/>
              </a:lnSpc>
              <a:spcBef>
                <a:spcPts val="0"/>
              </a:spcBef>
              <a:spcAft>
                <a:spcPts val="0"/>
              </a:spcAft>
              <a:buNone/>
            </a:pPr>
            <a:r>
              <a:t/>
            </a:r>
            <a:endParaRPr sz="1600">
              <a:latin typeface="Bree Serif"/>
              <a:ea typeface="Bree Serif"/>
              <a:cs typeface="Bree Serif"/>
              <a:sym typeface="Bree Serif"/>
            </a:endParaRPr>
          </a:p>
        </p:txBody>
      </p:sp>
      <p:pic>
        <p:nvPicPr>
          <p:cNvPr id="147" name="Google Shape;147;p22"/>
          <p:cNvPicPr preferRelativeResize="0"/>
          <p:nvPr/>
        </p:nvPicPr>
        <p:blipFill>
          <a:blip r:embed="rId3">
            <a:alphaModFix/>
          </a:blip>
          <a:stretch>
            <a:fillRect/>
          </a:stretch>
        </p:blipFill>
        <p:spPr>
          <a:xfrm>
            <a:off x="311700" y="629320"/>
            <a:ext cx="3213325" cy="2006756"/>
          </a:xfrm>
          <a:prstGeom prst="rect">
            <a:avLst/>
          </a:prstGeom>
          <a:noFill/>
          <a:ln>
            <a:noFill/>
          </a:ln>
        </p:spPr>
      </p:pic>
      <p:sp>
        <p:nvSpPr>
          <p:cNvPr id="148" name="Google Shape;148;p22"/>
          <p:cNvSpPr/>
          <p:nvPr/>
        </p:nvSpPr>
        <p:spPr>
          <a:xfrm>
            <a:off x="2751175" y="955850"/>
            <a:ext cx="499500" cy="11856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2"/>
          <p:cNvPicPr preferRelativeResize="0"/>
          <p:nvPr/>
        </p:nvPicPr>
        <p:blipFill>
          <a:blip r:embed="rId4">
            <a:alphaModFix/>
          </a:blip>
          <a:stretch>
            <a:fillRect/>
          </a:stretch>
        </p:blipFill>
        <p:spPr>
          <a:xfrm>
            <a:off x="854350" y="2858088"/>
            <a:ext cx="5460450" cy="513375"/>
          </a:xfrm>
          <a:prstGeom prst="rect">
            <a:avLst/>
          </a:prstGeom>
          <a:noFill/>
          <a:ln>
            <a:noFill/>
          </a:ln>
        </p:spPr>
      </p:pic>
      <p:pic>
        <p:nvPicPr>
          <p:cNvPr id="150" name="Google Shape;150;p22"/>
          <p:cNvPicPr preferRelativeResize="0"/>
          <p:nvPr/>
        </p:nvPicPr>
        <p:blipFill>
          <a:blip r:embed="rId5">
            <a:alphaModFix/>
          </a:blip>
          <a:stretch>
            <a:fillRect/>
          </a:stretch>
        </p:blipFill>
        <p:spPr>
          <a:xfrm>
            <a:off x="854350" y="3593487"/>
            <a:ext cx="1571625" cy="628650"/>
          </a:xfrm>
          <a:prstGeom prst="rect">
            <a:avLst/>
          </a:prstGeom>
          <a:noFill/>
          <a:ln>
            <a:noFill/>
          </a:ln>
        </p:spPr>
      </p:pic>
      <p:pic>
        <p:nvPicPr>
          <p:cNvPr id="151" name="Google Shape;151;p22"/>
          <p:cNvPicPr preferRelativeResize="0"/>
          <p:nvPr/>
        </p:nvPicPr>
        <p:blipFill>
          <a:blip r:embed="rId6">
            <a:alphaModFix/>
          </a:blip>
          <a:stretch>
            <a:fillRect/>
          </a:stretch>
        </p:blipFill>
        <p:spPr>
          <a:xfrm>
            <a:off x="2917813" y="3683962"/>
            <a:ext cx="1333500" cy="447675"/>
          </a:xfrm>
          <a:prstGeom prst="rect">
            <a:avLst/>
          </a:prstGeom>
          <a:noFill/>
          <a:ln>
            <a:noFill/>
          </a:ln>
        </p:spPr>
      </p:pic>
      <p:sp>
        <p:nvSpPr>
          <p:cNvPr id="152" name="Google Shape;152;p22"/>
          <p:cNvSpPr/>
          <p:nvPr/>
        </p:nvSpPr>
        <p:spPr>
          <a:xfrm>
            <a:off x="2564625" y="3846950"/>
            <a:ext cx="199500" cy="12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txBox="1"/>
          <p:nvPr/>
        </p:nvSpPr>
        <p:spPr>
          <a:xfrm>
            <a:off x="5871925" y="2427000"/>
            <a:ext cx="3000000" cy="431100"/>
          </a:xfrm>
          <a:prstGeom prst="rect">
            <a:avLst/>
          </a:prstGeom>
          <a:noFill/>
          <a:ln>
            <a:noFill/>
          </a:ln>
        </p:spPr>
        <p:txBody>
          <a:bodyPr anchorCtr="0" anchor="t" bIns="91425" lIns="91425" spcFirstLastPara="1" rIns="91425" wrap="square" tIns="91425">
            <a:spAutoFit/>
          </a:bodyPr>
          <a:lstStyle/>
          <a:p>
            <a:pPr indent="-330200" lvl="0" marL="457200" rtl="1" algn="r">
              <a:lnSpc>
                <a:spcPct val="15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נחבר אותו עם </a:t>
            </a:r>
            <a:r>
              <a:rPr lang="en" sz="1600">
                <a:solidFill>
                  <a:schemeClr val="accent1"/>
                </a:solidFill>
                <a:latin typeface="Bree Serif"/>
                <a:ea typeface="Bree Serif"/>
                <a:cs typeface="Bree Serif"/>
                <a:sym typeface="Bree Serif"/>
              </a:rPr>
              <a:t>q</a:t>
            </a:r>
            <a:r>
              <a:rPr lang="en" sz="1600">
                <a:solidFill>
                  <a:schemeClr val="dk1"/>
                </a:solidFill>
                <a:latin typeface="Bree Serif"/>
                <a:ea typeface="Bree Serif"/>
                <a:cs typeface="Bree Serif"/>
                <a:sym typeface="Bree Serif"/>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1000"/>
                                        <p:tgtEl>
                                          <p:spTgt spid="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1000"/>
                                        <p:tgtEl>
                                          <p:spTgt spid="1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Effect filter="fade" transition="in">
                                      <p:cBhvr>
                                        <p:cTn dur="1000"/>
                                        <p:tgtEl>
                                          <p:spTgt spid="1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