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9850" cx="9144000"/>
  <p:notesSz cx="9144000" cy="5149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34qSaRohI/P99OXqZNnaTZ7E+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2beb1558d_0_19:notes"/>
          <p:cNvSpPr txBox="1"/>
          <p:nvPr>
            <p:ph idx="1" type="body"/>
          </p:nvPr>
        </p:nvSpPr>
        <p:spPr>
          <a:xfrm>
            <a:off x="914400" y="2478088"/>
            <a:ext cx="7315200" cy="20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f2beb1558d_0_19:notes"/>
          <p:cNvSpPr/>
          <p:nvPr>
            <p:ph idx="2" type="sldImg"/>
          </p:nvPr>
        </p:nvSpPr>
        <p:spPr>
          <a:xfrm>
            <a:off x="3030538" y="644525"/>
            <a:ext cx="30828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2beb1558d_0_8:notes"/>
          <p:cNvSpPr/>
          <p:nvPr>
            <p:ph idx="2" type="sldImg"/>
          </p:nvPr>
        </p:nvSpPr>
        <p:spPr>
          <a:xfrm>
            <a:off x="3030538" y="644525"/>
            <a:ext cx="30828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2beb1558d_0_8:notes"/>
          <p:cNvSpPr txBox="1"/>
          <p:nvPr>
            <p:ph idx="1" type="body"/>
          </p:nvPr>
        </p:nvSpPr>
        <p:spPr>
          <a:xfrm>
            <a:off x="914400" y="2478088"/>
            <a:ext cx="7315200" cy="20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f2beb1558d_0_8:notes"/>
          <p:cNvSpPr txBox="1"/>
          <p:nvPr>
            <p:ph idx="12" type="sldNum"/>
          </p:nvPr>
        </p:nvSpPr>
        <p:spPr>
          <a:xfrm>
            <a:off x="5180013" y="4891088"/>
            <a:ext cx="3962400" cy="25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2beb1558d_0_36:notes"/>
          <p:cNvSpPr txBox="1"/>
          <p:nvPr>
            <p:ph idx="1" type="body"/>
          </p:nvPr>
        </p:nvSpPr>
        <p:spPr>
          <a:xfrm>
            <a:off x="914400" y="2478088"/>
            <a:ext cx="7315200" cy="20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f2beb1558d_0_36:notes"/>
          <p:cNvSpPr/>
          <p:nvPr>
            <p:ph idx="2" type="sldImg"/>
          </p:nvPr>
        </p:nvSpPr>
        <p:spPr>
          <a:xfrm>
            <a:off x="3030538" y="644525"/>
            <a:ext cx="30828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2beb1558d_0_29:notes"/>
          <p:cNvSpPr txBox="1"/>
          <p:nvPr>
            <p:ph idx="1" type="body"/>
          </p:nvPr>
        </p:nvSpPr>
        <p:spPr>
          <a:xfrm>
            <a:off x="914400" y="2478088"/>
            <a:ext cx="7315200" cy="20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f2beb1558d_0_29:notes"/>
          <p:cNvSpPr/>
          <p:nvPr>
            <p:ph idx="2" type="sldImg"/>
          </p:nvPr>
        </p:nvSpPr>
        <p:spPr>
          <a:xfrm>
            <a:off x="3030538" y="644525"/>
            <a:ext cx="30828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2beb1558d_0_0:notes"/>
          <p:cNvSpPr/>
          <p:nvPr>
            <p:ph idx="2" type="sldImg"/>
          </p:nvPr>
        </p:nvSpPr>
        <p:spPr>
          <a:xfrm>
            <a:off x="3030538" y="644525"/>
            <a:ext cx="30828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2beb1558d_0_0:notes"/>
          <p:cNvSpPr txBox="1"/>
          <p:nvPr>
            <p:ph idx="1" type="body"/>
          </p:nvPr>
        </p:nvSpPr>
        <p:spPr>
          <a:xfrm>
            <a:off x="914400" y="2478088"/>
            <a:ext cx="7315200" cy="20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f2beb1558d_0_0:notes"/>
          <p:cNvSpPr txBox="1"/>
          <p:nvPr>
            <p:ph idx="12" type="sldNum"/>
          </p:nvPr>
        </p:nvSpPr>
        <p:spPr>
          <a:xfrm>
            <a:off x="5180013" y="4891088"/>
            <a:ext cx="3962400" cy="25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/>
        </p:nvSpPr>
        <p:spPr>
          <a:xfrm>
            <a:off x="914400" y="3717925"/>
            <a:ext cx="7162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User-centric Analysis of Multimedia Data Group, TU Ilmenau</a:t>
            </a:r>
            <a:endParaRPr b="0" i="0" sz="1400" u="none" cap="none" strike="noStrike">
              <a:solidFill>
                <a:srgbClr val="0033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www.tu-ilmenau.de/mt-nam/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slide">
  <p:cSld name="Normal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0" type="dt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4496400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cap="flat" cmpd="sng" w="9525">
            <a:solidFill>
              <a:srgbClr val="0074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14000" y="4590000"/>
            <a:ext cx="1973213" cy="4632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19299" y="243972"/>
            <a:ext cx="83055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3500"/>
              <a:t>MRSP Seminar Project</a:t>
            </a:r>
            <a:endParaRPr sz="3500"/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3500"/>
              <a:t>Perceptual Similarity between Different Audio Stimuli</a:t>
            </a:r>
            <a:endParaRPr b="0"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1649100" y="2418900"/>
            <a:ext cx="584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003358"/>
                </a:solidFill>
              </a:rPr>
              <a:t>Azmat Sultan Awan - 65821</a:t>
            </a:r>
            <a:endParaRPr sz="19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003358"/>
                </a:solidFill>
              </a:rPr>
              <a:t>Bharani Jayakumar - 66451</a:t>
            </a:r>
            <a:endParaRPr sz="19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003358"/>
                </a:solidFill>
              </a:rPr>
              <a:t>Umair Khalid - 66512</a:t>
            </a:r>
            <a:endParaRPr sz="19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003358"/>
                </a:solidFill>
              </a:rPr>
              <a:t>Tarun Devidas Ramani - 66160</a:t>
            </a:r>
            <a:endParaRPr sz="12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 sz="1200">
                <a:solidFill>
                  <a:srgbClr val="003358"/>
                </a:solidFill>
              </a:rPr>
              <a:t>Suprabha Ghosh - 64365</a:t>
            </a:r>
            <a:endParaRPr sz="1900">
              <a:solidFill>
                <a:srgbClr val="0033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5: Report and Coordination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19298" y="974725"/>
            <a:ext cx="7491470" cy="477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Outliers:</a:t>
            </a:r>
            <a:r>
              <a:rPr lang="de-DE"/>
              <a:t> 2 outliers removed from the dataset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A screenshot of a graph&#10;&#10;Description automatically generated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649" y="1303249"/>
            <a:ext cx="6960619" cy="30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2beb1558d_0_19"/>
          <p:cNvSpPr txBox="1"/>
          <p:nvPr>
            <p:ph type="title"/>
          </p:nvPr>
        </p:nvSpPr>
        <p:spPr>
          <a:xfrm>
            <a:off x="419299" y="243972"/>
            <a:ext cx="8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5: Report and Coordination</a:t>
            </a:r>
            <a:endParaRPr/>
          </a:p>
        </p:txBody>
      </p:sp>
      <p:sp>
        <p:nvSpPr>
          <p:cNvPr id="108" name="Google Shape;108;g2f2beb1558d_0_19"/>
          <p:cNvSpPr txBox="1"/>
          <p:nvPr>
            <p:ph idx="12" type="sldNum"/>
          </p:nvPr>
        </p:nvSpPr>
        <p:spPr>
          <a:xfrm>
            <a:off x="254259" y="4740549"/>
            <a:ext cx="42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9" name="Google Shape;109;g2f2beb1558d_0_19"/>
          <p:cNvSpPr txBox="1"/>
          <p:nvPr>
            <p:ph idx="1" type="body"/>
          </p:nvPr>
        </p:nvSpPr>
        <p:spPr>
          <a:xfrm>
            <a:off x="419300" y="974725"/>
            <a:ext cx="7491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Comparison: </a:t>
            </a:r>
            <a:r>
              <a:rPr lang="de-DE"/>
              <a:t>Objective Test Results (Winners) vs. Subjective Test Results (MOS)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0" name="Google Shape;110;g2f2beb1558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00" y="1676800"/>
            <a:ext cx="4643400" cy="12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f2beb1558d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900" y="3115500"/>
            <a:ext cx="4643400" cy="128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2beb1558d_0_8"/>
          <p:cNvSpPr txBox="1"/>
          <p:nvPr>
            <p:ph type="title"/>
          </p:nvPr>
        </p:nvSpPr>
        <p:spPr>
          <a:xfrm>
            <a:off x="419299" y="243972"/>
            <a:ext cx="83055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118" name="Google Shape;118;g2f2beb1558d_0_8"/>
          <p:cNvSpPr txBox="1"/>
          <p:nvPr>
            <p:ph idx="12" type="sldNum"/>
          </p:nvPr>
        </p:nvSpPr>
        <p:spPr>
          <a:xfrm>
            <a:off x="254259" y="4740549"/>
            <a:ext cx="4266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9" name="Google Shape;119;g2f2beb1558d_0_8"/>
          <p:cNvSpPr txBox="1"/>
          <p:nvPr>
            <p:ph idx="1" type="body"/>
          </p:nvPr>
        </p:nvSpPr>
        <p:spPr>
          <a:xfrm>
            <a:off x="419298" y="974725"/>
            <a:ext cx="8305500" cy="33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AAC Superiority</a:t>
            </a:r>
            <a:r>
              <a:rPr lang="de-DE"/>
              <a:t>: AAC encoding causes less perceptual loss than quantization.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Genre Impact</a:t>
            </a:r>
            <a:r>
              <a:rPr lang="de-DE"/>
              <a:t>: Encoding performance varies by genre, with AAC excelling overall.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Content Influence</a:t>
            </a:r>
            <a:r>
              <a:rPr lang="de-DE"/>
              <a:t>: Complex audio benefits more from AAC encoding.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Environment Factor</a:t>
            </a:r>
            <a:r>
              <a:rPr lang="de-DE"/>
              <a:t>: Acoustic environments affect perceptual loss.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Optimized Processing</a:t>
            </a:r>
            <a:r>
              <a:rPr lang="de-DE"/>
              <a:t>: Tailored processing ensures quality with smaller file sizes.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2beb1558d_0_36"/>
          <p:cNvSpPr txBox="1"/>
          <p:nvPr>
            <p:ph type="title"/>
          </p:nvPr>
        </p:nvSpPr>
        <p:spPr>
          <a:xfrm>
            <a:off x="419299" y="1310772"/>
            <a:ext cx="8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3500"/>
              <a:t>Thank You</a:t>
            </a:r>
            <a:endParaRPr/>
          </a:p>
        </p:txBody>
      </p:sp>
      <p:sp>
        <p:nvSpPr>
          <p:cNvPr id="125" name="Google Shape;125;g2f2beb1558d_0_36"/>
          <p:cNvSpPr txBox="1"/>
          <p:nvPr>
            <p:ph idx="12" type="sldNum"/>
          </p:nvPr>
        </p:nvSpPr>
        <p:spPr>
          <a:xfrm>
            <a:off x="254259" y="4740549"/>
            <a:ext cx="42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6" name="Google Shape;126;g2f2beb1558d_0_36"/>
          <p:cNvSpPr txBox="1"/>
          <p:nvPr/>
        </p:nvSpPr>
        <p:spPr>
          <a:xfrm>
            <a:off x="1649100" y="2418900"/>
            <a:ext cx="584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3358"/>
                </a:solidFill>
              </a:rPr>
              <a:t>Azmat Sultan Awan - 65821</a:t>
            </a:r>
            <a:endParaRPr sz="19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3358"/>
                </a:solidFill>
              </a:rPr>
              <a:t>Bharani Jayakumar - 66451</a:t>
            </a:r>
            <a:endParaRPr sz="19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3358"/>
                </a:solidFill>
              </a:rPr>
              <a:t>Umair Khalid - 66512</a:t>
            </a:r>
            <a:endParaRPr sz="19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3358"/>
                </a:solidFill>
              </a:rPr>
              <a:t>Tarun Devidas Ramani - 66160</a:t>
            </a:r>
            <a:endParaRPr sz="1200">
              <a:solidFill>
                <a:srgbClr val="003358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3358"/>
                </a:solidFill>
              </a:rPr>
              <a:t>Suprabha Ghosh - 64365</a:t>
            </a:r>
            <a:endParaRPr sz="1900">
              <a:solidFill>
                <a:srgbClr val="0033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2beb1558d_0_29"/>
          <p:cNvSpPr txBox="1"/>
          <p:nvPr>
            <p:ph type="title"/>
          </p:nvPr>
        </p:nvSpPr>
        <p:spPr>
          <a:xfrm>
            <a:off x="419299" y="243972"/>
            <a:ext cx="8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43" name="Google Shape;43;g2f2beb1558d_0_29"/>
          <p:cNvSpPr txBox="1"/>
          <p:nvPr>
            <p:ph idx="12" type="sldNum"/>
          </p:nvPr>
        </p:nvSpPr>
        <p:spPr>
          <a:xfrm>
            <a:off x="254259" y="4740549"/>
            <a:ext cx="42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" name="Google Shape;44;g2f2beb1558d_0_29"/>
          <p:cNvSpPr txBox="1"/>
          <p:nvPr>
            <p:ph idx="1" type="body"/>
          </p:nvPr>
        </p:nvSpPr>
        <p:spPr>
          <a:xfrm>
            <a:off x="419298" y="974725"/>
            <a:ext cx="83019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Identify perceptual similarities between different audio stimuli.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Approach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Prepare Audio Data</a:t>
            </a:r>
            <a:endParaRPr/>
          </a:p>
          <a:p>
            <a:pPr indent="-342900" lvl="1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Computing Perceptual Loss</a:t>
            </a:r>
            <a:endParaRPr/>
          </a:p>
          <a:p>
            <a:pPr indent="-342900" lvl="1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MUSHRA Test Preparation</a:t>
            </a:r>
            <a:endParaRPr/>
          </a:p>
          <a:p>
            <a:pPr indent="-342900" lvl="1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Conducting Listening Experiments</a:t>
            </a:r>
            <a:endParaRPr/>
          </a:p>
          <a:p>
            <a:pPr indent="-342900" lvl="1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Report and Coordination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1: Preparing Audio Data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Prepare five dry audio files with distinct spectral characteristics.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Generate three versions of each audio type in different acoustic environments: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Small Office Environment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Opera Hall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Reverb Hall with at least 1.5 sec reverberation time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Result: 20 audio files, each group containing four versions of an audio type.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2: Compute Perceptual Loss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Perceptual loss was computed between: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Original and quantized sound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Original and AAC encoded sound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Results show AAC encoding outperforms quantization for most genres except poetry.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Example Data: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Poetry: Quantization better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Ambient: AAC better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Drum Beat: AAC better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Instrumental: AAC better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2: Results Table</a:t>
            </a:r>
            <a:endParaRPr b="0"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A table of numbers and symbols&#10;&#10;Description automatically generated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69" y="882384"/>
            <a:ext cx="5474904" cy="338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2beb1558d_0_0"/>
          <p:cNvSpPr txBox="1"/>
          <p:nvPr>
            <p:ph type="title"/>
          </p:nvPr>
        </p:nvSpPr>
        <p:spPr>
          <a:xfrm>
            <a:off x="419299" y="243972"/>
            <a:ext cx="83055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Task 2: Comparison of Quantized &amp; AAC Loss</a:t>
            </a:r>
            <a:endParaRPr/>
          </a:p>
        </p:txBody>
      </p:sp>
      <p:sp>
        <p:nvSpPr>
          <p:cNvPr id="72" name="Google Shape;72;g2f2beb1558d_0_0"/>
          <p:cNvSpPr txBox="1"/>
          <p:nvPr>
            <p:ph idx="12" type="sldNum"/>
          </p:nvPr>
        </p:nvSpPr>
        <p:spPr>
          <a:xfrm>
            <a:off x="254259" y="4740549"/>
            <a:ext cx="4266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3" name="Google Shape;73;g2f2beb155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337" y="1082075"/>
            <a:ext cx="6307426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3: MUSHRA Subjective Measures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419298" y="974725"/>
            <a:ext cx="830404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Evaluation:</a:t>
            </a:r>
            <a:r>
              <a:rPr lang="de-DE"/>
              <a:t> Compare perceived audio quality of different sound types to assess impact of acousting environments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Listener Ratings:</a:t>
            </a:r>
            <a:r>
              <a:rPr lang="de-DE"/>
              <a:t> Detailed ratings on a scale from 0 to 100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Standardization:</a:t>
            </a:r>
            <a:r>
              <a:rPr lang="de-DE"/>
              <a:t> ITU-R BS.1534 for consistency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Environment Impact:</a:t>
            </a:r>
            <a:r>
              <a:rPr lang="de-DE"/>
              <a:t> Understanding influence on sound quality perception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Reference:</a:t>
            </a:r>
            <a:r>
              <a:rPr lang="de-DE"/>
              <a:t> </a:t>
            </a:r>
            <a:r>
              <a:rPr i="1" lang="de-DE"/>
              <a:t>https://audiogroup.web.th-koeln.de/scale.html</a:t>
            </a:r>
            <a:endParaRPr i="1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4: Listening Experiment Management</a:t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19298" y="974725"/>
            <a:ext cx="830404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de-DE"/>
              <a:t>Participants trained on MUSHRA interface and task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de-DE"/>
              <a:t>Subjects rated audio samples on a 0-100 scale in randomized order to prevent bias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Equipment:</a:t>
            </a:r>
            <a:r>
              <a:rPr lang="de-DE"/>
              <a:t> High-quality circum-aural headphones provided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Duration: </a:t>
            </a:r>
            <a:r>
              <a:rPr lang="de-DE"/>
              <a:t>Over 2 days (with 19 participants)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Analysis:</a:t>
            </a:r>
            <a:r>
              <a:rPr lang="de-DE"/>
              <a:t> Created graphs of individual audio samples for detailed analysis of perceptual differences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4: Listening Experiment Management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19298" y="974725"/>
            <a:ext cx="830404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Recognisable Differences:</a:t>
            </a:r>
            <a:r>
              <a:rPr lang="de-DE"/>
              <a:t> Poetry, Drum Beat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Similar Perceptions: </a:t>
            </a:r>
            <a:r>
              <a:rPr lang="de-DE"/>
              <a:t>Piano, Instrumental, Ambient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Acoustic Environment Preferences</a:t>
            </a:r>
            <a:endParaRPr b="1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de-DE"/>
              <a:t>Dry Sound: </a:t>
            </a:r>
            <a:r>
              <a:rPr lang="de-DE"/>
              <a:t>Preferred with consistent liking and fewer outliers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de-DE"/>
              <a:t>Reverb Hall, Small Office:</a:t>
            </a:r>
            <a:r>
              <a:rPr lang="de-DE"/>
              <a:t> </a:t>
            </a:r>
            <a:r>
              <a:rPr lang="de-DE" sz="1800"/>
              <a:t>Lower mean scores, indicating lower overall preference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de-DE"/>
              <a:t>Opera Hall: </a:t>
            </a:r>
            <a:r>
              <a:rPr lang="de-DE" sz="1800"/>
              <a:t>Moderate preference with fewer outliers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2019-03-07T11:58:08Z</dcterms:created>
  <dc:creator>matthias.hirth@tu-ilmenau.de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