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2" r:id="rId2"/>
    <p:sldId id="284" r:id="rId3"/>
    <p:sldId id="283" r:id="rId4"/>
    <p:sldId id="286" r:id="rId5"/>
    <p:sldId id="287" r:id="rId6"/>
    <p:sldId id="294" r:id="rId7"/>
    <p:sldId id="296" r:id="rId8"/>
    <p:sldId id="295" r:id="rId9"/>
    <p:sldId id="297" r:id="rId10"/>
    <p:sldId id="293" r:id="rId11"/>
  </p:sldIdLst>
  <p:sldSz cx="9144000" cy="5149850"/>
  <p:notesSz cx="9144000" cy="5149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v2EdMjGYIkNu968fDu+fYjST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0D6F7-D2D4-9E24-0860-D0FA368C3A82}" v="1285" dt="2024-07-31T13:15:18.246"/>
  </p1510:revLst>
</p1510:revInfo>
</file>

<file path=ppt/tableStyles.xml><?xml version="1.0" encoding="utf-8"?>
<a:tblStyleLst xmlns:a="http://schemas.openxmlformats.org/drawingml/2006/main" def="{B0F7810E-30E6-447E-AB5D-765BDE4E54A5}">
  <a:tblStyle styleId="{B0F7810E-30E6-447E-AB5D-765BDE4E5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User-centric Analysis of Multimedia Data Group, TU Ilmenau</a:t>
            </a:r>
            <a:endParaRPr sz="1400">
              <a:solidFill>
                <a:srgbClr val="003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www.tu-ilmenau.de/mt-nam/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rgbClr val="00335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slide">
  <p:cSld name="Normal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007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4000" y="4590000"/>
            <a:ext cx="1973213" cy="4632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E43FE-CEBB-C27D-A486-D9FFF0D4B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047FF-E03D-E308-86F1-7C52484A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669925"/>
            <a:ext cx="7162800" cy="1980549"/>
          </a:xfrm>
        </p:spPr>
        <p:txBody>
          <a:bodyPr/>
          <a:lstStyle/>
          <a:p>
            <a:r>
              <a:rPr lang="de-DE" sz="3500" dirty="0"/>
              <a:t>MRSP Seminar Project</a:t>
            </a:r>
            <a:endParaRPr lang="en-US" sz="3500" dirty="0"/>
          </a:p>
          <a:p>
            <a:r>
              <a:rPr lang="de-DE" sz="3500" err="1"/>
              <a:t>Perceptual</a:t>
            </a:r>
            <a:r>
              <a:rPr lang="de-DE" sz="3500" dirty="0"/>
              <a:t> </a:t>
            </a:r>
            <a:r>
              <a:rPr lang="de-DE" sz="3500" err="1"/>
              <a:t>Similarity</a:t>
            </a:r>
            <a:r>
              <a:rPr lang="de-DE" sz="3500" dirty="0"/>
              <a:t> </a:t>
            </a:r>
            <a:r>
              <a:rPr lang="de-DE" sz="3500" err="1"/>
              <a:t>between</a:t>
            </a:r>
            <a:r>
              <a:rPr lang="de-DE" sz="3500" dirty="0"/>
              <a:t> Different Audio Stimuli</a:t>
            </a:r>
            <a:endParaRPr lang="de-DE" sz="35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05B7-255E-078B-933B-225CF0F7B2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4400" y="2565159"/>
            <a:ext cx="7159800" cy="1010858"/>
          </a:xfrm>
        </p:spPr>
        <p:txBody>
          <a:bodyPr/>
          <a:lstStyle/>
          <a:p>
            <a:r>
              <a:rPr lang="en-GB" sz="1200" dirty="0"/>
              <a:t>Azmat Sultan Awan - 65821</a:t>
            </a:r>
          </a:p>
          <a:p>
            <a:r>
              <a:rPr lang="en-GB" sz="1200" dirty="0"/>
              <a:t>Bharani Jayakumar - 66451</a:t>
            </a:r>
          </a:p>
          <a:p>
            <a:r>
              <a:rPr lang="en-GB" sz="1200" dirty="0"/>
              <a:t>Umair Khalid - 66512</a:t>
            </a:r>
          </a:p>
          <a:p>
            <a:r>
              <a:rPr lang="en-GB" sz="1200" dirty="0"/>
              <a:t>Tarun Devidas Ramani - 66160</a:t>
            </a:r>
            <a:endParaRPr lang="en-US" sz="1200" dirty="0"/>
          </a:p>
          <a:p>
            <a:r>
              <a:rPr lang="en-GB" sz="1200" dirty="0"/>
              <a:t>Suprabha Ghosh - 64365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E43FE-CEBB-C27D-A486-D9FFF0D4B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047FF-E03D-E308-86F1-7C52484A6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 </a:t>
            </a:r>
            <a:r>
              <a:rPr lang="de-DE" dirty="0" err="1"/>
              <a:t>You</a:t>
            </a:r>
            <a:endParaRPr lang="en-US" dirty="0" err="1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1117078-EB17-61C8-6398-37AD5589FA1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4400" y="2565159"/>
            <a:ext cx="7159800" cy="1010858"/>
          </a:xfrm>
        </p:spPr>
        <p:txBody>
          <a:bodyPr/>
          <a:lstStyle/>
          <a:p>
            <a:r>
              <a:rPr lang="en-GB" sz="1200" dirty="0"/>
              <a:t>Azmat Sultan Awan - 65821</a:t>
            </a:r>
          </a:p>
          <a:p>
            <a:r>
              <a:rPr lang="en-GB" sz="1200" dirty="0"/>
              <a:t>Bharani Jayakumar - 66451</a:t>
            </a:r>
          </a:p>
          <a:p>
            <a:r>
              <a:rPr lang="en-GB" sz="1200" dirty="0"/>
              <a:t>Umair Khalid - 66512</a:t>
            </a:r>
          </a:p>
          <a:p>
            <a:r>
              <a:rPr lang="en-GB" sz="1200" dirty="0"/>
              <a:t>Tarun Devidas Ramani - 66160</a:t>
            </a:r>
            <a:endParaRPr lang="en-US" sz="1200" dirty="0"/>
          </a:p>
          <a:p>
            <a:r>
              <a:rPr lang="en-GB" sz="1200" dirty="0"/>
              <a:t>Suprabha Ghosh - 64365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812-C302-DC0D-AE50-81E99532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dirty="0" err="1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789D-3F02-9A05-F6AF-5FE7A6D8C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036F-1241-99F0-065B-6BAF1018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1756" cy="2631536"/>
          </a:xfrm>
        </p:spPr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Approach</a:t>
            </a:r>
          </a:p>
          <a:p>
            <a:pPr lvl="1">
              <a:buSzPts val="1800"/>
              <a:buAutoNum type="arabicPeriod"/>
            </a:pPr>
            <a:r>
              <a:rPr lang="de-DE" dirty="0" err="1"/>
              <a:t>Prepare</a:t>
            </a:r>
            <a:r>
              <a:rPr lang="de-DE" dirty="0"/>
              <a:t> Audio Data</a:t>
            </a:r>
          </a:p>
          <a:p>
            <a:pPr marL="927100" lvl="1" indent="-342900">
              <a:buSzPts val="1800"/>
              <a:buAutoNum type="arabicPeriod"/>
            </a:pPr>
            <a:r>
              <a:rPr lang="de-DE" dirty="0"/>
              <a:t>Computing </a:t>
            </a:r>
            <a:r>
              <a:rPr lang="de-DE" dirty="0" err="1"/>
              <a:t>Perceptual</a:t>
            </a:r>
            <a:r>
              <a:rPr lang="de-DE" dirty="0"/>
              <a:t> Loss</a:t>
            </a:r>
          </a:p>
          <a:p>
            <a:pPr marL="927100" lvl="1" indent="-342900">
              <a:buSzPts val="1800"/>
              <a:buAutoNum type="arabicPeriod"/>
            </a:pPr>
            <a:r>
              <a:rPr lang="de-DE" dirty="0"/>
              <a:t>MUSHRA Test </a:t>
            </a:r>
            <a:r>
              <a:rPr lang="de-DE" dirty="0" err="1"/>
              <a:t>Preparation</a:t>
            </a:r>
            <a:endParaRPr lang="de-DE" dirty="0"/>
          </a:p>
          <a:p>
            <a:pPr marL="927100" lvl="1" indent="-342900">
              <a:buSzPts val="1800"/>
              <a:buAutoNum type="arabicPeriod"/>
            </a:pPr>
            <a:r>
              <a:rPr lang="de-DE" dirty="0" err="1"/>
              <a:t>Conducting</a:t>
            </a:r>
            <a:r>
              <a:rPr lang="de-DE" dirty="0"/>
              <a:t> Listening Experiments</a:t>
            </a:r>
          </a:p>
          <a:p>
            <a:pPr marL="927100" lvl="1" indent="-342900">
              <a:buSzPts val="1800"/>
              <a:buAutoNum type="arabicPeriod"/>
            </a:pPr>
            <a:r>
              <a:rPr lang="de-DE" dirty="0"/>
              <a:t>Report and </a:t>
            </a:r>
            <a:r>
              <a:rPr lang="de-DE" dirty="0" err="1"/>
              <a:t>Coordination</a:t>
            </a:r>
          </a:p>
          <a:p>
            <a:pPr>
              <a:buSzPts val="1800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75A-81CB-057E-7B8F-E1147484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Preparing</a:t>
            </a:r>
            <a:r>
              <a:rPr lang="de-DE" dirty="0"/>
              <a:t> Audio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34C77-3D79-2390-7387-35D05F1E1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59EE-1BCB-DF85-F24B-0A1CDF25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dry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.</a:t>
            </a:r>
            <a:endParaRPr lang="en-US" dirty="0"/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Generate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type in different </a:t>
            </a:r>
            <a:r>
              <a:rPr lang="de-DE" dirty="0" err="1"/>
              <a:t>acoustic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:</a:t>
            </a:r>
          </a:p>
          <a:p>
            <a:pPr lvl="1">
              <a:buFont typeface="Courier New"/>
              <a:buChar char="o"/>
            </a:pPr>
            <a:r>
              <a:rPr lang="de-DE" dirty="0"/>
              <a:t>Small Office Environment</a:t>
            </a:r>
          </a:p>
          <a:p>
            <a:pPr lvl="1">
              <a:buFont typeface="Courier New"/>
              <a:buChar char="o"/>
            </a:pPr>
            <a:r>
              <a:rPr lang="de-DE" dirty="0"/>
              <a:t>Opera Hall</a:t>
            </a:r>
          </a:p>
          <a:p>
            <a:pPr lvl="1">
              <a:buSzPts val="1800"/>
              <a:buFont typeface="Courier New"/>
              <a:buChar char="o"/>
            </a:pPr>
            <a:r>
              <a:rPr lang="de-DE" err="1"/>
              <a:t>Reverb</a:t>
            </a:r>
            <a:r>
              <a:rPr lang="de-DE" dirty="0"/>
              <a:t> Hall </a:t>
            </a:r>
            <a:r>
              <a:rPr lang="de-DE" err="1"/>
              <a:t>with</a:t>
            </a:r>
            <a:r>
              <a:rPr lang="de-DE" dirty="0"/>
              <a:t> at least 1.5 sec </a:t>
            </a:r>
            <a:r>
              <a:rPr lang="de-DE" err="1"/>
              <a:t>reverberation</a:t>
            </a:r>
            <a:r>
              <a:rPr lang="de-DE" dirty="0"/>
              <a:t> time</a:t>
            </a:r>
          </a:p>
          <a:p>
            <a:pPr lvl="1">
              <a:buFont typeface="Courier New"/>
              <a:buChar char="o"/>
            </a:pPr>
            <a:endParaRPr lang="de-DE" sz="1800" dirty="0"/>
          </a:p>
          <a:p>
            <a:r>
              <a:rPr lang="de-DE" err="1"/>
              <a:t>Result</a:t>
            </a:r>
            <a:r>
              <a:rPr lang="de-DE" dirty="0"/>
              <a:t>: 20 </a:t>
            </a:r>
            <a:r>
              <a:rPr lang="de-DE" err="1"/>
              <a:t>audio</a:t>
            </a:r>
            <a:r>
              <a:rPr lang="de-DE" dirty="0"/>
              <a:t> </a:t>
            </a:r>
            <a:r>
              <a:rPr lang="de-DE" err="1"/>
              <a:t>files</a:t>
            </a:r>
            <a:r>
              <a:rPr lang="de-DE" dirty="0"/>
              <a:t>, </a:t>
            </a:r>
            <a:r>
              <a:rPr lang="de-DE" err="1"/>
              <a:t>each</a:t>
            </a:r>
            <a:r>
              <a:rPr lang="de-DE" dirty="0"/>
              <a:t> </a:t>
            </a:r>
            <a:r>
              <a:rPr lang="de-DE" err="1"/>
              <a:t>group</a:t>
            </a:r>
            <a:r>
              <a:rPr lang="de-DE" dirty="0"/>
              <a:t> </a:t>
            </a:r>
            <a:r>
              <a:rPr lang="de-DE" err="1"/>
              <a:t>containing</a:t>
            </a:r>
            <a:r>
              <a:rPr lang="de-DE" dirty="0"/>
              <a:t> </a:t>
            </a:r>
            <a:r>
              <a:rPr lang="de-DE" err="1"/>
              <a:t>four</a:t>
            </a:r>
            <a:r>
              <a:rPr lang="de-DE" dirty="0"/>
              <a:t> </a:t>
            </a:r>
            <a:r>
              <a:rPr lang="de-DE" err="1"/>
              <a:t>versions</a:t>
            </a:r>
            <a:r>
              <a:rPr lang="de-DE" dirty="0"/>
              <a:t> </a:t>
            </a:r>
            <a:r>
              <a:rPr lang="de-DE" err="1"/>
              <a:t>of</a:t>
            </a:r>
            <a:r>
              <a:rPr lang="de-DE" dirty="0"/>
              <a:t> an </a:t>
            </a:r>
            <a:r>
              <a:rPr lang="de-DE" err="1"/>
              <a:t>audio</a:t>
            </a:r>
            <a:r>
              <a:rPr lang="de-DE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26822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C39B-A538-E11B-D667-2F61F794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Loss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8D157-DDD1-9EF2-81DC-A4B49022F1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64A-18B0-020B-6573-94C0146AB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was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:</a:t>
            </a:r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Original and </a:t>
            </a:r>
            <a:r>
              <a:rPr lang="de-DE" dirty="0" err="1"/>
              <a:t>quantized</a:t>
            </a:r>
            <a:r>
              <a:rPr lang="de-DE" dirty="0"/>
              <a:t> </a:t>
            </a:r>
            <a:r>
              <a:rPr lang="de-DE" dirty="0" err="1"/>
              <a:t>sound</a:t>
            </a:r>
            <a:endParaRPr lang="de-DE" dirty="0"/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Original and AAC </a:t>
            </a:r>
            <a:r>
              <a:rPr lang="de-DE" err="1"/>
              <a:t>encoded</a:t>
            </a:r>
            <a:r>
              <a:rPr lang="de-DE" dirty="0"/>
              <a:t> </a:t>
            </a:r>
            <a:r>
              <a:rPr lang="de-DE" err="1"/>
              <a:t>sound</a:t>
            </a:r>
            <a:endParaRPr lang="de-DE" dirty="0"/>
          </a:p>
          <a:p>
            <a:pPr lvl="1">
              <a:buFont typeface="Courier New,monospace"/>
              <a:buChar char="o"/>
            </a:pP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AAC </a:t>
            </a:r>
            <a:r>
              <a:rPr lang="de-DE" dirty="0" err="1"/>
              <a:t>encoding</a:t>
            </a:r>
            <a:r>
              <a:rPr lang="de-DE" dirty="0"/>
              <a:t> </a:t>
            </a: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quantization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poetry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 Data:</a:t>
            </a:r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Poetry: </a:t>
            </a:r>
            <a:r>
              <a:rPr lang="de-DE" dirty="0" err="1"/>
              <a:t>Quantization</a:t>
            </a:r>
            <a:r>
              <a:rPr lang="de-DE" dirty="0"/>
              <a:t> </a:t>
            </a:r>
            <a:r>
              <a:rPr lang="de-DE" dirty="0" err="1"/>
              <a:t>better</a:t>
            </a:r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Ambient: AAC </a:t>
            </a:r>
            <a:r>
              <a:rPr lang="de-DE" dirty="0" err="1"/>
              <a:t>better</a:t>
            </a:r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Drum Beat: AAC </a:t>
            </a:r>
            <a:r>
              <a:rPr lang="de-DE" dirty="0" err="1"/>
              <a:t>better</a:t>
            </a:r>
            <a:endParaRPr lang="de-DE" dirty="0"/>
          </a:p>
          <a:p>
            <a:pPr lvl="1">
              <a:buSzPts val="1800"/>
              <a:buFont typeface="Courier New,monospace"/>
              <a:buChar char="o"/>
            </a:pPr>
            <a:r>
              <a:rPr lang="de-DE" dirty="0"/>
              <a:t>Instrumental: AAC </a:t>
            </a:r>
            <a:r>
              <a:rPr lang="de-DE" dirty="0" err="1"/>
              <a:t>better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461-7BBF-42FC-D8A0-10274033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 </a:t>
            </a:r>
            <a:r>
              <a:rPr lang="de-DE" dirty="0" err="1"/>
              <a:t>Results</a:t>
            </a:r>
            <a:r>
              <a:rPr lang="de-DE" dirty="0"/>
              <a:t> Table</a:t>
            </a:r>
            <a:endParaRPr lang="en-GB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51940-7E3F-E630-6C3E-1F575D9A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  <p:pic>
        <p:nvPicPr>
          <p:cNvPr id="7" name="Picture 6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0155DAEA-17A4-0BC3-DB1C-525564D3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9" y="882384"/>
            <a:ext cx="5474904" cy="3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MUSHRA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Measures</a:t>
            </a: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4045" cy="3352800"/>
          </a:xfrm>
        </p:spPr>
        <p:txBody>
          <a:bodyPr/>
          <a:lstStyle/>
          <a:p>
            <a:r>
              <a:rPr lang="de-DE" b="1" dirty="0"/>
              <a:t>Evaluation:</a:t>
            </a:r>
            <a:r>
              <a:rPr lang="de-DE" dirty="0"/>
              <a:t> 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perceived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acousting</a:t>
            </a:r>
            <a:r>
              <a:rPr lang="de-DE" dirty="0"/>
              <a:t> </a:t>
            </a:r>
            <a:r>
              <a:rPr lang="de-DE" dirty="0" err="1"/>
              <a:t>environments</a:t>
            </a:r>
          </a:p>
          <a:p>
            <a:endParaRPr lang="de-DE" b="1" dirty="0"/>
          </a:p>
          <a:p>
            <a:r>
              <a:rPr lang="de-DE" b="1" dirty="0" err="1"/>
              <a:t>Listener</a:t>
            </a:r>
            <a:r>
              <a:rPr lang="de-DE" b="1" dirty="0"/>
              <a:t> Ratings:</a:t>
            </a:r>
            <a:r>
              <a:rPr lang="de-DE" dirty="0"/>
              <a:t> 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on a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100</a:t>
            </a:r>
          </a:p>
          <a:p>
            <a:endParaRPr lang="de-DE" dirty="0"/>
          </a:p>
          <a:p>
            <a:r>
              <a:rPr lang="de-DE" b="1" err="1"/>
              <a:t>Standardization</a:t>
            </a:r>
            <a:r>
              <a:rPr lang="de-DE" b="1" dirty="0"/>
              <a:t>:</a:t>
            </a:r>
            <a:r>
              <a:rPr lang="de-DE" dirty="0"/>
              <a:t> ITU-R BS.1534 </a:t>
            </a:r>
            <a:r>
              <a:rPr lang="de-DE" err="1"/>
              <a:t>for</a:t>
            </a:r>
            <a:r>
              <a:rPr lang="de-DE" dirty="0"/>
              <a:t> </a:t>
            </a:r>
            <a:r>
              <a:rPr lang="de-DE" err="1"/>
              <a:t>consistency</a:t>
            </a:r>
            <a:endParaRPr lang="de-DE" dirty="0" err="1"/>
          </a:p>
          <a:p>
            <a:endParaRPr lang="de-DE" dirty="0"/>
          </a:p>
          <a:p>
            <a:r>
              <a:rPr lang="de-DE" b="1" dirty="0"/>
              <a:t>Environment Impact:</a:t>
            </a:r>
            <a:r>
              <a:rPr lang="de-DE" dirty="0"/>
              <a:t> Understanding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perception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918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Listening Experiment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4045" cy="3352800"/>
          </a:xfrm>
        </p:spPr>
        <p:txBody>
          <a:bodyPr/>
          <a:lstStyle/>
          <a:p>
            <a:pPr>
              <a:buFont typeface="Wingdings"/>
              <a:buChar char="§"/>
            </a:pPr>
            <a:r>
              <a:rPr lang="de-DE" err="1"/>
              <a:t>Participants</a:t>
            </a:r>
            <a:r>
              <a:rPr lang="de-DE" dirty="0"/>
              <a:t> </a:t>
            </a:r>
            <a:r>
              <a:rPr lang="de-DE" err="1"/>
              <a:t>trained</a:t>
            </a:r>
            <a:r>
              <a:rPr lang="de-DE" dirty="0"/>
              <a:t> on MUSHRA interface and </a:t>
            </a:r>
            <a:r>
              <a:rPr lang="de-DE" err="1"/>
              <a:t>task</a:t>
            </a:r>
            <a:endParaRPr lang="de-DE"/>
          </a:p>
          <a:p>
            <a:pPr>
              <a:buFont typeface="Wingdings"/>
              <a:buChar char="§"/>
            </a:pPr>
            <a:endParaRPr lang="de-DE" dirty="0"/>
          </a:p>
          <a:p>
            <a:pPr>
              <a:buFont typeface="Wingdings"/>
              <a:buChar char="§"/>
            </a:pPr>
            <a:r>
              <a:rPr lang="de-DE" err="1"/>
              <a:t>Subjects</a:t>
            </a:r>
            <a:r>
              <a:rPr lang="de-DE" dirty="0"/>
              <a:t> </a:t>
            </a:r>
            <a:r>
              <a:rPr lang="de-DE" err="1"/>
              <a:t>rated</a:t>
            </a:r>
            <a:r>
              <a:rPr lang="de-DE" dirty="0"/>
              <a:t> </a:t>
            </a:r>
            <a:r>
              <a:rPr lang="de-DE" err="1"/>
              <a:t>audio</a:t>
            </a:r>
            <a:r>
              <a:rPr lang="de-DE" dirty="0"/>
              <a:t> </a:t>
            </a:r>
            <a:r>
              <a:rPr lang="de-DE" err="1"/>
              <a:t>samples</a:t>
            </a:r>
            <a:r>
              <a:rPr lang="de-DE" dirty="0"/>
              <a:t> on a 0-100 </a:t>
            </a:r>
            <a:r>
              <a:rPr lang="de-DE" err="1"/>
              <a:t>scale</a:t>
            </a:r>
            <a:r>
              <a:rPr lang="de-DE" dirty="0"/>
              <a:t> in </a:t>
            </a:r>
            <a:r>
              <a:rPr lang="de-DE" err="1"/>
              <a:t>randomized</a:t>
            </a:r>
            <a:r>
              <a:rPr lang="de-DE" dirty="0"/>
              <a:t> </a:t>
            </a:r>
            <a:r>
              <a:rPr lang="de-DE" err="1"/>
              <a:t>order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</a:t>
            </a:r>
            <a:r>
              <a:rPr lang="de-DE" err="1"/>
              <a:t>prevent</a:t>
            </a:r>
            <a:r>
              <a:rPr lang="de-DE" dirty="0"/>
              <a:t> </a:t>
            </a:r>
            <a:r>
              <a:rPr lang="de-DE" err="1"/>
              <a:t>bias</a:t>
            </a:r>
            <a:endParaRPr lang="de-DE" dirty="0"/>
          </a:p>
          <a:p>
            <a:pPr>
              <a:buFont typeface="Wingdings"/>
              <a:buChar char="§"/>
            </a:pPr>
            <a:endParaRPr lang="de-DE" dirty="0"/>
          </a:p>
          <a:p>
            <a:pPr>
              <a:buFont typeface="Wingdings"/>
              <a:buChar char="§"/>
            </a:pPr>
            <a:r>
              <a:rPr lang="de-DE" b="1" dirty="0"/>
              <a:t>Equipment:</a:t>
            </a:r>
            <a:r>
              <a:rPr lang="de-DE" dirty="0"/>
              <a:t> High-quality </a:t>
            </a:r>
            <a:r>
              <a:rPr lang="de-DE" err="1"/>
              <a:t>circum</a:t>
            </a:r>
            <a:r>
              <a:rPr lang="de-DE" dirty="0"/>
              <a:t>-aural </a:t>
            </a:r>
            <a:r>
              <a:rPr lang="de-DE" err="1"/>
              <a:t>headphones</a:t>
            </a:r>
            <a:r>
              <a:rPr lang="de-DE" dirty="0"/>
              <a:t> </a:t>
            </a:r>
            <a:r>
              <a:rPr lang="de-DE" err="1"/>
              <a:t>provided</a:t>
            </a:r>
            <a:endParaRPr lang="de-DE" dirty="0" err="1"/>
          </a:p>
          <a:p>
            <a:pPr>
              <a:buFont typeface="Wingdings"/>
              <a:buChar char="§"/>
            </a:pPr>
            <a:endParaRPr lang="de-DE" dirty="0"/>
          </a:p>
          <a:p>
            <a:pPr>
              <a:buFont typeface="Wingdings"/>
              <a:buChar char="§"/>
            </a:pPr>
            <a:r>
              <a:rPr lang="de-DE" b="1" dirty="0"/>
              <a:t>Duration: </a:t>
            </a:r>
            <a:r>
              <a:rPr lang="de-DE" dirty="0"/>
              <a:t>Over 2 </a:t>
            </a:r>
            <a:r>
              <a:rPr lang="de-DE" dirty="0" err="1"/>
              <a:t>days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19 </a:t>
            </a:r>
            <a:r>
              <a:rPr lang="de-DE" dirty="0" err="1"/>
              <a:t>participants</a:t>
            </a:r>
            <a:r>
              <a:rPr lang="de-DE" dirty="0"/>
              <a:t>)</a:t>
            </a:r>
            <a:endParaRPr lang="en-US" dirty="0" err="1"/>
          </a:p>
          <a:p>
            <a:pPr>
              <a:buFont typeface="Wingdings"/>
              <a:buChar char="§"/>
            </a:pPr>
            <a:endParaRPr lang="de-DE" dirty="0"/>
          </a:p>
          <a:p>
            <a:pPr>
              <a:buFont typeface="Wingdings"/>
              <a:buChar char="§"/>
            </a:pPr>
            <a:r>
              <a:rPr lang="de-DE" b="1" dirty="0"/>
              <a:t>Analysis:</a:t>
            </a:r>
            <a:r>
              <a:rPr lang="de-DE" dirty="0"/>
              <a:t> 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92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5: Report and </a:t>
            </a:r>
            <a:r>
              <a:rPr lang="de-DE" dirty="0" err="1"/>
              <a:t>Coordination</a:t>
            </a: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7491470" cy="477573"/>
          </a:xfrm>
        </p:spPr>
        <p:txBody>
          <a:bodyPr/>
          <a:lstStyle/>
          <a:p>
            <a:r>
              <a:rPr lang="en-GB" b="1" dirty="0"/>
              <a:t>Outliers:</a:t>
            </a:r>
            <a:r>
              <a:rPr lang="en-GB" dirty="0"/>
              <a:t> 2 outliers removed from the dataset</a:t>
            </a:r>
            <a:endParaRPr lang="en-US" dirty="0"/>
          </a:p>
          <a:p>
            <a:endParaRPr lang="en-GB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489605B-F391-3301-7FDC-B2B48673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3" y="1452322"/>
            <a:ext cx="6375327" cy="27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Listening Experiment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4045" cy="3352800"/>
          </a:xfrm>
        </p:spPr>
        <p:txBody>
          <a:bodyPr/>
          <a:lstStyle/>
          <a:p>
            <a:pPr>
              <a:buFont typeface="Wingdings"/>
              <a:buChar char="§"/>
            </a:pPr>
            <a:r>
              <a:rPr lang="de-DE" b="1" dirty="0" err="1"/>
              <a:t>Recognisable</a:t>
            </a:r>
            <a:r>
              <a:rPr lang="de-DE" b="1" dirty="0"/>
              <a:t> </a:t>
            </a:r>
            <a:r>
              <a:rPr lang="de-DE" b="1" dirty="0" err="1"/>
              <a:t>Differences</a:t>
            </a:r>
            <a:r>
              <a:rPr lang="de-DE" b="1" dirty="0"/>
              <a:t>:</a:t>
            </a:r>
            <a:r>
              <a:rPr lang="de-DE" dirty="0"/>
              <a:t> Poetry, Drum Beat</a:t>
            </a:r>
          </a:p>
          <a:p>
            <a:pPr>
              <a:buFont typeface="Wingdings"/>
              <a:buChar char="§"/>
            </a:pPr>
            <a:endParaRPr lang="de-DE" dirty="0"/>
          </a:p>
          <a:p>
            <a:pPr>
              <a:buFont typeface="Wingdings"/>
              <a:buChar char="§"/>
            </a:pPr>
            <a:r>
              <a:rPr lang="de-DE" b="1" dirty="0" err="1"/>
              <a:t>Similar</a:t>
            </a:r>
            <a:r>
              <a:rPr lang="de-DE" b="1" dirty="0"/>
              <a:t> </a:t>
            </a:r>
            <a:r>
              <a:rPr lang="de-DE" b="1" dirty="0" err="1"/>
              <a:t>Perceptions</a:t>
            </a:r>
            <a:r>
              <a:rPr lang="de-DE" b="1" dirty="0"/>
              <a:t>: </a:t>
            </a:r>
            <a:r>
              <a:rPr lang="de-DE" dirty="0"/>
              <a:t>Piano, Instrumental, Ambient</a:t>
            </a:r>
          </a:p>
          <a:p>
            <a:pPr>
              <a:buFont typeface="Wingdings"/>
              <a:buChar char="§"/>
            </a:pPr>
            <a:endParaRPr lang="de-DE" b="1" dirty="0"/>
          </a:p>
          <a:p>
            <a:pPr>
              <a:buFont typeface="Wingdings"/>
              <a:buChar char="§"/>
            </a:pPr>
            <a:r>
              <a:rPr lang="de-DE" b="1" dirty="0" err="1"/>
              <a:t>Acoustic</a:t>
            </a:r>
            <a:r>
              <a:rPr lang="de-DE" b="1" dirty="0"/>
              <a:t> Environment </a:t>
            </a:r>
            <a:r>
              <a:rPr lang="de-DE" b="1" dirty="0" err="1"/>
              <a:t>Preferences</a:t>
            </a:r>
            <a:endParaRPr lang="de-DE" b="1"/>
          </a:p>
          <a:p>
            <a:pPr lvl="1">
              <a:buSzPts val="1800"/>
              <a:buFont typeface="Courier New"/>
              <a:buChar char="o"/>
            </a:pPr>
            <a:r>
              <a:rPr lang="de-DE" b="1" dirty="0"/>
              <a:t>Dry Sound: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liking</a:t>
            </a:r>
            <a:r>
              <a:rPr lang="de-DE" dirty="0"/>
              <a:t> and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>
              <a:buSzPts val="1800"/>
              <a:buFont typeface="Courier New"/>
              <a:buChar char="o"/>
            </a:pPr>
            <a:r>
              <a:rPr lang="de-DE" b="1" err="1"/>
              <a:t>Reverb</a:t>
            </a:r>
            <a:r>
              <a:rPr lang="de-DE" b="1" dirty="0"/>
              <a:t> Hall, Small Office:</a:t>
            </a:r>
            <a:r>
              <a:rPr lang="de-DE" dirty="0"/>
              <a:t> </a:t>
            </a:r>
            <a:r>
              <a:rPr lang="de-DE" sz="1800" dirty="0"/>
              <a:t>Lower </a:t>
            </a:r>
            <a:r>
              <a:rPr lang="de-DE" sz="1800" err="1"/>
              <a:t>mean</a:t>
            </a:r>
            <a:r>
              <a:rPr lang="de-DE" sz="1800" dirty="0"/>
              <a:t> </a:t>
            </a:r>
            <a:r>
              <a:rPr lang="de-DE" sz="1800" err="1"/>
              <a:t>scores</a:t>
            </a:r>
            <a:r>
              <a:rPr lang="de-DE" sz="1800" dirty="0"/>
              <a:t>, </a:t>
            </a:r>
            <a:r>
              <a:rPr lang="de-DE" sz="1800" err="1"/>
              <a:t>indicating</a:t>
            </a:r>
            <a:r>
              <a:rPr lang="de-DE" sz="1800" dirty="0"/>
              <a:t> </a:t>
            </a:r>
            <a:r>
              <a:rPr lang="de-DE" sz="1800" err="1"/>
              <a:t>lower</a:t>
            </a:r>
            <a:r>
              <a:rPr lang="de-DE" sz="1800" dirty="0"/>
              <a:t> </a:t>
            </a:r>
            <a:r>
              <a:rPr lang="de-DE" sz="1800" err="1"/>
              <a:t>overall</a:t>
            </a:r>
            <a:r>
              <a:rPr lang="de-DE" sz="1800" dirty="0"/>
              <a:t> </a:t>
            </a:r>
            <a:r>
              <a:rPr lang="de-DE" sz="1800" err="1"/>
              <a:t>preference</a:t>
            </a:r>
            <a:endParaRPr lang="de-DE" sz="1800"/>
          </a:p>
          <a:p>
            <a:pPr lvl="1">
              <a:buFont typeface="Courier New"/>
              <a:buChar char="o"/>
            </a:pPr>
            <a:r>
              <a:rPr lang="de-DE" b="1" dirty="0"/>
              <a:t>Opera Hall: </a:t>
            </a:r>
            <a:r>
              <a:rPr lang="de-DE" sz="1800" dirty="0"/>
              <a:t>Moderate </a:t>
            </a:r>
            <a:r>
              <a:rPr lang="de-DE" sz="1800" dirty="0" err="1"/>
              <a:t>preference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fewer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14669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Task 1: Preparing Audio Data</vt:lpstr>
      <vt:lpstr>Task 2: Compute Perceptual Loss</vt:lpstr>
      <vt:lpstr>Task 2: Results Table</vt:lpstr>
      <vt:lpstr>Task 3: MUSHRA Subjective Measures</vt:lpstr>
      <vt:lpstr>Task 4: Listening Experiment Management</vt:lpstr>
      <vt:lpstr>Task 5: Report and Coordination</vt:lpstr>
      <vt:lpstr>Task 4: Listening Experiment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matthias.hirth@tu-ilmenau.de</dc:creator>
  <cp:revision>1556</cp:revision>
  <dcterms:created xsi:type="dcterms:W3CDTF">2019-03-07T11:58:08Z</dcterms:created>
  <dcterms:modified xsi:type="dcterms:W3CDTF">2024-07-31T13:17:10Z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