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79" r:id="rId8"/>
    <p:sldId id="290" r:id="rId9"/>
    <p:sldId id="280" r:id="rId10"/>
    <p:sldId id="286" r:id="rId11"/>
    <p:sldId id="287" r:id="rId12"/>
    <p:sldId id="288" r:id="rId13"/>
    <p:sldId id="289" r:id="rId14"/>
    <p:sldId id="258" r:id="rId15"/>
    <p:sldId id="291" r:id="rId16"/>
    <p:sldId id="281" r:id="rId17"/>
    <p:sldId id="282" r:id="rId18"/>
    <p:sldId id="266" r:id="rId19"/>
    <p:sldId id="283" r:id="rId20"/>
    <p:sldId id="284" r:id="rId21"/>
    <p:sldId id="285"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0655" autoAdjust="0"/>
  </p:normalViewPr>
  <p:slideViewPr>
    <p:cSldViewPr snapToGrid="0">
      <p:cViewPr varScale="1">
        <p:scale>
          <a:sx n="78" d="100"/>
          <a:sy n="78" d="100"/>
        </p:scale>
        <p:origin x="78" y="22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0B5F8-425D-2F65-015A-52267D1A62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64CB43-0BDB-28E4-694E-3D3FAB435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78F33-0EAD-B4B8-1F72-48F6CFF011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7E852-8C82-E786-90B7-01338CF2A53E}"/>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60227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AB56B-5C2D-6EDC-D500-6B2A4CF29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FF58CE-4798-5528-E80A-435437BA59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D87E7A-0E12-C173-9260-1ED7E07648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AF90C-4FCF-F4F2-127E-42E92DB4B7DE}"/>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51714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64E2-15B9-1888-82FC-1AFC8186A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3259A-84E7-F2E3-EBED-A814E53BD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B95B-1EB2-7FC8-A919-5BE817003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9213AC-ADBD-A767-69BF-C9B87A1D9448}"/>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964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A2AFF-9195-6F19-4817-0ACD4B6F6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40694-87C2-26F6-BCBB-4F299AAE9A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B9319-29F1-C309-E76D-52A6653252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5FFCC5-B465-1204-572B-C5F87386BBEF}"/>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56253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19010-0E26-2264-6CDD-68D701A0C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EA6022-8B2F-FEA9-6A83-F29E9D788D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6746A-191B-D1CD-4B0D-B59749FDD3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D4C1A4-EC70-5CB0-BAA5-4D45C73F469D}"/>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044474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31067-FC27-A4DA-353A-9D1B6031D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51B46-4BFB-8048-80C7-33B4DF4BE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93B84-D51E-8F05-5A61-2D9222FFB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BC67CF-733F-D767-1999-A373249F4BE6}"/>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520249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583827" cy="3200400"/>
          </a:xfrm>
        </p:spPr>
        <p:txBody>
          <a:bodyPr anchor="ctr"/>
          <a:lstStyle/>
          <a:p>
            <a:r>
              <a:rPr lang="en-US" dirty="0"/>
              <a:t>Financial Indicators App &amp; Ip geo-location</a:t>
            </a:r>
          </a:p>
        </p:txBody>
      </p:sp>
      <p:sp>
        <p:nvSpPr>
          <p:cNvPr id="3" name="TextBox 2">
            <a:extLst>
              <a:ext uri="{FF2B5EF4-FFF2-40B4-BE49-F238E27FC236}">
                <a16:creationId xmlns:a16="http://schemas.microsoft.com/office/drawing/2014/main" id="{1CCB26F3-1259-79C0-761B-235DC8D556D3}"/>
              </a:ext>
            </a:extLst>
          </p:cNvPr>
          <p:cNvSpPr txBox="1"/>
          <p:nvPr/>
        </p:nvSpPr>
        <p:spPr>
          <a:xfrm>
            <a:off x="7503622" y="5630487"/>
            <a:ext cx="3732497" cy="461665"/>
          </a:xfrm>
          <a:prstGeom prst="rect">
            <a:avLst/>
          </a:prstGeom>
          <a:noFill/>
        </p:spPr>
        <p:txBody>
          <a:bodyPr wrap="none" rtlCol="0">
            <a:spAutoFit/>
          </a:bodyPr>
          <a:lstStyle/>
          <a:p>
            <a:r>
              <a:rPr lang="en-US" sz="2400" dirty="0"/>
              <a:t>BY Robert (Andrew) Quaife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18A7-DAF9-AF5D-6710-49F3288B7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846AF-826C-6B2F-18C5-1B805ACCF7C1}"/>
              </a:ext>
            </a:extLst>
          </p:cNvPr>
          <p:cNvSpPr>
            <a:spLocks noGrp="1"/>
          </p:cNvSpPr>
          <p:nvPr>
            <p:ph type="ctrTitle"/>
          </p:nvPr>
        </p:nvSpPr>
        <p:spPr>
          <a:xfrm>
            <a:off x="6991350" y="487680"/>
            <a:ext cx="4179570" cy="3376691"/>
          </a:xfrm>
        </p:spPr>
        <p:txBody>
          <a:bodyPr/>
          <a:lstStyle/>
          <a:p>
            <a:r>
              <a:rPr lang="en-US" dirty="0"/>
              <a:t>Overcoming nervousness</a:t>
            </a:r>
          </a:p>
        </p:txBody>
      </p:sp>
      <p:pic>
        <p:nvPicPr>
          <p:cNvPr id="16" name="Picture Placeholder 15" descr="A person stretching in a gym">
            <a:extLst>
              <a:ext uri="{FF2B5EF4-FFF2-40B4-BE49-F238E27FC236}">
                <a16:creationId xmlns:a16="http://schemas.microsoft.com/office/drawing/2014/main" id="{05B3EB54-B0CF-945E-7D5E-CC456C9A132D}"/>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BBE07405-F18A-4E87-DD60-EF49467C8AF8}"/>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54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Engaging the audience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Techniques for connecting </a:t>
            </a:r>
          </a:p>
          <a:p>
            <a:pPr lvl="1"/>
            <a:r>
              <a:rPr lang="en-US" dirty="0"/>
              <a:t>Make eye contact with your audience to create a sense of intimacy and involvement</a:t>
            </a:r>
          </a:p>
          <a:p>
            <a:pPr lvl="1"/>
            <a:r>
              <a:rPr lang="en-US" dirty="0"/>
              <a:t>Weave relatable stories into your presentation using narratives that make your message memorable and impactful</a:t>
            </a:r>
          </a:p>
          <a:p>
            <a:pPr lvl="1"/>
            <a:r>
              <a:rPr lang="en-US" dirty="0"/>
              <a:t>Encourage questions and provide thoughtful responses to enhance audience participation</a:t>
            </a:r>
          </a:p>
          <a:p>
            <a:pPr lvl="1"/>
            <a:r>
              <a:rPr lang="en-US" dirty="0"/>
              <a:t>Use live polls or surveys to gather audience opinions, promoting engagement and making sure the audience feel involved</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2B425-E4D0-6E70-D227-3ED82209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20485-F08E-8D54-DD4D-59C2497125B9}"/>
              </a:ext>
            </a:extLst>
          </p:cNvPr>
          <p:cNvSpPr>
            <a:spLocks noGrp="1"/>
          </p:cNvSpPr>
          <p:nvPr>
            <p:ph type="ctrTitle"/>
          </p:nvPr>
        </p:nvSpPr>
        <p:spPr>
          <a:xfrm>
            <a:off x="6991350" y="406400"/>
            <a:ext cx="4179570" cy="3457971"/>
          </a:xfrm>
        </p:spPr>
        <p:txBody>
          <a:bodyPr/>
          <a:lstStyle/>
          <a:p>
            <a:r>
              <a:rPr lang="en-US" dirty="0"/>
              <a:t>Selecting Visual Aids</a:t>
            </a:r>
          </a:p>
        </p:txBody>
      </p:sp>
    </p:spTree>
    <p:extLst>
      <p:ext uri="{BB962C8B-B14F-4D97-AF65-F5344CB8AC3E}">
        <p14:creationId xmlns:p14="http://schemas.microsoft.com/office/powerpoint/2010/main" val="408820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Effective delivery techniques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Voice modulation</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r>
              <a:rPr lang="en-US" dirty="0"/>
              <a:t>This is a powerful tool in public speaking. It involves varying pitch, tone, and volume to convey emotion, emphasize points, and maintain interest:</a:t>
            </a:r>
          </a:p>
          <a:p>
            <a:pPr lvl="1"/>
            <a:r>
              <a:rPr lang="en-US" dirty="0"/>
              <a:t>Pitch variation</a:t>
            </a:r>
          </a:p>
          <a:p>
            <a:pPr lvl="1"/>
            <a:r>
              <a:rPr lang="en-US" dirty="0"/>
              <a:t>Tone inflection</a:t>
            </a:r>
          </a:p>
          <a:p>
            <a:pPr lvl="1"/>
            <a:r>
              <a:rPr lang="en-US" dirty="0"/>
              <a:t>Volume control</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Body language</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a:bodyPr>
          <a:lstStyle/>
          <a:p>
            <a:r>
              <a:rPr lang="en-US" dirty="0"/>
              <a:t>Effective body language enhances your message, making it more impactful </a:t>
            </a:r>
            <a:r>
              <a:rPr lang="en-US"/>
              <a:t>and memorable:</a:t>
            </a:r>
            <a:endParaRPr lang="en-US" dirty="0"/>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Navigating Q&amp;A Sessions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Preparing for questions</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r>
              <a:rPr lang="en-US" dirty="0"/>
              <a:t>Know your material in advance</a:t>
            </a:r>
          </a:p>
          <a:p>
            <a:r>
              <a:rPr lang="en-US" dirty="0"/>
              <a:t>Anticipate common questions</a:t>
            </a:r>
          </a:p>
          <a:p>
            <a:r>
              <a:rPr lang="en-US" dirty="0"/>
              <a:t>Rehearse your responses</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r>
              <a:rPr lang="en-US" dirty="0"/>
              <a:t>Maintaining composure</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754881" y="3324859"/>
            <a:ext cx="5506720" cy="3031489"/>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Speaking Impact</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660774"/>
            <a:ext cx="5907176" cy="2536826"/>
          </a:xfrm>
        </p:spPr>
        <p:txBody>
          <a:bodyPr>
            <a:no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Dynamic </a:t>
            </a:r>
            <a:br>
              <a:rPr lang="en-US" dirty="0"/>
            </a:br>
            <a:r>
              <a:rPr lang="en-US" dirty="0"/>
              <a:t>delivery</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r>
              <a:rPr lang="en-US"/>
              <a:t>Learn to infuse energy into your delivery to leave a lasting impression</a:t>
            </a:r>
          </a:p>
          <a:p>
            <a:r>
              <a:rPr lang="en-US"/>
              <a:t>One of the goals of effective communication is to motivate your audience</a:t>
            </a:r>
            <a:endParaRPr lang="en-US" dirty="0"/>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774504910"/>
              </p:ext>
            </p:extLst>
          </p:nvPr>
        </p:nvGraphicFramePr>
        <p:xfrm>
          <a:off x="4216400" y="895350"/>
          <a:ext cx="7137404" cy="5115889"/>
        </p:xfrm>
        <a:graphic>
          <a:graphicData uri="http://schemas.openxmlformats.org/drawingml/2006/table">
            <a:tbl>
              <a:tblPr firstRow="1" bandRow="1">
                <a:tableStyleId>{7E9639D4-E3E2-4D34-9284-5A2195B3D0D7}</a:tableStyleId>
              </a:tblPr>
              <a:tblGrid>
                <a:gridCol w="1784351">
                  <a:extLst>
                    <a:ext uri="{9D8B030D-6E8A-4147-A177-3AD203B41FA5}">
                      <a16:colId xmlns:a16="http://schemas.microsoft.com/office/drawing/2014/main" val="127040821"/>
                    </a:ext>
                  </a:extLst>
                </a:gridCol>
                <a:gridCol w="1784351">
                  <a:extLst>
                    <a:ext uri="{9D8B030D-6E8A-4147-A177-3AD203B41FA5}">
                      <a16:colId xmlns:a16="http://schemas.microsoft.com/office/drawing/2014/main" val="149845700"/>
                    </a:ext>
                  </a:extLst>
                </a:gridCol>
                <a:gridCol w="1784351">
                  <a:extLst>
                    <a:ext uri="{9D8B030D-6E8A-4147-A177-3AD203B41FA5}">
                      <a16:colId xmlns:a16="http://schemas.microsoft.com/office/drawing/2014/main" val="3119692462"/>
                    </a:ext>
                  </a:extLst>
                </a:gridCol>
                <a:gridCol w="1784351">
                  <a:extLst>
                    <a:ext uri="{9D8B030D-6E8A-4147-A177-3AD203B41FA5}">
                      <a16:colId xmlns:a16="http://schemas.microsoft.com/office/drawing/2014/main" val="3472639139"/>
                    </a:ext>
                  </a:extLst>
                </a:gridCol>
              </a:tblGrid>
              <a:tr h="810285">
                <a:tc>
                  <a:txBody>
                    <a:bodyPr/>
                    <a:lstStyle/>
                    <a:p>
                      <a:pPr algn="ctr"/>
                      <a:r>
                        <a:rPr lang="en-US" b="0" dirty="0"/>
                        <a:t>METRIC</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ACTUAL</a:t>
                      </a:r>
                    </a:p>
                  </a:txBody>
                  <a:tcPr anchor="ctr"/>
                </a:tc>
                <a:extLst>
                  <a:ext uri="{0D108BD9-81ED-4DB2-BD59-A6C34878D82A}">
                    <a16:rowId xmlns:a16="http://schemas.microsoft.com/office/drawing/2014/main" val="3298013591"/>
                  </a:ext>
                </a:extLst>
              </a:tr>
              <a:tr h="839540">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839540">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587640">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839540">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1199344">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Final tips &amp; takeaways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Practice makes perfect</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Continue improving</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Speaking engagement metrics</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1224246859"/>
              </p:ext>
            </p:extLst>
          </p:nvPr>
        </p:nvGraphicFramePr>
        <p:xfrm>
          <a:off x="838200" y="2111375"/>
          <a:ext cx="10515601" cy="3570968"/>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733347">
                <a:tc>
                  <a:txBody>
                    <a:bodyPr/>
                    <a:lstStyle/>
                    <a:p>
                      <a:pPr algn="ctr"/>
                      <a:r>
                        <a:rPr lang="en-US" b="0" dirty="0"/>
                        <a:t>IMPACT FACTOR</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ACHIEVED</a:t>
                      </a:r>
                    </a:p>
                  </a:txBody>
                  <a:tcPr anchor="ctr"/>
                </a:tc>
                <a:extLst>
                  <a:ext uri="{0D108BD9-81ED-4DB2-BD59-A6C34878D82A}">
                    <a16:rowId xmlns:a16="http://schemas.microsoft.com/office/drawing/2014/main" val="3298013591"/>
                  </a:ext>
                </a:extLst>
              </a:tr>
              <a:tr h="531843">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31843">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31843">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31843">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71024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279182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Brita Tamm</a:t>
            </a:r>
          </a:p>
          <a:p>
            <a:r>
              <a:rPr lang="en-US" dirty="0"/>
              <a:t>502-555-0152</a:t>
            </a:r>
          </a:p>
          <a:p>
            <a:r>
              <a:rPr lang="en-US" dirty="0"/>
              <a:t>brita@firstupconsultants.com</a:t>
            </a:r>
          </a:p>
          <a:p>
            <a:r>
              <a:rPr lang="en-US" dirty="0"/>
              <a:t>www.firstupconsultants.com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0" y="216132"/>
            <a:ext cx="2895600" cy="533833"/>
          </a:xfrm>
        </p:spPr>
        <p:txBody>
          <a:bodyPr/>
          <a:lstStyle/>
          <a:p>
            <a:r>
              <a:rPr lang="en-US" dirty="0"/>
              <a:t>Problem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5136" y="806420"/>
            <a:ext cx="6297583" cy="5688591"/>
          </a:xfrm>
          <a:solidFill>
            <a:schemeClr val="tx1">
              <a:alpha val="68000"/>
            </a:schemeClr>
          </a:solidFill>
        </p:spPr>
        <p:txBody>
          <a:bodyPr>
            <a:normAutofit/>
          </a:bodyPr>
          <a:lstStyle/>
          <a:p>
            <a:r>
              <a:rPr lang="en-US" dirty="0"/>
              <a:t>The problem is two-fold.</a:t>
            </a:r>
          </a:p>
          <a:p>
            <a:endParaRPr lang="en-US" dirty="0"/>
          </a:p>
          <a:p>
            <a:r>
              <a:rPr lang="en-US" b="1" dirty="0"/>
              <a:t>To automate the shopping cart system using a website</a:t>
            </a:r>
            <a:r>
              <a:rPr lang="en-US" dirty="0"/>
              <a:t>. A website is a better way to do business rather than by word of mouth or going door to door. It also gives the ability to automate the process, simplifying the process, rather than manual intervention.</a:t>
            </a:r>
          </a:p>
          <a:p>
            <a:endParaRPr lang="en-US" dirty="0"/>
          </a:p>
          <a:p>
            <a:r>
              <a:rPr lang="en-US" b="1" dirty="0"/>
              <a:t>API IP Geolocation: </a:t>
            </a:r>
            <a:r>
              <a:rPr lang="en-US" dirty="0"/>
              <a:t>The ability to know what country the client is coming from. Many malicious attacks come from foreign countries. IP Geolocation would minimize these attacks and fraudulent orders.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9745634" y="177339"/>
            <a:ext cx="2446366" cy="561448"/>
          </a:xfrm>
        </p:spPr>
        <p:txBody>
          <a:bodyPr/>
          <a:lstStyle/>
          <a:p>
            <a:r>
              <a:rPr lang="en-US" dirty="0"/>
              <a:t>solution</a:t>
            </a:r>
          </a:p>
        </p:txBody>
      </p:sp>
      <p:sp>
        <p:nvSpPr>
          <p:cNvPr id="3" name="TextBox 2">
            <a:extLst>
              <a:ext uri="{FF2B5EF4-FFF2-40B4-BE49-F238E27FC236}">
                <a16:creationId xmlns:a16="http://schemas.microsoft.com/office/drawing/2014/main" id="{17177886-0580-62EB-850E-71351E8A4643}"/>
              </a:ext>
            </a:extLst>
          </p:cNvPr>
          <p:cNvSpPr txBox="1"/>
          <p:nvPr/>
        </p:nvSpPr>
        <p:spPr>
          <a:xfrm>
            <a:off x="5336771" y="1181412"/>
            <a:ext cx="6855229" cy="4893647"/>
          </a:xfrm>
          <a:prstGeom prst="rect">
            <a:avLst/>
          </a:prstGeom>
          <a:solidFill>
            <a:schemeClr val="accent1">
              <a:alpha val="68000"/>
            </a:schemeClr>
          </a:solidFill>
        </p:spPr>
        <p:txBody>
          <a:bodyPr wrap="square" rtlCol="0">
            <a:spAutoFit/>
          </a:bodyPr>
          <a:lstStyle/>
          <a:p>
            <a:r>
              <a:rPr lang="en-US" sz="2400" dirty="0"/>
              <a:t>One solution is an automated website to not only automate the process, but to create one central place for customers to go to, and market to the world.</a:t>
            </a:r>
          </a:p>
          <a:p>
            <a:endParaRPr lang="en-US" sz="2400" dirty="0"/>
          </a:p>
          <a:p>
            <a:r>
              <a:rPr lang="en-US" sz="2400" dirty="0"/>
              <a:t>The second solution is to create an API to Geolocate the IP address of the client to minimize malicious use and fraud from executing orders during the checkout process. The user of the website is able to choose and modify which counties are granted and the rest are denied.</a:t>
            </a:r>
          </a:p>
          <a:p>
            <a:endParaRPr lang="en-US" sz="2400" dirty="0"/>
          </a:p>
          <a:p>
            <a:r>
              <a:rPr lang="en-US" sz="2400" dirty="0"/>
              <a:t>Both of these solutions are used in the App.</a:t>
            </a:r>
          </a:p>
        </p:txBody>
      </p:sp>
      <p:pic>
        <p:nvPicPr>
          <p:cNvPr id="5" name="Picture 4">
            <a:extLst>
              <a:ext uri="{FF2B5EF4-FFF2-40B4-BE49-F238E27FC236}">
                <a16:creationId xmlns:a16="http://schemas.microsoft.com/office/drawing/2014/main" id="{F56A0C59-3351-5638-D18B-C4D641C21BDD}"/>
              </a:ext>
            </a:extLst>
          </p:cNvPr>
          <p:cNvPicPr>
            <a:picLocks noChangeAspect="1"/>
          </p:cNvPicPr>
          <p:nvPr/>
        </p:nvPicPr>
        <p:blipFill>
          <a:blip r:embed="rId3"/>
          <a:stretch>
            <a:fillRect/>
          </a:stretch>
        </p:blipFill>
        <p:spPr>
          <a:xfrm>
            <a:off x="0" y="3877019"/>
            <a:ext cx="5275852" cy="2980981"/>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703548" y="0"/>
            <a:ext cx="4179570" cy="1072076"/>
          </a:xfrm>
        </p:spPr>
        <p:txBody>
          <a:bodyPr/>
          <a:lstStyle/>
          <a:p>
            <a:r>
              <a:rPr lang="en-US" dirty="0"/>
              <a:t>Overcoming Challenges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6280E2-8A77-EE74-A0EF-35A01A10FF71}"/>
              </a:ext>
            </a:extLst>
          </p:cNvPr>
          <p:cNvSpPr txBox="1"/>
          <p:nvPr/>
        </p:nvSpPr>
        <p:spPr>
          <a:xfrm rot="20645982">
            <a:off x="4216058" y="540047"/>
            <a:ext cx="4361963" cy="461665"/>
          </a:xfrm>
          <a:prstGeom prst="rect">
            <a:avLst/>
          </a:prstGeom>
          <a:solidFill>
            <a:schemeClr val="tx1">
              <a:alpha val="63000"/>
            </a:schemeClr>
          </a:solidFill>
        </p:spPr>
        <p:txBody>
          <a:bodyPr wrap="none" rtlCol="0">
            <a:spAutoFit/>
          </a:bodyPr>
          <a:lstStyle/>
          <a:p>
            <a:r>
              <a:rPr lang="en-US" sz="2400" b="1" dirty="0">
                <a:solidFill>
                  <a:srgbClr val="FF0000"/>
                </a:solidFill>
              </a:rPr>
              <a:t>ERROR: 1,000,000 Errors Found!</a:t>
            </a:r>
          </a:p>
        </p:txBody>
      </p:sp>
      <p:sp>
        <p:nvSpPr>
          <p:cNvPr id="5" name="TextBox 4">
            <a:extLst>
              <a:ext uri="{FF2B5EF4-FFF2-40B4-BE49-F238E27FC236}">
                <a16:creationId xmlns:a16="http://schemas.microsoft.com/office/drawing/2014/main" id="{0808B2CA-9EBA-2845-9247-361F78E67F93}"/>
              </a:ext>
            </a:extLst>
          </p:cNvPr>
          <p:cNvSpPr txBox="1"/>
          <p:nvPr/>
        </p:nvSpPr>
        <p:spPr>
          <a:xfrm>
            <a:off x="6038722" y="1847211"/>
            <a:ext cx="5873025" cy="4893647"/>
          </a:xfrm>
          <a:prstGeom prst="rect">
            <a:avLst/>
          </a:prstGeom>
          <a:noFill/>
        </p:spPr>
        <p:txBody>
          <a:bodyPr wrap="square" rtlCol="0">
            <a:spAutoFit/>
          </a:bodyPr>
          <a:lstStyle/>
          <a:p>
            <a:r>
              <a:rPr lang="en-US" sz="2400" dirty="0">
                <a:solidFill>
                  <a:schemeClr val="bg1"/>
                </a:solidFill>
              </a:rPr>
              <a:t>The biggest challenge was right from the start. When trying to test the REACT site in the browser it would not work. However, after emailing the professor I found the solution. I am used to accessing the database from the frontend from the use of .NET and PHP. However, with Node JS this did not look like it was going to work. So, I wrapped Mongo DB into the API and communicated with the API from the front </a:t>
            </a:r>
            <a:br>
              <a:rPr lang="en-US" sz="2400" dirty="0">
                <a:solidFill>
                  <a:schemeClr val="bg1"/>
                </a:solidFill>
              </a:rPr>
            </a:br>
            <a:r>
              <a:rPr lang="en-US" sz="2400" dirty="0">
                <a:solidFill>
                  <a:schemeClr val="bg1"/>
                </a:solidFill>
              </a:rPr>
              <a:t>  end. This method more aligned with the </a:t>
            </a:r>
            <a:br>
              <a:rPr lang="en-US" sz="2400" dirty="0">
                <a:solidFill>
                  <a:schemeClr val="bg1"/>
                </a:solidFill>
              </a:rPr>
            </a:br>
            <a:r>
              <a:rPr lang="en-US" sz="2400" dirty="0">
                <a:solidFill>
                  <a:schemeClr val="bg1"/>
                </a:solidFill>
              </a:rPr>
              <a:t>    class work and worked for the final </a:t>
            </a:r>
            <a:br>
              <a:rPr lang="en-US" sz="2400" dirty="0">
                <a:solidFill>
                  <a:schemeClr val="bg1"/>
                </a:solidFill>
              </a:rPr>
            </a:br>
            <a:r>
              <a:rPr lang="en-US" sz="2400" dirty="0">
                <a:solidFill>
                  <a:schemeClr val="bg1"/>
                </a:solidFill>
              </a:rPr>
              <a:t>      project.</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F565-3E28-39FA-34AE-FB72E0A95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717DB-F14C-8FBD-4F1C-D76F4DDDC8F6}"/>
              </a:ext>
            </a:extLst>
          </p:cNvPr>
          <p:cNvSpPr>
            <a:spLocks noGrp="1"/>
          </p:cNvSpPr>
          <p:nvPr>
            <p:ph type="title"/>
          </p:nvPr>
        </p:nvSpPr>
        <p:spPr>
          <a:xfrm>
            <a:off x="1322318" y="110462"/>
            <a:ext cx="7288282" cy="474820"/>
          </a:xfrm>
        </p:spPr>
        <p:txBody>
          <a:bodyPr>
            <a:normAutofit fontScale="90000"/>
          </a:bodyPr>
          <a:lstStyle/>
          <a:p>
            <a:r>
              <a:rPr lang="en-US" dirty="0"/>
              <a:t>Biggest highlights</a:t>
            </a:r>
          </a:p>
        </p:txBody>
      </p:sp>
      <p:sp>
        <p:nvSpPr>
          <p:cNvPr id="3" name="Text Placeholder 2">
            <a:extLst>
              <a:ext uri="{FF2B5EF4-FFF2-40B4-BE49-F238E27FC236}">
                <a16:creationId xmlns:a16="http://schemas.microsoft.com/office/drawing/2014/main" id="{A01EFF09-1268-5D8A-7F5C-A42BA809CBC9}"/>
              </a:ext>
            </a:extLst>
          </p:cNvPr>
          <p:cNvSpPr>
            <a:spLocks noGrp="1"/>
          </p:cNvSpPr>
          <p:nvPr>
            <p:ph sz="half" idx="2"/>
          </p:nvPr>
        </p:nvSpPr>
        <p:spPr>
          <a:xfrm>
            <a:off x="1322388" y="2763078"/>
            <a:ext cx="7288212" cy="3407051"/>
          </a:xfrm>
        </p:spPr>
        <p:txBody>
          <a:bodyPr>
            <a:normAutofit/>
          </a:bodyPr>
          <a:lstStyle/>
          <a:p>
            <a:r>
              <a:rPr lang="en-US" dirty="0"/>
              <a:t>I have a couple of highlights to think of:</a:t>
            </a:r>
          </a:p>
          <a:p>
            <a:r>
              <a:rPr lang="en-US" dirty="0" err="1"/>
              <a:t>GeoLocation</a:t>
            </a:r>
            <a:r>
              <a:rPr lang="en-US" dirty="0"/>
              <a:t> API</a:t>
            </a:r>
            <a:r>
              <a:rPr lang="en-US" b="0" dirty="0"/>
              <a:t>: worked quite well and I did not have to mess around with it at all. The user of the API has the ability to add or remove granted countries through the API and database.</a:t>
            </a:r>
            <a:br>
              <a:rPr lang="en-US" b="0" dirty="0"/>
            </a:br>
            <a:br>
              <a:rPr lang="en-US" b="0" dirty="0"/>
            </a:br>
            <a:r>
              <a:rPr lang="en-US" dirty="0"/>
              <a:t>Items DB</a:t>
            </a:r>
            <a:r>
              <a:rPr lang="en-US" b="0" dirty="0"/>
              <a:t>: the items do have their own database and through the API they can be viewed, added, modified and deleted. Of which actions will also display on the REACT site automatically.</a:t>
            </a:r>
            <a:endParaRPr lang="en-US" dirty="0"/>
          </a:p>
        </p:txBody>
      </p:sp>
      <p:sp>
        <p:nvSpPr>
          <p:cNvPr id="14" name="Slide Number Placeholder 5">
            <a:extLst>
              <a:ext uri="{FF2B5EF4-FFF2-40B4-BE49-F238E27FC236}">
                <a16:creationId xmlns:a16="http://schemas.microsoft.com/office/drawing/2014/main" id="{884A99CC-463C-F5F0-EE42-CFE4B2828BE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37F6EF40-F74F-2000-E9B0-A5BBC179826D}"/>
              </a:ext>
            </a:extLst>
          </p:cNvPr>
          <p:cNvPicPr>
            <a:picLocks noChangeAspect="1"/>
          </p:cNvPicPr>
          <p:nvPr/>
        </p:nvPicPr>
        <p:blipFill>
          <a:blip r:embed="rId3"/>
          <a:stretch>
            <a:fillRect/>
          </a:stretch>
        </p:blipFill>
        <p:spPr>
          <a:xfrm>
            <a:off x="254246" y="585282"/>
            <a:ext cx="3400900" cy="2333951"/>
          </a:xfrm>
          <a:prstGeom prst="rect">
            <a:avLst/>
          </a:prstGeom>
        </p:spPr>
      </p:pic>
      <p:pic>
        <p:nvPicPr>
          <p:cNvPr id="7" name="Picture 6">
            <a:extLst>
              <a:ext uri="{FF2B5EF4-FFF2-40B4-BE49-F238E27FC236}">
                <a16:creationId xmlns:a16="http://schemas.microsoft.com/office/drawing/2014/main" id="{C8080F85-F508-5328-C216-D27E99B6C451}"/>
              </a:ext>
            </a:extLst>
          </p:cNvPr>
          <p:cNvPicPr>
            <a:picLocks noChangeAspect="1"/>
          </p:cNvPicPr>
          <p:nvPr/>
        </p:nvPicPr>
        <p:blipFill>
          <a:blip r:embed="rId4"/>
          <a:stretch>
            <a:fillRect/>
          </a:stretch>
        </p:blipFill>
        <p:spPr>
          <a:xfrm>
            <a:off x="8159675" y="5636654"/>
            <a:ext cx="1066949" cy="1066949"/>
          </a:xfrm>
          <a:prstGeom prst="rect">
            <a:avLst/>
          </a:prstGeom>
        </p:spPr>
      </p:pic>
    </p:spTree>
    <p:extLst>
      <p:ext uri="{BB962C8B-B14F-4D97-AF65-F5344CB8AC3E}">
        <p14:creationId xmlns:p14="http://schemas.microsoft.com/office/powerpoint/2010/main" val="329809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172689" y="0"/>
            <a:ext cx="7288282" cy="466526"/>
          </a:xfrm>
        </p:spPr>
        <p:txBody>
          <a:bodyPr anchor="b">
            <a:normAutofit fontScale="90000"/>
          </a:bodyPr>
          <a:lstStyle/>
          <a:p>
            <a:r>
              <a:rPr lang="en-US" dirty="0"/>
              <a:t>Construction</a:t>
            </a:r>
          </a:p>
        </p:txBody>
      </p:sp>
      <p:pic>
        <p:nvPicPr>
          <p:cNvPr id="4" name="Picture 3" descr="A screenshot of a computer&#10;&#10;AI-generated content may be incorrect.">
            <a:extLst>
              <a:ext uri="{FF2B5EF4-FFF2-40B4-BE49-F238E27FC236}">
                <a16:creationId xmlns:a16="http://schemas.microsoft.com/office/drawing/2014/main" id="{86D73953-5C2A-B4FC-11B5-C1E18C85B8D1}"/>
              </a:ext>
            </a:extLst>
          </p:cNvPr>
          <p:cNvPicPr>
            <a:picLocks noChangeAspect="1"/>
          </p:cNvPicPr>
          <p:nvPr/>
        </p:nvPicPr>
        <p:blipFill>
          <a:blip r:embed="rId3"/>
          <a:stretch>
            <a:fillRect/>
          </a:stretch>
        </p:blipFill>
        <p:spPr>
          <a:xfrm>
            <a:off x="330402" y="650875"/>
            <a:ext cx="5953996" cy="2485793"/>
          </a:xfrm>
          <a:prstGeom prst="rect">
            <a:avLst/>
          </a:prstGeom>
          <a:noFill/>
          <a:ln w="50800">
            <a:solidFill>
              <a:srgbClr val="00B0F0"/>
            </a:solidFill>
          </a:ln>
        </p:spPr>
      </p:pic>
      <p:sp>
        <p:nvSpPr>
          <p:cNvPr id="9" name="Slide Number Placeholder 3">
            <a:extLst>
              <a:ext uri="{FF2B5EF4-FFF2-40B4-BE49-F238E27FC236}">
                <a16:creationId xmlns:a16="http://schemas.microsoft.com/office/drawing/2014/main" id="{82B1F5D9-70F5-EED6-82EC-37D49477107F}"/>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B0F3821-1F4F-98C5-66D5-23444D1C1FBE}"/>
              </a:ext>
            </a:extLst>
          </p:cNvPr>
          <p:cNvSpPr txBox="1"/>
          <p:nvPr/>
        </p:nvSpPr>
        <p:spPr>
          <a:xfrm>
            <a:off x="6395234" y="65504"/>
            <a:ext cx="5730264" cy="2585323"/>
          </a:xfrm>
          <a:prstGeom prst="rect">
            <a:avLst/>
          </a:prstGeom>
          <a:solidFill>
            <a:schemeClr val="bg1">
              <a:alpha val="70000"/>
            </a:schemeClr>
          </a:solidFill>
        </p:spPr>
        <p:txBody>
          <a:bodyPr wrap="square" rtlCol="0">
            <a:spAutoFit/>
          </a:bodyPr>
          <a:lstStyle/>
          <a:p>
            <a:r>
              <a:rPr lang="en-US" dirty="0"/>
              <a:t>REACT SITE DESCRIPTION</a:t>
            </a:r>
          </a:p>
          <a:p>
            <a:endParaRPr lang="en-US" sz="1400" dirty="0"/>
          </a:p>
          <a:p>
            <a:r>
              <a:rPr lang="en-US" sz="1400" dirty="0"/>
              <a:t>The site is a toy model that sells financial technical indicators. You can add items to your cart, remove items, and checkout after an address is included.</a:t>
            </a:r>
          </a:p>
          <a:p>
            <a:endParaRPr lang="en-US" sz="1400" dirty="0"/>
          </a:p>
          <a:p>
            <a:r>
              <a:rPr lang="en-US" sz="1400" dirty="0"/>
              <a:t>During checkout it will locate the country in which your IP address is in. Currently, United States and United Kingdom are allowed. If the IP address is not in those two countries it will add a deny flag to the order and display to user. You can add, delete, and modify the countries that are allowed.</a:t>
            </a:r>
          </a:p>
        </p:txBody>
      </p:sp>
      <p:sp>
        <p:nvSpPr>
          <p:cNvPr id="12" name="TextBox 11">
            <a:extLst>
              <a:ext uri="{FF2B5EF4-FFF2-40B4-BE49-F238E27FC236}">
                <a16:creationId xmlns:a16="http://schemas.microsoft.com/office/drawing/2014/main" id="{BF73D2CB-7136-A277-8B25-3693E02D7FE7}"/>
              </a:ext>
            </a:extLst>
          </p:cNvPr>
          <p:cNvSpPr txBox="1"/>
          <p:nvPr/>
        </p:nvSpPr>
        <p:spPr>
          <a:xfrm>
            <a:off x="330402" y="3887233"/>
            <a:ext cx="5730264" cy="2308324"/>
          </a:xfrm>
          <a:prstGeom prst="rect">
            <a:avLst/>
          </a:prstGeom>
          <a:solidFill>
            <a:schemeClr val="bg1">
              <a:alpha val="70000"/>
            </a:schemeClr>
          </a:solidFill>
        </p:spPr>
        <p:txBody>
          <a:bodyPr wrap="square" rtlCol="0">
            <a:spAutoFit/>
          </a:bodyPr>
          <a:lstStyle/>
          <a:p>
            <a:r>
              <a:rPr lang="en-US" dirty="0"/>
              <a:t>API DESCRIPTION</a:t>
            </a:r>
          </a:p>
          <a:p>
            <a:endParaRPr lang="en-US" sz="1400" dirty="0"/>
          </a:p>
          <a:p>
            <a:r>
              <a:rPr lang="en-US" sz="1400" dirty="0"/>
              <a:t>This web service Grants/ Denies IP addresses of the client. The countries are specified by the user. It also holds Orders and items for sale for the Financial Indicator App site. </a:t>
            </a:r>
          </a:p>
          <a:p>
            <a:endParaRPr lang="en-US" sz="1400" dirty="0"/>
          </a:p>
          <a:p>
            <a:r>
              <a:rPr lang="en-US" sz="1400" dirty="0"/>
              <a:t>You can send a request to see if an IP address is Granted or Denied, and display, add, modify and delete granted countries.</a:t>
            </a:r>
          </a:p>
          <a:p>
            <a:endParaRPr lang="en-US" sz="1400" dirty="0"/>
          </a:p>
          <a:p>
            <a:r>
              <a:rPr lang="en-US" sz="1400" dirty="0"/>
              <a:t>Also, Order and items can be displayed, added, modified, and deleted.</a:t>
            </a:r>
          </a:p>
        </p:txBody>
      </p:sp>
      <p:pic>
        <p:nvPicPr>
          <p:cNvPr id="14" name="Picture 13" descr="A screenshot of a computer">
            <a:extLst>
              <a:ext uri="{FF2B5EF4-FFF2-40B4-BE49-F238E27FC236}">
                <a16:creationId xmlns:a16="http://schemas.microsoft.com/office/drawing/2014/main" id="{2A7BB95E-AAE5-6933-328D-5FA0E0B46C52}"/>
              </a:ext>
            </a:extLst>
          </p:cNvPr>
          <p:cNvPicPr>
            <a:picLocks noChangeAspect="1"/>
          </p:cNvPicPr>
          <p:nvPr/>
        </p:nvPicPr>
        <p:blipFill>
          <a:blip r:embed="rId4"/>
          <a:stretch>
            <a:fillRect/>
          </a:stretch>
        </p:blipFill>
        <p:spPr>
          <a:xfrm>
            <a:off x="6463815" y="2642018"/>
            <a:ext cx="5397783" cy="4089902"/>
          </a:xfrm>
          <a:prstGeom prst="rect">
            <a:avLst/>
          </a:prstGeom>
          <a:ln w="50800">
            <a:solidFill>
              <a:srgbClr val="FF0000"/>
            </a:solidFill>
          </a:ln>
        </p:spPr>
      </p:pic>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EDC5E-B5AF-5A14-5AFA-F70369D71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746B0-10BA-FB15-F680-CAFB3372F11F}"/>
              </a:ext>
            </a:extLst>
          </p:cNvPr>
          <p:cNvSpPr>
            <a:spLocks noGrp="1"/>
          </p:cNvSpPr>
          <p:nvPr>
            <p:ph type="ctrTitle"/>
          </p:nvPr>
        </p:nvSpPr>
        <p:spPr>
          <a:xfrm>
            <a:off x="6441918" y="3329790"/>
            <a:ext cx="4941771" cy="3200400"/>
          </a:xfrm>
        </p:spPr>
        <p:txBody>
          <a:bodyPr anchor="ctr"/>
          <a:lstStyle/>
          <a:p>
            <a:r>
              <a:rPr lang="en-US" dirty="0"/>
              <a:t>Basic Presentation</a:t>
            </a:r>
          </a:p>
        </p:txBody>
      </p:sp>
    </p:spTree>
    <p:extLst>
      <p:ext uri="{BB962C8B-B14F-4D97-AF65-F5344CB8AC3E}">
        <p14:creationId xmlns:p14="http://schemas.microsoft.com/office/powerpoint/2010/main" val="224208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20E19-762A-BB48-7630-A6A1FC113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12C29-ED16-C8C2-6CC1-C929C66ACDE2}"/>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9DB168F3-17E8-AEC2-D442-B280A6EDBCD6}"/>
              </a:ext>
            </a:extLst>
          </p:cNvPr>
          <p:cNvSpPr>
            <a:spLocks noGrp="1"/>
          </p:cNvSpPr>
          <p:nvPr>
            <p:ph idx="1"/>
          </p:nvPr>
        </p:nvSpPr>
        <p:spPr>
          <a:xfrm>
            <a:off x="1333500" y="2674013"/>
            <a:ext cx="2895600" cy="3269589"/>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5" name="Slide Number Placeholder 5">
            <a:extLst>
              <a:ext uri="{FF2B5EF4-FFF2-40B4-BE49-F238E27FC236}">
                <a16:creationId xmlns:a16="http://schemas.microsoft.com/office/drawing/2014/main" id="{3AD98CB3-86FE-FA2A-34AC-179E263528C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7167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04390-DC84-7C4E-1540-2A0F1687B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445AA-262F-5417-4C4A-BFF417FB4A57}"/>
              </a:ext>
            </a:extLst>
          </p:cNvPr>
          <p:cNvSpPr>
            <a:spLocks noGrp="1"/>
          </p:cNvSpPr>
          <p:nvPr>
            <p:ph type="ctrTitle"/>
          </p:nvPr>
        </p:nvSpPr>
        <p:spPr>
          <a:xfrm>
            <a:off x="6991350" y="487018"/>
            <a:ext cx="4179570" cy="3377354"/>
          </a:xfrm>
        </p:spPr>
        <p:txBody>
          <a:bodyPr/>
          <a:lstStyle/>
          <a:p>
            <a:r>
              <a:rPr lang="en-US" dirty="0"/>
              <a:t>The Power of Communication</a:t>
            </a:r>
          </a:p>
        </p:txBody>
      </p:sp>
    </p:spTree>
    <p:extLst>
      <p:ext uri="{BB962C8B-B14F-4D97-AF65-F5344CB8AC3E}">
        <p14:creationId xmlns:p14="http://schemas.microsoft.com/office/powerpoint/2010/main" val="141893648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{AEA09C09-C6A8-40A5-8921-C3B64039B8F4}tf67328976_win32</Template>
  <TotalTime>299</TotalTime>
  <Words>1032</Words>
  <Application>Microsoft Office PowerPoint</Application>
  <PresentationFormat>Widescreen</PresentationFormat>
  <Paragraphs>179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Financial Indicators App &amp; Ip geo-location</vt:lpstr>
      <vt:lpstr>Problem</vt:lpstr>
      <vt:lpstr>solution</vt:lpstr>
      <vt:lpstr>Overcoming Challenges</vt:lpstr>
      <vt:lpstr>Biggest highlights</vt:lpstr>
      <vt:lpstr>Construction</vt:lpstr>
      <vt:lpstr>Basic Presentation</vt:lpstr>
      <vt:lpstr>AGENDA</vt:lpstr>
      <vt:lpstr>The Power of Communication</vt:lpstr>
      <vt:lpstr>Overcoming nervousness</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Quaife</dc:creator>
  <cp:lastModifiedBy>Robert Quaife</cp:lastModifiedBy>
  <cp:revision>9</cp:revision>
  <dcterms:created xsi:type="dcterms:W3CDTF">2025-05-03T16:42:21Z</dcterms:created>
  <dcterms:modified xsi:type="dcterms:W3CDTF">2025-05-03T21:41:29Z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