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78" r:id="rId7"/>
    <p:sldId id="279" r:id="rId8"/>
    <p:sldId id="290" r:id="rId9"/>
    <p:sldId id="280" r:id="rId10"/>
    <p:sldId id="292" r:id="rId11"/>
    <p:sldId id="266" r:id="rId12"/>
    <p:sldId id="294" r:id="rId13"/>
    <p:sldId id="295" r:id="rId14"/>
    <p:sldId id="271"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0655" autoAdjust="0"/>
  </p:normalViewPr>
  <p:slideViewPr>
    <p:cSldViewPr snapToGrid="0">
      <p:cViewPr varScale="1">
        <p:scale>
          <a:sx n="78" d="100"/>
          <a:sy n="78" d="100"/>
        </p:scale>
        <p:origin x="78" y="22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5/4/2025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3E1FA-668F-2F10-E82B-C3F107C4F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D6986-5594-EDE8-FC9E-F19B1DAA5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3238F-437C-072D-6C94-05A1A3F90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27300E-01AC-BD56-33C8-70994188B949}"/>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9740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664E2-15B9-1888-82FC-1AFC8186A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43259A-84E7-F2E3-EBED-A814E53BD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B95B-1EB2-7FC8-A919-5BE8170035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9213AC-ADBD-A767-69BF-C9B87A1D9448}"/>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964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4958-5F4C-9DB0-F864-1972E7F15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06BAD-F65D-74D6-E4CD-6F437F901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B4DAF-AEFF-A1E2-2E8D-C6E07EC29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4FDE41-1856-CCDB-6DF9-798F2C0A93B6}"/>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079596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4FD78-4F0D-697D-262E-5EF9D6C85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601D6-C311-9D41-0226-EE1480750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16DCAE-E171-8211-D3F7-51A9070E3C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41FF70-9A45-97CF-F708-3A857A82B776}"/>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853861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webapi-finalproject-react.onrender.com/" TargetMode="External"/><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s://github.com/supracharger/WebAPI_FinalProject_REACT" TargetMode="External"/><Relationship Id="rId4" Type="http://schemas.openxmlformats.org/officeDocument/2006/relationships/hyperlink" Target="https://github.com/supracharger/WebAPI_FinalProject_AP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583827" cy="3200400"/>
          </a:xfrm>
        </p:spPr>
        <p:txBody>
          <a:bodyPr anchor="ctr"/>
          <a:lstStyle/>
          <a:p>
            <a:r>
              <a:rPr lang="en-US" dirty="0"/>
              <a:t>Financial Indicators App &amp; Ip geo-location</a:t>
            </a:r>
          </a:p>
        </p:txBody>
      </p:sp>
      <p:sp>
        <p:nvSpPr>
          <p:cNvPr id="3" name="TextBox 2">
            <a:extLst>
              <a:ext uri="{FF2B5EF4-FFF2-40B4-BE49-F238E27FC236}">
                <a16:creationId xmlns:a16="http://schemas.microsoft.com/office/drawing/2014/main" id="{1CCB26F3-1259-79C0-761B-235DC8D556D3}"/>
              </a:ext>
            </a:extLst>
          </p:cNvPr>
          <p:cNvSpPr txBox="1"/>
          <p:nvPr/>
        </p:nvSpPr>
        <p:spPr>
          <a:xfrm>
            <a:off x="7503622" y="5630487"/>
            <a:ext cx="3732497" cy="461665"/>
          </a:xfrm>
          <a:prstGeom prst="rect">
            <a:avLst/>
          </a:prstGeom>
          <a:noFill/>
        </p:spPr>
        <p:txBody>
          <a:bodyPr wrap="none" rtlCol="0">
            <a:spAutoFit/>
          </a:bodyPr>
          <a:lstStyle/>
          <a:p>
            <a:r>
              <a:rPr lang="en-US" sz="2400" dirty="0"/>
              <a:t>BY Robert (Andrew) Quaife</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3B23F-B2C3-5224-C95B-1117FA4ACFC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919EE565-F1B8-1D00-1A9E-EA67ACA1E3A8}"/>
              </a:ext>
            </a:extLst>
          </p:cNvPr>
          <p:cNvSpPr>
            <a:spLocks noGrp="1"/>
          </p:cNvSpPr>
          <p:nvPr>
            <p:ph type="title"/>
          </p:nvPr>
        </p:nvSpPr>
        <p:spPr>
          <a:xfrm>
            <a:off x="56803" y="38793"/>
            <a:ext cx="5655197" cy="545052"/>
          </a:xfrm>
        </p:spPr>
        <p:txBody>
          <a:bodyPr anchor="b"/>
          <a:lstStyle/>
          <a:p>
            <a:r>
              <a:rPr lang="en-US" dirty="0"/>
              <a:t>CONSTRUCTION CONT 5</a:t>
            </a:r>
          </a:p>
        </p:txBody>
      </p:sp>
      <p:sp>
        <p:nvSpPr>
          <p:cNvPr id="20" name="Content Placeholder 3">
            <a:extLst>
              <a:ext uri="{FF2B5EF4-FFF2-40B4-BE49-F238E27FC236}">
                <a16:creationId xmlns:a16="http://schemas.microsoft.com/office/drawing/2014/main" id="{5D614D39-0249-B769-DA0D-BEA070AFCBE0}"/>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sz="1400" b="1" dirty="0"/>
              <a:t>Items:</a:t>
            </a:r>
          </a:p>
          <a:p>
            <a:pPr marL="0" inden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None/>
            </a:pPr>
            <a:r>
              <a:rPr lang="en-US" sz="1200" dirty="0"/>
              <a:t>Send GET (All Items) &amp; POST request to: </a:t>
            </a:r>
            <a:br>
              <a:rPr lang="en-US" sz="1200" dirty="0"/>
            </a:br>
            <a:r>
              <a:rPr lang="en-US" sz="1200" dirty="0"/>
              <a:t>https://webapi-finalproject-api.onrender.com/items</a:t>
            </a:r>
          </a:p>
          <a:p>
            <a:pPr marL="0" indent="0">
              <a:buNone/>
            </a:pPr>
            <a:r>
              <a:rPr lang="en-US" sz="1200" dirty="0"/>
              <a:t>Example JSON Body for POST request:</a:t>
            </a:r>
            <a:br>
              <a:rPr lang="en-US" sz="1200" dirty="0"/>
            </a:br>
            <a:r>
              <a:rPr lang="en-US" sz="1200" dirty="0"/>
              <a:t>{</a:t>
            </a:r>
            <a:br>
              <a:rPr lang="en-US" sz="1200" dirty="0"/>
            </a:br>
            <a:r>
              <a:rPr lang="en-US" sz="1200" dirty="0"/>
              <a:t>    "name": "Item Test",</a:t>
            </a:r>
            <a:br>
              <a:rPr lang="en-US" sz="1200" dirty="0"/>
            </a:br>
            <a:r>
              <a:rPr lang="en-US" sz="1200" dirty="0"/>
              <a:t>    "price": 50,</a:t>
            </a:r>
            <a:br>
              <a:rPr lang="en-US" sz="1200" dirty="0"/>
            </a:br>
            <a:r>
              <a:rPr lang="en-US" sz="1200" dirty="0"/>
              <a:t>    "</a:t>
            </a:r>
            <a:r>
              <a:rPr lang="en-US" sz="1200" dirty="0" err="1"/>
              <a:t>imgurl</a:t>
            </a:r>
            <a:r>
              <a:rPr lang="en-US" sz="1200" dirty="0"/>
              <a:t>": "/myimg.png“</a:t>
            </a:r>
            <a:br>
              <a:rPr lang="en-US" sz="1200" dirty="0"/>
            </a:br>
            <a:r>
              <a:rPr lang="en-US" sz="1200" dirty="0"/>
              <a:t>}</a:t>
            </a:r>
          </a:p>
          <a:p>
            <a:pPr marL="0" indent="0">
              <a:buNone/>
            </a:pPr>
            <a:r>
              <a:rPr lang="en-US" sz="1200" dirty="0"/>
              <a:t>GET, Modify, &amp; Delete item: </a:t>
            </a:r>
            <a:br>
              <a:rPr lang="en-US" sz="1200" dirty="0"/>
            </a:br>
            <a:r>
              <a:rPr lang="en-US" sz="1200" dirty="0"/>
              <a:t>https://webapi-finalproject-api.onrender.com/items/[Item ID]</a:t>
            </a:r>
          </a:p>
        </p:txBody>
      </p:sp>
      <p:sp>
        <p:nvSpPr>
          <p:cNvPr id="9" name="Slide Number Placeholder 8">
            <a:extLst>
              <a:ext uri="{FF2B5EF4-FFF2-40B4-BE49-F238E27FC236}">
                <a16:creationId xmlns:a16="http://schemas.microsoft.com/office/drawing/2014/main" id="{0C860FFE-CA5E-65CC-4D01-859DC6674CF0}"/>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pic>
        <p:nvPicPr>
          <p:cNvPr id="3" name="Picture 2">
            <a:extLst>
              <a:ext uri="{FF2B5EF4-FFF2-40B4-BE49-F238E27FC236}">
                <a16:creationId xmlns:a16="http://schemas.microsoft.com/office/drawing/2014/main" id="{330998CB-7099-9CA4-00EE-299FB59FD06F}"/>
              </a:ext>
            </a:extLst>
          </p:cNvPr>
          <p:cNvPicPr>
            <a:picLocks noChangeAspect="1"/>
          </p:cNvPicPr>
          <p:nvPr/>
        </p:nvPicPr>
        <p:blipFill>
          <a:blip r:embed="rId3"/>
          <a:stretch>
            <a:fillRect/>
          </a:stretch>
        </p:blipFill>
        <p:spPr>
          <a:xfrm>
            <a:off x="5998358" y="2226366"/>
            <a:ext cx="7516795" cy="4711148"/>
          </a:xfrm>
          <a:prstGeom prst="rect">
            <a:avLst/>
          </a:prstGeom>
        </p:spPr>
      </p:pic>
    </p:spTree>
    <p:extLst>
      <p:ext uri="{BB962C8B-B14F-4D97-AF65-F5344CB8AC3E}">
        <p14:creationId xmlns:p14="http://schemas.microsoft.com/office/powerpoint/2010/main" val="54688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1301750" y="129001"/>
            <a:ext cx="5518150" cy="534970"/>
          </a:xfrm>
        </p:spPr>
        <p:txBody>
          <a:bodyPr/>
          <a:lstStyle/>
          <a:p>
            <a:r>
              <a:rPr lang="en-US" dirty="0"/>
              <a:t>Future Development</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pic>
        <p:nvPicPr>
          <p:cNvPr id="8" name="Picture 7">
            <a:extLst>
              <a:ext uri="{FF2B5EF4-FFF2-40B4-BE49-F238E27FC236}">
                <a16:creationId xmlns:a16="http://schemas.microsoft.com/office/drawing/2014/main" id="{2A5AD3EC-610A-C88E-DB33-75EE13706706}"/>
              </a:ext>
            </a:extLst>
          </p:cNvPr>
          <p:cNvPicPr>
            <a:picLocks noChangeAspect="1"/>
          </p:cNvPicPr>
          <p:nvPr/>
        </p:nvPicPr>
        <p:blipFill>
          <a:blip r:embed="rId3"/>
          <a:stretch>
            <a:fillRect/>
          </a:stretch>
        </p:blipFill>
        <p:spPr>
          <a:xfrm>
            <a:off x="8251393" y="3429000"/>
            <a:ext cx="4179570" cy="3530129"/>
          </a:xfrm>
          <a:prstGeom prst="rect">
            <a:avLst/>
          </a:prstGeom>
        </p:spPr>
      </p:pic>
      <p:pic>
        <p:nvPicPr>
          <p:cNvPr id="11" name="Picture 10" descr="A light bulb with a gear in the middle&#10;&#10;AI-generated content may be incorrect.">
            <a:extLst>
              <a:ext uri="{FF2B5EF4-FFF2-40B4-BE49-F238E27FC236}">
                <a16:creationId xmlns:a16="http://schemas.microsoft.com/office/drawing/2014/main" id="{42B231C7-52A9-1068-3234-268523C86752}"/>
              </a:ext>
            </a:extLst>
          </p:cNvPr>
          <p:cNvPicPr>
            <a:picLocks noChangeAspect="1"/>
          </p:cNvPicPr>
          <p:nvPr/>
        </p:nvPicPr>
        <p:blipFill>
          <a:blip r:embed="rId4"/>
          <a:stretch>
            <a:fillRect/>
          </a:stretch>
        </p:blipFill>
        <p:spPr>
          <a:xfrm>
            <a:off x="482776" y="2605501"/>
            <a:ext cx="1344240" cy="1646997"/>
          </a:xfrm>
          <a:prstGeom prst="rect">
            <a:avLst/>
          </a:prstGeom>
        </p:spPr>
      </p:pic>
      <p:sp>
        <p:nvSpPr>
          <p:cNvPr id="14" name="TextBox 13">
            <a:extLst>
              <a:ext uri="{FF2B5EF4-FFF2-40B4-BE49-F238E27FC236}">
                <a16:creationId xmlns:a16="http://schemas.microsoft.com/office/drawing/2014/main" id="{26AA17BF-B943-4E84-94A7-5ABFA0093C14}"/>
              </a:ext>
            </a:extLst>
          </p:cNvPr>
          <p:cNvSpPr txBox="1"/>
          <p:nvPr/>
        </p:nvSpPr>
        <p:spPr>
          <a:xfrm>
            <a:off x="2055866" y="853031"/>
            <a:ext cx="6241240" cy="5355312"/>
          </a:xfrm>
          <a:prstGeom prst="rect">
            <a:avLst/>
          </a:prstGeom>
          <a:solidFill>
            <a:schemeClr val="tx1">
              <a:alpha val="52000"/>
            </a:schemeClr>
          </a:solidFill>
        </p:spPr>
        <p:txBody>
          <a:bodyPr wrap="square" rtlCol="0">
            <a:spAutoFit/>
          </a:bodyPr>
          <a:lstStyle/>
          <a:p>
            <a:r>
              <a:rPr lang="en-US" dirty="0">
                <a:solidFill>
                  <a:schemeClr val="bg1"/>
                </a:solidFill>
              </a:rPr>
              <a:t>The most obvious development would be to add a payment system. It is hard to sell things without receiving payment!</a:t>
            </a:r>
          </a:p>
          <a:p>
            <a:endParaRPr lang="en-US" dirty="0">
              <a:solidFill>
                <a:schemeClr val="bg1"/>
              </a:solidFill>
            </a:endParaRPr>
          </a:p>
          <a:p>
            <a:r>
              <a:rPr lang="en-US" dirty="0">
                <a:solidFill>
                  <a:schemeClr val="bg1"/>
                </a:solidFill>
              </a:rPr>
              <a:t>For this final project I was thinking of developing a charting system that would display say stock data as a candlestick chart. Then the indicators you buy would be made available in the browser on the chart. However, that would be quite ambitious, and I can not be spending that much time on the project.</a:t>
            </a:r>
          </a:p>
          <a:p>
            <a:endParaRPr lang="en-US" dirty="0">
              <a:solidFill>
                <a:schemeClr val="bg1"/>
              </a:solidFill>
            </a:endParaRPr>
          </a:p>
          <a:p>
            <a:r>
              <a:rPr lang="en-US" dirty="0">
                <a:solidFill>
                  <a:schemeClr val="bg1"/>
                </a:solidFill>
              </a:rPr>
              <a:t>Next, would be a product page for each item. That way the user could read the description and see more images of the indicators.</a:t>
            </a:r>
          </a:p>
          <a:p>
            <a:endParaRPr lang="en-US" dirty="0">
              <a:solidFill>
                <a:schemeClr val="bg1"/>
              </a:solidFill>
            </a:endParaRPr>
          </a:p>
          <a:p>
            <a:r>
              <a:rPr lang="en-US" dirty="0">
                <a:solidFill>
                  <a:schemeClr val="bg1"/>
                </a:solidFill>
              </a:rPr>
              <a:t>Free trials are commonly used in business. That way the user would have a period of time to try it out.</a:t>
            </a:r>
            <a:br>
              <a:rPr lang="en-US" dirty="0">
                <a:solidFill>
                  <a:schemeClr val="bg1"/>
                </a:solidFill>
              </a:rPr>
            </a:br>
            <a:endParaRPr lang="en-US" dirty="0">
              <a:solidFill>
                <a:schemeClr val="bg1"/>
              </a:solidFill>
            </a:endParaRPr>
          </a:p>
          <a:p>
            <a:r>
              <a:rPr lang="en-US" dirty="0">
                <a:solidFill>
                  <a:schemeClr val="bg1"/>
                </a:solidFill>
              </a:rPr>
              <a:t>Finally, adding icons to the text buttons and links to help with visual appeal.</a:t>
            </a:r>
          </a:p>
        </p:txBody>
      </p:sp>
    </p:spTree>
    <p:extLst>
      <p:ext uri="{BB962C8B-B14F-4D97-AF65-F5344CB8AC3E}">
        <p14:creationId xmlns:p14="http://schemas.microsoft.com/office/powerpoint/2010/main" val="196978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127457"/>
            <a:ext cx="10515600" cy="465455"/>
          </a:xfrm>
        </p:spPr>
        <p:txBody>
          <a:bodyPr anchor="b">
            <a:normAutofit fontScale="90000"/>
          </a:bodyPr>
          <a:lstStyle/>
          <a:p>
            <a:r>
              <a:rPr lang="en-US" dirty="0"/>
              <a:t>Links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14C5FF6F-9829-1B53-3A8F-92429DAC3971}"/>
              </a:ext>
            </a:extLst>
          </p:cNvPr>
          <p:cNvSpPr txBox="1"/>
          <p:nvPr/>
        </p:nvSpPr>
        <p:spPr>
          <a:xfrm>
            <a:off x="831273" y="1058487"/>
            <a:ext cx="10590414" cy="1754326"/>
          </a:xfrm>
          <a:prstGeom prst="rect">
            <a:avLst/>
          </a:prstGeom>
          <a:noFill/>
        </p:spPr>
        <p:txBody>
          <a:bodyPr wrap="square" rtlCol="0">
            <a:spAutoFit/>
          </a:bodyPr>
          <a:lstStyle/>
          <a:p>
            <a:r>
              <a:rPr lang="en-US" dirty="0"/>
              <a:t>VISIT THE SITE: </a:t>
            </a:r>
            <a:r>
              <a:rPr lang="en-US" dirty="0">
                <a:hlinkClick r:id="rId3"/>
              </a:rPr>
              <a:t>https://webapi-finalproject-react.onrender.com</a:t>
            </a:r>
            <a:endParaRPr lang="en-US" dirty="0"/>
          </a:p>
          <a:p>
            <a:endParaRPr lang="en-US" dirty="0"/>
          </a:p>
          <a:p>
            <a:r>
              <a:rPr lang="en-US" dirty="0"/>
              <a:t>API Repository: </a:t>
            </a:r>
            <a:r>
              <a:rPr lang="en-US" dirty="0">
                <a:hlinkClick r:id="rId4"/>
              </a:rPr>
              <a:t>https://github.com/supracharger/WebAPI_FinalProject_API</a:t>
            </a:r>
            <a:endParaRPr lang="en-US" dirty="0"/>
          </a:p>
          <a:p>
            <a:endParaRPr lang="en-US" dirty="0"/>
          </a:p>
          <a:p>
            <a:r>
              <a:rPr lang="en-US" dirty="0"/>
              <a:t>Site Repository: </a:t>
            </a:r>
            <a:r>
              <a:rPr lang="en-US" dirty="0">
                <a:hlinkClick r:id="rId5"/>
              </a:rPr>
              <a:t>https://github.com/supracharger/WebAPI_FinalProject_REACT</a:t>
            </a:r>
            <a:endParaRPr lang="en-US" dirty="0"/>
          </a:p>
          <a:p>
            <a:endParaRPr lang="en-US" dirty="0"/>
          </a:p>
        </p:txBody>
      </p:sp>
      <p:sp>
        <p:nvSpPr>
          <p:cNvPr id="6" name="Title 1">
            <a:extLst>
              <a:ext uri="{FF2B5EF4-FFF2-40B4-BE49-F238E27FC236}">
                <a16:creationId xmlns:a16="http://schemas.microsoft.com/office/drawing/2014/main" id="{CBD85748-A0E7-BC71-D7AF-0FF5DE2A166C}"/>
              </a:ext>
            </a:extLst>
          </p:cNvPr>
          <p:cNvSpPr txBox="1">
            <a:spLocks/>
          </p:cNvSpPr>
          <p:nvPr/>
        </p:nvSpPr>
        <p:spPr>
          <a:xfrm>
            <a:off x="4006215" y="2297478"/>
            <a:ext cx="4179570" cy="152473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THANK YOU</a:t>
            </a:r>
          </a:p>
        </p:txBody>
      </p:sp>
      <p:pic>
        <p:nvPicPr>
          <p:cNvPr id="9" name="Picture 8">
            <a:extLst>
              <a:ext uri="{FF2B5EF4-FFF2-40B4-BE49-F238E27FC236}">
                <a16:creationId xmlns:a16="http://schemas.microsoft.com/office/drawing/2014/main" id="{007793C3-CC5A-896F-C57E-CEF07110348B}"/>
              </a:ext>
            </a:extLst>
          </p:cNvPr>
          <p:cNvPicPr>
            <a:picLocks noChangeAspect="1"/>
          </p:cNvPicPr>
          <p:nvPr/>
        </p:nvPicPr>
        <p:blipFill>
          <a:blip r:embed="rId6"/>
          <a:stretch>
            <a:fillRect/>
          </a:stretch>
        </p:blipFill>
        <p:spPr>
          <a:xfrm>
            <a:off x="-271330" y="4261758"/>
            <a:ext cx="4570745" cy="2388086"/>
          </a:xfrm>
          <a:prstGeom prst="rect">
            <a:avLst/>
          </a:prstGeom>
        </p:spPr>
      </p:pic>
      <p:pic>
        <p:nvPicPr>
          <p:cNvPr id="11" name="Picture 10">
            <a:extLst>
              <a:ext uri="{FF2B5EF4-FFF2-40B4-BE49-F238E27FC236}">
                <a16:creationId xmlns:a16="http://schemas.microsoft.com/office/drawing/2014/main" id="{D6D22FD5-6BB6-8920-63E8-44C66D8BEE19}"/>
              </a:ext>
            </a:extLst>
          </p:cNvPr>
          <p:cNvPicPr>
            <a:picLocks noChangeAspect="1"/>
          </p:cNvPicPr>
          <p:nvPr/>
        </p:nvPicPr>
        <p:blipFill>
          <a:blip r:embed="rId7"/>
          <a:stretch>
            <a:fillRect/>
          </a:stretch>
        </p:blipFill>
        <p:spPr>
          <a:xfrm>
            <a:off x="8433803" y="-1409852"/>
            <a:ext cx="4114260" cy="4114260"/>
          </a:xfrm>
          <a:prstGeom prst="rect">
            <a:avLst/>
          </a:prstGeom>
        </p:spPr>
      </p:pic>
    </p:spTree>
    <p:extLst>
      <p:ext uri="{BB962C8B-B14F-4D97-AF65-F5344CB8AC3E}">
        <p14:creationId xmlns:p14="http://schemas.microsoft.com/office/powerpoint/2010/main" val="279182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0" y="216132"/>
            <a:ext cx="2895600" cy="533833"/>
          </a:xfrm>
        </p:spPr>
        <p:txBody>
          <a:bodyPr/>
          <a:lstStyle/>
          <a:p>
            <a:r>
              <a:rPr lang="en-US" dirty="0"/>
              <a:t>Problem</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25136" y="806420"/>
            <a:ext cx="6297583" cy="5688591"/>
          </a:xfrm>
          <a:solidFill>
            <a:schemeClr val="tx1">
              <a:alpha val="68000"/>
            </a:schemeClr>
          </a:solidFill>
        </p:spPr>
        <p:txBody>
          <a:bodyPr>
            <a:normAutofit/>
          </a:bodyPr>
          <a:lstStyle/>
          <a:p>
            <a:r>
              <a:rPr lang="en-US" dirty="0"/>
              <a:t>The problem is two-fold.</a:t>
            </a:r>
          </a:p>
          <a:p>
            <a:endParaRPr lang="en-US" dirty="0"/>
          </a:p>
          <a:p>
            <a:r>
              <a:rPr lang="en-US" b="1" dirty="0"/>
              <a:t>To automate the shopping cart system using a website</a:t>
            </a:r>
            <a:r>
              <a:rPr lang="en-US" dirty="0"/>
              <a:t>. A website is a better way to do business rather than by word of mouth or going door to door. It also gives the ability to automate the process, simplifying the process, rather than manual intervention.</a:t>
            </a:r>
          </a:p>
          <a:p>
            <a:endParaRPr lang="en-US" dirty="0"/>
          </a:p>
          <a:p>
            <a:r>
              <a:rPr lang="en-US" b="1" dirty="0"/>
              <a:t>API IP Geolocation: </a:t>
            </a:r>
            <a:r>
              <a:rPr lang="en-US" dirty="0"/>
              <a:t>The ability to know what country the client is coming from. Many malicious attacks come from foreign countries. IP Geolocation would minimize these attacks and fraudulent orders.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9745634" y="177339"/>
            <a:ext cx="2446366" cy="561448"/>
          </a:xfrm>
        </p:spPr>
        <p:txBody>
          <a:bodyPr/>
          <a:lstStyle/>
          <a:p>
            <a:r>
              <a:rPr lang="en-US" dirty="0"/>
              <a:t>solution</a:t>
            </a:r>
          </a:p>
        </p:txBody>
      </p:sp>
      <p:sp>
        <p:nvSpPr>
          <p:cNvPr id="3" name="TextBox 2">
            <a:extLst>
              <a:ext uri="{FF2B5EF4-FFF2-40B4-BE49-F238E27FC236}">
                <a16:creationId xmlns:a16="http://schemas.microsoft.com/office/drawing/2014/main" id="{17177886-0580-62EB-850E-71351E8A4643}"/>
              </a:ext>
            </a:extLst>
          </p:cNvPr>
          <p:cNvSpPr txBox="1"/>
          <p:nvPr/>
        </p:nvSpPr>
        <p:spPr>
          <a:xfrm>
            <a:off x="5336771" y="1181412"/>
            <a:ext cx="6855229" cy="4893647"/>
          </a:xfrm>
          <a:prstGeom prst="rect">
            <a:avLst/>
          </a:prstGeom>
          <a:solidFill>
            <a:schemeClr val="accent1">
              <a:alpha val="68000"/>
            </a:schemeClr>
          </a:solidFill>
        </p:spPr>
        <p:txBody>
          <a:bodyPr wrap="square" rtlCol="0">
            <a:spAutoFit/>
          </a:bodyPr>
          <a:lstStyle/>
          <a:p>
            <a:r>
              <a:rPr lang="en-US" sz="2400" dirty="0"/>
              <a:t>One solution is an automated website to not only automate the process, but to create one central place for customers to go to, and market to the world.</a:t>
            </a:r>
          </a:p>
          <a:p>
            <a:endParaRPr lang="en-US" sz="2400" dirty="0"/>
          </a:p>
          <a:p>
            <a:r>
              <a:rPr lang="en-US" sz="2400" dirty="0"/>
              <a:t>The second solution is to create an API to Geolocate the IP address of the client to minimize malicious use and fraud from executing orders during the checkout process. The user of the website is able to choose and modify which counties are granted and the rest are denied.</a:t>
            </a:r>
          </a:p>
          <a:p>
            <a:endParaRPr lang="en-US" sz="2400" dirty="0"/>
          </a:p>
          <a:p>
            <a:r>
              <a:rPr lang="en-US" sz="2400" dirty="0"/>
              <a:t>Both of these solutions are used in the App.</a:t>
            </a:r>
          </a:p>
        </p:txBody>
      </p:sp>
      <p:pic>
        <p:nvPicPr>
          <p:cNvPr id="5" name="Picture 4">
            <a:extLst>
              <a:ext uri="{FF2B5EF4-FFF2-40B4-BE49-F238E27FC236}">
                <a16:creationId xmlns:a16="http://schemas.microsoft.com/office/drawing/2014/main" id="{F56A0C59-3351-5638-D18B-C4D641C21BDD}"/>
              </a:ext>
            </a:extLst>
          </p:cNvPr>
          <p:cNvPicPr>
            <a:picLocks noChangeAspect="1"/>
          </p:cNvPicPr>
          <p:nvPr/>
        </p:nvPicPr>
        <p:blipFill>
          <a:blip r:embed="rId3"/>
          <a:stretch>
            <a:fillRect/>
          </a:stretch>
        </p:blipFill>
        <p:spPr>
          <a:xfrm>
            <a:off x="0" y="3877019"/>
            <a:ext cx="5275852" cy="2980981"/>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8703548" y="0"/>
            <a:ext cx="4179570" cy="1072076"/>
          </a:xfrm>
        </p:spPr>
        <p:txBody>
          <a:bodyPr/>
          <a:lstStyle/>
          <a:p>
            <a:r>
              <a:rPr lang="en-US" dirty="0"/>
              <a:t>Overcoming Challenges</a:t>
            </a:r>
          </a:p>
        </p:txBody>
      </p:sp>
      <p:pic>
        <p:nvPicPr>
          <p:cNvPr id="16" name="Picture Placeholder 15" descr="A person stretching in a gym">
            <a:extLst>
              <a:ext uri="{FF2B5EF4-FFF2-40B4-BE49-F238E27FC236}">
                <a16:creationId xmlns:a16="http://schemas.microsoft.com/office/drawing/2014/main" id="{448EF356-1822-E2AE-2794-322870D4C222}"/>
              </a:ext>
            </a:extLst>
          </p:cNvPr>
          <p:cNvPicPr>
            <a:picLocks noGrp="1" noChangeAspect="1"/>
          </p:cNvPicPr>
          <p:nvPr>
            <p:ph type="pic" sz="quarter" idx="10"/>
          </p:nvPr>
        </p:nvPicPr>
        <p:blipFill>
          <a:blip r:embed="rId3"/>
          <a:srcRect l="44" r="44"/>
          <a:stretch/>
        </p:blipFill>
        <p:spPr>
          <a:xfrm>
            <a:off x="0" y="-5080"/>
            <a:ext cx="6576291" cy="6872605"/>
          </a:xfrm>
        </p:spPr>
      </p:pic>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6280E2-8A77-EE74-A0EF-35A01A10FF71}"/>
              </a:ext>
            </a:extLst>
          </p:cNvPr>
          <p:cNvSpPr txBox="1"/>
          <p:nvPr/>
        </p:nvSpPr>
        <p:spPr>
          <a:xfrm rot="20645982">
            <a:off x="4216058" y="540047"/>
            <a:ext cx="4361963" cy="461665"/>
          </a:xfrm>
          <a:prstGeom prst="rect">
            <a:avLst/>
          </a:prstGeom>
          <a:solidFill>
            <a:schemeClr val="tx1">
              <a:alpha val="63000"/>
            </a:schemeClr>
          </a:solidFill>
        </p:spPr>
        <p:txBody>
          <a:bodyPr wrap="none" rtlCol="0">
            <a:spAutoFit/>
          </a:bodyPr>
          <a:lstStyle/>
          <a:p>
            <a:r>
              <a:rPr lang="en-US" sz="2400" b="1" dirty="0">
                <a:solidFill>
                  <a:srgbClr val="FF0000"/>
                </a:solidFill>
              </a:rPr>
              <a:t>ERROR: 1,000,000 Errors Found!</a:t>
            </a:r>
          </a:p>
        </p:txBody>
      </p:sp>
      <p:sp>
        <p:nvSpPr>
          <p:cNvPr id="5" name="TextBox 4">
            <a:extLst>
              <a:ext uri="{FF2B5EF4-FFF2-40B4-BE49-F238E27FC236}">
                <a16:creationId xmlns:a16="http://schemas.microsoft.com/office/drawing/2014/main" id="{0808B2CA-9EBA-2845-9247-361F78E67F93}"/>
              </a:ext>
            </a:extLst>
          </p:cNvPr>
          <p:cNvSpPr txBox="1"/>
          <p:nvPr/>
        </p:nvSpPr>
        <p:spPr>
          <a:xfrm>
            <a:off x="6038722" y="1847211"/>
            <a:ext cx="5873025" cy="4893647"/>
          </a:xfrm>
          <a:prstGeom prst="rect">
            <a:avLst/>
          </a:prstGeom>
          <a:noFill/>
        </p:spPr>
        <p:txBody>
          <a:bodyPr wrap="square" rtlCol="0">
            <a:spAutoFit/>
          </a:bodyPr>
          <a:lstStyle/>
          <a:p>
            <a:r>
              <a:rPr lang="en-US" sz="2400" dirty="0">
                <a:solidFill>
                  <a:schemeClr val="bg1"/>
                </a:solidFill>
              </a:rPr>
              <a:t>The biggest challenge was right from the start. When trying to test the REACT site in the browser it would not work. However, after emailing the professor I found the solution. I am used to accessing the database from the frontend from the use of .NET and PHP. However, with Node JS this did not look like it was going to work. So, I wrapped Mongo DB into the API and communicated with the API from the front </a:t>
            </a:r>
            <a:br>
              <a:rPr lang="en-US" sz="2400" dirty="0">
                <a:solidFill>
                  <a:schemeClr val="bg1"/>
                </a:solidFill>
              </a:rPr>
            </a:br>
            <a:r>
              <a:rPr lang="en-US" sz="2400" dirty="0">
                <a:solidFill>
                  <a:schemeClr val="bg1"/>
                </a:solidFill>
              </a:rPr>
              <a:t>  end. This method more aligned with the </a:t>
            </a:r>
            <a:br>
              <a:rPr lang="en-US" sz="2400" dirty="0">
                <a:solidFill>
                  <a:schemeClr val="bg1"/>
                </a:solidFill>
              </a:rPr>
            </a:br>
            <a:r>
              <a:rPr lang="en-US" sz="2400" dirty="0">
                <a:solidFill>
                  <a:schemeClr val="bg1"/>
                </a:solidFill>
              </a:rPr>
              <a:t>    class work and worked for the final </a:t>
            </a:r>
            <a:br>
              <a:rPr lang="en-US" sz="2400" dirty="0">
                <a:solidFill>
                  <a:schemeClr val="bg1"/>
                </a:solidFill>
              </a:rPr>
            </a:br>
            <a:r>
              <a:rPr lang="en-US" sz="2400" dirty="0">
                <a:solidFill>
                  <a:schemeClr val="bg1"/>
                </a:solidFill>
              </a:rPr>
              <a:t>      project.</a:t>
            </a:r>
          </a:p>
        </p:txBody>
      </p:sp>
    </p:spTree>
    <p:extLst>
      <p:ext uri="{BB962C8B-B14F-4D97-AF65-F5344CB8AC3E}">
        <p14:creationId xmlns:p14="http://schemas.microsoft.com/office/powerpoint/2010/main" val="224145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6F565-3E28-39FA-34AE-FB72E0A951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717DB-F14C-8FBD-4F1C-D76F4DDDC8F6}"/>
              </a:ext>
            </a:extLst>
          </p:cNvPr>
          <p:cNvSpPr>
            <a:spLocks noGrp="1"/>
          </p:cNvSpPr>
          <p:nvPr>
            <p:ph type="title"/>
          </p:nvPr>
        </p:nvSpPr>
        <p:spPr>
          <a:xfrm>
            <a:off x="1322318" y="110462"/>
            <a:ext cx="7288282" cy="474820"/>
          </a:xfrm>
        </p:spPr>
        <p:txBody>
          <a:bodyPr>
            <a:normAutofit fontScale="90000"/>
          </a:bodyPr>
          <a:lstStyle/>
          <a:p>
            <a:r>
              <a:rPr lang="en-US" dirty="0"/>
              <a:t>Biggest highlights</a:t>
            </a:r>
          </a:p>
        </p:txBody>
      </p:sp>
      <p:sp>
        <p:nvSpPr>
          <p:cNvPr id="3" name="Text Placeholder 2">
            <a:extLst>
              <a:ext uri="{FF2B5EF4-FFF2-40B4-BE49-F238E27FC236}">
                <a16:creationId xmlns:a16="http://schemas.microsoft.com/office/drawing/2014/main" id="{A01EFF09-1268-5D8A-7F5C-A42BA809CBC9}"/>
              </a:ext>
            </a:extLst>
          </p:cNvPr>
          <p:cNvSpPr>
            <a:spLocks noGrp="1"/>
          </p:cNvSpPr>
          <p:nvPr>
            <p:ph sz="half" idx="2"/>
          </p:nvPr>
        </p:nvSpPr>
        <p:spPr>
          <a:xfrm>
            <a:off x="1322388" y="2763078"/>
            <a:ext cx="7288212" cy="3407051"/>
          </a:xfrm>
        </p:spPr>
        <p:txBody>
          <a:bodyPr>
            <a:normAutofit/>
          </a:bodyPr>
          <a:lstStyle/>
          <a:p>
            <a:r>
              <a:rPr lang="en-US" dirty="0"/>
              <a:t>I have a couple of highlights to think of:</a:t>
            </a:r>
          </a:p>
          <a:p>
            <a:r>
              <a:rPr lang="en-US" dirty="0" err="1"/>
              <a:t>GeoLocation</a:t>
            </a:r>
            <a:r>
              <a:rPr lang="en-US" dirty="0"/>
              <a:t> API</a:t>
            </a:r>
            <a:r>
              <a:rPr lang="en-US" b="0" dirty="0"/>
              <a:t>: worked quite well and I did not have to mess around with it at all. The user of the API has the ability to add or remove granted countries through the API and database.</a:t>
            </a:r>
            <a:br>
              <a:rPr lang="en-US" b="0" dirty="0"/>
            </a:br>
            <a:br>
              <a:rPr lang="en-US" b="0" dirty="0"/>
            </a:br>
            <a:r>
              <a:rPr lang="en-US" dirty="0"/>
              <a:t>Items DB</a:t>
            </a:r>
            <a:r>
              <a:rPr lang="en-US" b="0" dirty="0"/>
              <a:t>: the items do have their own database and through the API they can be viewed, added, modified and deleted. Of which actions will also display on the REACT site automatically.</a:t>
            </a:r>
            <a:endParaRPr lang="en-US" dirty="0"/>
          </a:p>
        </p:txBody>
      </p:sp>
      <p:sp>
        <p:nvSpPr>
          <p:cNvPr id="14" name="Slide Number Placeholder 5">
            <a:extLst>
              <a:ext uri="{FF2B5EF4-FFF2-40B4-BE49-F238E27FC236}">
                <a16:creationId xmlns:a16="http://schemas.microsoft.com/office/drawing/2014/main" id="{884A99CC-463C-F5F0-EE42-CFE4B2828BE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5" name="Picture 4">
            <a:extLst>
              <a:ext uri="{FF2B5EF4-FFF2-40B4-BE49-F238E27FC236}">
                <a16:creationId xmlns:a16="http://schemas.microsoft.com/office/drawing/2014/main" id="{37F6EF40-F74F-2000-E9B0-A5BBC179826D}"/>
              </a:ext>
            </a:extLst>
          </p:cNvPr>
          <p:cNvPicPr>
            <a:picLocks noChangeAspect="1"/>
          </p:cNvPicPr>
          <p:nvPr/>
        </p:nvPicPr>
        <p:blipFill>
          <a:blip r:embed="rId3"/>
          <a:stretch>
            <a:fillRect/>
          </a:stretch>
        </p:blipFill>
        <p:spPr>
          <a:xfrm>
            <a:off x="254246" y="585282"/>
            <a:ext cx="3400900" cy="2333951"/>
          </a:xfrm>
          <a:prstGeom prst="rect">
            <a:avLst/>
          </a:prstGeom>
        </p:spPr>
      </p:pic>
      <p:pic>
        <p:nvPicPr>
          <p:cNvPr id="7" name="Picture 6">
            <a:extLst>
              <a:ext uri="{FF2B5EF4-FFF2-40B4-BE49-F238E27FC236}">
                <a16:creationId xmlns:a16="http://schemas.microsoft.com/office/drawing/2014/main" id="{C8080F85-F508-5328-C216-D27E99B6C451}"/>
              </a:ext>
            </a:extLst>
          </p:cNvPr>
          <p:cNvPicPr>
            <a:picLocks noChangeAspect="1"/>
          </p:cNvPicPr>
          <p:nvPr/>
        </p:nvPicPr>
        <p:blipFill>
          <a:blip r:embed="rId4"/>
          <a:stretch>
            <a:fillRect/>
          </a:stretch>
        </p:blipFill>
        <p:spPr>
          <a:xfrm>
            <a:off x="8159675" y="5636654"/>
            <a:ext cx="1066949" cy="1066949"/>
          </a:xfrm>
          <a:prstGeom prst="rect">
            <a:avLst/>
          </a:prstGeom>
        </p:spPr>
      </p:pic>
    </p:spTree>
    <p:extLst>
      <p:ext uri="{BB962C8B-B14F-4D97-AF65-F5344CB8AC3E}">
        <p14:creationId xmlns:p14="http://schemas.microsoft.com/office/powerpoint/2010/main" val="329809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title"/>
          </p:nvPr>
        </p:nvSpPr>
        <p:spPr>
          <a:xfrm>
            <a:off x="1172689" y="0"/>
            <a:ext cx="7288282" cy="466526"/>
          </a:xfrm>
        </p:spPr>
        <p:txBody>
          <a:bodyPr anchor="b">
            <a:normAutofit fontScale="90000"/>
          </a:bodyPr>
          <a:lstStyle/>
          <a:p>
            <a:r>
              <a:rPr lang="en-US" dirty="0"/>
              <a:t>Construction</a:t>
            </a:r>
          </a:p>
        </p:txBody>
      </p:sp>
      <p:pic>
        <p:nvPicPr>
          <p:cNvPr id="4" name="Picture 3" descr="A screenshot of a computer&#10;&#10;AI-generated content may be incorrect.">
            <a:extLst>
              <a:ext uri="{FF2B5EF4-FFF2-40B4-BE49-F238E27FC236}">
                <a16:creationId xmlns:a16="http://schemas.microsoft.com/office/drawing/2014/main" id="{86D73953-5C2A-B4FC-11B5-C1E18C85B8D1}"/>
              </a:ext>
            </a:extLst>
          </p:cNvPr>
          <p:cNvPicPr>
            <a:picLocks noChangeAspect="1"/>
          </p:cNvPicPr>
          <p:nvPr/>
        </p:nvPicPr>
        <p:blipFill>
          <a:blip r:embed="rId3"/>
          <a:stretch>
            <a:fillRect/>
          </a:stretch>
        </p:blipFill>
        <p:spPr>
          <a:xfrm>
            <a:off x="330402" y="650875"/>
            <a:ext cx="5953996" cy="2485793"/>
          </a:xfrm>
          <a:prstGeom prst="rect">
            <a:avLst/>
          </a:prstGeom>
          <a:noFill/>
          <a:ln w="50800">
            <a:solidFill>
              <a:srgbClr val="00B0F0"/>
            </a:solidFill>
          </a:ln>
        </p:spPr>
      </p:pic>
      <p:sp>
        <p:nvSpPr>
          <p:cNvPr id="9" name="Slide Number Placeholder 3">
            <a:extLst>
              <a:ext uri="{FF2B5EF4-FFF2-40B4-BE49-F238E27FC236}">
                <a16:creationId xmlns:a16="http://schemas.microsoft.com/office/drawing/2014/main" id="{82B1F5D9-70F5-EED6-82EC-37D49477107F}"/>
              </a:ext>
            </a:extLst>
          </p:cNvPr>
          <p:cNvSpPr>
            <a:spLocks noGrp="1"/>
          </p:cNvSpPr>
          <p:nvPr>
            <p:ph type="sldNum" sz="quarter" idx="12"/>
          </p:nvPr>
        </p:nvSpPr>
        <p:spPr>
          <a:xfrm>
            <a:off x="10373350" y="6356349"/>
            <a:ext cx="987552" cy="365125"/>
          </a:xfrm>
        </p:spPr>
        <p:txBody>
          <a:bodyPr/>
          <a:lstStyle/>
          <a:p>
            <a:pPr>
              <a:spcAft>
                <a:spcPts val="600"/>
              </a:spcAft>
            </a:pPr>
            <a:fld id="{A49DFD55-3C28-40EF-9E31-A92D2E4017FF}" type="slidenum">
              <a:rPr lang="en-US" smtClean="0"/>
              <a:pPr>
                <a:spcAft>
                  <a:spcPts val="600"/>
                </a:spcAft>
              </a:pPr>
              <a:t>6</a:t>
            </a:fld>
            <a:endParaRPr lang="en-US"/>
          </a:p>
        </p:txBody>
      </p:sp>
      <p:sp>
        <p:nvSpPr>
          <p:cNvPr id="11" name="TextBox 10">
            <a:extLst>
              <a:ext uri="{FF2B5EF4-FFF2-40B4-BE49-F238E27FC236}">
                <a16:creationId xmlns:a16="http://schemas.microsoft.com/office/drawing/2014/main" id="{5B0F3821-1F4F-98C5-66D5-23444D1C1FBE}"/>
              </a:ext>
            </a:extLst>
          </p:cNvPr>
          <p:cNvSpPr txBox="1"/>
          <p:nvPr/>
        </p:nvSpPr>
        <p:spPr>
          <a:xfrm>
            <a:off x="6395234" y="65504"/>
            <a:ext cx="5730264" cy="2585323"/>
          </a:xfrm>
          <a:prstGeom prst="rect">
            <a:avLst/>
          </a:prstGeom>
          <a:solidFill>
            <a:schemeClr val="bg1">
              <a:alpha val="70000"/>
            </a:schemeClr>
          </a:solidFill>
        </p:spPr>
        <p:txBody>
          <a:bodyPr wrap="square" rtlCol="0">
            <a:spAutoFit/>
          </a:bodyPr>
          <a:lstStyle/>
          <a:p>
            <a:r>
              <a:rPr lang="en-US" dirty="0"/>
              <a:t>REACT SITE DESCRIPTION</a:t>
            </a:r>
          </a:p>
          <a:p>
            <a:endParaRPr lang="en-US" sz="1400" dirty="0"/>
          </a:p>
          <a:p>
            <a:r>
              <a:rPr lang="en-US" sz="1400" dirty="0"/>
              <a:t>The site is a toy model that sells financial technical indicators. You can add items to your cart, remove items, and checkout after an address is included.</a:t>
            </a:r>
          </a:p>
          <a:p>
            <a:endParaRPr lang="en-US" sz="1400" dirty="0"/>
          </a:p>
          <a:p>
            <a:r>
              <a:rPr lang="en-US" sz="1400" dirty="0"/>
              <a:t>During checkout it will locate the country in which your IP address is in. Currently, United States and United Kingdom are allowed. If the IP address is not in those two countries it will add a deny flag to the order and display to user. You can add, delete, and modify the countries that are allowed.</a:t>
            </a:r>
          </a:p>
        </p:txBody>
      </p:sp>
      <p:sp>
        <p:nvSpPr>
          <p:cNvPr id="12" name="TextBox 11">
            <a:extLst>
              <a:ext uri="{FF2B5EF4-FFF2-40B4-BE49-F238E27FC236}">
                <a16:creationId xmlns:a16="http://schemas.microsoft.com/office/drawing/2014/main" id="{BF73D2CB-7136-A277-8B25-3693E02D7FE7}"/>
              </a:ext>
            </a:extLst>
          </p:cNvPr>
          <p:cNvSpPr txBox="1"/>
          <p:nvPr/>
        </p:nvSpPr>
        <p:spPr>
          <a:xfrm>
            <a:off x="330402" y="3887233"/>
            <a:ext cx="5730264" cy="2308324"/>
          </a:xfrm>
          <a:prstGeom prst="rect">
            <a:avLst/>
          </a:prstGeom>
          <a:solidFill>
            <a:schemeClr val="bg1">
              <a:alpha val="70000"/>
            </a:schemeClr>
          </a:solidFill>
        </p:spPr>
        <p:txBody>
          <a:bodyPr wrap="square" rtlCol="0">
            <a:spAutoFit/>
          </a:bodyPr>
          <a:lstStyle/>
          <a:p>
            <a:r>
              <a:rPr lang="en-US" dirty="0"/>
              <a:t>API DESCRIPTION</a:t>
            </a:r>
          </a:p>
          <a:p>
            <a:endParaRPr lang="en-US" sz="1400" dirty="0"/>
          </a:p>
          <a:p>
            <a:r>
              <a:rPr lang="en-US" sz="1400" dirty="0"/>
              <a:t>This web service Grants/ Denies IP addresses of the client. The countries are specified by the user. It also holds Orders and items for sale for the Financial Indicator App site. </a:t>
            </a:r>
          </a:p>
          <a:p>
            <a:endParaRPr lang="en-US" sz="1400" dirty="0"/>
          </a:p>
          <a:p>
            <a:r>
              <a:rPr lang="en-US" sz="1400" dirty="0"/>
              <a:t>You can send a request to see if an IP address is Granted or Denied, and display, add, modify and delete granted countries.</a:t>
            </a:r>
          </a:p>
          <a:p>
            <a:endParaRPr lang="en-US" sz="1400" dirty="0"/>
          </a:p>
          <a:p>
            <a:r>
              <a:rPr lang="en-US" sz="1400" dirty="0"/>
              <a:t>Also, Order and items can be displayed, added, modified, and deleted.</a:t>
            </a:r>
          </a:p>
        </p:txBody>
      </p:sp>
      <p:pic>
        <p:nvPicPr>
          <p:cNvPr id="14" name="Picture 13" descr="A screenshot of a computer">
            <a:extLst>
              <a:ext uri="{FF2B5EF4-FFF2-40B4-BE49-F238E27FC236}">
                <a16:creationId xmlns:a16="http://schemas.microsoft.com/office/drawing/2014/main" id="{2A7BB95E-AAE5-6933-328D-5FA0E0B46C52}"/>
              </a:ext>
            </a:extLst>
          </p:cNvPr>
          <p:cNvPicPr>
            <a:picLocks noChangeAspect="1"/>
          </p:cNvPicPr>
          <p:nvPr/>
        </p:nvPicPr>
        <p:blipFill>
          <a:blip r:embed="rId4"/>
          <a:stretch>
            <a:fillRect/>
          </a:stretch>
        </p:blipFill>
        <p:spPr>
          <a:xfrm>
            <a:off x="6463815" y="2642018"/>
            <a:ext cx="5397783" cy="4089902"/>
          </a:xfrm>
          <a:prstGeom prst="rect">
            <a:avLst/>
          </a:prstGeom>
          <a:ln w="50800">
            <a:solidFill>
              <a:srgbClr val="FF0000"/>
            </a:solidFill>
          </a:ln>
        </p:spPr>
      </p:pic>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2BD65-0071-0EFB-8C21-DEE42AD58EAA}"/>
            </a:ext>
          </a:extLst>
        </p:cNvPr>
        <p:cNvGrpSpPr/>
        <p:nvPr/>
      </p:nvGrpSpPr>
      <p:grpSpPr>
        <a:xfrm>
          <a:off x="0" y="0"/>
          <a:ext cx="0" cy="0"/>
          <a:chOff x="0" y="0"/>
          <a:chExt cx="0" cy="0"/>
        </a:xfrm>
      </p:grpSpPr>
      <p:sp>
        <p:nvSpPr>
          <p:cNvPr id="68" name="Slide Number Placeholder 67">
            <a:extLst>
              <a:ext uri="{FF2B5EF4-FFF2-40B4-BE49-F238E27FC236}">
                <a16:creationId xmlns:a16="http://schemas.microsoft.com/office/drawing/2014/main" id="{BFC3C9ED-C04E-43E1-DD5A-D419DD198289}"/>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3" name="Title 1">
            <a:extLst>
              <a:ext uri="{FF2B5EF4-FFF2-40B4-BE49-F238E27FC236}">
                <a16:creationId xmlns:a16="http://schemas.microsoft.com/office/drawing/2014/main" id="{AC1C7632-7E73-9FC1-89BD-19A2310907C5}"/>
              </a:ext>
            </a:extLst>
          </p:cNvPr>
          <p:cNvSpPr txBox="1">
            <a:spLocks/>
          </p:cNvSpPr>
          <p:nvPr/>
        </p:nvSpPr>
        <p:spPr>
          <a:xfrm>
            <a:off x="43497" y="79577"/>
            <a:ext cx="7288282" cy="466526"/>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Construction </a:t>
            </a:r>
            <a:r>
              <a:rPr lang="en-US" dirty="0" err="1"/>
              <a:t>cont</a:t>
            </a:r>
            <a:r>
              <a:rPr lang="en-US" dirty="0"/>
              <a:t> 2</a:t>
            </a:r>
          </a:p>
        </p:txBody>
      </p:sp>
      <p:pic>
        <p:nvPicPr>
          <p:cNvPr id="6" name="Picture 5" descr="A diagram of a computer program&#10;&#10;AI-generated content may be incorrect.">
            <a:extLst>
              <a:ext uri="{FF2B5EF4-FFF2-40B4-BE49-F238E27FC236}">
                <a16:creationId xmlns:a16="http://schemas.microsoft.com/office/drawing/2014/main" id="{6C9B5144-D5F2-E339-4CEF-ACF494B8B1FF}"/>
              </a:ext>
            </a:extLst>
          </p:cNvPr>
          <p:cNvPicPr>
            <a:picLocks noChangeAspect="1"/>
          </p:cNvPicPr>
          <p:nvPr/>
        </p:nvPicPr>
        <p:blipFill>
          <a:blip r:embed="rId3">
            <a:alphaModFix amt="75000"/>
          </a:blip>
          <a:stretch>
            <a:fillRect/>
          </a:stretch>
        </p:blipFill>
        <p:spPr>
          <a:xfrm>
            <a:off x="1462053" y="636390"/>
            <a:ext cx="9267893" cy="5996031"/>
          </a:xfrm>
          <a:prstGeom prst="rect">
            <a:avLst/>
          </a:prstGeom>
        </p:spPr>
      </p:pic>
    </p:spTree>
    <p:extLst>
      <p:ext uri="{BB962C8B-B14F-4D97-AF65-F5344CB8AC3E}">
        <p14:creationId xmlns:p14="http://schemas.microsoft.com/office/powerpoint/2010/main" val="1916545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7821064" y="0"/>
            <a:ext cx="5884027" cy="493569"/>
          </a:xfrm>
        </p:spPr>
        <p:txBody>
          <a:bodyPr/>
          <a:lstStyle/>
          <a:p>
            <a:r>
              <a:rPr lang="en-US" dirty="0"/>
              <a:t>Construction </a:t>
            </a:r>
            <a:r>
              <a:rPr lang="en-US" dirty="0" err="1"/>
              <a:t>cont</a:t>
            </a:r>
            <a:r>
              <a:rPr lang="en-US" dirty="0"/>
              <a:t> 3</a:t>
            </a:r>
          </a:p>
        </p:txBody>
      </p:sp>
      <p:pic>
        <p:nvPicPr>
          <p:cNvPr id="47" name="Picture Placeholder 46" descr="A person smiling with a shadow on the wall">
            <a:extLst>
              <a:ext uri="{FF2B5EF4-FFF2-40B4-BE49-F238E27FC236}">
                <a16:creationId xmlns:a16="http://schemas.microsoft.com/office/drawing/2014/main" id="{F55BC7A4-EE4B-7EFC-C325-408D66C3CBA7}"/>
              </a:ext>
            </a:extLst>
          </p:cNvPr>
          <p:cNvPicPr>
            <a:picLocks noGrp="1" noChangeAspect="1"/>
          </p:cNvPicPr>
          <p:nvPr>
            <p:ph type="pic" sz="quarter" idx="13"/>
          </p:nvPr>
        </p:nvPicPr>
        <p:blipFill>
          <a:blip r:embed="rId3"/>
          <a:srcRect l="112" r="112"/>
          <a:stretch/>
        </p:blipFill>
        <p:spPr>
          <a:xfrm>
            <a:off x="-28230" y="-9144"/>
            <a:ext cx="5481955" cy="6876288"/>
          </a:xfrm>
        </p:spPr>
      </p:pic>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3" name="Text Placeholder 2">
            <a:extLst>
              <a:ext uri="{FF2B5EF4-FFF2-40B4-BE49-F238E27FC236}">
                <a16:creationId xmlns:a16="http://schemas.microsoft.com/office/drawing/2014/main" id="{FED19BCA-B61F-4EA6-A1FB-CCA3BD8506FB}"/>
              </a:ext>
            </a:extLst>
          </p:cNvPr>
          <p:cNvSpPr>
            <a:spLocks noGrp="1"/>
          </p:cNvSpPr>
          <p:nvPr>
            <p:ph sz="half" idx="14"/>
          </p:nvPr>
        </p:nvSpPr>
        <p:spPr>
          <a:xfrm>
            <a:off x="5680939" y="1150330"/>
            <a:ext cx="5907176" cy="5810195"/>
          </a:xfrm>
        </p:spPr>
        <p:txBody>
          <a:bodyPr>
            <a:noAutofit/>
          </a:bodyPr>
          <a:lstStyle/>
          <a:p>
            <a:pPr marL="569214" lvl="1"/>
            <a:r>
              <a:rPr lang="en-US" b="1" dirty="0"/>
              <a:t>REACT SITE</a:t>
            </a:r>
            <a:endParaRPr lang="en-US" dirty="0"/>
          </a:p>
          <a:p>
            <a:pPr marL="852678" lvl="2"/>
            <a:r>
              <a:rPr lang="en-US" b="1" dirty="0"/>
              <a:t>PACKAGES: </a:t>
            </a:r>
            <a:r>
              <a:rPr lang="en-US" dirty="0"/>
              <a:t>REACT, Yarn, React-Dom, React-bootstrap, Redux, Redux-</a:t>
            </a:r>
            <a:r>
              <a:rPr lang="en-US" dirty="0" err="1"/>
              <a:t>Thunk</a:t>
            </a:r>
            <a:r>
              <a:rPr lang="en-US" dirty="0"/>
              <a:t> …</a:t>
            </a:r>
          </a:p>
          <a:p>
            <a:pPr marL="852678" lvl="2"/>
            <a:r>
              <a:rPr lang="en-US" b="1" dirty="0"/>
              <a:t>Deployment: </a:t>
            </a:r>
            <a:r>
              <a:rPr lang="en-US" dirty="0"/>
              <a:t>yarn build</a:t>
            </a:r>
            <a:br>
              <a:rPr lang="en-US" dirty="0"/>
            </a:br>
            <a:r>
              <a:rPr lang="en-US" dirty="0"/>
              <a:t>yarn start</a:t>
            </a:r>
            <a:br>
              <a:rPr lang="en-US" dirty="0"/>
            </a:br>
            <a:br>
              <a:rPr lang="en-US" dirty="0"/>
            </a:br>
            <a:endParaRPr lang="en-US" dirty="0"/>
          </a:p>
          <a:p>
            <a:pPr marL="569214" lvl="1"/>
            <a:r>
              <a:rPr lang="en-US" b="1" dirty="0"/>
              <a:t>API</a:t>
            </a:r>
          </a:p>
          <a:p>
            <a:pPr marL="852678" lvl="2"/>
            <a:r>
              <a:rPr lang="en-US" b="1" dirty="0"/>
              <a:t>PACKAGES: </a:t>
            </a:r>
            <a:r>
              <a:rPr lang="en-US" dirty="0" err="1"/>
              <a:t>Bcrypt</a:t>
            </a:r>
            <a:r>
              <a:rPr lang="en-US" dirty="0"/>
              <a:t>, </a:t>
            </a:r>
            <a:r>
              <a:rPr lang="en-US" dirty="0" err="1"/>
              <a:t>Cors</a:t>
            </a:r>
            <a:r>
              <a:rPr lang="en-US" dirty="0"/>
              <a:t>, Express, Mongoose, Passport, </a:t>
            </a:r>
            <a:r>
              <a:rPr lang="en-US" dirty="0" err="1"/>
              <a:t>Dotenv</a:t>
            </a:r>
            <a:r>
              <a:rPr lang="en-US" dirty="0"/>
              <a:t> …</a:t>
            </a:r>
          </a:p>
          <a:p>
            <a:pPr marL="1145286" lvl="3"/>
            <a:r>
              <a:rPr lang="en-US" b="1" dirty="0" err="1"/>
              <a:t>Geoip</a:t>
            </a:r>
            <a:r>
              <a:rPr lang="en-US" b="1" dirty="0"/>
              <a:t>-Country: </a:t>
            </a:r>
            <a:r>
              <a:rPr lang="en-US" dirty="0"/>
              <a:t>Used to get country code from given IP address.</a:t>
            </a:r>
          </a:p>
          <a:p>
            <a:pPr marL="852678" lvl="2"/>
            <a:r>
              <a:rPr lang="en-US" b="1" dirty="0"/>
              <a:t>Deployment: </a:t>
            </a:r>
            <a:r>
              <a:rPr lang="en-US" dirty="0" err="1"/>
              <a:t>npm</a:t>
            </a:r>
            <a:r>
              <a:rPr lang="en-US" dirty="0"/>
              <a:t> install</a:t>
            </a:r>
            <a:br>
              <a:rPr lang="en-US" dirty="0"/>
            </a:br>
            <a:r>
              <a:rPr lang="en-US" dirty="0"/>
              <a:t>node server.js</a:t>
            </a:r>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79537-7378-7BBC-F07E-4EB15CE626E0}"/>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A446F0CC-3D60-C062-D030-47EF6E5E306B}"/>
              </a:ext>
            </a:extLst>
          </p:cNvPr>
          <p:cNvSpPr>
            <a:spLocks noGrp="1"/>
          </p:cNvSpPr>
          <p:nvPr>
            <p:ph type="title"/>
          </p:nvPr>
        </p:nvSpPr>
        <p:spPr>
          <a:xfrm>
            <a:off x="56803" y="38793"/>
            <a:ext cx="5655197" cy="545052"/>
          </a:xfrm>
        </p:spPr>
        <p:txBody>
          <a:bodyPr anchor="b"/>
          <a:lstStyle/>
          <a:p>
            <a:r>
              <a:rPr lang="en-US" dirty="0"/>
              <a:t>CONSTRUCTION CONT 4</a:t>
            </a:r>
          </a:p>
        </p:txBody>
      </p:sp>
      <p:sp>
        <p:nvSpPr>
          <p:cNvPr id="20" name="Content Placeholder 3">
            <a:extLst>
              <a:ext uri="{FF2B5EF4-FFF2-40B4-BE49-F238E27FC236}">
                <a16:creationId xmlns:a16="http://schemas.microsoft.com/office/drawing/2014/main" id="{A4DF8A69-1674-C1E9-16B9-832155F6CAD2}"/>
              </a:ext>
            </a:extLst>
          </p:cNvPr>
          <p:cNvSpPr>
            <a:spLocks noGrp="1"/>
          </p:cNvSpPr>
          <p:nvPr>
            <p:ph sz="half" idx="2"/>
          </p:nvPr>
        </p:nvSpPr>
        <p:spPr>
          <a:xfrm>
            <a:off x="112221" y="649264"/>
            <a:ext cx="5733773" cy="6072211"/>
          </a:xfrm>
          <a:solidFill>
            <a:schemeClr val="bg1">
              <a:alpha val="75000"/>
            </a:schemeClr>
          </a:solidFill>
        </p:spPr>
        <p:txBody>
          <a:bodyPr>
            <a:noAutofit/>
          </a:bodyPr>
          <a:lstStyle/>
          <a:p>
            <a:pPr marL="0" indent="0">
              <a:buNone/>
            </a:pPr>
            <a:r>
              <a:rPr lang="en-US" b="1" dirty="0"/>
              <a:t>API INSTRUCTIONS</a:t>
            </a:r>
            <a:endParaRPr lang="en-US" dirty="0"/>
          </a:p>
          <a:p>
            <a:pPr marL="0" indent="0">
              <a:buNone/>
            </a:pPr>
            <a:r>
              <a:rPr lang="en-US" sz="1400" b="1" dirty="0"/>
              <a:t>Create Account Sign-In: </a:t>
            </a:r>
            <a:r>
              <a:rPr lang="en-US" sz="1200" dirty="0"/>
              <a:t>send the request and </a:t>
            </a:r>
            <a:r>
              <a:rPr lang="en-US" sz="1200" dirty="0" err="1"/>
              <a:t>json</a:t>
            </a:r>
            <a:r>
              <a:rPr lang="en-US" sz="1200" dirty="0"/>
              <a:t> body to: https://webapi-finalproject-api.onrender.com/signup</a:t>
            </a:r>
          </a:p>
          <a:p>
            <a:pPr marL="0" indent="0">
              <a:buNone/>
            </a:pPr>
            <a:r>
              <a:rPr lang="en-US" sz="1200" dirty="0"/>
              <a:t>Json Body Example:</a:t>
            </a:r>
            <a:br>
              <a:rPr lang="en-US" sz="1200" b="1" dirty="0"/>
            </a:br>
            <a:r>
              <a:rPr lang="en-US" sz="1200" dirty="0"/>
              <a:t>{</a:t>
            </a:r>
            <a:br>
              <a:rPr lang="en-US" sz="1200" dirty="0"/>
            </a:br>
            <a:r>
              <a:rPr lang="en-US" sz="1200" dirty="0"/>
              <a:t>    "name": "batman",</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200" dirty="0"/>
              <a:t>Sign-in request (be sure to save the JWT token): https://webapi-finalproject-api.onrender.com/signin</a:t>
            </a:r>
          </a:p>
          <a:p>
            <a:pPr marL="0" indent="0">
              <a:buNone/>
            </a:pPr>
            <a:r>
              <a:rPr lang="en-US" sz="1200" dirty="0"/>
              <a:t>Json Body Example:</a:t>
            </a:r>
            <a:br>
              <a:rPr lang="en-US" sz="1200" b="1" dirty="0"/>
            </a:br>
            <a:r>
              <a:rPr lang="en-US" sz="1200" dirty="0"/>
              <a:t>{</a:t>
            </a:r>
            <a:br>
              <a:rPr lang="en-US" sz="1200" dirty="0"/>
            </a:br>
            <a:r>
              <a:rPr lang="en-US" sz="1200" dirty="0"/>
              <a:t>    "username": "batman2",</a:t>
            </a:r>
            <a:br>
              <a:rPr lang="en-US" sz="1200" dirty="0"/>
            </a:br>
            <a:r>
              <a:rPr lang="en-US" sz="1200" dirty="0"/>
              <a:t>    "password": "penguin“</a:t>
            </a:r>
            <a:br>
              <a:rPr lang="en-US" sz="1200" dirty="0"/>
            </a:br>
            <a:r>
              <a:rPr lang="en-US" sz="1200" dirty="0"/>
              <a:t>}</a:t>
            </a:r>
          </a:p>
          <a:p>
            <a:pPr marL="0" indent="0">
              <a:buNone/>
            </a:pPr>
            <a:r>
              <a:rPr lang="en-US" sz="1400" b="1" dirty="0"/>
              <a:t>Grant/ Deny IP Address:</a:t>
            </a:r>
            <a:br>
              <a:rPr lang="en-US" sz="1200" b="1" dirty="0"/>
            </a:br>
            <a:r>
              <a:rPr lang="en-US" sz="1200" b="1" dirty="0"/>
              <a:t>NOTE:</a:t>
            </a:r>
            <a:r>
              <a:rPr lang="en-US" sz="1200" dirty="0"/>
              <a:t> be sure to add you JWT token to the header for all requests.</a:t>
            </a:r>
            <a:br>
              <a:rPr lang="en-US" sz="1200" dirty="0"/>
            </a:br>
            <a:r>
              <a:rPr lang="en-US" sz="1200" dirty="0"/>
              <a:t>"Authorization": [Your JWT token from sign in]</a:t>
            </a:r>
          </a:p>
          <a:p>
            <a:pPr marL="0" indent="0">
              <a:buNone/>
            </a:pPr>
            <a:r>
              <a:rPr lang="en-US" sz="1200" dirty="0"/>
              <a:t>Send GET request to: https://webapi-finalproject-api.onrender.com/geo/[Your IP Address]</a:t>
            </a:r>
          </a:p>
          <a:p>
            <a:pPr marL="0" indent="0">
              <a:buNone/>
            </a:pPr>
            <a:r>
              <a:rPr lang="en-US" sz="1200" dirty="0"/>
              <a:t>Here is a list of allowed countries: https://webapi-finalproject-api.onrender.com/geo</a:t>
            </a:r>
          </a:p>
          <a:p>
            <a:pPr marL="0" indent="0">
              <a:buNone/>
            </a:pPr>
            <a:r>
              <a:rPr lang="en-US" sz="1200" dirty="0"/>
              <a:t>You can add &amp; delete the list of granted countries:</a:t>
            </a:r>
            <a:br>
              <a:rPr lang="en-US" sz="1200" dirty="0"/>
            </a:br>
            <a:r>
              <a:rPr lang="en-US" sz="1200" dirty="0"/>
              <a:t>https://webapi-finalproject-api.onrender.com/geoedit/[Country Code]</a:t>
            </a:r>
          </a:p>
        </p:txBody>
      </p:sp>
      <p:sp>
        <p:nvSpPr>
          <p:cNvPr id="9" name="Slide Number Placeholder 8">
            <a:extLst>
              <a:ext uri="{FF2B5EF4-FFF2-40B4-BE49-F238E27FC236}">
                <a16:creationId xmlns:a16="http://schemas.microsoft.com/office/drawing/2014/main" id="{02FCAB5B-DE42-84B8-6707-4B85A17191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10" name="Content Placeholder 3">
            <a:extLst>
              <a:ext uri="{FF2B5EF4-FFF2-40B4-BE49-F238E27FC236}">
                <a16:creationId xmlns:a16="http://schemas.microsoft.com/office/drawing/2014/main" id="{4EA626C4-7FF8-05F3-7041-68C0099F76A0}"/>
              </a:ext>
            </a:extLst>
          </p:cNvPr>
          <p:cNvSpPr txBox="1">
            <a:spLocks/>
          </p:cNvSpPr>
          <p:nvPr/>
        </p:nvSpPr>
        <p:spPr>
          <a:xfrm>
            <a:off x="6096000" y="583845"/>
            <a:ext cx="5733773" cy="6072211"/>
          </a:xfrm>
          <a:prstGeom prst="rect">
            <a:avLst/>
          </a:prstGeom>
          <a:solidFill>
            <a:schemeClr val="bg1">
              <a:alpha val="75000"/>
            </a:schemeClr>
          </a:solidFill>
        </p:spPr>
        <p:txBody>
          <a:bodyPr vert="horz" lIns="91440" tIns="45720" rIns="91440" bIns="45720" rtlCol="0">
            <a:noAutofit/>
          </a:bodyPr>
          <a:lstStyle>
            <a:lvl1pPr marL="28575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429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2001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6573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2114550" indent="-285750" algn="l" defTabSz="914400" rtl="0" eaLnBrk="1" latinLnBrk="0" hangingPunct="1">
              <a:lnSpc>
                <a:spcPct val="100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t>Orders:</a:t>
            </a:r>
          </a:p>
          <a:p>
            <a:pPr marL="0" indent="0">
              <a:buFont typeface="Arial" panose="020B0604020202020204" pitchFamily="34" charset="0"/>
              <a:buNone/>
            </a:pPr>
            <a:r>
              <a:rPr lang="en-US" sz="1200" b="1" dirty="0"/>
              <a:t>NOTE: </a:t>
            </a:r>
            <a:r>
              <a:rPr lang="en-US" sz="1200" dirty="0"/>
              <a:t>be sure to add you JWT token to the header for all requests.</a:t>
            </a:r>
            <a:br>
              <a:rPr lang="en-US" sz="1200" dirty="0"/>
            </a:br>
            <a:r>
              <a:rPr lang="en-US" sz="1200" dirty="0"/>
              <a:t>"Authorization": [Your JWT token from sign in]</a:t>
            </a:r>
          </a:p>
          <a:p>
            <a:pPr marL="0" indent="0">
              <a:buFont typeface="Arial" panose="020B0604020202020204" pitchFamily="34" charset="0"/>
              <a:buNone/>
            </a:pPr>
            <a:r>
              <a:rPr lang="en-US" sz="1200" dirty="0"/>
              <a:t>GET all orders or POST order: </a:t>
            </a:r>
            <a:br>
              <a:rPr lang="en-US" sz="1200" dirty="0"/>
            </a:br>
            <a:r>
              <a:rPr lang="en-US" sz="1200" dirty="0"/>
              <a:t>https://webapi-finalproject-api.onrender.com/orders</a:t>
            </a:r>
          </a:p>
          <a:p>
            <a:pPr marL="0" indent="0">
              <a:buFont typeface="Arial" panose="020B0604020202020204" pitchFamily="34" charset="0"/>
              <a:buNone/>
            </a:pPr>
            <a:r>
              <a:rPr lang="en-US" sz="1200" dirty="0"/>
              <a:t>Example JSON Body for POST request:</a:t>
            </a:r>
            <a:br>
              <a:rPr lang="en-US" sz="1200" dirty="0"/>
            </a:br>
            <a:r>
              <a:rPr lang="en-US" sz="1200" dirty="0"/>
              <a:t>{</a:t>
            </a:r>
            <a:br>
              <a:rPr lang="en-US" sz="1200" dirty="0"/>
            </a:br>
            <a:r>
              <a:rPr lang="en-US" sz="1200" dirty="0"/>
              <a:t>    "</a:t>
            </a:r>
            <a:r>
              <a:rPr lang="en-US" sz="1200" dirty="0" err="1"/>
              <a:t>userid</a:t>
            </a:r>
            <a:r>
              <a:rPr lang="en-US" sz="1200" dirty="0"/>
              <a:t>": "[User ID]",</a:t>
            </a:r>
            <a:br>
              <a:rPr lang="en-US" sz="1200" dirty="0"/>
            </a:br>
            <a:r>
              <a:rPr lang="en-US" sz="1200" dirty="0"/>
              <a:t>    "deny": false,</a:t>
            </a:r>
            <a:br>
              <a:rPr lang="en-US" sz="1200" dirty="0"/>
            </a:br>
            <a:r>
              <a:rPr lang="en-US" sz="1200" dirty="0"/>
              <a:t>    "address": "1039 Pena Ave",</a:t>
            </a:r>
            <a:br>
              <a:rPr lang="en-US" sz="1200" dirty="0"/>
            </a:br>
            <a:r>
              <a:rPr lang="en-US" sz="1200" dirty="0"/>
              <a:t>    "city": "Somewhere",</a:t>
            </a:r>
            <a:br>
              <a:rPr lang="en-US" sz="1200" dirty="0"/>
            </a:br>
            <a:r>
              <a:rPr lang="en-US" sz="1200" dirty="0"/>
              <a:t>    "state": "Antarctica",</a:t>
            </a:r>
            <a:br>
              <a:rPr lang="en-US" sz="1200" dirty="0"/>
            </a:br>
            <a:r>
              <a:rPr lang="en-US" sz="1200" dirty="0"/>
              <a:t>    "zip": 10010,</a:t>
            </a:r>
            <a:br>
              <a:rPr lang="en-US" sz="1200" dirty="0"/>
            </a:br>
            <a:r>
              <a:rPr lang="en-US" sz="1200" dirty="0"/>
              <a:t>    "items": [</a:t>
            </a:r>
            <a:br>
              <a:rPr lang="en-US" sz="1200" dirty="0"/>
            </a:br>
            <a:r>
              <a:rPr lang="en-US" sz="1200" dirty="0"/>
              <a:t>        {"</a:t>
            </a:r>
            <a:r>
              <a:rPr lang="en-US" sz="1200" dirty="0" err="1"/>
              <a:t>itemname</a:t>
            </a:r>
            <a:r>
              <a:rPr lang="en-US" sz="1200" dirty="0"/>
              <a:t>": "</a:t>
            </a:r>
            <a:r>
              <a:rPr lang="en-US" sz="1200" dirty="0" err="1"/>
              <a:t>TestItem</a:t>
            </a:r>
            <a:r>
              <a:rPr lang="en-US" sz="1200" dirty="0"/>
              <a:t>", "price": 0.01},</a:t>
            </a:r>
            <a:br>
              <a:rPr lang="en-US" sz="1200" dirty="0"/>
            </a:br>
            <a:r>
              <a:rPr lang="en-US" sz="1200" dirty="0"/>
              <a:t>        {"</a:t>
            </a:r>
            <a:r>
              <a:rPr lang="en-US" sz="1200" dirty="0" err="1"/>
              <a:t>itemname</a:t>
            </a:r>
            <a:r>
              <a:rPr lang="en-US" sz="1200" dirty="0"/>
              <a:t>": "TestItem2", "price": 10000000000}</a:t>
            </a:r>
            <a:br>
              <a:rPr lang="en-US" sz="1200" dirty="0"/>
            </a:br>
            <a:r>
              <a:rPr lang="en-US" sz="1200" dirty="0"/>
              <a:t>    ],</a:t>
            </a:r>
            <a:br>
              <a:rPr lang="en-US" sz="1200" dirty="0"/>
            </a:br>
            <a:r>
              <a:rPr lang="en-US" sz="1200" dirty="0"/>
              <a:t>    "total": 10000000000,</a:t>
            </a:r>
            <a:br>
              <a:rPr lang="en-US" sz="1200" dirty="0"/>
            </a:br>
            <a:r>
              <a:rPr lang="en-US" sz="1200" dirty="0"/>
              <a:t>    "msg": "Test Message“</a:t>
            </a:r>
            <a:br>
              <a:rPr lang="en-US" sz="1200" dirty="0"/>
            </a:br>
            <a:r>
              <a:rPr lang="en-US" sz="1200" dirty="0"/>
              <a:t>}</a:t>
            </a:r>
          </a:p>
          <a:p>
            <a:pPr marL="0" indent="0">
              <a:buFont typeface="Arial" panose="020B0604020202020204" pitchFamily="34" charset="0"/>
              <a:buNone/>
            </a:pPr>
            <a:r>
              <a:rPr lang="en-US" sz="1200" dirty="0"/>
              <a:t>GET specific order: </a:t>
            </a:r>
            <a:br>
              <a:rPr lang="en-US" sz="1200" dirty="0"/>
            </a:br>
            <a:r>
              <a:rPr lang="en-US" sz="1200" dirty="0"/>
              <a:t>https://webapi-finalproject-api.onrender.com/orders/[Order Id]</a:t>
            </a:r>
          </a:p>
          <a:p>
            <a:pPr marL="0" indent="0">
              <a:buFont typeface="Arial" panose="020B0604020202020204" pitchFamily="34" charset="0"/>
              <a:buNone/>
            </a:pPr>
            <a:r>
              <a:rPr lang="en-US" sz="1200" dirty="0"/>
              <a:t>Modify &amp; Delete order: </a:t>
            </a:r>
            <a:br>
              <a:rPr lang="en-US" sz="1200" dirty="0"/>
            </a:br>
            <a:r>
              <a:rPr lang="en-US" sz="1200" dirty="0"/>
              <a:t>https://webapi-finalproject-api.onrender.com/orders/[Order Id]</a:t>
            </a:r>
          </a:p>
        </p:txBody>
      </p:sp>
    </p:spTree>
    <p:extLst>
      <p:ext uri="{BB962C8B-B14F-4D97-AF65-F5344CB8AC3E}">
        <p14:creationId xmlns:p14="http://schemas.microsoft.com/office/powerpoint/2010/main" val="174844469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{AEA09C09-C6A8-40A5-8921-C3B64039B8F4}tf67328976_win32</Template>
  <TotalTime>551</TotalTime>
  <Words>1372</Words>
  <Application>Microsoft Office PowerPoint</Application>
  <PresentationFormat>Widescreen</PresentationFormat>
  <Paragraphs>101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Custom</vt:lpstr>
      <vt:lpstr>Financial Indicators App &amp; Ip geo-location</vt:lpstr>
      <vt:lpstr>Problem</vt:lpstr>
      <vt:lpstr>solution</vt:lpstr>
      <vt:lpstr>Overcoming Challenges</vt:lpstr>
      <vt:lpstr>Biggest highlights</vt:lpstr>
      <vt:lpstr>Construction</vt:lpstr>
      <vt:lpstr>PowerPoint Presentation</vt:lpstr>
      <vt:lpstr>Construction cont 3</vt:lpstr>
      <vt:lpstr>CONSTRUCTION CONT 4</vt:lpstr>
      <vt:lpstr>CONSTRUCTION CONT 5</vt:lpstr>
      <vt:lpstr>Future Development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Quaife</dc:creator>
  <cp:lastModifiedBy>Robert Quaife</cp:lastModifiedBy>
  <cp:revision>21</cp:revision>
  <dcterms:created xsi:type="dcterms:W3CDTF">2025-05-03T16:42:21Z</dcterms:created>
  <dcterms:modified xsi:type="dcterms:W3CDTF">2025-05-04T14:27:55Z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