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5">
  <p:sldMasterIdLst>
    <p:sldMasterId id="2147484005" r:id="rId1"/>
  </p:sldMasterIdLst>
  <p:notesMasterIdLst>
    <p:notesMasterId r:id="rId18"/>
  </p:notesMasterIdLst>
  <p:handoutMasterIdLst>
    <p:handoutMasterId r:id="rId19"/>
  </p:handoutMasterIdLst>
  <p:sldIdLst>
    <p:sldId id="257" r:id="rId2"/>
    <p:sldId id="354" r:id="rId3"/>
    <p:sldId id="443" r:id="rId4"/>
    <p:sldId id="434" r:id="rId5"/>
    <p:sldId id="468" r:id="rId6"/>
    <p:sldId id="507" r:id="rId7"/>
    <p:sldId id="515" r:id="rId8"/>
    <p:sldId id="516" r:id="rId9"/>
    <p:sldId id="517" r:id="rId10"/>
    <p:sldId id="518" r:id="rId11"/>
    <p:sldId id="383" r:id="rId12"/>
    <p:sldId id="519" r:id="rId13"/>
    <p:sldId id="521" r:id="rId14"/>
    <p:sldId id="520" r:id="rId15"/>
    <p:sldId id="485" r:id="rId16"/>
    <p:sldId id="336" r:id="rId17"/>
  </p:sldIdLst>
  <p:sldSz cx="9144000" cy="6858000" type="screen4x3"/>
  <p:notesSz cx="7099300" cy="10234613"/>
  <p:embeddedFontLst>
    <p:embeddedFont>
      <p:font typeface="Calibri Light" panose="020F0302020204030204" pitchFamily="34" charset="0"/>
      <p:regular r:id="rId20"/>
      <p: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custDataLst>
    <p:tags r:id="rId26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il.singh" initials="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79" autoAdjust="0"/>
    <p:restoredTop sz="96259" autoAdjust="0"/>
  </p:normalViewPr>
  <p:slideViewPr>
    <p:cSldViewPr>
      <p:cViewPr varScale="1">
        <p:scale>
          <a:sx n="88" d="100"/>
          <a:sy n="88" d="100"/>
        </p:scale>
        <p:origin x="113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8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2526" y="-7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/>
            </a:lvl1pPr>
          </a:lstStyle>
          <a:p>
            <a:fld id="{288E3703-DD78-4B82-BCBE-470A3FA52C06}" type="datetimeFigureOut">
              <a:rPr lang="en-IN" smtClean="0"/>
              <a:pPr/>
              <a:t>22-04-2021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/>
            </a:lvl1pPr>
          </a:lstStyle>
          <a:p>
            <a:fld id="{42EC9FC3-519B-439B-9C4C-D2C112E9FF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455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5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9938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2"/>
            <a:ext cx="567944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edit Master text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107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5" y="9721107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340B46BA-8B02-47D4-A7BD-5CCF7979EB3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9189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804697" indent="-309499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37997" indent="-247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733197" indent="-247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228395" indent="-247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723594" indent="-24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218792" indent="-24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713991" indent="-24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209189" indent="-24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73D56D9-EC5C-44E8-B90D-4F99A1C75317}" type="slidenum">
              <a:rPr lang="de-DE" smtClean="0">
                <a:latin typeface="Arial" pitchFamily="34" charset="0"/>
              </a:rPr>
              <a:pPr eaLnBrk="1" hangingPunct="1"/>
              <a:t>1</a:t>
            </a:fld>
            <a:endParaRPr lang="de-DE" smtClean="0">
              <a:latin typeface="Arial" pitchFamily="34" charset="0"/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184861" y="767597"/>
            <a:ext cx="4732867" cy="383975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040" tIns="49520" rIns="99040" bIns="49520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/>
          </p:nvPr>
        </p:nvSpPr>
        <p:spPr>
          <a:xfrm>
            <a:off x="946574" y="4861441"/>
            <a:ext cx="5199580" cy="459846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86602" eaLnBrk="1" hangingPunct="1"/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882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B46BA-8B02-47D4-A7BD-5CCF7979EB3B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550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B46BA-8B02-47D4-A7BD-5CCF7979EB3B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40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B46BA-8B02-47D4-A7BD-5CCF7979EB3B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851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B46BA-8B02-47D4-A7BD-5CCF7979EB3B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516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B46BA-8B02-47D4-A7BD-5CCF7979EB3B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851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2A20E-EE54-49CE-95D7-2D9FAD20CD11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10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132501-BB41-4140-B584-8BF7557C55E0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79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7772E-218D-4088-9262-74FF0A572A41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520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4FBF5-234D-49C9-B037-75194A80CCB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433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3400" y="1066800"/>
            <a:ext cx="8382000" cy="54864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533400" y="152400"/>
            <a:ext cx="8371242" cy="685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C0D20-A7C7-47B3-9A9B-DFCADE2E2024}" type="slidenum">
              <a:rPr lang="en-US"/>
              <a:pPr>
                <a:defRPr/>
              </a:pPr>
              <a:t>‹#›</a:t>
            </a:fld>
            <a:r>
              <a:rPr lang="en-US" dirty="0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410723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DAC478-73E4-40F9-9246-FFE31761B132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53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D0AA3-8D95-4377-ACF8-C0CFA29A9B55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76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7897E-9438-487E-9DB8-3A9F5A67921C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764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AEB1BA-F700-4B32-A20F-411762D751B2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78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D3740F-0318-4BC3-8216-5EE051501D65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51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D1A32F-018D-4E25-8EBD-B21151869DB6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85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EC5D1-6CBC-4F6D-9AE8-75D893585087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27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266631-DBFD-4CA5-8DDA-0ABC1B15E2B9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86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6BA3E2F-661D-4504-83B4-7DEC677BB894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7" name="Picture 12" descr="exampleSlide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0"/>
          <p:cNvSpPr>
            <a:spLocks noChangeArrowheads="1"/>
          </p:cNvSpPr>
          <p:nvPr userDrawn="1"/>
        </p:nvSpPr>
        <p:spPr bwMode="auto">
          <a:xfrm>
            <a:off x="228600" y="5943600"/>
            <a:ext cx="7924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323850" y="765175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6804025" y="215900"/>
            <a:ext cx="2133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de-DE" sz="1200" b="1" dirty="0" smtClean="0">
                <a:latin typeface="Arial" pitchFamily="34" charset="0"/>
                <a:cs typeface="Arial" pitchFamily="34" charset="0"/>
              </a:rPr>
              <a:t> </a:t>
            </a:r>
            <a:fld id="{27B9BCE8-1DA6-469C-A40B-E6CA1518F65F}" type="slidenum">
              <a:rPr lang="de-DE" sz="1200" b="1" smtClean="0">
                <a:latin typeface="Arial" pitchFamily="34" charset="0"/>
                <a:cs typeface="Arial" pitchFamily="34" charset="0"/>
              </a:rPr>
              <a:pPr algn="r"/>
              <a:t>‹#›</a:t>
            </a:fld>
            <a:r>
              <a:rPr lang="de-DE" sz="1200" b="1" dirty="0" smtClean="0">
                <a:latin typeface="Arial" pitchFamily="34" charset="0"/>
                <a:cs typeface="Arial" pitchFamily="34" charset="0"/>
              </a:rPr>
              <a:t>/11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28600" y="6057900"/>
            <a:ext cx="1751112" cy="5566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186513" y="6042754"/>
            <a:ext cx="1751112" cy="5566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733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  <p:sldLayoutId id="2147484018" r:id="rId12"/>
    <p:sldLayoutId id="2147484019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115855" y="6040854"/>
            <a:ext cx="1128553" cy="589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187448" y="3861048"/>
            <a:ext cx="7344991" cy="448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FFFFFF"/>
              </a:buClr>
              <a:buSzPct val="100000"/>
            </a:pPr>
            <a:r>
              <a:rPr lang="en-GB" sz="2500" dirty="0" smtClean="0">
                <a:latin typeface="Arial" pitchFamily="34" charset="0"/>
                <a:cs typeface="Arial" pitchFamily="34" charset="0"/>
              </a:rPr>
              <a:t>Supragya Shrestha, Yashraj Vijay Molawade</a:t>
            </a:r>
          </a:p>
          <a:p>
            <a:pPr algn="ctr" eaLnBrk="1" hangingPunct="1">
              <a:spcBef>
                <a:spcPts val="1000"/>
              </a:spcBef>
              <a:buClr>
                <a:srgbClr val="FFFFFF"/>
              </a:buClr>
              <a:buSzPct val="100000"/>
            </a:pPr>
            <a:endParaRPr lang="en-GB" sz="2500" dirty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spcBef>
                <a:spcPts val="1000"/>
              </a:spcBef>
              <a:buClr>
                <a:srgbClr val="FFFFFF"/>
              </a:buClr>
              <a:buSzPct val="100000"/>
              <a:buFont typeface="Myriad Pro"/>
              <a:buNone/>
            </a:pPr>
            <a:endParaRPr lang="en-GB" sz="25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348750" y="5235230"/>
            <a:ext cx="6446500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ts val="525"/>
              </a:spcBef>
              <a:buClr>
                <a:srgbClr val="FFFFFF"/>
              </a:buClr>
              <a:buSzPct val="100000"/>
              <a:buFont typeface="Myriad Pro"/>
              <a:buNone/>
            </a:pPr>
            <a:r>
              <a:rPr lang="en-GB" sz="2100" dirty="0" smtClean="0">
                <a:latin typeface="Arial" pitchFamily="34" charset="0"/>
                <a:cs typeface="Arial" pitchFamily="34" charset="0"/>
              </a:rPr>
              <a:t>Department of Mechanical Engineering</a:t>
            </a:r>
          </a:p>
          <a:p>
            <a:pPr algn="ctr" eaLnBrk="1" hangingPunct="1">
              <a:spcBef>
                <a:spcPts val="0"/>
              </a:spcBef>
              <a:buClr>
                <a:srgbClr val="FFFFFF"/>
              </a:buClr>
              <a:buSzPct val="100000"/>
              <a:buFont typeface="Myriad Pro"/>
              <a:buNone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Indian Institute of Technology Guwahati</a:t>
            </a:r>
            <a:endParaRPr lang="en-GB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250825" y="260350"/>
            <a:ext cx="8642350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250825" y="332656"/>
            <a:ext cx="8628496" cy="99263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b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Multi-Fault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Classification of Induction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Motor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Leaning Algorithms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412776"/>
            <a:ext cx="2454003" cy="2378661"/>
          </a:xfrm>
          <a:prstGeom prst="rect">
            <a:avLst/>
          </a:prstGeom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65162" y="5949280"/>
            <a:ext cx="8228013" cy="60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ts val="525"/>
              </a:spcBef>
              <a:buClr>
                <a:srgbClr val="FFFFFF"/>
              </a:buClr>
              <a:buSzPct val="100000"/>
              <a:buFont typeface="Myriad Pro"/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ME 499 BTP Phase II Presentation</a:t>
            </a:r>
          </a:p>
          <a:p>
            <a:pPr algn="ctr" eaLnBrk="1" hangingPunct="1">
              <a:spcBef>
                <a:spcPts val="525"/>
              </a:spcBef>
              <a:buClr>
                <a:srgbClr val="FFFFFF"/>
              </a:buClr>
              <a:buSzPct val="100000"/>
              <a:buFont typeface="Myriad Pro"/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22</a:t>
            </a:r>
            <a:r>
              <a:rPr lang="en-GB" baseline="30000" dirty="0" smtClean="0">
                <a:latin typeface="Arial" pitchFamily="34" charset="0"/>
                <a:cs typeface="Arial" pitchFamily="34" charset="0"/>
              </a:rPr>
              <a:t>nd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Apr 2021, IIT Guwahati, Guwahati, India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92577" y="4378750"/>
            <a:ext cx="7344991" cy="391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algn="ctr" eaLnBrk="1" hangingPunct="1">
              <a:spcBef>
                <a:spcPts val="500"/>
              </a:spcBef>
              <a:buClr>
                <a:srgbClr val="FFFFFF"/>
              </a:buClr>
              <a:buSzPct val="100000"/>
            </a:pPr>
            <a:r>
              <a:rPr lang="en-GB" sz="2500" dirty="0">
                <a:latin typeface="Arial" pitchFamily="34" charset="0"/>
                <a:cs typeface="Arial" pitchFamily="34" charset="0"/>
              </a:rPr>
              <a:t>BTP Supervisor: DR. RAJIV </a:t>
            </a:r>
            <a:r>
              <a:rPr lang="en-GB" sz="2500" dirty="0" smtClean="0">
                <a:latin typeface="Arial" pitchFamily="34" charset="0"/>
                <a:cs typeface="Arial" pitchFamily="34" charset="0"/>
              </a:rPr>
              <a:t>TIWARI</a:t>
            </a:r>
          </a:p>
          <a:p>
            <a:pPr algn="ctr" eaLnBrk="1" hangingPunct="1">
              <a:spcBef>
                <a:spcPts val="500"/>
              </a:spcBef>
              <a:buClr>
                <a:srgbClr val="FFFFFF"/>
              </a:buClr>
              <a:buSzPct val="100000"/>
            </a:pPr>
            <a:r>
              <a:rPr lang="en-GB" sz="2500" dirty="0">
                <a:latin typeface="Arial" pitchFamily="34" charset="0"/>
                <a:cs typeface="Arial" pitchFamily="34" charset="0"/>
              </a:rPr>
              <a:t>BTP </a:t>
            </a:r>
            <a:r>
              <a:rPr lang="en-GB" sz="2500" dirty="0" smtClean="0">
                <a:latin typeface="Arial" pitchFamily="34" charset="0"/>
                <a:cs typeface="Arial" pitchFamily="34" charset="0"/>
              </a:rPr>
              <a:t>CO Supervisor</a:t>
            </a:r>
            <a:r>
              <a:rPr lang="en-GB" sz="2500" dirty="0">
                <a:latin typeface="Arial" pitchFamily="34" charset="0"/>
                <a:cs typeface="Arial" pitchFamily="34" charset="0"/>
              </a:rPr>
              <a:t>: DR. DR. D. J. </a:t>
            </a:r>
            <a:r>
              <a:rPr lang="en-GB" sz="2500" dirty="0" smtClean="0">
                <a:latin typeface="Arial" pitchFamily="34" charset="0"/>
                <a:cs typeface="Arial" pitchFamily="34" charset="0"/>
              </a:rPr>
              <a:t>BORDOLOI</a:t>
            </a:r>
            <a:endParaRPr lang="en-GB" sz="25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Recurrent Neural Network(LSTM)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564" y="980728"/>
            <a:ext cx="82378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Since the data is sequential, using LSTM is a viable </a:t>
            </a:r>
            <a:r>
              <a:rPr lang="en-GB" sz="2800" dirty="0" smtClean="0"/>
              <a:t>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The model structure is similar to that used in the CNN above with the layers of </a:t>
            </a:r>
            <a:r>
              <a:rPr lang="en-GB" sz="2800" dirty="0" smtClean="0"/>
              <a:t>convolution and </a:t>
            </a:r>
            <a:r>
              <a:rPr lang="en-GB" sz="2800" dirty="0"/>
              <a:t>pooling replaced with layers of </a:t>
            </a:r>
            <a:r>
              <a:rPr lang="en-GB" sz="2800" dirty="0" smtClean="0"/>
              <a:t>LSTM and Dropout.</a:t>
            </a:r>
            <a:endParaRPr lang="en-GB" sz="2800" dirty="0" smtClean="0"/>
          </a:p>
          <a:p>
            <a:endParaRPr lang="en-US" sz="2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425" y="3658384"/>
            <a:ext cx="5230168" cy="226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33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19" y="783868"/>
            <a:ext cx="8363272" cy="5544616"/>
          </a:xfrm>
        </p:spPr>
        <p:txBody>
          <a:bodyPr>
            <a:normAutofit/>
          </a:bodyPr>
          <a:lstStyle/>
          <a:p>
            <a:r>
              <a:rPr lang="en-GB" dirty="0" smtClean="0"/>
              <a:t>Neural Network :- The </a:t>
            </a:r>
            <a:r>
              <a:rPr lang="en-GB" dirty="0"/>
              <a:t>accuracy starts at 35% and gradually increases with each training </a:t>
            </a:r>
            <a:r>
              <a:rPr lang="en-GB" dirty="0" smtClean="0"/>
              <a:t>up till </a:t>
            </a:r>
            <a:r>
              <a:rPr lang="en-GB" dirty="0"/>
              <a:t>60</a:t>
            </a:r>
            <a:r>
              <a:rPr lang="en-GB" dirty="0" smtClean="0"/>
              <a:t>%. When </a:t>
            </a:r>
            <a:r>
              <a:rPr lang="en-GB" dirty="0"/>
              <a:t>the model was run on test data, it gave accuracy of 0.6112 or approximately 60</a:t>
            </a:r>
            <a:r>
              <a:rPr lang="en-GB" dirty="0" smtClean="0"/>
              <a:t>%.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Convolutional Neural Network :-  </a:t>
            </a:r>
            <a:r>
              <a:rPr lang="en-GB" dirty="0"/>
              <a:t>Accuracy gradually increased with each</a:t>
            </a:r>
          </a:p>
          <a:p>
            <a:pPr marL="0" indent="0">
              <a:buNone/>
            </a:pPr>
            <a:r>
              <a:rPr lang="en-GB" dirty="0" smtClean="0"/>
              <a:t>   epoch </a:t>
            </a:r>
            <a:r>
              <a:rPr lang="en-GB" dirty="0"/>
              <a:t>by starting from </a:t>
            </a:r>
            <a:r>
              <a:rPr lang="en-GB" dirty="0" smtClean="0"/>
              <a:t>88% </a:t>
            </a:r>
            <a:r>
              <a:rPr lang="en-GB" dirty="0"/>
              <a:t>and stabilizing at </a:t>
            </a:r>
            <a:r>
              <a:rPr lang="en-GB" dirty="0" smtClean="0"/>
              <a:t>96%</a:t>
            </a:r>
          </a:p>
          <a:p>
            <a:endParaRPr lang="en-GB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200" y="260648"/>
            <a:ext cx="81472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de-DE" sz="2800" dirty="0" smtClean="0">
                <a:latin typeface="Arial" pitchFamily="34" charset="0"/>
                <a:cs typeface="Arial" pitchFamily="34" charset="0"/>
              </a:rPr>
              <a:t>Results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64" y="1682648"/>
            <a:ext cx="3627120" cy="1546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885" y="4437112"/>
            <a:ext cx="3710940" cy="147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0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44719" y="783868"/>
            <a:ext cx="8363272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Recurrent Neural Network :- </a:t>
            </a:r>
            <a:r>
              <a:rPr lang="en-GB" dirty="0"/>
              <a:t>Results with the LSTM also showed high accuracy over training as well as testing </a:t>
            </a:r>
            <a:r>
              <a:rPr lang="en-GB" dirty="0" smtClean="0"/>
              <a:t>data. The </a:t>
            </a:r>
            <a:r>
              <a:rPr lang="en-GB" dirty="0"/>
              <a:t>accuracy on test data is 0.9653 </a:t>
            </a:r>
            <a:r>
              <a:rPr lang="en-GB" dirty="0" smtClean="0"/>
              <a:t>or </a:t>
            </a:r>
            <a:r>
              <a:rPr lang="en-GB" dirty="0"/>
              <a:t>96</a:t>
            </a:r>
            <a:r>
              <a:rPr lang="en-GB" dirty="0" smtClean="0"/>
              <a:t>%.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/>
              <a:t>In NN, the f1-score is low for labels </a:t>
            </a:r>
            <a:r>
              <a:rPr lang="en-GB" dirty="0" smtClean="0"/>
              <a:t>0-6.</a:t>
            </a:r>
          </a:p>
          <a:p>
            <a:r>
              <a:rPr lang="en-GB" dirty="0" smtClean="0"/>
              <a:t>In </a:t>
            </a:r>
            <a:r>
              <a:rPr lang="en-GB" dirty="0"/>
              <a:t>LSTM</a:t>
            </a:r>
            <a:r>
              <a:rPr lang="en-GB" dirty="0" smtClean="0"/>
              <a:t>, the </a:t>
            </a:r>
            <a:r>
              <a:rPr lang="en-GB" dirty="0"/>
              <a:t>precision, recall and f1-score values for all the labels are close to 1</a:t>
            </a:r>
            <a:r>
              <a:rPr lang="en-GB" dirty="0" smtClean="0"/>
              <a:t>.</a:t>
            </a:r>
          </a:p>
          <a:p>
            <a:r>
              <a:rPr lang="en-GB" dirty="0"/>
              <a:t>In LSTM</a:t>
            </a:r>
            <a:r>
              <a:rPr lang="en-GB" dirty="0" smtClean="0"/>
              <a:t>, the </a:t>
            </a:r>
            <a:r>
              <a:rPr lang="en-GB" dirty="0"/>
              <a:t>precision, recall and f1-score values for all the labels are close to 1.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57200" y="260648"/>
            <a:ext cx="81472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de-DE" sz="2800" dirty="0" smtClean="0">
                <a:latin typeface="Arial" pitchFamily="34" charset="0"/>
                <a:cs typeface="Arial" pitchFamily="34" charset="0"/>
              </a:rPr>
              <a:t>Results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140" y="1988840"/>
            <a:ext cx="3855720" cy="150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40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57200" y="260648"/>
            <a:ext cx="81472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de-DE" sz="2800" dirty="0" smtClean="0">
                <a:latin typeface="Arial" pitchFamily="34" charset="0"/>
                <a:cs typeface="Arial" pitchFamily="34" charset="0"/>
              </a:rPr>
              <a:t>Results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C:\Users\hp\Downloads\akhvfkahvf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323" y="984624"/>
            <a:ext cx="5451396" cy="496855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2288956" y="6093296"/>
            <a:ext cx="4690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Confusion Matrix for all the 11 Classes for CNN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4393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44719" y="783868"/>
            <a:ext cx="8363272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Basic neural network gave accuracy much lesser than CNN and LSTM</a:t>
            </a:r>
            <a:r>
              <a:rPr lang="en-GB" sz="2400" dirty="0" smtClean="0"/>
              <a:t>.</a:t>
            </a:r>
          </a:p>
          <a:p>
            <a:r>
              <a:rPr lang="en-GB" sz="2400" dirty="0" smtClean="0"/>
              <a:t>For </a:t>
            </a:r>
            <a:r>
              <a:rPr lang="en-GB" sz="2400" dirty="0"/>
              <a:t>Basic neural network </a:t>
            </a:r>
            <a:r>
              <a:rPr lang="en-GB" sz="2400" dirty="0" smtClean="0"/>
              <a:t>the </a:t>
            </a:r>
            <a:r>
              <a:rPr lang="en-GB" sz="2400" dirty="0"/>
              <a:t>f1-score is low for labels 0-6 </a:t>
            </a:r>
            <a:r>
              <a:rPr lang="en-GB" sz="2400" dirty="0" smtClean="0"/>
              <a:t>indicating </a:t>
            </a:r>
            <a:r>
              <a:rPr lang="en-GB" sz="2400" dirty="0"/>
              <a:t>that the model is not performing better in predicting those values</a:t>
            </a:r>
            <a:r>
              <a:rPr lang="en-GB" sz="2400" dirty="0" smtClean="0"/>
              <a:t>.</a:t>
            </a:r>
            <a:endParaRPr lang="en-GB" sz="2400" dirty="0" smtClean="0"/>
          </a:p>
          <a:p>
            <a:r>
              <a:rPr lang="en-GB" sz="2400" dirty="0" smtClean="0"/>
              <a:t>So </a:t>
            </a:r>
            <a:r>
              <a:rPr lang="en-GB" sz="2400" dirty="0"/>
              <a:t>in comparison to a simple NN, CNN </a:t>
            </a:r>
            <a:r>
              <a:rPr lang="en-GB" sz="2400" dirty="0" smtClean="0"/>
              <a:t>performs much </a:t>
            </a:r>
            <a:r>
              <a:rPr lang="en-GB" sz="2400" dirty="0"/>
              <a:t>better as the given data is large(4498000 rows X 10 columns</a:t>
            </a:r>
            <a:r>
              <a:rPr lang="en-GB" sz="2400" dirty="0" smtClean="0"/>
              <a:t>).</a:t>
            </a:r>
          </a:p>
          <a:p>
            <a:r>
              <a:rPr lang="en-GB" sz="2400" dirty="0" smtClean="0"/>
              <a:t>LSTM </a:t>
            </a:r>
            <a:r>
              <a:rPr lang="en-GB" sz="2400" dirty="0"/>
              <a:t>is a type </a:t>
            </a:r>
            <a:r>
              <a:rPr lang="en-GB" sz="2400" dirty="0" smtClean="0"/>
              <a:t>of RNN </a:t>
            </a:r>
            <a:r>
              <a:rPr lang="en-GB" sz="2400" dirty="0"/>
              <a:t>which helps in processing this sequential data and thus performs even better.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57200" y="260648"/>
            <a:ext cx="81472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de-DE" sz="2800" dirty="0" smtClean="0">
                <a:latin typeface="Arial" pitchFamily="34" charset="0"/>
                <a:cs typeface="Arial" pitchFamily="34" charset="0"/>
              </a:rPr>
              <a:t>Conclusions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660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200" y="260648"/>
            <a:ext cx="21562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de-DE" sz="2800" dirty="0" smtClean="0">
                <a:latin typeface="Arial" pitchFamily="34" charset="0"/>
                <a:cs typeface="Arial" pitchFamily="34" charset="0"/>
              </a:rPr>
              <a:t>Future Work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66464" y="894928"/>
            <a:ext cx="8382000" cy="5486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/>
              <a:t>The </a:t>
            </a:r>
            <a:r>
              <a:rPr lang="en-GB" sz="1800" dirty="0" smtClean="0"/>
              <a:t>models </a:t>
            </a:r>
            <a:r>
              <a:rPr lang="en-GB" sz="1800" dirty="0"/>
              <a:t>designed so far have been compiled on a </a:t>
            </a:r>
            <a:r>
              <a:rPr lang="en-GB" sz="1800" dirty="0" smtClean="0"/>
              <a:t>specific </a:t>
            </a:r>
            <a:r>
              <a:rPr lang="en-GB" sz="1800" dirty="0"/>
              <a:t>set of learning rate, </a:t>
            </a:r>
            <a:r>
              <a:rPr lang="en-GB" sz="1800" dirty="0" smtClean="0"/>
              <a:t>number of </a:t>
            </a:r>
            <a:r>
              <a:rPr lang="en-GB" sz="1800" dirty="0"/>
              <a:t>epochs, hidden layers and neurons. They have not been trained for </a:t>
            </a:r>
            <a:r>
              <a:rPr lang="en-GB" sz="1800" dirty="0" smtClean="0"/>
              <a:t>different </a:t>
            </a:r>
            <a:r>
              <a:rPr lang="en-GB" sz="1800" dirty="0"/>
              <a:t>set of </a:t>
            </a:r>
            <a:r>
              <a:rPr lang="en-GB" sz="1800" dirty="0" smtClean="0"/>
              <a:t>such parameters </a:t>
            </a:r>
            <a:r>
              <a:rPr lang="en-GB" sz="1800" dirty="0"/>
              <a:t>and so we can still do hyper-parameter tuning to gain more insights into </a:t>
            </a:r>
            <a:r>
              <a:rPr lang="en-GB" sz="1800" dirty="0" smtClean="0"/>
              <a:t>our </a:t>
            </a:r>
            <a:r>
              <a:rPr lang="en-IN" sz="1800" dirty="0" smtClean="0"/>
              <a:t>models</a:t>
            </a:r>
            <a:r>
              <a:rPr lang="en-IN" sz="1800" dirty="0"/>
              <a:t>.</a:t>
            </a:r>
          </a:p>
          <a:p>
            <a:pPr marL="0" indent="0">
              <a:buNone/>
            </a:pPr>
            <a:r>
              <a:rPr lang="en-GB" sz="1800" dirty="0"/>
              <a:t>The model has been trained on discrete set of frequency values. We can further collect</a:t>
            </a:r>
          </a:p>
          <a:p>
            <a:pPr marL="0" indent="0">
              <a:buNone/>
            </a:pPr>
            <a:r>
              <a:rPr lang="en-GB" sz="1800" dirty="0"/>
              <a:t>data having frequency as a time variable parameter and use the same to train our </a:t>
            </a:r>
            <a:r>
              <a:rPr lang="en-GB" sz="1800" dirty="0" smtClean="0"/>
              <a:t>model </a:t>
            </a:r>
            <a:r>
              <a:rPr lang="en-IN" sz="1800" dirty="0" smtClean="0"/>
              <a:t>for </a:t>
            </a:r>
            <a:r>
              <a:rPr lang="en-IN" sz="1800" dirty="0"/>
              <a:t>better predictions.</a:t>
            </a:r>
          </a:p>
          <a:p>
            <a:pPr marL="0" indent="0">
              <a:buNone/>
            </a:pPr>
            <a:r>
              <a:rPr lang="en-GB" sz="1800" dirty="0"/>
              <a:t>Since we got one of best accuracies for LSTM model, which is a sequential model, we </a:t>
            </a:r>
            <a:r>
              <a:rPr lang="en-GB" sz="1800" dirty="0" smtClean="0"/>
              <a:t>can train </a:t>
            </a:r>
            <a:r>
              <a:rPr lang="en-GB" sz="1800" dirty="0"/>
              <a:t>on state-of-the-art sequential models such as BERT(Bidirectional Encoder </a:t>
            </a:r>
            <a:r>
              <a:rPr lang="en-GB" sz="1800" dirty="0" smtClean="0"/>
              <a:t>Representations </a:t>
            </a:r>
            <a:r>
              <a:rPr lang="en-GB" sz="1800" dirty="0"/>
              <a:t>from Transformers</a:t>
            </a:r>
            <a:r>
              <a:rPr lang="en-GB" sz="1800" dirty="0" smtClean="0"/>
              <a:t>) </a:t>
            </a:r>
            <a:r>
              <a:rPr lang="en-GB" sz="1800" dirty="0"/>
              <a:t>to further improve the performance of the model.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40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15855" y="6040854"/>
            <a:ext cx="1805089" cy="589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58763" y="5883994"/>
            <a:ext cx="1435489" cy="7322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sz="1400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85800" y="270892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1117600" indent="-1117600" algn="ctr">
              <a:defRPr/>
            </a:pPr>
            <a:r>
              <a:rPr lang="de-DE" sz="6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Thank You !</a:t>
            </a:r>
            <a:endParaRPr lang="en-US" sz="6000" dirty="0"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18087" y="212495"/>
            <a:ext cx="1805089" cy="51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53359" y="468924"/>
            <a:ext cx="8489701" cy="953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3635896" y="443711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Any </a:t>
            </a:r>
            <a:r>
              <a:rPr lang="en-US" dirty="0" smtClean="0"/>
              <a:t>Questions?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22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57200" y="260648"/>
            <a:ext cx="822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de-DE" sz="2800" dirty="0">
                <a:latin typeface="Arial" pitchFamily="34" charset="0"/>
                <a:cs typeface="Arial" pitchFamily="34" charset="0"/>
              </a:rPr>
              <a:t>Plan of Presentation</a:t>
            </a:r>
          </a:p>
        </p:txBody>
      </p:sp>
      <p:sp>
        <p:nvSpPr>
          <p:cNvPr id="3075" name="Content Placeholder 3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877272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Aim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Types of Faults in Induction Motor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Motivation and Objective of the Work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Binary Classification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Multi Fault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alt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Convolutional Neural </a:t>
            </a:r>
            <a:r>
              <a:rPr lang="en-US" alt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Recurrent Neural </a:t>
            </a:r>
            <a:r>
              <a:rPr lang="en-US" alt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Network(LSTM)</a:t>
            </a:r>
            <a:endParaRPr lang="en-US" alt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 sz="2800" dirty="0" smtClean="0"/>
          </a:p>
          <a:p>
            <a:pPr>
              <a:spcAft>
                <a:spcPts val="600"/>
              </a:spcAft>
            </a:pPr>
            <a:endParaRPr lang="en-US" sz="2800" dirty="0" smtClean="0"/>
          </a:p>
          <a:p>
            <a:pPr>
              <a:spcAft>
                <a:spcPts val="600"/>
              </a:spcAft>
            </a:pPr>
            <a:endParaRPr lang="en-US" sz="2800" dirty="0" smtClean="0"/>
          </a:p>
          <a:p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62430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18779" y="1124744"/>
            <a:ext cx="8184776" cy="5524060"/>
          </a:xfrm>
        </p:spPr>
        <p:txBody>
          <a:bodyPr>
            <a:normAutofit/>
          </a:bodyPr>
          <a:lstStyle/>
          <a:p>
            <a:endParaRPr lang="en-IN" sz="3600" b="1" dirty="0" smtClean="0"/>
          </a:p>
          <a:p>
            <a:r>
              <a:rPr lang="en-GB" sz="2800" dirty="0" smtClean="0"/>
              <a:t>Comprehensive Understanding of continuous and error free operation of </a:t>
            </a:r>
            <a:r>
              <a:rPr lang="en-IN" sz="2800" dirty="0" smtClean="0"/>
              <a:t>Induction Motors.</a:t>
            </a:r>
          </a:p>
          <a:p>
            <a:r>
              <a:rPr lang="en-GB" sz="2800" dirty="0" smtClean="0"/>
              <a:t>Considering various state-of-the-art techniques to evaluate the merit of </a:t>
            </a:r>
            <a:r>
              <a:rPr lang="en-IN" sz="2800" dirty="0" smtClean="0"/>
              <a:t>the models developed.</a:t>
            </a:r>
          </a:p>
          <a:p>
            <a:r>
              <a:rPr lang="en-GB" sz="2800" dirty="0" smtClean="0"/>
              <a:t>Improvement in performance of fault diagnosis using neural networks. 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9512" y="246063"/>
            <a:ext cx="8784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Aim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45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9"/>
            <a:ext cx="8229600" cy="41805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Types of Faults in Induction Motor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908720"/>
            <a:ext cx="850728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GB" dirty="0"/>
              <a:t>Faults in IM are broadly classified into two types : </a:t>
            </a:r>
            <a:endParaRPr lang="en-GB" dirty="0" smtClean="0"/>
          </a:p>
          <a:p>
            <a:pPr marL="285750" indent="-28575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Mechanical faults:</a:t>
            </a:r>
          </a:p>
          <a:p>
            <a:pPr marL="800100" lvl="1" indent="-342900" algn="just">
              <a:spcAft>
                <a:spcPts val="1800"/>
              </a:spcAft>
              <a:buFont typeface="+mj-lt"/>
              <a:buAutoNum type="arabicPeriod"/>
            </a:pPr>
            <a:r>
              <a:rPr lang="en-IN" dirty="0"/>
              <a:t>Bearing </a:t>
            </a:r>
            <a:r>
              <a:rPr lang="en-IN" dirty="0" smtClean="0"/>
              <a:t>fault</a:t>
            </a:r>
          </a:p>
          <a:p>
            <a:pPr marL="800100" lvl="1" indent="-342900" algn="just">
              <a:spcAft>
                <a:spcPts val="1800"/>
              </a:spcAft>
              <a:buFont typeface="+mj-lt"/>
              <a:buAutoNum type="arabicPeriod"/>
            </a:pPr>
            <a:r>
              <a:rPr lang="en-IN" dirty="0" smtClean="0"/>
              <a:t>Rotor </a:t>
            </a:r>
            <a:r>
              <a:rPr lang="en-IN" dirty="0"/>
              <a:t>related </a:t>
            </a:r>
            <a:r>
              <a:rPr lang="en-IN" dirty="0" smtClean="0"/>
              <a:t>fault</a:t>
            </a:r>
          </a:p>
          <a:p>
            <a:pPr lvl="1" algn="just">
              <a:spcAft>
                <a:spcPts val="1800"/>
              </a:spcAft>
            </a:pPr>
            <a:endParaRPr lang="en-GB" dirty="0" smtClean="0"/>
          </a:p>
          <a:p>
            <a:pPr marL="285750" indent="-28575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Electrical faults:</a:t>
            </a:r>
          </a:p>
          <a:p>
            <a:pPr marL="800100" lvl="1" indent="-342900" algn="just">
              <a:spcAft>
                <a:spcPts val="1800"/>
              </a:spcAft>
              <a:buFont typeface="+mj-lt"/>
              <a:buAutoNum type="arabicPeriod"/>
            </a:pPr>
            <a:r>
              <a:rPr lang="en-IN" dirty="0"/>
              <a:t>Stator winding </a:t>
            </a:r>
            <a:r>
              <a:rPr lang="en-IN" dirty="0" smtClean="0"/>
              <a:t>fault</a:t>
            </a:r>
          </a:p>
          <a:p>
            <a:pPr marL="800100" lvl="1" indent="-342900" algn="just">
              <a:spcAft>
                <a:spcPts val="1800"/>
              </a:spcAft>
              <a:buFont typeface="+mj-lt"/>
              <a:buAutoNum type="arabicPeriod"/>
            </a:pPr>
            <a:r>
              <a:rPr lang="en-IN" dirty="0"/>
              <a:t>Broken rotor bar </a:t>
            </a:r>
            <a:r>
              <a:rPr lang="en-IN" dirty="0" smtClean="0"/>
              <a:t>faults</a:t>
            </a:r>
          </a:p>
          <a:p>
            <a:pPr marL="800100" lvl="1" indent="-342900" algn="just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Phase unbalance and single phasing fault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14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>
            <a:spLocks/>
          </p:cNvSpPr>
          <p:nvPr/>
        </p:nvSpPr>
        <p:spPr bwMode="auto">
          <a:xfrm>
            <a:off x="533400" y="1066800"/>
            <a:ext cx="83820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altLang="en-US" sz="1800" dirty="0">
                <a:latin typeface="Arial" charset="0"/>
                <a:cs typeface="Arial" charset="0"/>
              </a:rPr>
              <a:t>Based on the literature review it is observed that the faults in induction motor can be recognized prematurely and thus determined beforehand to avoid further losses. </a:t>
            </a:r>
            <a:endParaRPr lang="en-GB" altLang="en-US" sz="1800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</a:pPr>
            <a:r>
              <a:rPr lang="en-GB" altLang="en-US" sz="1800" dirty="0">
                <a:latin typeface="Arial" charset="0"/>
                <a:cs typeface="Arial" charset="0"/>
              </a:rPr>
              <a:t>However, all the studies were primarily devoted to studying machine learning algorithms such as SVM or deep learning models employed on a data in which the ratio of healthy to unhealthy motors was skewed heavily.</a:t>
            </a:r>
            <a:endParaRPr lang="en-US" altLang="en-US" sz="1800" dirty="0" smtClean="0">
              <a:latin typeface="Arial" charset="0"/>
              <a:cs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07036" y="3125327"/>
            <a:ext cx="7891904" cy="646331"/>
          </a:xfrm>
          <a:prstGeom prst="rect">
            <a:avLst/>
          </a:prstGeom>
          <a:solidFill>
            <a:srgbClr val="FFC000">
              <a:alpha val="49019"/>
            </a:srgbClr>
          </a:solidFill>
          <a:ln w="25400" cap="rnd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dirty="0">
                <a:latin typeface="Arial" charset="0"/>
                <a:sym typeface="Wingdings" pitchFamily="2" charset="2"/>
              </a:rPr>
              <a:t>This motivates the need to study to study deep learning techniques applied </a:t>
            </a:r>
          </a:p>
          <a:p>
            <a:pPr algn="ctr"/>
            <a:r>
              <a:rPr lang="en-GB" altLang="en-US" dirty="0">
                <a:latin typeface="Arial" charset="0"/>
                <a:sym typeface="Wingdings" pitchFamily="2" charset="2"/>
              </a:rPr>
              <a:t>On such a dataset which is appropriately cleaned.</a:t>
            </a:r>
            <a:endParaRPr lang="en-IN" altLang="en-US" dirty="0">
              <a:latin typeface="Arial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22288" y="4270375"/>
            <a:ext cx="8382000" cy="2206625"/>
            <a:chOff x="521970" y="4271010"/>
            <a:chExt cx="8382000" cy="2205990"/>
          </a:xfrm>
        </p:grpSpPr>
        <p:sp>
          <p:nvSpPr>
            <p:cNvPr id="7" name="TextBox 5"/>
            <p:cNvSpPr txBox="1">
              <a:spLocks noChangeArrowheads="1"/>
            </p:cNvSpPr>
            <p:nvPr/>
          </p:nvSpPr>
          <p:spPr bwMode="auto">
            <a:xfrm>
              <a:off x="609600" y="4271010"/>
              <a:ext cx="23862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>
                  <a:solidFill>
                    <a:srgbClr val="C00000"/>
                  </a:solidFill>
                  <a:latin typeface="Arial" charset="0"/>
                </a:rPr>
                <a:t>Objective of the Work</a:t>
              </a:r>
              <a:endParaRPr lang="en-IN" altLang="en-US">
                <a:solidFill>
                  <a:srgbClr val="C00000"/>
                </a:solidFill>
                <a:latin typeface="Arial" charset="0"/>
              </a:endParaRPr>
            </a:p>
          </p:txBody>
        </p:sp>
        <p:sp>
          <p:nvSpPr>
            <p:cNvPr id="8" name="Text Placeholder 1"/>
            <p:cNvSpPr txBox="1">
              <a:spLocks/>
            </p:cNvSpPr>
            <p:nvPr/>
          </p:nvSpPr>
          <p:spPr bwMode="auto">
            <a:xfrm>
              <a:off x="521970" y="4800600"/>
              <a:ext cx="8382000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just">
                <a:spcBef>
                  <a:spcPct val="20000"/>
                </a:spcBef>
                <a:buFont typeface="Arial" charset="0"/>
                <a:buAutoNum type="alphaLcParenBoth"/>
              </a:pPr>
              <a:r>
                <a:rPr lang="en-IN" altLang="en-US" dirty="0" smtClean="0">
                  <a:latin typeface="Arial" charset="0"/>
                </a:rPr>
                <a:t>to</a:t>
              </a:r>
              <a:r>
                <a:rPr lang="en-GB" altLang="en-US" dirty="0" smtClean="0">
                  <a:latin typeface="Arial" charset="0"/>
                </a:rPr>
                <a:t> </a:t>
              </a:r>
              <a:r>
                <a:rPr lang="en-GB" altLang="en-US" dirty="0">
                  <a:latin typeface="Arial" charset="0"/>
                </a:rPr>
                <a:t>study the effect of various DL techniques using data visualization and data </a:t>
              </a:r>
              <a:r>
                <a:rPr lang="en-GB" altLang="en-US" dirty="0" err="1" smtClean="0">
                  <a:latin typeface="Arial" charset="0"/>
                </a:rPr>
                <a:t>preprocessing</a:t>
              </a:r>
              <a:r>
                <a:rPr lang="en-GB" altLang="en-US" dirty="0" smtClean="0">
                  <a:latin typeface="Arial" charset="0"/>
                </a:rPr>
                <a:t>.</a:t>
              </a:r>
              <a:endParaRPr lang="en-GB" altLang="en-US" dirty="0">
                <a:latin typeface="Arial" charset="0"/>
              </a:endParaRPr>
            </a:p>
            <a:p>
              <a:pPr algn="just">
                <a:spcBef>
                  <a:spcPct val="20000"/>
                </a:spcBef>
                <a:buFont typeface="Arial" charset="0"/>
                <a:buAutoNum type="alphaLcParenBoth"/>
              </a:pPr>
              <a:r>
                <a:rPr lang="en-GB" altLang="en-US" dirty="0">
                  <a:latin typeface="Arial" charset="0"/>
                </a:rPr>
                <a:t>to identify a suitable parameters and </a:t>
              </a:r>
              <a:r>
                <a:rPr lang="en-GB" altLang="en-US" dirty="0" err="1">
                  <a:latin typeface="Arial" charset="0"/>
                </a:rPr>
                <a:t>hyperparametes</a:t>
              </a:r>
              <a:r>
                <a:rPr lang="en-GB" altLang="en-US" dirty="0">
                  <a:latin typeface="Arial" charset="0"/>
                </a:rPr>
                <a:t> so as to avoid overfitting and increase the accuracy over test </a:t>
              </a:r>
              <a:r>
                <a:rPr lang="en-GB" altLang="en-US" dirty="0" smtClean="0">
                  <a:latin typeface="Arial" charset="0"/>
                </a:rPr>
                <a:t>dataset.</a:t>
              </a:r>
              <a:endParaRPr lang="en-IN" altLang="en-US" dirty="0">
                <a:latin typeface="Arial" charset="0"/>
              </a:endParaRPr>
            </a:p>
          </p:txBody>
        </p: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67544" y="222920"/>
            <a:ext cx="8370888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altLang="en-US" sz="2800" dirty="0" smtClean="0">
                <a:latin typeface="Arial" charset="0"/>
                <a:cs typeface="Arial" charset="0"/>
              </a:rPr>
              <a:t>Motivation and Objective of the Work</a:t>
            </a:r>
            <a:endParaRPr lang="en-IN" altLang="en-US" sz="28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61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/>
          <p:cNvSpPr>
            <a:spLocks noGrp="1"/>
          </p:cNvSpPr>
          <p:nvPr>
            <p:ph sz="quarter" idx="14"/>
          </p:nvPr>
        </p:nvSpPr>
        <p:spPr bwMode="auto">
          <a:xfrm>
            <a:off x="539552" y="260648"/>
            <a:ext cx="8371242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dirty="0" smtClean="0">
                <a:latin typeface="Arial" charset="0"/>
                <a:cs typeface="Arial" charset="0"/>
              </a:rPr>
              <a:t>Binary Classification</a:t>
            </a:r>
            <a:endParaRPr lang="en-IN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052736"/>
            <a:ext cx="87312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data was classified into two classes namely ‘defect’ and ‘no defect’ . The accuracy obtained was around ~90%.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This accuracy was rather higher than expected due to the fact of skewness of data. 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169" y="2852936"/>
            <a:ext cx="4283967" cy="298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4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260648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Multi Class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564" y="980728"/>
            <a:ext cx="82378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data has </a:t>
            </a:r>
            <a:r>
              <a:rPr lang="en-US" dirty="0" smtClean="0"/>
              <a:t>10 </a:t>
            </a:r>
            <a:r>
              <a:rPr lang="en-US" dirty="0" smtClean="0"/>
              <a:t>classes representing different types of faults occurring in the motor and also a class depicting a healthy motor.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Since </a:t>
            </a:r>
            <a:r>
              <a:rPr lang="en-GB" dirty="0"/>
              <a:t>the data we have has missing columns, we pre-processed </a:t>
            </a:r>
            <a:r>
              <a:rPr lang="en-GB" dirty="0" smtClean="0"/>
              <a:t>the </a:t>
            </a:r>
            <a:r>
              <a:rPr lang="en-IN" dirty="0" smtClean="0"/>
              <a:t>data </a:t>
            </a:r>
            <a:r>
              <a:rPr lang="en-IN" dirty="0"/>
              <a:t>in two </a:t>
            </a:r>
            <a:r>
              <a:rPr lang="en-IN" dirty="0" smtClean="0"/>
              <a:t>ways</a:t>
            </a:r>
            <a:r>
              <a:rPr lang="en-GB" dirty="0" smtClean="0"/>
              <a:t>; one by </a:t>
            </a:r>
            <a:r>
              <a:rPr lang="en-GB" dirty="0"/>
              <a:t>completely removing the particular feature from </a:t>
            </a:r>
            <a:r>
              <a:rPr lang="en-GB" dirty="0" smtClean="0"/>
              <a:t>the </a:t>
            </a:r>
            <a:r>
              <a:rPr lang="en-GB" dirty="0"/>
              <a:t>entire dataset, another by removing that particular fault from the entire dataset. 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We have used the following deep learning methods to accomplish this task:-</a:t>
            </a:r>
            <a:endParaRPr lang="en-US" dirty="0" smtClean="0"/>
          </a:p>
        </p:txBody>
      </p:sp>
      <p:sp>
        <p:nvSpPr>
          <p:cNvPr id="7" name="Oval 6"/>
          <p:cNvSpPr/>
          <p:nvPr/>
        </p:nvSpPr>
        <p:spPr>
          <a:xfrm>
            <a:off x="3347864" y="4293096"/>
            <a:ext cx="2448272" cy="10364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Convolutional Neural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</a:t>
            </a:r>
          </a:p>
        </p:txBody>
      </p:sp>
      <p:sp>
        <p:nvSpPr>
          <p:cNvPr id="9" name="Oval 8"/>
          <p:cNvSpPr/>
          <p:nvPr/>
        </p:nvSpPr>
        <p:spPr>
          <a:xfrm>
            <a:off x="611560" y="4293095"/>
            <a:ext cx="2448272" cy="103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6084168" y="4293095"/>
            <a:ext cx="2448272" cy="10364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Recurrent Neural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7898" y="4580498"/>
            <a:ext cx="21755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Neural Network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0026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8564" y="980728"/>
            <a:ext cx="82378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In this model we have 4 fully connected hidden layers and an output layer, </a:t>
            </a:r>
            <a:r>
              <a:rPr lang="en-GB" sz="2400" dirty="0" err="1" smtClean="0"/>
              <a:t>alongwith</a:t>
            </a:r>
            <a:r>
              <a:rPr lang="en-GB" sz="2400" dirty="0"/>
              <a:t> </a:t>
            </a:r>
            <a:r>
              <a:rPr lang="en-IN" sz="2400" dirty="0" smtClean="0"/>
              <a:t>2 </a:t>
            </a:r>
            <a:r>
              <a:rPr lang="en-IN" sz="2400" dirty="0"/>
              <a:t>batch-normalization layers</a:t>
            </a:r>
            <a:r>
              <a:rPr lang="en-IN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Hidden layer activation </a:t>
            </a:r>
            <a:r>
              <a:rPr lang="en-GB" sz="2400" dirty="0"/>
              <a:t>function as </a:t>
            </a:r>
            <a:r>
              <a:rPr lang="en-GB" sz="2400" dirty="0" smtClean="0"/>
              <a:t>ReLU.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L</a:t>
            </a:r>
            <a:r>
              <a:rPr lang="en-GB" sz="2400" dirty="0" smtClean="0"/>
              <a:t>ast </a:t>
            </a:r>
            <a:r>
              <a:rPr lang="en-GB" sz="2400" dirty="0"/>
              <a:t>output layer has activation function of </a:t>
            </a:r>
            <a:r>
              <a:rPr lang="en-GB" sz="2400" dirty="0" err="1"/>
              <a:t>softmax</a:t>
            </a:r>
            <a:r>
              <a:rPr lang="en-GB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</a:t>
            </a:r>
            <a:r>
              <a:rPr lang="en-GB" sz="2400" dirty="0" smtClean="0"/>
              <a:t>ategorical </a:t>
            </a:r>
            <a:r>
              <a:rPr lang="en-GB" sz="2400" dirty="0"/>
              <a:t>cross-entropy as its </a:t>
            </a:r>
            <a:r>
              <a:rPr lang="en-GB" sz="2400" dirty="0" smtClean="0"/>
              <a:t>loss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Labels </a:t>
            </a:r>
            <a:r>
              <a:rPr lang="en-GB" sz="2400" dirty="0"/>
              <a:t>are encoded using a one-hot </a:t>
            </a:r>
            <a:r>
              <a:rPr lang="en-GB" sz="2400" dirty="0" smtClean="0"/>
              <a:t>encoding </a:t>
            </a:r>
            <a:r>
              <a:rPr lang="en-IN" sz="2400" dirty="0" smtClean="0"/>
              <a:t>scheme</a:t>
            </a:r>
            <a:r>
              <a:rPr lang="en-IN" sz="2400" dirty="0"/>
              <a:t>.</a:t>
            </a: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645024"/>
            <a:ext cx="3888432" cy="234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94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Convolutional Neural Network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564" y="980728"/>
            <a:ext cx="82378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CNN is specifically used for heavier datasets such images and thus we can use the same here also</a:t>
            </a:r>
            <a:r>
              <a:rPr lang="en-GB" sz="2400" dirty="0" smtClean="0"/>
              <a:t>.</a:t>
            </a: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This </a:t>
            </a:r>
            <a:r>
              <a:rPr lang="en-GB" sz="2400" dirty="0"/>
              <a:t>CNN has 8 </a:t>
            </a:r>
            <a:r>
              <a:rPr lang="en-GB" sz="2400" dirty="0" smtClean="0"/>
              <a:t>layers in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It takes </a:t>
            </a:r>
            <a:r>
              <a:rPr lang="en-GB" sz="2400" dirty="0"/>
              <a:t>input of dimensions 100X9 depicting 100 </a:t>
            </a:r>
            <a:r>
              <a:rPr lang="en-GB" sz="2400" dirty="0" smtClean="0"/>
              <a:t>consecutive data-points.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First </a:t>
            </a:r>
            <a:r>
              <a:rPr lang="en-GB" sz="2400" dirty="0"/>
              <a:t>6 layers</a:t>
            </a:r>
            <a:r>
              <a:rPr lang="en-GB" sz="2400" dirty="0" smtClean="0"/>
              <a:t> </a:t>
            </a:r>
            <a:r>
              <a:rPr lang="en-GB" sz="2400" dirty="0"/>
              <a:t>perform convolution as well </a:t>
            </a:r>
            <a:r>
              <a:rPr lang="en-GB" sz="2400" dirty="0" smtClean="0"/>
              <a:t>as max-pooling.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L</a:t>
            </a:r>
            <a:r>
              <a:rPr lang="en-GB" sz="2400" dirty="0" smtClean="0"/>
              <a:t>ast </a:t>
            </a:r>
            <a:r>
              <a:rPr lang="en-GB" sz="2400" dirty="0"/>
              <a:t>two layers are fully connected dense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</a:t>
            </a:r>
            <a:r>
              <a:rPr lang="en-GB" sz="2400" dirty="0" smtClean="0"/>
              <a:t>utput is one-hot </a:t>
            </a:r>
            <a:r>
              <a:rPr lang="en-GB" sz="2400" dirty="0"/>
              <a:t>encoded vector depicting </a:t>
            </a:r>
            <a:r>
              <a:rPr lang="en-GB" sz="2400" dirty="0" smtClean="0"/>
              <a:t>all </a:t>
            </a:r>
            <a:r>
              <a:rPr lang="en-GB" sz="2400" dirty="0"/>
              <a:t>11 classes.</a:t>
            </a:r>
            <a:endParaRPr lang="en-US" sz="32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" t="42299" r="2695" b="7806"/>
          <a:stretch/>
        </p:blipFill>
        <p:spPr>
          <a:xfrm>
            <a:off x="1839207" y="4005064"/>
            <a:ext cx="5436604" cy="21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226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653"/>
  <p:tag name="DEFAULTHEIGHT" val="434"/>
  <p:tag name="DEFAULTDISPLAYSOURCE" val="\documentclass[16pt]{article}\pagestyle{empty}&#10;\usepackage{mathtools}&#10;\usepackage{amssymb}&#10;\usepackage{amsbsy}&#10;\usepackage{amsmath}&#10;\begin{document}&#10;&#10;\end{document}&#10;"/>
  <p:tag name="EMBEDFONTS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18585</TotalTime>
  <Words>969</Words>
  <Application>Microsoft Office PowerPoint</Application>
  <PresentationFormat>On-screen Show (4:3)</PresentationFormat>
  <Paragraphs>114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Times New Roman</vt:lpstr>
      <vt:lpstr>Calibri Light</vt:lpstr>
      <vt:lpstr>Calibri</vt:lpstr>
      <vt:lpstr>Wingdings</vt:lpstr>
      <vt:lpstr>Myriad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Integration Scheme</dc:title>
  <dc:creator>Sachin Singh Gautam;Roger Sauer</dc:creator>
  <cp:keywords>WCCM 2012</cp:keywords>
  <cp:lastModifiedBy>Supragya Shrestha</cp:lastModifiedBy>
  <cp:revision>2116</cp:revision>
  <cp:lastPrinted>2013-03-05T08:16:17Z</cp:lastPrinted>
  <dcterms:created xsi:type="dcterms:W3CDTF">2011-09-21T09:13:56Z</dcterms:created>
  <dcterms:modified xsi:type="dcterms:W3CDTF">2021-04-22T10:10:42Z</dcterms:modified>
</cp:coreProperties>
</file>