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20"/>
  </p:notesMasterIdLst>
  <p:sldIdLst>
    <p:sldId id="256" r:id="rId5"/>
    <p:sldId id="270"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a99df07ce7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a99df07ce7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a99df07ce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a99df07ce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a99df07ce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a99df07ce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a99df07ce7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a99df07ce7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a99df07ce7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a99df07ce7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a99df07ce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a99df07ce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a99df07ce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a99df07ce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a99df07ce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a99df07ce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a99df07ce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a99df07ce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a99df07ce7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a99df07ce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a99df07ce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a99df07ce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a99df07ce7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a99df07ce7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a99df07ce7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a99df07ce7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BMI Prediction Using Machine Learning (ML) Methodologies</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Validation Method</a:t>
            </a:r>
            <a:endParaRPr/>
          </a:p>
        </p:txBody>
      </p:sp>
      <p:sp>
        <p:nvSpPr>
          <p:cNvPr id="112" name="Google Shape;112;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457200" lvl="0" indent="-317182" algn="just" rtl="0">
              <a:lnSpc>
                <a:spcPct val="150000"/>
              </a:lnSpc>
              <a:spcBef>
                <a:spcPts val="0"/>
              </a:spcBef>
              <a:spcAft>
                <a:spcPts val="0"/>
              </a:spcAft>
              <a:buSzPct val="100000"/>
              <a:buChar char="●"/>
            </a:pPr>
            <a:r>
              <a:rPr lang="en" b="1"/>
              <a:t>Confusion matrix</a:t>
            </a:r>
            <a:r>
              <a:rPr lang="en"/>
              <a:t>. It helps to evaluate the quality of the classification model and is represented by a matrix, which allows visualizing the performance of each class of the prediction model</a:t>
            </a:r>
            <a:endParaRPr/>
          </a:p>
          <a:p>
            <a:pPr marL="457200" lvl="0" indent="-317182" algn="just" rtl="0">
              <a:lnSpc>
                <a:spcPct val="150000"/>
              </a:lnSpc>
              <a:spcBef>
                <a:spcPts val="0"/>
              </a:spcBef>
              <a:spcAft>
                <a:spcPts val="0"/>
              </a:spcAft>
              <a:buSzPct val="100000"/>
              <a:buChar char="●"/>
            </a:pPr>
            <a:r>
              <a:rPr lang="en" b="1"/>
              <a:t>Accuracy</a:t>
            </a:r>
            <a:r>
              <a:rPr lang="en"/>
              <a:t>. Defined as the sum of the total of true positives and true negatives divided by the total number of results</a:t>
            </a:r>
            <a:endParaRPr/>
          </a:p>
          <a:p>
            <a:pPr marL="457200" lvl="0" indent="-317182" algn="just" rtl="0">
              <a:lnSpc>
                <a:spcPct val="150000"/>
              </a:lnSpc>
              <a:spcBef>
                <a:spcPts val="0"/>
              </a:spcBef>
              <a:spcAft>
                <a:spcPts val="0"/>
              </a:spcAft>
              <a:buSzPct val="100000"/>
              <a:buChar char="●"/>
            </a:pPr>
            <a:r>
              <a:rPr lang="en" b="1"/>
              <a:t>Precision</a:t>
            </a:r>
            <a:r>
              <a:rPr lang="en"/>
              <a:t>. Defined as the ratio of the number of correctly predicted true positives to the total number of predicted positives.</a:t>
            </a:r>
            <a:endParaRPr/>
          </a:p>
          <a:p>
            <a:pPr marL="457200" lvl="0" indent="-317182" algn="just" rtl="0">
              <a:lnSpc>
                <a:spcPct val="150000"/>
              </a:lnSpc>
              <a:spcBef>
                <a:spcPts val="0"/>
              </a:spcBef>
              <a:spcAft>
                <a:spcPts val="0"/>
              </a:spcAft>
              <a:buSzPct val="100000"/>
              <a:buChar char="●"/>
            </a:pPr>
            <a:r>
              <a:rPr lang="en" b="1"/>
              <a:t>Recall</a:t>
            </a:r>
            <a:r>
              <a:rPr lang="en"/>
              <a:t>. It is also known as the true positives rate. Defined as the ratio of the number of correct positives to the total predictions classified as positives</a:t>
            </a:r>
            <a:endParaRPr/>
          </a:p>
          <a:p>
            <a:pPr marL="457200" lvl="0" indent="-317182" algn="just" rtl="0">
              <a:lnSpc>
                <a:spcPct val="150000"/>
              </a:lnSpc>
              <a:spcBef>
                <a:spcPts val="0"/>
              </a:spcBef>
              <a:spcAft>
                <a:spcPts val="0"/>
              </a:spcAft>
              <a:buSzPct val="100000"/>
              <a:buChar char="●"/>
            </a:pPr>
            <a:r>
              <a:rPr lang="en" b="1"/>
              <a:t>F1-score</a:t>
            </a:r>
            <a:r>
              <a:rPr lang="en"/>
              <a:t>. A single measure that combines the sensitivity and precision value of the prediction model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 RandomForest</a:t>
            </a:r>
            <a:endParaRPr/>
          </a:p>
        </p:txBody>
      </p:sp>
      <p:pic>
        <p:nvPicPr>
          <p:cNvPr id="118" name="Google Shape;118;p22"/>
          <p:cNvPicPr preferRelativeResize="0"/>
          <p:nvPr/>
        </p:nvPicPr>
        <p:blipFill rotWithShape="1">
          <a:blip r:embed="rId3">
            <a:alphaModFix/>
          </a:blip>
          <a:srcRect b="4297"/>
          <a:stretch/>
        </p:blipFill>
        <p:spPr>
          <a:xfrm>
            <a:off x="936950" y="1068675"/>
            <a:ext cx="3200400" cy="1628775"/>
          </a:xfrm>
          <a:prstGeom prst="rect">
            <a:avLst/>
          </a:prstGeom>
          <a:noFill/>
          <a:ln>
            <a:noFill/>
          </a:ln>
        </p:spPr>
      </p:pic>
      <p:pic>
        <p:nvPicPr>
          <p:cNvPr id="119" name="Google Shape;119;p22"/>
          <p:cNvPicPr preferRelativeResize="0"/>
          <p:nvPr/>
        </p:nvPicPr>
        <p:blipFill>
          <a:blip r:embed="rId4">
            <a:alphaModFix/>
          </a:blip>
          <a:stretch>
            <a:fillRect/>
          </a:stretch>
        </p:blipFill>
        <p:spPr>
          <a:xfrm>
            <a:off x="5730325" y="644813"/>
            <a:ext cx="2762250" cy="2476500"/>
          </a:xfrm>
          <a:prstGeom prst="rect">
            <a:avLst/>
          </a:prstGeom>
          <a:noFill/>
          <a:ln>
            <a:noFill/>
          </a:ln>
        </p:spPr>
      </p:pic>
      <p:pic>
        <p:nvPicPr>
          <p:cNvPr id="120" name="Google Shape;120;p22"/>
          <p:cNvPicPr preferRelativeResize="0"/>
          <p:nvPr/>
        </p:nvPicPr>
        <p:blipFill>
          <a:blip r:embed="rId5">
            <a:alphaModFix/>
          </a:blip>
          <a:stretch>
            <a:fillRect/>
          </a:stretch>
        </p:blipFill>
        <p:spPr>
          <a:xfrm>
            <a:off x="3214000" y="2521325"/>
            <a:ext cx="2571750" cy="262217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Results - GcForest</a:t>
            </a:r>
            <a:endParaRPr/>
          </a:p>
          <a:p>
            <a:pPr marL="0" lvl="0" indent="0" algn="l" rtl="0">
              <a:spcBef>
                <a:spcPts val="0"/>
              </a:spcBef>
              <a:spcAft>
                <a:spcPts val="0"/>
              </a:spcAft>
              <a:buNone/>
            </a:pPr>
            <a:endParaRPr/>
          </a:p>
        </p:txBody>
      </p:sp>
      <p:pic>
        <p:nvPicPr>
          <p:cNvPr id="126" name="Google Shape;126;p23"/>
          <p:cNvPicPr preferRelativeResize="0"/>
          <p:nvPr/>
        </p:nvPicPr>
        <p:blipFill rotWithShape="1">
          <a:blip r:embed="rId3">
            <a:alphaModFix/>
          </a:blip>
          <a:srcRect t="3920"/>
          <a:stretch/>
        </p:blipFill>
        <p:spPr>
          <a:xfrm>
            <a:off x="713750" y="1141178"/>
            <a:ext cx="4183925" cy="1232750"/>
          </a:xfrm>
          <a:prstGeom prst="rect">
            <a:avLst/>
          </a:prstGeom>
          <a:noFill/>
          <a:ln>
            <a:noFill/>
          </a:ln>
        </p:spPr>
      </p:pic>
      <p:pic>
        <p:nvPicPr>
          <p:cNvPr id="127" name="Google Shape;127;p23"/>
          <p:cNvPicPr preferRelativeResize="0"/>
          <p:nvPr/>
        </p:nvPicPr>
        <p:blipFill>
          <a:blip r:embed="rId4">
            <a:alphaModFix/>
          </a:blip>
          <a:stretch>
            <a:fillRect/>
          </a:stretch>
        </p:blipFill>
        <p:spPr>
          <a:xfrm>
            <a:off x="5168700" y="3129450"/>
            <a:ext cx="3200400" cy="1895475"/>
          </a:xfrm>
          <a:prstGeom prst="rect">
            <a:avLst/>
          </a:prstGeom>
          <a:noFill/>
          <a:ln>
            <a:noFill/>
          </a:ln>
        </p:spPr>
      </p:pic>
      <p:pic>
        <p:nvPicPr>
          <p:cNvPr id="128" name="Google Shape;128;p23"/>
          <p:cNvPicPr preferRelativeResize="0"/>
          <p:nvPr/>
        </p:nvPicPr>
        <p:blipFill>
          <a:blip r:embed="rId5">
            <a:alphaModFix/>
          </a:blip>
          <a:stretch>
            <a:fillRect/>
          </a:stretch>
        </p:blipFill>
        <p:spPr>
          <a:xfrm>
            <a:off x="5344825" y="222388"/>
            <a:ext cx="3152775" cy="2838450"/>
          </a:xfrm>
          <a:prstGeom prst="rect">
            <a:avLst/>
          </a:prstGeom>
          <a:noFill/>
          <a:ln>
            <a:noFill/>
          </a:ln>
        </p:spPr>
      </p:pic>
      <p:pic>
        <p:nvPicPr>
          <p:cNvPr id="129" name="Google Shape;129;p23"/>
          <p:cNvPicPr preferRelativeResize="0"/>
          <p:nvPr/>
        </p:nvPicPr>
        <p:blipFill>
          <a:blip r:embed="rId6">
            <a:alphaModFix/>
          </a:blip>
          <a:stretch>
            <a:fillRect/>
          </a:stretch>
        </p:blipFill>
        <p:spPr>
          <a:xfrm>
            <a:off x="1755325" y="2289625"/>
            <a:ext cx="2674684" cy="2735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4"/>
          <p:cNvPicPr preferRelativeResize="0"/>
          <p:nvPr/>
        </p:nvPicPr>
        <p:blipFill>
          <a:blip r:embed="rId3">
            <a:alphaModFix/>
          </a:blip>
          <a:stretch>
            <a:fillRect/>
          </a:stretch>
        </p:blipFill>
        <p:spPr>
          <a:xfrm>
            <a:off x="152400" y="1170125"/>
            <a:ext cx="3094000" cy="1629875"/>
          </a:xfrm>
          <a:prstGeom prst="rect">
            <a:avLst/>
          </a:prstGeom>
          <a:noFill/>
          <a:ln>
            <a:noFill/>
          </a:ln>
        </p:spPr>
      </p:pic>
      <p:sp>
        <p:nvSpPr>
          <p:cNvPr id="135" name="Google Shape;13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Results - SVM</a:t>
            </a:r>
            <a:endParaRPr/>
          </a:p>
          <a:p>
            <a:pPr marL="0" lvl="0" indent="0" algn="l" rtl="0">
              <a:spcBef>
                <a:spcPts val="0"/>
              </a:spcBef>
              <a:spcAft>
                <a:spcPts val="0"/>
              </a:spcAft>
              <a:buNone/>
            </a:pPr>
            <a:endParaRPr/>
          </a:p>
        </p:txBody>
      </p:sp>
      <p:pic>
        <p:nvPicPr>
          <p:cNvPr id="136" name="Google Shape;136;p24"/>
          <p:cNvPicPr preferRelativeResize="0"/>
          <p:nvPr/>
        </p:nvPicPr>
        <p:blipFill>
          <a:blip r:embed="rId4">
            <a:alphaModFix/>
          </a:blip>
          <a:stretch>
            <a:fillRect/>
          </a:stretch>
        </p:blipFill>
        <p:spPr>
          <a:xfrm>
            <a:off x="5743875" y="290900"/>
            <a:ext cx="2981325" cy="2667000"/>
          </a:xfrm>
          <a:prstGeom prst="rect">
            <a:avLst/>
          </a:prstGeom>
          <a:noFill/>
          <a:ln>
            <a:noFill/>
          </a:ln>
        </p:spPr>
      </p:pic>
      <p:pic>
        <p:nvPicPr>
          <p:cNvPr id="137" name="Google Shape;137;p24"/>
          <p:cNvPicPr preferRelativeResize="0"/>
          <p:nvPr/>
        </p:nvPicPr>
        <p:blipFill>
          <a:blip r:embed="rId5">
            <a:alphaModFix/>
          </a:blip>
          <a:stretch>
            <a:fillRect/>
          </a:stretch>
        </p:blipFill>
        <p:spPr>
          <a:xfrm>
            <a:off x="3004675" y="2346950"/>
            <a:ext cx="2696994" cy="2755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 &amp; Future work</a:t>
            </a:r>
            <a:endParaRPr/>
          </a:p>
        </p:txBody>
      </p:sp>
      <p:sp>
        <p:nvSpPr>
          <p:cNvPr id="143" name="Google Shape;143;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62500" lnSpcReduction="20000"/>
          </a:bodyPr>
          <a:lstStyle/>
          <a:p>
            <a:pPr marL="457200" lvl="0" indent="-308610" algn="just" rtl="0">
              <a:lnSpc>
                <a:spcPct val="150000"/>
              </a:lnSpc>
              <a:spcBef>
                <a:spcPts val="0"/>
              </a:spcBef>
              <a:spcAft>
                <a:spcPts val="0"/>
              </a:spcAft>
              <a:buSzPct val="100000"/>
              <a:buChar char="●"/>
            </a:pPr>
            <a:r>
              <a:rPr lang="en"/>
              <a:t>Obesity and overweight are epidemiological problems because they are linked to hypertension, type 2 diabetes mellitus, osteoarthritis, stroke, several cancers, and death. </a:t>
            </a:r>
            <a:endParaRPr/>
          </a:p>
          <a:p>
            <a:pPr marL="457200" lvl="0" indent="-308610" algn="just" rtl="0">
              <a:lnSpc>
                <a:spcPct val="150000"/>
              </a:lnSpc>
              <a:spcBef>
                <a:spcPts val="0"/>
              </a:spcBef>
              <a:spcAft>
                <a:spcPts val="0"/>
              </a:spcAft>
              <a:buSzPct val="100000"/>
              <a:buChar char="●"/>
            </a:pPr>
            <a:r>
              <a:rPr lang="en"/>
              <a:t>The global prevalence of overweight and obesity is expected to reach 50% by 2030.</a:t>
            </a:r>
            <a:endParaRPr/>
          </a:p>
          <a:p>
            <a:pPr marL="457200" lvl="0" indent="-308610" algn="just" rtl="0">
              <a:lnSpc>
                <a:spcPct val="150000"/>
              </a:lnSpc>
              <a:spcBef>
                <a:spcPts val="0"/>
              </a:spcBef>
              <a:spcAft>
                <a:spcPts val="0"/>
              </a:spcAft>
              <a:buSzPct val="100000"/>
              <a:buChar char="●"/>
            </a:pPr>
            <a:r>
              <a:rPr lang="en"/>
              <a:t>Government, industry, and subject matter specialists are needed to fight obesity. </a:t>
            </a:r>
            <a:endParaRPr/>
          </a:p>
          <a:p>
            <a:pPr marL="457200" lvl="0" indent="-308610" algn="just" rtl="0">
              <a:lnSpc>
                <a:spcPct val="150000"/>
              </a:lnSpc>
              <a:spcBef>
                <a:spcPts val="0"/>
              </a:spcBef>
              <a:spcAft>
                <a:spcPts val="0"/>
              </a:spcAft>
              <a:buSzPct val="100000"/>
              <a:buChar char="●"/>
            </a:pPr>
            <a:r>
              <a:rPr lang="en"/>
              <a:t>Thus, addressing obesity and its effects requires major lifestyle adjustments, notably in diet and exercise. </a:t>
            </a:r>
            <a:endParaRPr/>
          </a:p>
          <a:p>
            <a:pPr marL="457200" lvl="0" indent="-308610" algn="just" rtl="0">
              <a:lnSpc>
                <a:spcPct val="150000"/>
              </a:lnSpc>
              <a:spcBef>
                <a:spcPts val="0"/>
              </a:spcBef>
              <a:spcAft>
                <a:spcPts val="0"/>
              </a:spcAft>
              <a:buSzPct val="100000"/>
              <a:buChar char="●"/>
            </a:pPr>
            <a:r>
              <a:rPr lang="en"/>
              <a:t>Due to technology advances, artificial intelligence and machine learning may help diagnose and prevent overweight and obesity. </a:t>
            </a:r>
            <a:endParaRPr/>
          </a:p>
          <a:p>
            <a:pPr marL="457200" lvl="0" indent="-308610" algn="just" rtl="0">
              <a:lnSpc>
                <a:spcPct val="150000"/>
              </a:lnSpc>
              <a:spcBef>
                <a:spcPts val="0"/>
              </a:spcBef>
              <a:spcAft>
                <a:spcPts val="0"/>
              </a:spcAft>
              <a:buSzPct val="100000"/>
              <a:buChar char="●"/>
            </a:pPr>
            <a:r>
              <a:rPr lang="en"/>
              <a:t>Machine learning models can help doctors make decisions.</a:t>
            </a:r>
            <a:endParaRPr/>
          </a:p>
          <a:p>
            <a:pPr marL="457200" lvl="0" indent="-308610" algn="just" rtl="0">
              <a:lnSpc>
                <a:spcPct val="150000"/>
              </a:lnSpc>
              <a:spcBef>
                <a:spcPts val="0"/>
              </a:spcBef>
              <a:spcAft>
                <a:spcPts val="0"/>
              </a:spcAft>
              <a:buSzPct val="100000"/>
              <a:buChar char="●"/>
            </a:pPr>
            <a:r>
              <a:rPr lang="en"/>
              <a:t>This research investigated three machine learning models—random forest, support vector machines, and deep forest—to construct an intelligent model for identifying obese or overweight patients to help professionals make decisions. </a:t>
            </a:r>
            <a:endParaRPr/>
          </a:p>
          <a:p>
            <a:pPr marL="457200" lvl="0" indent="-308610" algn="just" rtl="0">
              <a:lnSpc>
                <a:spcPct val="150000"/>
              </a:lnSpc>
              <a:spcBef>
                <a:spcPts val="0"/>
              </a:spcBef>
              <a:spcAft>
                <a:spcPts val="0"/>
              </a:spcAft>
              <a:buSzPct val="100000"/>
              <a:buChar char="●"/>
            </a:pPr>
            <a:r>
              <a:rPr lang="en"/>
              <a:t>The model's data came from a survey regarding respondents' diets and exercise. </a:t>
            </a:r>
            <a:endParaRPr/>
          </a:p>
          <a:p>
            <a:pPr marL="457200" lvl="0" indent="-308610" algn="just" rtl="0">
              <a:lnSpc>
                <a:spcPct val="150000"/>
              </a:lnSpc>
              <a:spcBef>
                <a:spcPts val="0"/>
              </a:spcBef>
              <a:spcAft>
                <a:spcPts val="0"/>
              </a:spcAft>
              <a:buSzPct val="100000"/>
              <a:buChar char="●"/>
            </a:pPr>
            <a:r>
              <a:rPr lang="en"/>
              <a:t>BMI categorization using weight and height labelled the database.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a:t>
            </a:r>
            <a:endParaRPr/>
          </a:p>
        </p:txBody>
      </p:sp>
      <p:sp>
        <p:nvSpPr>
          <p:cNvPr id="149" name="Google Shape;149;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62500" lnSpcReduction="20000"/>
          </a:bodyPr>
          <a:lstStyle/>
          <a:p>
            <a:pPr marL="457200" lvl="0" indent="-291465" algn="just" rtl="0">
              <a:lnSpc>
                <a:spcPct val="150000"/>
              </a:lnSpc>
              <a:spcBef>
                <a:spcPts val="0"/>
              </a:spcBef>
              <a:spcAft>
                <a:spcPts val="0"/>
              </a:spcAft>
              <a:buSzPct val="100000"/>
              <a:buAutoNum type="arabicPeriod"/>
            </a:pPr>
            <a:r>
              <a:rPr lang="en"/>
              <a:t>World Health Organization (WHO), Obesity and overweight, 2021. URL: https://www.who.int/news-room/fact-sheets/detail/obesity-and-overweight.</a:t>
            </a:r>
            <a:endParaRPr/>
          </a:p>
          <a:p>
            <a:pPr marL="457200" lvl="0" indent="-291465" algn="just" rtl="0">
              <a:lnSpc>
                <a:spcPct val="150000"/>
              </a:lnSpc>
              <a:spcBef>
                <a:spcPts val="0"/>
              </a:spcBef>
              <a:spcAft>
                <a:spcPts val="0"/>
              </a:spcAft>
              <a:buSzPct val="100000"/>
              <a:buAutoNum type="arabicPeriod"/>
            </a:pPr>
            <a:r>
              <a:rPr lang="en"/>
              <a:t>H. Rosen, “Is Obesity A Disease or A Behavior Abnormality? Did the AMA Get It Right?”. Missouri medicine, 111(2014): 104–108.</a:t>
            </a:r>
            <a:endParaRPr/>
          </a:p>
          <a:p>
            <a:pPr marL="457200" lvl="0" indent="-291465" algn="just" rtl="0">
              <a:lnSpc>
                <a:spcPct val="150000"/>
              </a:lnSpc>
              <a:spcBef>
                <a:spcPts val="0"/>
              </a:spcBef>
              <a:spcAft>
                <a:spcPts val="0"/>
              </a:spcAft>
              <a:buSzPct val="100000"/>
              <a:buAutoNum type="arabicPeriod"/>
            </a:pPr>
            <a:r>
              <a:rPr lang="en"/>
              <a:t>M. Blüher, “Obesity: global epidemiology and pathogenesis”. Nature Reviews Endocrinology, 15(2019): 288–298. DOI: 10.1038/s41574-019-0176-8.</a:t>
            </a:r>
            <a:endParaRPr/>
          </a:p>
          <a:p>
            <a:pPr marL="457200" lvl="0" indent="-291465" algn="just" rtl="0">
              <a:lnSpc>
                <a:spcPct val="150000"/>
              </a:lnSpc>
              <a:spcBef>
                <a:spcPts val="0"/>
              </a:spcBef>
              <a:spcAft>
                <a:spcPts val="0"/>
              </a:spcAft>
              <a:buSzPct val="100000"/>
              <a:buAutoNum type="arabicPeriod"/>
            </a:pPr>
            <a:r>
              <a:rPr lang="en"/>
              <a:t>World Health Organization (WHO), Body mass index–BMI, 2020. URL: https://www.euro.who.int/en/health-topics/disease-prevention/nutrition/a-healthy-lifestyle/bodymass-index-bmi </a:t>
            </a:r>
            <a:endParaRPr/>
          </a:p>
          <a:p>
            <a:pPr marL="457200" lvl="0" indent="-291465" algn="just" rtl="0">
              <a:lnSpc>
                <a:spcPct val="150000"/>
              </a:lnSpc>
              <a:spcBef>
                <a:spcPts val="0"/>
              </a:spcBef>
              <a:spcAft>
                <a:spcPts val="0"/>
              </a:spcAft>
              <a:buSzPct val="100000"/>
              <a:buAutoNum type="arabicPeriod"/>
            </a:pPr>
            <a:r>
              <a:rPr lang="en"/>
              <a:t>T. Bhurosy, R. Jeewon, “Overweight and obesity epidemic in developing countries: a problem with diet, physical activity, or socioeconomic status?”. The Scientific World Journal, (2014). doi:10.1155/2014/964236.</a:t>
            </a:r>
            <a:endParaRPr/>
          </a:p>
          <a:p>
            <a:pPr marL="457200" lvl="0" indent="-291465" algn="just" rtl="0">
              <a:lnSpc>
                <a:spcPct val="150000"/>
              </a:lnSpc>
              <a:spcBef>
                <a:spcPts val="0"/>
              </a:spcBef>
              <a:spcAft>
                <a:spcPts val="0"/>
              </a:spcAft>
              <a:buSzPct val="100000"/>
              <a:buAutoNum type="arabicPeriod"/>
            </a:pPr>
            <a:r>
              <a:rPr lang="en"/>
              <a:t>A. Alami, A. Jafari, Z. Hosseini, “Differences in overweight/obesity prevalence by demographic characteristics and self-weight misperception status”. Clinical Nutrition ESPEN, 41(2021): 249–253. doi:10.1016/j.clnesp.2020.12.005.</a:t>
            </a:r>
            <a:endParaRPr/>
          </a:p>
          <a:p>
            <a:pPr marL="457200" lvl="0" indent="-291465" algn="just" rtl="0">
              <a:lnSpc>
                <a:spcPct val="150000"/>
              </a:lnSpc>
              <a:spcBef>
                <a:spcPts val="0"/>
              </a:spcBef>
              <a:spcAft>
                <a:spcPts val="0"/>
              </a:spcAft>
              <a:buSzPct val="100000"/>
              <a:buAutoNum type="arabicPeriod"/>
            </a:pPr>
            <a:r>
              <a:rPr lang="en"/>
              <a:t>World Health Organization (WHO), NCD risk factors: Overweight / Obesity, 2021. URL:https://www.who.int/data/gho/data/themes/topics/indicator-groups/indicator-groupdetails/GHO/overweight-obesity. </a:t>
            </a:r>
            <a:endParaRPr/>
          </a:p>
          <a:p>
            <a:pPr marL="457200" lvl="0" indent="-291465" algn="just" rtl="0">
              <a:lnSpc>
                <a:spcPct val="150000"/>
              </a:lnSpc>
              <a:spcBef>
                <a:spcPts val="0"/>
              </a:spcBef>
              <a:spcAft>
                <a:spcPts val="0"/>
              </a:spcAft>
              <a:buSzPct val="100000"/>
              <a:buAutoNum type="arabicPeriod"/>
            </a:pPr>
            <a:r>
              <a:rPr lang="en"/>
              <a:t>Kelly, W. Yang, C.-S. Chen, K. Reynolds, J. He, “Global burden of obesity in 2005 and projections to 2030”. International Journal of Obesity, 32(2008): 1431–1437.</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7E6BA-E4DC-FF8E-CD5D-F1BF421CC534}"/>
              </a:ext>
            </a:extLst>
          </p:cNvPr>
          <p:cNvSpPr>
            <a:spLocks noGrp="1"/>
          </p:cNvSpPr>
          <p:nvPr>
            <p:ph type="title"/>
          </p:nvPr>
        </p:nvSpPr>
        <p:spPr/>
        <p:txBody>
          <a:bodyPr/>
          <a:lstStyle/>
          <a:p>
            <a:r>
              <a:rPr lang="en-US" dirty="0"/>
              <a:t>Group mates!</a:t>
            </a:r>
          </a:p>
        </p:txBody>
      </p:sp>
      <p:sp>
        <p:nvSpPr>
          <p:cNvPr id="3" name="Subtitle 2">
            <a:extLst>
              <a:ext uri="{FF2B5EF4-FFF2-40B4-BE49-F238E27FC236}">
                <a16:creationId xmlns:a16="http://schemas.microsoft.com/office/drawing/2014/main" id="{20284F67-CE30-9146-7BAF-047609C76FDC}"/>
              </a:ext>
            </a:extLst>
          </p:cNvPr>
          <p:cNvSpPr>
            <a:spLocks noGrp="1"/>
          </p:cNvSpPr>
          <p:nvPr>
            <p:ph type="subTitle" idx="1"/>
          </p:nvPr>
        </p:nvSpPr>
        <p:spPr/>
        <p:txBody>
          <a:bodyPr/>
          <a:lstStyle/>
          <a:p>
            <a:r>
              <a:rPr lang="en-US" dirty="0"/>
              <a:t>Roles and responsibilities:</a:t>
            </a:r>
          </a:p>
        </p:txBody>
      </p:sp>
      <p:sp>
        <p:nvSpPr>
          <p:cNvPr id="4" name="Text Placeholder 3">
            <a:extLst>
              <a:ext uri="{FF2B5EF4-FFF2-40B4-BE49-F238E27FC236}">
                <a16:creationId xmlns:a16="http://schemas.microsoft.com/office/drawing/2014/main" id="{B491E24C-4F92-C456-0869-F6C20398E6CA}"/>
              </a:ext>
            </a:extLst>
          </p:cNvPr>
          <p:cNvSpPr>
            <a:spLocks noGrp="1"/>
          </p:cNvSpPr>
          <p:nvPr>
            <p:ph type="body" idx="2"/>
          </p:nvPr>
        </p:nvSpPr>
        <p:spPr/>
        <p:txBody>
          <a:bodyPr>
            <a:normAutofit lnSpcReduction="10000"/>
          </a:bodyPr>
          <a:lstStyle/>
          <a:p>
            <a:r>
              <a:rPr lang="en-US" dirty="0">
                <a:highlight>
                  <a:srgbClr val="C0C0C0"/>
                </a:highlight>
              </a:rPr>
              <a:t>Supraja Bathula</a:t>
            </a:r>
            <a:r>
              <a:rPr lang="en-US" dirty="0"/>
              <a:t>(700735187): Data collection and wrangling</a:t>
            </a:r>
          </a:p>
          <a:p>
            <a:r>
              <a:rPr lang="en-US" dirty="0">
                <a:highlight>
                  <a:srgbClr val="C0C0C0"/>
                </a:highlight>
              </a:rPr>
              <a:t>Jagadeesh Naidu</a:t>
            </a:r>
            <a:r>
              <a:rPr lang="en-US" dirty="0"/>
              <a:t>(700730988): Data visualization </a:t>
            </a:r>
          </a:p>
          <a:p>
            <a:r>
              <a:rPr lang="en-US" dirty="0">
                <a:highlight>
                  <a:srgbClr val="C0C0C0"/>
                </a:highlight>
              </a:rPr>
              <a:t>Vikram Reddy </a:t>
            </a:r>
            <a:r>
              <a:rPr lang="en-US" dirty="0" err="1">
                <a:highlight>
                  <a:srgbClr val="C0C0C0"/>
                </a:highlight>
              </a:rPr>
              <a:t>Settypalli</a:t>
            </a:r>
            <a:r>
              <a:rPr lang="en-US" dirty="0">
                <a:highlight>
                  <a:srgbClr val="C0C0C0"/>
                </a:highlight>
              </a:rPr>
              <a:t> </a:t>
            </a:r>
            <a:r>
              <a:rPr lang="en-US" dirty="0"/>
              <a:t>(700740663): Algorithms implementation </a:t>
            </a:r>
          </a:p>
          <a:p>
            <a:r>
              <a:rPr lang="en-US" dirty="0">
                <a:highlight>
                  <a:srgbClr val="C0C0C0"/>
                </a:highlight>
              </a:rPr>
              <a:t>Bhanu Prakash </a:t>
            </a:r>
            <a:r>
              <a:rPr lang="en-US" dirty="0" err="1">
                <a:highlight>
                  <a:srgbClr val="C0C0C0"/>
                </a:highlight>
              </a:rPr>
              <a:t>Dhusari</a:t>
            </a:r>
            <a:r>
              <a:rPr lang="en-US" dirty="0"/>
              <a:t>(700726879): Remaining algorithms implementation and documentation </a:t>
            </a:r>
          </a:p>
        </p:txBody>
      </p:sp>
    </p:spTree>
    <p:extLst>
      <p:ext uri="{BB962C8B-B14F-4D97-AF65-F5344CB8AC3E}">
        <p14:creationId xmlns:p14="http://schemas.microsoft.com/office/powerpoint/2010/main" val="3761456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20000"/>
          </a:bodyPr>
          <a:lstStyle/>
          <a:p>
            <a:pPr marL="457200" lvl="0" indent="-308610" algn="just" rtl="0">
              <a:lnSpc>
                <a:spcPct val="150000"/>
              </a:lnSpc>
              <a:spcBef>
                <a:spcPts val="0"/>
              </a:spcBef>
              <a:spcAft>
                <a:spcPts val="0"/>
              </a:spcAft>
              <a:buSzPct val="100000"/>
              <a:buChar char="●"/>
            </a:pPr>
            <a:r>
              <a:rPr lang="en"/>
              <a:t>The WHO defines overweight and obesity as excessive fat buildup in several bodily parts. It causes many diseases and mortality, making it a major public health concern. </a:t>
            </a:r>
            <a:endParaRPr/>
          </a:p>
          <a:p>
            <a:pPr marL="457200" lvl="0" indent="-308610" algn="just" rtl="0">
              <a:lnSpc>
                <a:spcPct val="150000"/>
              </a:lnSpc>
              <a:spcBef>
                <a:spcPts val="0"/>
              </a:spcBef>
              <a:spcAft>
                <a:spcPts val="0"/>
              </a:spcAft>
              <a:buSzPct val="100000"/>
              <a:buChar char="●"/>
            </a:pPr>
            <a:r>
              <a:rPr lang="en"/>
              <a:t>Obesity is connected to type 2 diabetes mellitus, hypertension, stroke, osteoarthritis, depression, Alzheimer's, breast, prostate, kidney, ovary, liver, and colon cancer. </a:t>
            </a:r>
            <a:endParaRPr/>
          </a:p>
          <a:p>
            <a:pPr marL="457200" lvl="0" indent="-308610" algn="just" rtl="0">
              <a:lnSpc>
                <a:spcPct val="150000"/>
              </a:lnSpc>
              <a:spcBef>
                <a:spcPts val="0"/>
              </a:spcBef>
              <a:spcAft>
                <a:spcPts val="0"/>
              </a:spcAft>
              <a:buSzPct val="100000"/>
              <a:buChar char="●"/>
            </a:pPr>
            <a:r>
              <a:rPr lang="en"/>
              <a:t>An adult is overweight if his BMI is 25 kg/m2 or more, and obese if it exceeds 30 kg/m2. </a:t>
            </a:r>
            <a:endParaRPr/>
          </a:p>
          <a:p>
            <a:pPr marL="457200" lvl="0" indent="-308610" algn="just" rtl="0">
              <a:lnSpc>
                <a:spcPct val="150000"/>
              </a:lnSpc>
              <a:spcBef>
                <a:spcPts val="0"/>
              </a:spcBef>
              <a:spcAft>
                <a:spcPts val="0"/>
              </a:spcAft>
              <a:buSzPct val="100000"/>
              <a:buChar char="●"/>
            </a:pPr>
            <a:r>
              <a:rPr lang="en"/>
              <a:t>According to WHO assessments, obesity has roughly doubled worldwide, becoming a problem in both developed and developing countries. </a:t>
            </a:r>
            <a:endParaRPr/>
          </a:p>
          <a:p>
            <a:pPr marL="457200" lvl="0" indent="-308610" algn="just" rtl="0">
              <a:lnSpc>
                <a:spcPct val="150000"/>
              </a:lnSpc>
              <a:spcBef>
                <a:spcPts val="0"/>
              </a:spcBef>
              <a:spcAft>
                <a:spcPts val="0"/>
              </a:spcAft>
              <a:buSzPct val="100000"/>
              <a:buChar char="●"/>
            </a:pPr>
            <a:r>
              <a:rPr lang="en"/>
              <a:t>Epidemiological data is increasingly modelled using ML. </a:t>
            </a:r>
            <a:endParaRPr/>
          </a:p>
          <a:p>
            <a:pPr marL="457200" lvl="0" indent="-308610" algn="just" rtl="0">
              <a:lnSpc>
                <a:spcPct val="150000"/>
              </a:lnSpc>
              <a:spcBef>
                <a:spcPts val="0"/>
              </a:spcBef>
              <a:spcAft>
                <a:spcPts val="0"/>
              </a:spcAft>
              <a:buSzPct val="100000"/>
              <a:buChar char="●"/>
            </a:pPr>
            <a:r>
              <a:rPr lang="en"/>
              <a:t>These methods may help us understand disease propagation, detection, risk factors, and intervention. Obesity-related health data has been analysed using several ML methods. </a:t>
            </a:r>
            <a:endParaRPr/>
          </a:p>
          <a:p>
            <a:pPr marL="457200" lvl="0" indent="-308610" algn="just" rtl="0">
              <a:lnSpc>
                <a:spcPct val="150000"/>
              </a:lnSpc>
              <a:spcBef>
                <a:spcPts val="0"/>
              </a:spcBef>
              <a:spcAft>
                <a:spcPts val="0"/>
              </a:spcAft>
              <a:buSzPct val="100000"/>
              <a:buChar char="●"/>
            </a:pPr>
            <a:r>
              <a:rPr lang="en"/>
              <a:t>In obesity, accurate data categorization helps identify anticipated risk variables from existing data to control these risk factors and reduce obesity-related morbidity and death.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Methodology</a:t>
            </a:r>
            <a:endParaRPr/>
          </a:p>
        </p:txBody>
      </p:sp>
      <p:sp>
        <p:nvSpPr>
          <p:cNvPr id="67" name="Google Shape;67;p15"/>
          <p:cNvSpPr txBox="1">
            <a:spLocks noGrp="1"/>
          </p:cNvSpPr>
          <p:nvPr>
            <p:ph type="body" idx="1"/>
          </p:nvPr>
        </p:nvSpPr>
        <p:spPr>
          <a:xfrm>
            <a:off x="311700" y="1152475"/>
            <a:ext cx="3942300" cy="3416400"/>
          </a:xfrm>
          <a:prstGeom prst="rect">
            <a:avLst/>
          </a:prstGeom>
        </p:spPr>
        <p:txBody>
          <a:bodyPr spcFirstLastPara="1" wrap="square" lIns="91425" tIns="91425" rIns="91425" bIns="91425" anchor="t" anchorCtr="0">
            <a:normAutofit fontScale="92500" lnSpcReduction="20000"/>
          </a:bodyPr>
          <a:lstStyle/>
          <a:p>
            <a:pPr marL="0" lvl="0" indent="0" algn="just" rtl="0">
              <a:spcBef>
                <a:spcPts val="0"/>
              </a:spcBef>
              <a:spcAft>
                <a:spcPts val="0"/>
              </a:spcAft>
              <a:buClr>
                <a:schemeClr val="dk1"/>
              </a:buClr>
              <a:buSzPct val="61111"/>
              <a:buFont typeface="Arial"/>
              <a:buNone/>
            </a:pPr>
            <a:r>
              <a:rPr lang="en"/>
              <a:t>For making our predictive model analysis we will need to proceed with certain steps</a:t>
            </a:r>
            <a:endParaRPr/>
          </a:p>
          <a:p>
            <a:pPr marL="457200" lvl="0" indent="-325755" algn="just" rtl="0">
              <a:spcBef>
                <a:spcPts val="1200"/>
              </a:spcBef>
              <a:spcAft>
                <a:spcPts val="0"/>
              </a:spcAft>
              <a:buSzPct val="100000"/>
              <a:buChar char="●"/>
            </a:pPr>
            <a:r>
              <a:rPr lang="en"/>
              <a:t>Dataset loading &amp; Preparation</a:t>
            </a:r>
            <a:endParaRPr/>
          </a:p>
          <a:p>
            <a:pPr marL="457200" lvl="0" indent="-325755" algn="just" rtl="0">
              <a:spcBef>
                <a:spcPts val="0"/>
              </a:spcBef>
              <a:spcAft>
                <a:spcPts val="0"/>
              </a:spcAft>
              <a:buSzPct val="100000"/>
              <a:buChar char="●"/>
            </a:pPr>
            <a:r>
              <a:rPr lang="en"/>
              <a:t>Data visualization</a:t>
            </a:r>
            <a:endParaRPr/>
          </a:p>
          <a:p>
            <a:pPr marL="457200" lvl="0" indent="-325755" algn="just" rtl="0">
              <a:spcBef>
                <a:spcPts val="0"/>
              </a:spcBef>
              <a:spcAft>
                <a:spcPts val="0"/>
              </a:spcAft>
              <a:buSzPct val="100000"/>
              <a:buChar char="●"/>
            </a:pPr>
            <a:r>
              <a:rPr lang="en"/>
              <a:t>Assign our data instances and the target value (X and y columns)</a:t>
            </a:r>
            <a:endParaRPr/>
          </a:p>
          <a:p>
            <a:pPr marL="457200" lvl="0" indent="-325755" algn="just" rtl="0">
              <a:spcBef>
                <a:spcPts val="0"/>
              </a:spcBef>
              <a:spcAft>
                <a:spcPts val="0"/>
              </a:spcAft>
              <a:buSzPct val="100000"/>
              <a:buChar char="●"/>
            </a:pPr>
            <a:r>
              <a:rPr lang="en"/>
              <a:t>Split data into training and test sets</a:t>
            </a:r>
            <a:endParaRPr/>
          </a:p>
          <a:p>
            <a:pPr marL="457200" lvl="0" indent="-325755" algn="just" rtl="0">
              <a:spcBef>
                <a:spcPts val="0"/>
              </a:spcBef>
              <a:spcAft>
                <a:spcPts val="0"/>
              </a:spcAft>
              <a:buSzPct val="100000"/>
              <a:buChar char="●"/>
            </a:pPr>
            <a:r>
              <a:rPr lang="en"/>
              <a:t>Train our model (Deep Forest &amp; SVM &amp; RandomForest)</a:t>
            </a:r>
            <a:endParaRPr/>
          </a:p>
          <a:p>
            <a:pPr marL="457200" lvl="0" indent="-325755" algn="just" rtl="0">
              <a:spcBef>
                <a:spcPts val="0"/>
              </a:spcBef>
              <a:spcAft>
                <a:spcPts val="0"/>
              </a:spcAft>
              <a:buSzPct val="100000"/>
              <a:buChar char="●"/>
            </a:pPr>
            <a:r>
              <a:rPr lang="en"/>
              <a:t>Test and evaluate the model</a:t>
            </a:r>
            <a:endParaRPr/>
          </a:p>
          <a:p>
            <a:pPr marL="0" lvl="0" indent="0" algn="just" rtl="0">
              <a:spcBef>
                <a:spcPts val="1200"/>
              </a:spcBef>
              <a:spcAft>
                <a:spcPts val="0"/>
              </a:spcAft>
              <a:buClr>
                <a:schemeClr val="dk1"/>
              </a:buClr>
              <a:buSzPct val="61111"/>
              <a:buFont typeface="Arial"/>
              <a:buNone/>
            </a:pPr>
            <a:endParaRPr/>
          </a:p>
          <a:p>
            <a:pPr marL="0" lvl="0" indent="0" algn="just" rtl="0">
              <a:spcBef>
                <a:spcPts val="1200"/>
              </a:spcBef>
              <a:spcAft>
                <a:spcPts val="1200"/>
              </a:spcAft>
              <a:buNone/>
            </a:pPr>
            <a:endParaRPr/>
          </a:p>
        </p:txBody>
      </p:sp>
      <p:pic>
        <p:nvPicPr>
          <p:cNvPr id="68" name="Google Shape;68;p15"/>
          <p:cNvPicPr preferRelativeResize="0"/>
          <p:nvPr/>
        </p:nvPicPr>
        <p:blipFill rotWithShape="1">
          <a:blip r:embed="rId3">
            <a:alphaModFix/>
          </a:blip>
          <a:srcRect l="1279" t="3396" r="1764" b="4547"/>
          <a:stretch/>
        </p:blipFill>
        <p:spPr>
          <a:xfrm>
            <a:off x="4392875" y="1832688"/>
            <a:ext cx="4384425" cy="2055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Datasets</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62500" lnSpcReduction="20000"/>
          </a:bodyPr>
          <a:lstStyle/>
          <a:p>
            <a:pPr marL="457200" lvl="0" indent="-308610" algn="just" rtl="0">
              <a:lnSpc>
                <a:spcPct val="150000"/>
              </a:lnSpc>
              <a:spcBef>
                <a:spcPts val="0"/>
              </a:spcBef>
              <a:spcAft>
                <a:spcPts val="0"/>
              </a:spcAft>
              <a:buSzPct val="100000"/>
              <a:buChar char="●"/>
            </a:pPr>
            <a:r>
              <a:rPr lang="en"/>
              <a:t>The data we use here is the set of 500 with columns Gender, Height, weight, and index. </a:t>
            </a:r>
            <a:endParaRPr/>
          </a:p>
          <a:p>
            <a:pPr marL="457200" lvl="0" indent="-308610" algn="just" rtl="0">
              <a:lnSpc>
                <a:spcPct val="150000"/>
              </a:lnSpc>
              <a:spcBef>
                <a:spcPts val="0"/>
              </a:spcBef>
              <a:spcAft>
                <a:spcPts val="0"/>
              </a:spcAft>
              <a:buSzPct val="100000"/>
              <a:buChar char="●"/>
            </a:pPr>
            <a:r>
              <a:rPr lang="en"/>
              <a:t>The index has 5 values. They are:</a:t>
            </a:r>
            <a:endParaRPr/>
          </a:p>
          <a:p>
            <a:pPr marL="914400" lvl="1" indent="-290830" algn="just" rtl="0">
              <a:lnSpc>
                <a:spcPct val="150000"/>
              </a:lnSpc>
              <a:spcBef>
                <a:spcPts val="0"/>
              </a:spcBef>
              <a:spcAft>
                <a:spcPts val="0"/>
              </a:spcAft>
              <a:buSzPct val="100000"/>
              <a:buChar char="○"/>
            </a:pPr>
            <a:r>
              <a:rPr lang="en"/>
              <a:t>0= Extremely weak: BMI&lt;16</a:t>
            </a:r>
            <a:endParaRPr/>
          </a:p>
          <a:p>
            <a:pPr marL="914400" lvl="1" indent="-290830" algn="just" rtl="0">
              <a:lnSpc>
                <a:spcPct val="150000"/>
              </a:lnSpc>
              <a:spcBef>
                <a:spcPts val="0"/>
              </a:spcBef>
              <a:spcAft>
                <a:spcPts val="0"/>
              </a:spcAft>
              <a:buSzPct val="100000"/>
              <a:buChar char="○"/>
            </a:pPr>
            <a:r>
              <a:rPr lang="en"/>
              <a:t>1=Weak: 16&lt;BMI&lt;18.5</a:t>
            </a:r>
            <a:endParaRPr/>
          </a:p>
          <a:p>
            <a:pPr marL="914400" lvl="1" indent="-290830" algn="just" rtl="0">
              <a:lnSpc>
                <a:spcPct val="150000"/>
              </a:lnSpc>
              <a:spcBef>
                <a:spcPts val="0"/>
              </a:spcBef>
              <a:spcAft>
                <a:spcPts val="0"/>
              </a:spcAft>
              <a:buSzPct val="100000"/>
              <a:buChar char="○"/>
            </a:pPr>
            <a:r>
              <a:rPr lang="en"/>
              <a:t>2=Normal: 18.5&lt;BMI&lt;24.9</a:t>
            </a:r>
            <a:endParaRPr/>
          </a:p>
          <a:p>
            <a:pPr marL="914400" lvl="1" indent="-290830" algn="just" rtl="0">
              <a:lnSpc>
                <a:spcPct val="150000"/>
              </a:lnSpc>
              <a:spcBef>
                <a:spcPts val="0"/>
              </a:spcBef>
              <a:spcAft>
                <a:spcPts val="0"/>
              </a:spcAft>
              <a:buSzPct val="100000"/>
              <a:buChar char="○"/>
            </a:pPr>
            <a:r>
              <a:rPr lang="en"/>
              <a:t>3= Overweight:25&lt;BMI&lt;29.9</a:t>
            </a:r>
            <a:endParaRPr/>
          </a:p>
          <a:p>
            <a:pPr marL="914400" lvl="1" indent="-290830" algn="just" rtl="0">
              <a:lnSpc>
                <a:spcPct val="150000"/>
              </a:lnSpc>
              <a:spcBef>
                <a:spcPts val="0"/>
              </a:spcBef>
              <a:spcAft>
                <a:spcPts val="0"/>
              </a:spcAft>
              <a:buSzPct val="100000"/>
              <a:buChar char="○"/>
            </a:pPr>
            <a:r>
              <a:rPr lang="en"/>
              <a:t>4=Obesity:30&lt;BMI 34.9</a:t>
            </a:r>
            <a:endParaRPr/>
          </a:p>
          <a:p>
            <a:pPr marL="914400" lvl="1" indent="-290830" algn="just" rtl="0">
              <a:lnSpc>
                <a:spcPct val="150000"/>
              </a:lnSpc>
              <a:spcBef>
                <a:spcPts val="0"/>
              </a:spcBef>
              <a:spcAft>
                <a:spcPts val="0"/>
              </a:spcAft>
              <a:buSzPct val="100000"/>
              <a:buChar char="○"/>
            </a:pPr>
            <a:r>
              <a:rPr lang="en"/>
              <a:t>5= Extreme obesity: BMI&gt;35</a:t>
            </a:r>
            <a:endParaRPr/>
          </a:p>
          <a:p>
            <a:pPr marL="457200" lvl="0" indent="-308610" algn="just" rtl="0">
              <a:lnSpc>
                <a:spcPct val="150000"/>
              </a:lnSpc>
              <a:spcBef>
                <a:spcPts val="0"/>
              </a:spcBef>
              <a:spcAft>
                <a:spcPts val="0"/>
              </a:spcAft>
              <a:buSzPct val="100000"/>
              <a:buChar char="●"/>
            </a:pPr>
            <a:r>
              <a:rPr lang="en"/>
              <a:t>The dataset determines how accurate the algorithms are, thus we cleanse the dataset first before improving results. </a:t>
            </a:r>
            <a:endParaRPr/>
          </a:p>
          <a:p>
            <a:pPr marL="457200" lvl="0" indent="-308610" algn="just" rtl="0">
              <a:lnSpc>
                <a:spcPct val="150000"/>
              </a:lnSpc>
              <a:spcBef>
                <a:spcPts val="0"/>
              </a:spcBef>
              <a:spcAft>
                <a:spcPts val="0"/>
              </a:spcAft>
              <a:buSzPct val="100000"/>
              <a:buChar char="●"/>
            </a:pPr>
            <a:r>
              <a:rPr lang="en"/>
              <a:t>Perform feature extraction if indeed the information is enormous. </a:t>
            </a:r>
            <a:endParaRPr/>
          </a:p>
          <a:p>
            <a:pPr marL="457200" lvl="0" indent="-308610" algn="just" rtl="0">
              <a:lnSpc>
                <a:spcPct val="150000"/>
              </a:lnSpc>
              <a:spcBef>
                <a:spcPts val="0"/>
              </a:spcBef>
              <a:spcAft>
                <a:spcPts val="0"/>
              </a:spcAft>
              <a:buSzPct val="100000"/>
              <a:buChar char="●"/>
            </a:pPr>
            <a:r>
              <a:rPr lang="en"/>
              <a:t>Age in years, weight in kilos, height in centimeters, sexuality like a male or female, BMI throughout weight per square meters, and 0 to 6 rates of obesity - are among the factors inside the database having respective measurements specified.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Data Preparation</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62500" lnSpcReduction="20000"/>
          </a:bodyPr>
          <a:lstStyle/>
          <a:p>
            <a:pPr marL="0" lvl="0" indent="0" algn="just" rtl="0">
              <a:lnSpc>
                <a:spcPct val="150000"/>
              </a:lnSpc>
              <a:spcBef>
                <a:spcPts val="0"/>
              </a:spcBef>
              <a:spcAft>
                <a:spcPts val="0"/>
              </a:spcAft>
              <a:buClr>
                <a:schemeClr val="dk1"/>
              </a:buClr>
              <a:buSzPct val="61111"/>
              <a:buFont typeface="Arial"/>
              <a:buNone/>
            </a:pPr>
            <a:r>
              <a:rPr lang="en"/>
              <a:t>Dataset balancing</a:t>
            </a:r>
            <a:endParaRPr/>
          </a:p>
          <a:p>
            <a:pPr marL="457200" lvl="0" indent="-308610" algn="just" rtl="0">
              <a:lnSpc>
                <a:spcPct val="150000"/>
              </a:lnSpc>
              <a:spcBef>
                <a:spcPts val="1200"/>
              </a:spcBef>
              <a:spcAft>
                <a:spcPts val="0"/>
              </a:spcAft>
              <a:buSzPct val="100000"/>
              <a:buChar char="●"/>
            </a:pPr>
            <a:r>
              <a:rPr lang="en"/>
              <a:t>Classification models trained with imbalanced data tend to produce biased predictions with incorrect results, therefore in many circumstances, classes with fewer occurrences are insufficient for the model, and a sub-process is required to balance the data [21, 22]. </a:t>
            </a:r>
            <a:endParaRPr/>
          </a:p>
          <a:p>
            <a:pPr marL="457200" lvl="0" indent="-308610" algn="just" rtl="0">
              <a:lnSpc>
                <a:spcPct val="150000"/>
              </a:lnSpc>
              <a:spcBef>
                <a:spcPts val="0"/>
              </a:spcBef>
              <a:spcAft>
                <a:spcPts val="0"/>
              </a:spcAft>
              <a:buSzPct val="100000"/>
              <a:buChar char="●"/>
            </a:pPr>
            <a:r>
              <a:rPr lang="en"/>
              <a:t>In this instance, the classes in the gathered dataset were uneven; hence, the "oversampling" approach was used to balance the minority classes in the training dataset.</a:t>
            </a:r>
            <a:endParaRPr/>
          </a:p>
          <a:p>
            <a:pPr marL="0" lvl="0" indent="0" algn="just" rtl="0">
              <a:lnSpc>
                <a:spcPct val="150000"/>
              </a:lnSpc>
              <a:spcBef>
                <a:spcPts val="1200"/>
              </a:spcBef>
              <a:spcAft>
                <a:spcPts val="0"/>
              </a:spcAft>
              <a:buClr>
                <a:schemeClr val="dk1"/>
              </a:buClr>
              <a:buSzPct val="61111"/>
              <a:buFont typeface="Arial"/>
              <a:buNone/>
            </a:pPr>
            <a:r>
              <a:rPr lang="en"/>
              <a:t>Categorical data encoding</a:t>
            </a:r>
            <a:endParaRPr/>
          </a:p>
          <a:p>
            <a:pPr marL="457200" lvl="0" indent="-308610" algn="just" rtl="0">
              <a:lnSpc>
                <a:spcPct val="150000"/>
              </a:lnSpc>
              <a:spcBef>
                <a:spcPts val="1200"/>
              </a:spcBef>
              <a:spcAft>
                <a:spcPts val="0"/>
              </a:spcAft>
              <a:buSzPct val="100000"/>
              <a:buChar char="●"/>
            </a:pPr>
            <a:r>
              <a:rPr lang="en"/>
              <a:t>About 80% of the variables in the utilized database were categorical, necessitating the employment of data transformation methods since certain machine learning algorithms prohibit the inclusion of non-numerical data. </a:t>
            </a:r>
            <a:endParaRPr/>
          </a:p>
          <a:p>
            <a:pPr marL="457200" lvl="0" indent="-308610" algn="just" rtl="0">
              <a:lnSpc>
                <a:spcPct val="150000"/>
              </a:lnSpc>
              <a:spcBef>
                <a:spcPts val="0"/>
              </a:spcBef>
              <a:spcAft>
                <a:spcPts val="0"/>
              </a:spcAft>
              <a:buSzPct val="100000"/>
              <a:buChar char="●"/>
            </a:pPr>
            <a:r>
              <a:rPr lang="en"/>
              <a:t>The attributes of the gender property are encoded using ordinal encoding rather than one hot encoding. </a:t>
            </a:r>
            <a:endParaRPr/>
          </a:p>
          <a:p>
            <a:pPr marL="457200" lvl="0" indent="-308610" algn="just" rtl="0">
              <a:lnSpc>
                <a:spcPct val="150000"/>
              </a:lnSpc>
              <a:spcBef>
                <a:spcPts val="0"/>
              </a:spcBef>
              <a:spcAft>
                <a:spcPts val="0"/>
              </a:spcAft>
              <a:buSzPct val="100000"/>
              <a:buChar char="●"/>
            </a:pPr>
            <a:r>
              <a:rPr lang="en"/>
              <a:t>To change the target feature's classes, the label encoding approach was used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Data Visualization</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pic>
        <p:nvPicPr>
          <p:cNvPr id="86" name="Google Shape;86;p18"/>
          <p:cNvPicPr preferRelativeResize="0"/>
          <p:nvPr/>
        </p:nvPicPr>
        <p:blipFill>
          <a:blip r:embed="rId3">
            <a:alphaModFix/>
          </a:blip>
          <a:stretch>
            <a:fillRect/>
          </a:stretch>
        </p:blipFill>
        <p:spPr>
          <a:xfrm>
            <a:off x="152400" y="1170125"/>
            <a:ext cx="3200400" cy="3162300"/>
          </a:xfrm>
          <a:prstGeom prst="rect">
            <a:avLst/>
          </a:prstGeom>
          <a:noFill/>
          <a:ln>
            <a:noFill/>
          </a:ln>
        </p:spPr>
      </p:pic>
      <p:sp>
        <p:nvSpPr>
          <p:cNvPr id="87" name="Google Shape;87;p18"/>
          <p:cNvSpPr txBox="1"/>
          <p:nvPr/>
        </p:nvSpPr>
        <p:spPr>
          <a:xfrm>
            <a:off x="311700" y="4332425"/>
            <a:ext cx="3000000" cy="5694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sz="1000">
                <a:solidFill>
                  <a:schemeClr val="dk1"/>
                </a:solidFill>
                <a:latin typeface="Times New Roman"/>
                <a:ea typeface="Times New Roman"/>
                <a:cs typeface="Times New Roman"/>
                <a:sym typeface="Times New Roman"/>
              </a:rPr>
              <a:t> Frequency of values falling under each Index [0,1,2,3,4,5]</a:t>
            </a:r>
            <a:endParaRPr sz="1000">
              <a:solidFill>
                <a:schemeClr val="dk1"/>
              </a:solidFill>
              <a:latin typeface="Times New Roman"/>
              <a:ea typeface="Times New Roman"/>
              <a:cs typeface="Times New Roman"/>
              <a:sym typeface="Times New Roman"/>
            </a:endParaRPr>
          </a:p>
        </p:txBody>
      </p:sp>
      <p:pic>
        <p:nvPicPr>
          <p:cNvPr id="88" name="Google Shape;88;p18"/>
          <p:cNvPicPr preferRelativeResize="0"/>
          <p:nvPr/>
        </p:nvPicPr>
        <p:blipFill>
          <a:blip r:embed="rId4">
            <a:alphaModFix/>
          </a:blip>
          <a:stretch>
            <a:fillRect/>
          </a:stretch>
        </p:blipFill>
        <p:spPr>
          <a:xfrm>
            <a:off x="3667525" y="2653375"/>
            <a:ext cx="5238000" cy="1823950"/>
          </a:xfrm>
          <a:prstGeom prst="rect">
            <a:avLst/>
          </a:prstGeom>
          <a:noFill/>
          <a:ln>
            <a:noFill/>
          </a:ln>
        </p:spPr>
      </p:pic>
      <p:pic>
        <p:nvPicPr>
          <p:cNvPr id="89" name="Google Shape;89;p18"/>
          <p:cNvPicPr preferRelativeResize="0"/>
          <p:nvPr/>
        </p:nvPicPr>
        <p:blipFill>
          <a:blip r:embed="rId5">
            <a:alphaModFix/>
          </a:blip>
          <a:stretch>
            <a:fillRect/>
          </a:stretch>
        </p:blipFill>
        <p:spPr>
          <a:xfrm>
            <a:off x="3667525" y="445025"/>
            <a:ext cx="5238000" cy="1823934"/>
          </a:xfrm>
          <a:prstGeom prst="rect">
            <a:avLst/>
          </a:prstGeom>
          <a:noFill/>
          <a:ln>
            <a:noFill/>
          </a:ln>
        </p:spPr>
      </p:pic>
      <p:sp>
        <p:nvSpPr>
          <p:cNvPr id="90" name="Google Shape;90;p18"/>
          <p:cNvSpPr txBox="1"/>
          <p:nvPr/>
        </p:nvSpPr>
        <p:spPr>
          <a:xfrm>
            <a:off x="4659900" y="2198075"/>
            <a:ext cx="3598200" cy="3387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sz="1000">
                <a:solidFill>
                  <a:schemeClr val="dk1"/>
                </a:solidFill>
                <a:latin typeface="Times New Roman"/>
                <a:ea typeface="Times New Roman"/>
                <a:cs typeface="Times New Roman"/>
                <a:sym typeface="Times New Roman"/>
              </a:rPr>
              <a:t>Frequency of values falling under certain height intervals</a:t>
            </a:r>
            <a:endParaRPr/>
          </a:p>
        </p:txBody>
      </p:sp>
      <p:sp>
        <p:nvSpPr>
          <p:cNvPr id="91" name="Google Shape;91;p18"/>
          <p:cNvSpPr txBox="1"/>
          <p:nvPr/>
        </p:nvSpPr>
        <p:spPr>
          <a:xfrm>
            <a:off x="4692750" y="4477325"/>
            <a:ext cx="3532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dk1"/>
                </a:solidFill>
                <a:latin typeface="Times New Roman"/>
                <a:ea typeface="Times New Roman"/>
                <a:cs typeface="Times New Roman"/>
                <a:sym typeface="Times New Roman"/>
              </a:rPr>
              <a:t>Frequency of values falling under certain weight intervals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Data Visualization</a:t>
            </a:r>
            <a:endParaRPr/>
          </a:p>
          <a:p>
            <a:pPr marL="0" lvl="0" indent="0" algn="l" rtl="0">
              <a:spcBef>
                <a:spcPts val="0"/>
              </a:spcBef>
              <a:spcAft>
                <a:spcPts val="0"/>
              </a:spcAft>
              <a:buNone/>
            </a:pPr>
            <a:endParaRPr/>
          </a:p>
        </p:txBody>
      </p:sp>
      <p:pic>
        <p:nvPicPr>
          <p:cNvPr id="97" name="Google Shape;97;p19"/>
          <p:cNvPicPr preferRelativeResize="0"/>
          <p:nvPr/>
        </p:nvPicPr>
        <p:blipFill>
          <a:blip r:embed="rId3">
            <a:alphaModFix/>
          </a:blip>
          <a:stretch>
            <a:fillRect/>
          </a:stretch>
        </p:blipFill>
        <p:spPr>
          <a:xfrm>
            <a:off x="450000" y="1292350"/>
            <a:ext cx="3200400" cy="3200400"/>
          </a:xfrm>
          <a:prstGeom prst="rect">
            <a:avLst/>
          </a:prstGeom>
          <a:noFill/>
          <a:ln>
            <a:noFill/>
          </a:ln>
        </p:spPr>
      </p:pic>
      <p:pic>
        <p:nvPicPr>
          <p:cNvPr id="98" name="Google Shape;98;p19"/>
          <p:cNvPicPr preferRelativeResize="0"/>
          <p:nvPr/>
        </p:nvPicPr>
        <p:blipFill>
          <a:blip r:embed="rId4">
            <a:alphaModFix/>
          </a:blip>
          <a:stretch>
            <a:fillRect/>
          </a:stretch>
        </p:blipFill>
        <p:spPr>
          <a:xfrm>
            <a:off x="4506150" y="1203925"/>
            <a:ext cx="3745075" cy="3377250"/>
          </a:xfrm>
          <a:prstGeom prst="rect">
            <a:avLst/>
          </a:prstGeom>
          <a:noFill/>
          <a:ln>
            <a:noFill/>
          </a:ln>
        </p:spPr>
      </p:pic>
      <p:sp>
        <p:nvSpPr>
          <p:cNvPr id="99" name="Google Shape;99;p19"/>
          <p:cNvSpPr txBox="1"/>
          <p:nvPr/>
        </p:nvSpPr>
        <p:spPr>
          <a:xfrm>
            <a:off x="4714500" y="4581175"/>
            <a:ext cx="3000000" cy="3387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sz="1000">
                <a:solidFill>
                  <a:schemeClr val="dk1"/>
                </a:solidFill>
                <a:latin typeface="Times New Roman"/>
                <a:ea typeface="Times New Roman"/>
                <a:cs typeface="Times New Roman"/>
                <a:sym typeface="Times New Roman"/>
              </a:rPr>
              <a:t>Correlation</a:t>
            </a:r>
            <a:endParaRPr/>
          </a:p>
        </p:txBody>
      </p:sp>
      <p:sp>
        <p:nvSpPr>
          <p:cNvPr id="100" name="Google Shape;100;p19"/>
          <p:cNvSpPr txBox="1"/>
          <p:nvPr/>
        </p:nvSpPr>
        <p:spPr>
          <a:xfrm>
            <a:off x="518050" y="4492750"/>
            <a:ext cx="3000000" cy="3387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sz="1000">
                <a:solidFill>
                  <a:schemeClr val="dk1"/>
                </a:solidFill>
                <a:latin typeface="Times New Roman"/>
                <a:ea typeface="Times New Roman"/>
                <a:cs typeface="Times New Roman"/>
                <a:sym typeface="Times New Roman"/>
              </a:rPr>
              <a:t>Pair plot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Modeling</a:t>
            </a:r>
            <a:endParaRPr/>
          </a:p>
        </p:txBody>
      </p:sp>
      <p:sp>
        <p:nvSpPr>
          <p:cNvPr id="106" name="Google Shape;106;p20"/>
          <p:cNvSpPr txBox="1">
            <a:spLocks noGrp="1"/>
          </p:cNvSpPr>
          <p:nvPr>
            <p:ph type="body" idx="1"/>
          </p:nvPr>
        </p:nvSpPr>
        <p:spPr>
          <a:xfrm>
            <a:off x="311700" y="1152475"/>
            <a:ext cx="8520600" cy="3669900"/>
          </a:xfrm>
          <a:prstGeom prst="rect">
            <a:avLst/>
          </a:prstGeom>
        </p:spPr>
        <p:txBody>
          <a:bodyPr spcFirstLastPara="1" wrap="square" lIns="91425" tIns="91425" rIns="91425" bIns="91425" anchor="t" anchorCtr="0">
            <a:normAutofit fontScale="55000" lnSpcReduction="10000"/>
          </a:bodyPr>
          <a:lstStyle/>
          <a:p>
            <a:pPr marL="0" lvl="0" indent="0" algn="just" rtl="0">
              <a:lnSpc>
                <a:spcPct val="150000"/>
              </a:lnSpc>
              <a:spcBef>
                <a:spcPts val="0"/>
              </a:spcBef>
              <a:spcAft>
                <a:spcPts val="0"/>
              </a:spcAft>
              <a:buNone/>
            </a:pPr>
            <a:r>
              <a:rPr lang="en"/>
              <a:t>I.  Support Vector Machine (SVM)</a:t>
            </a:r>
            <a:endParaRPr/>
          </a:p>
          <a:p>
            <a:pPr marL="457200" lvl="0" indent="-282892" algn="just" rtl="0">
              <a:lnSpc>
                <a:spcPct val="150000"/>
              </a:lnSpc>
              <a:spcBef>
                <a:spcPts val="0"/>
              </a:spcBef>
              <a:spcAft>
                <a:spcPts val="0"/>
              </a:spcAft>
              <a:buSzPct val="100000"/>
              <a:buChar char="●"/>
            </a:pPr>
            <a:r>
              <a:rPr lang="en"/>
              <a:t>Support Vector Machine (SVM) is a supervised machine learning algorithm frequently utilized in pattern recognition and classification challenges for multiclass classification. </a:t>
            </a:r>
            <a:endParaRPr/>
          </a:p>
          <a:p>
            <a:pPr marL="457200" lvl="0" indent="-282892" algn="just" rtl="0">
              <a:lnSpc>
                <a:spcPct val="150000"/>
              </a:lnSpc>
              <a:spcBef>
                <a:spcPts val="0"/>
              </a:spcBef>
              <a:spcAft>
                <a:spcPts val="0"/>
              </a:spcAft>
              <a:buSzPct val="100000"/>
              <a:buChar char="●"/>
            </a:pPr>
            <a:r>
              <a:rPr lang="en"/>
              <a:t>Python's multiclass support is handled according to a one-vs-one approach, where each classifier distinguishes between two distinct classes, and the combination of all one-vs-one classifiers results in a multiclass classifier.</a:t>
            </a:r>
            <a:endParaRPr/>
          </a:p>
          <a:p>
            <a:pPr marL="0" lvl="0" indent="0" algn="just" rtl="0">
              <a:lnSpc>
                <a:spcPct val="150000"/>
              </a:lnSpc>
              <a:spcBef>
                <a:spcPts val="1200"/>
              </a:spcBef>
              <a:spcAft>
                <a:spcPts val="0"/>
              </a:spcAft>
              <a:buNone/>
            </a:pPr>
            <a:r>
              <a:rPr lang="en"/>
              <a:t>II. GC forest</a:t>
            </a:r>
            <a:endParaRPr/>
          </a:p>
          <a:p>
            <a:pPr marL="457200" lvl="0" indent="-282892" algn="just" rtl="0">
              <a:lnSpc>
                <a:spcPct val="150000"/>
              </a:lnSpc>
              <a:spcBef>
                <a:spcPts val="0"/>
              </a:spcBef>
              <a:spcAft>
                <a:spcPts val="0"/>
              </a:spcAft>
              <a:buSzPct val="100000"/>
              <a:buChar char="●"/>
            </a:pPr>
            <a:r>
              <a:rPr lang="en"/>
              <a:t>gcForest uses a cascade structure, in which each level of the cascade receives feature information that has already been processed by the level before it. </a:t>
            </a:r>
            <a:endParaRPr/>
          </a:p>
          <a:p>
            <a:pPr marL="457200" lvl="0" indent="-282892" algn="just" rtl="0">
              <a:lnSpc>
                <a:spcPct val="150000"/>
              </a:lnSpc>
              <a:spcBef>
                <a:spcPts val="0"/>
              </a:spcBef>
              <a:spcAft>
                <a:spcPts val="0"/>
              </a:spcAft>
              <a:buSzPct val="100000"/>
              <a:buChar char="●"/>
            </a:pPr>
            <a:r>
              <a:rPr lang="en"/>
              <a:t>An ensemble of decision tree forests (also known as an ensemble of ensembles) is used to construct each level of the hierarchy. </a:t>
            </a:r>
            <a:endParaRPr/>
          </a:p>
          <a:p>
            <a:pPr marL="457200" lvl="0" indent="-282892" algn="just" rtl="0">
              <a:lnSpc>
                <a:spcPct val="150000"/>
              </a:lnSpc>
              <a:spcBef>
                <a:spcPts val="0"/>
              </a:spcBef>
              <a:spcAft>
                <a:spcPts val="0"/>
              </a:spcAft>
              <a:buSzPct val="100000"/>
              <a:buChar char="●"/>
            </a:pPr>
            <a:r>
              <a:rPr lang="en"/>
              <a:t>For the sake of diversity, we've included a variety of forest kinds here. </a:t>
            </a:r>
            <a:endParaRPr/>
          </a:p>
          <a:p>
            <a:pPr marL="457200" lvl="0" indent="-282892" algn="just" rtl="0">
              <a:lnSpc>
                <a:spcPct val="150000"/>
              </a:lnSpc>
              <a:spcBef>
                <a:spcPts val="0"/>
              </a:spcBef>
              <a:spcAft>
                <a:spcPts val="0"/>
              </a:spcAft>
              <a:buSzPct val="100000"/>
              <a:buChar char="●"/>
            </a:pPr>
            <a:r>
              <a:rPr lang="en"/>
              <a:t>Each forest can produce an estimate of class distribution for a given instance by counting the percentage of different classes of training examples at the leaf node where the instance in question is located, and then averaging the results across all trees in the same forest.</a:t>
            </a:r>
            <a:endParaRPr/>
          </a:p>
          <a:p>
            <a:pPr marL="0" lvl="0" indent="0" algn="just" rtl="0">
              <a:lnSpc>
                <a:spcPct val="150000"/>
              </a:lnSpc>
              <a:spcBef>
                <a:spcPts val="1200"/>
              </a:spcBef>
              <a:spcAft>
                <a:spcPts val="0"/>
              </a:spcAft>
              <a:buNone/>
            </a:pPr>
            <a:r>
              <a:rPr lang="en"/>
              <a:t>III. Random Forest </a:t>
            </a:r>
            <a:endParaRPr/>
          </a:p>
          <a:p>
            <a:pPr marL="457200" lvl="0" indent="-282892" algn="just" rtl="0">
              <a:lnSpc>
                <a:spcPct val="150000"/>
              </a:lnSpc>
              <a:spcBef>
                <a:spcPts val="0"/>
              </a:spcBef>
              <a:spcAft>
                <a:spcPts val="0"/>
              </a:spcAft>
              <a:buSzPct val="100000"/>
              <a:buChar char="●"/>
            </a:pPr>
            <a:r>
              <a:rPr lang="en"/>
              <a:t>Random Forest for Multiclass because it gives the greatest prediction rate in healthcare datasets when compared to other classification algorithms. </a:t>
            </a:r>
            <a:endParaRPr/>
          </a:p>
          <a:p>
            <a:pPr marL="457200" lvl="0" indent="-282892" algn="just" rtl="0">
              <a:lnSpc>
                <a:spcPct val="150000"/>
              </a:lnSpc>
              <a:spcBef>
                <a:spcPts val="0"/>
              </a:spcBef>
              <a:spcAft>
                <a:spcPts val="0"/>
              </a:spcAft>
              <a:buSzPct val="100000"/>
              <a:buChar char="●"/>
            </a:pPr>
            <a:r>
              <a:rPr lang="en"/>
              <a:t>Random Forest utilizes averaging to increase prediction accuracy and control over-fitting can handle a high number of features, and is useful for predicting which variables are significant in the underlying data being modeled.</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C09100C39A6A4B83BA039C66D1C049" ma:contentTypeVersion="4" ma:contentTypeDescription="Create a new document." ma:contentTypeScope="" ma:versionID="71878c617e82fab07c0630351c2f66a0">
  <xsd:schema xmlns:xsd="http://www.w3.org/2001/XMLSchema" xmlns:xs="http://www.w3.org/2001/XMLSchema" xmlns:p="http://schemas.microsoft.com/office/2006/metadata/properties" xmlns:ns3="358043ca-1bdb-47f7-b385-0b14774df79d" targetNamespace="http://schemas.microsoft.com/office/2006/metadata/properties" ma:root="true" ma:fieldsID="b11804567c116b96a52a4a56aeecbaa0" ns3:_="">
    <xsd:import namespace="358043ca-1bdb-47f7-b385-0b14774df79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8043ca-1bdb-47f7-b385-0b14774df7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76CD6BE-EE87-49C3-AC46-1A468CF9ED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8043ca-1bdb-47f7-b385-0b14774df79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9C31E0D-4837-478E-A281-4AC219D5C216}">
  <ds:schemaRefs>
    <ds:schemaRef ds:uri="http://schemas.microsoft.com/sharepoint/v3/contenttype/forms"/>
  </ds:schemaRefs>
</ds:datastoreItem>
</file>

<file path=customXml/itemProps3.xml><?xml version="1.0" encoding="utf-8"?>
<ds:datastoreItem xmlns:ds="http://schemas.openxmlformats.org/officeDocument/2006/customXml" ds:itemID="{BB970917-0D33-40EF-A1DF-22D4052909E4}">
  <ds:schemaRefs>
    <ds:schemaRef ds:uri="http://schemas.openxmlformats.org/package/2006/metadata/core-properties"/>
    <ds:schemaRef ds:uri="http://schemas.microsoft.com/office/infopath/2007/PartnerControls"/>
    <ds:schemaRef ds:uri="http://purl.org/dc/terms/"/>
    <ds:schemaRef ds:uri="http://schemas.microsoft.com/office/2006/metadata/properties"/>
    <ds:schemaRef ds:uri="http://purl.org/dc/elements/1.1/"/>
    <ds:schemaRef ds:uri="http://schemas.microsoft.com/office/2006/documentManagement/types"/>
    <ds:schemaRef ds:uri="http://www.w3.org/XML/1998/namespace"/>
    <ds:schemaRef ds:uri="358043ca-1bdb-47f7-b385-0b14774df79d"/>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1456</Words>
  <Application>Microsoft Office PowerPoint</Application>
  <PresentationFormat>On-screen Show (16:9)</PresentationFormat>
  <Paragraphs>90</Paragraphs>
  <Slides>15</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Times New Roman</vt:lpstr>
      <vt:lpstr>Simple Light</vt:lpstr>
      <vt:lpstr>BMI Prediction Using Machine Learning (ML) Methodologies</vt:lpstr>
      <vt:lpstr>Group mates!</vt:lpstr>
      <vt:lpstr>Introduction</vt:lpstr>
      <vt:lpstr>Methodology</vt:lpstr>
      <vt:lpstr>Datasets</vt:lpstr>
      <vt:lpstr> Data Preparation</vt:lpstr>
      <vt:lpstr>Data Visualization  </vt:lpstr>
      <vt:lpstr>Data Visualization </vt:lpstr>
      <vt:lpstr>Modeling</vt:lpstr>
      <vt:lpstr>Validation Method</vt:lpstr>
      <vt:lpstr>Results - RandomForest</vt:lpstr>
      <vt:lpstr>Results - GcForest </vt:lpstr>
      <vt:lpstr>Results - SVM </vt:lpstr>
      <vt:lpstr>Conclusion &amp; Future work</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BMI Prediction Using Machine Learning (ML) Methodologies</dc:title>
  <cp:lastModifiedBy>Supraja Bathula</cp:lastModifiedBy>
  <cp:revision>2</cp:revision>
  <dcterms:modified xsi:type="dcterms:W3CDTF">2022-12-05T05:09:58Z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0x01010016C09100C39A6A4B83BA039C66D1C049</vt:lpwstr>
  </property>
</Properties>
</file>