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7" r:id="rId5"/>
    <p:sldId id="260" r:id="rId6"/>
    <p:sldId id="263" r:id="rId7"/>
    <p:sldId id="271" r:id="rId8"/>
    <p:sldId id="266" r:id="rId9"/>
    <p:sldId id="267" r:id="rId10"/>
    <p:sldId id="270" r:id="rId11"/>
    <p:sldId id="269"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0" d="100"/>
          <a:sy n="50" d="100"/>
        </p:scale>
        <p:origin x="19"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E7B0-44EB-3410-5D5A-FB9098DD9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53E202-899C-C8F4-5479-6543C6AAB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9E8F8E-7770-7E95-99F4-A438AC0DAC1F}"/>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36D7F174-0EB6-797D-08A1-4913D46AD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92316-BEFF-66D9-3FC4-AFED0E859EB1}"/>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153234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37BF-ECF4-08D3-92A2-927982777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747FD-4021-BDB8-7415-37DB6C0C1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E091C-6D33-E105-A3FC-A630E1D32620}"/>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724E2822-54A7-CAE2-AF63-9EEC9ABC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F0C1B-ECFB-C6D9-0B96-B9EC003B2407}"/>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2614097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198E3-434C-9709-68A0-95E0CDB332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296AF6-E16A-56C9-02AB-EF71A5A37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C0543-5A5D-EFC0-64BF-7FCCAEAC5D0F}"/>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C029D743-CF89-6EFD-6B33-D6E687D90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E83E6-76E2-1539-B085-ECDFB2DFA6A9}"/>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294793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750E-F596-ED8D-ECB5-4F1C97FC5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55586-2A23-FDC1-578F-2E69EFFFB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8B635-01DA-7499-9832-BF0E0AA734FC}"/>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94416B58-A41E-D35A-46B8-28C312718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EFE75-CC50-0380-0ACA-BC3FD7AF68D2}"/>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208856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5E37-A83B-5137-A255-8E2913D81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68D49-8872-EF9F-1334-73BBF8B458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6528A-62A9-480F-57C4-02924C490D48}"/>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3E286C33-094F-2F7B-EC4C-0C0BC7B96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8D798-E69C-9B72-7413-7C88970F11F9}"/>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316563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20AD-6488-834C-ACFF-841817435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9FD2E-7765-E71B-CF4B-797E3EDB0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897709-45E9-B5A1-6055-BD13DD1A4D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75B05-4CE7-D9B0-324D-B866C9FA9BF3}"/>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6" name="Footer Placeholder 5">
            <a:extLst>
              <a:ext uri="{FF2B5EF4-FFF2-40B4-BE49-F238E27FC236}">
                <a16:creationId xmlns:a16="http://schemas.microsoft.com/office/drawing/2014/main" id="{1E3938DA-F5DC-3B61-86A3-ACBF05466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86646-2A60-5B6E-B094-0411EFFCBC21}"/>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400508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A2C7-EDCD-20A3-C56A-30427AA617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B1A54A-E95D-E0C8-367C-DC5B4F881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0406D-A84A-9D44-1ED6-16F2DB293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A0E4FA-EA7C-39BF-E6C0-F2D529F0E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D06DC6-68A8-7F5C-8FEF-64FEF6479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C89FD-4C4B-8443-EFFF-03BC7F139E37}"/>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8" name="Footer Placeholder 7">
            <a:extLst>
              <a:ext uri="{FF2B5EF4-FFF2-40B4-BE49-F238E27FC236}">
                <a16:creationId xmlns:a16="http://schemas.microsoft.com/office/drawing/2014/main" id="{1E1E1B45-3152-989E-2AFC-61FDD58A77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F2FFE3-7BB0-5958-FE52-0B9555844801}"/>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34659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46A1-E36C-7E0D-C1BB-2372BD07C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856388-AA5D-6C5F-F3D0-386CCCDAAC64}"/>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4" name="Footer Placeholder 3">
            <a:extLst>
              <a:ext uri="{FF2B5EF4-FFF2-40B4-BE49-F238E27FC236}">
                <a16:creationId xmlns:a16="http://schemas.microsoft.com/office/drawing/2014/main" id="{F8EB519D-1200-8CF4-BE00-7DAD4B94AA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DFB21-F07A-BAC2-21D1-33C776A1298F}"/>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11678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F3633-4994-7776-3CBF-960C05576A08}"/>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3" name="Footer Placeholder 2">
            <a:extLst>
              <a:ext uri="{FF2B5EF4-FFF2-40B4-BE49-F238E27FC236}">
                <a16:creationId xmlns:a16="http://schemas.microsoft.com/office/drawing/2014/main" id="{425CAF45-1735-5D15-3E46-BB4E1D3B4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E3C09-7253-0056-481E-8C8203EE3D00}"/>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50815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6198-9367-F843-47E6-BAB0FE879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AFDD7-BA61-D33B-BD0D-DDCC23023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E97A0-4221-C64E-CBBA-5A8A1A5A5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DA5D7-1969-A6FC-C39D-AE73887C297B}"/>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6" name="Footer Placeholder 5">
            <a:extLst>
              <a:ext uri="{FF2B5EF4-FFF2-40B4-BE49-F238E27FC236}">
                <a16:creationId xmlns:a16="http://schemas.microsoft.com/office/drawing/2014/main" id="{55D577C4-B85B-035F-161F-AF8BE66BE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F3086-A357-EC98-97D3-62CF0F4D35A8}"/>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16072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54DD-CEA1-4210-4018-209484B00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A91BB-E599-DA20-8320-4949D1538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ADB4A-D48F-7A84-0C72-E79742D90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CBA41-CAB0-1CE1-5859-9B8CE5CE386D}"/>
              </a:ext>
            </a:extLst>
          </p:cNvPr>
          <p:cNvSpPr>
            <a:spLocks noGrp="1"/>
          </p:cNvSpPr>
          <p:nvPr>
            <p:ph type="dt" sz="half" idx="10"/>
          </p:nvPr>
        </p:nvSpPr>
        <p:spPr/>
        <p:txBody>
          <a:bodyPr/>
          <a:lstStyle/>
          <a:p>
            <a:fld id="{D7528016-B38D-4701-95EC-B5ADDD7D7209}" type="datetimeFigureOut">
              <a:rPr lang="en-US" smtClean="0"/>
              <a:t>5/27/2024</a:t>
            </a:fld>
            <a:endParaRPr lang="en-US"/>
          </a:p>
        </p:txBody>
      </p:sp>
      <p:sp>
        <p:nvSpPr>
          <p:cNvPr id="6" name="Footer Placeholder 5">
            <a:extLst>
              <a:ext uri="{FF2B5EF4-FFF2-40B4-BE49-F238E27FC236}">
                <a16:creationId xmlns:a16="http://schemas.microsoft.com/office/drawing/2014/main" id="{2408FF08-E35F-8971-2248-66158B33B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9F0E-CFA2-9AAE-3D1A-B4C86B61A19A}"/>
              </a:ext>
            </a:extLst>
          </p:cNvPr>
          <p:cNvSpPr>
            <a:spLocks noGrp="1"/>
          </p:cNvSpPr>
          <p:nvPr>
            <p:ph type="sldNum" sz="quarter" idx="12"/>
          </p:nvPr>
        </p:nvSpPr>
        <p:spPr/>
        <p:txBody>
          <a:bodyPr/>
          <a:lstStyle/>
          <a:p>
            <a:fld id="{3CB8F1BF-3BAA-4590-ADE1-917FD548BD26}" type="slidenum">
              <a:rPr lang="en-US" smtClean="0"/>
              <a:t>‹#›</a:t>
            </a:fld>
            <a:endParaRPr lang="en-US"/>
          </a:p>
        </p:txBody>
      </p:sp>
    </p:spTree>
    <p:extLst>
      <p:ext uri="{BB962C8B-B14F-4D97-AF65-F5344CB8AC3E}">
        <p14:creationId xmlns:p14="http://schemas.microsoft.com/office/powerpoint/2010/main" val="834824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94BFB-6153-491B-AC7A-619AD1AF3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22BB3-11D5-EE99-09F9-E9F96A932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C17BB-36FA-1822-E534-CA59DA052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28016-B38D-4701-95EC-B5ADDD7D7209}" type="datetimeFigureOut">
              <a:rPr lang="en-US" smtClean="0"/>
              <a:t>5/27/2024</a:t>
            </a:fld>
            <a:endParaRPr lang="en-US"/>
          </a:p>
        </p:txBody>
      </p:sp>
      <p:sp>
        <p:nvSpPr>
          <p:cNvPr id="5" name="Footer Placeholder 4">
            <a:extLst>
              <a:ext uri="{FF2B5EF4-FFF2-40B4-BE49-F238E27FC236}">
                <a16:creationId xmlns:a16="http://schemas.microsoft.com/office/drawing/2014/main" id="{1F856732-B338-7D7C-7E54-C489B41D5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1B396-0391-23C3-9D5D-5E153BEC9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8F1BF-3BAA-4590-ADE1-917FD548BD26}" type="slidenum">
              <a:rPr lang="en-US" smtClean="0"/>
              <a:t>‹#›</a:t>
            </a:fld>
            <a:endParaRPr lang="en-US"/>
          </a:p>
        </p:txBody>
      </p:sp>
    </p:spTree>
    <p:extLst>
      <p:ext uri="{BB962C8B-B14F-4D97-AF65-F5344CB8AC3E}">
        <p14:creationId xmlns:p14="http://schemas.microsoft.com/office/powerpoint/2010/main" val="1418525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C766-1D17-A56E-305F-651D7AA7ECBA}"/>
              </a:ext>
            </a:extLst>
          </p:cNvPr>
          <p:cNvSpPr>
            <a:spLocks noGrp="1"/>
          </p:cNvSpPr>
          <p:nvPr>
            <p:ph type="ctrTitle"/>
          </p:nvPr>
        </p:nvSpPr>
        <p:spPr>
          <a:xfrm>
            <a:off x="1524000" y="648587"/>
            <a:ext cx="9144000" cy="1765004"/>
          </a:xfrm>
        </p:spPr>
        <p:txBody>
          <a:bodyPr>
            <a:normAutofit fontScale="90000"/>
          </a:bodyPr>
          <a:lstStyle/>
          <a:p>
            <a:r>
              <a:rPr lang="en-US" sz="2400" b="1" dirty="0">
                <a:latin typeface="Times New Roman" panose="02020603050405020304" pitchFamily="18" charset="0"/>
                <a:cs typeface="Times New Roman" panose="02020603050405020304" pitchFamily="18" charset="0"/>
              </a:rPr>
              <a:t>A Project Stage-II (CS802PC) on</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t>
            </a:r>
            <a:r>
              <a:rPr lang="en-US" sz="4000" b="0" i="0" u="none" strike="noStrike" dirty="0">
                <a:solidFill>
                  <a:srgbClr val="000000"/>
                </a:solidFill>
                <a:effectLst/>
                <a:latin typeface="Times New Roman" panose="02020603050405020304" pitchFamily="18" charset="0"/>
                <a:cs typeface="Times New Roman" panose="02020603050405020304" pitchFamily="18" charset="0"/>
              </a:rPr>
              <a:t>IMAGE BASED PLANT DISEASE PREDICTION AND ADVISING PESTICIDES</a:t>
            </a:r>
            <a:r>
              <a:rPr lang="en-US" sz="4000" dirty="0"/>
              <a:t> </a:t>
            </a:r>
          </a:p>
        </p:txBody>
      </p:sp>
      <p:sp>
        <p:nvSpPr>
          <p:cNvPr id="3" name="Subtitle 2">
            <a:extLst>
              <a:ext uri="{FF2B5EF4-FFF2-40B4-BE49-F238E27FC236}">
                <a16:creationId xmlns:a16="http://schemas.microsoft.com/office/drawing/2014/main" id="{9FE9BEA6-EB21-C45B-0543-3C5AF5C3330B}"/>
              </a:ext>
            </a:extLst>
          </p:cNvPr>
          <p:cNvSpPr>
            <a:spLocks noGrp="1"/>
          </p:cNvSpPr>
          <p:nvPr>
            <p:ph type="subTitle" idx="1"/>
          </p:nvPr>
        </p:nvSpPr>
        <p:spPr>
          <a:xfrm>
            <a:off x="1524000" y="2601118"/>
            <a:ext cx="9144000" cy="3608295"/>
          </a:xfrm>
        </p:spPr>
        <p:txBody>
          <a:bodyPr>
            <a:normAutofit/>
          </a:bodyPr>
          <a:lstStyle/>
          <a:p>
            <a:r>
              <a:rPr lang="en-US" dirty="0">
                <a:latin typeface="Times New Roman" panose="02020603050405020304" pitchFamily="18" charset="0"/>
                <a:cs typeface="Times New Roman" panose="02020603050405020304" pitchFamily="18" charset="0"/>
              </a:rPr>
              <a:t>By</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HT. No : 20261A05E6</a:t>
            </a:r>
            <a:r>
              <a:rPr lang="en-US" sz="1800" dirty="0"/>
              <a:t>                                                               </a:t>
            </a:r>
            <a:r>
              <a:rPr lang="en-US" sz="1800" dirty="0">
                <a:latin typeface="Times New Roman" panose="02020603050405020304" pitchFamily="18" charset="0"/>
                <a:cs typeface="Times New Roman" panose="02020603050405020304" pitchFamily="18" charset="0"/>
              </a:rPr>
              <a:t>Name : K. </a:t>
            </a:r>
            <a:r>
              <a:rPr lang="en-US" sz="1800" dirty="0" err="1">
                <a:latin typeface="Times New Roman" panose="02020603050405020304" pitchFamily="18" charset="0"/>
                <a:cs typeface="Times New Roman" panose="02020603050405020304" pitchFamily="18" charset="0"/>
              </a:rPr>
              <a:t>Supraja</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Mr. Y. Pavan Narasimha Rao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of CSE</a:t>
            </a:r>
          </a:p>
          <a:p>
            <a:r>
              <a:rPr lang="en-US" dirty="0">
                <a:latin typeface="Times New Roman" panose="02020603050405020304" pitchFamily="18" charset="0"/>
                <a:cs typeface="Times New Roman" panose="02020603050405020304" pitchFamily="18" charset="0"/>
              </a:rPr>
              <a:t>2023-2024</a:t>
            </a:r>
          </a:p>
        </p:txBody>
      </p:sp>
    </p:spTree>
    <p:extLst>
      <p:ext uri="{BB962C8B-B14F-4D97-AF65-F5344CB8AC3E}">
        <p14:creationId xmlns:p14="http://schemas.microsoft.com/office/powerpoint/2010/main" val="13890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E474-8F2F-DBB1-645A-3EA100E0B2E0}"/>
              </a:ext>
            </a:extLst>
          </p:cNvPr>
          <p:cNvSpPr>
            <a:spLocks noGrp="1"/>
          </p:cNvSpPr>
          <p:nvPr>
            <p:ph type="title"/>
          </p:nvPr>
        </p:nvSpPr>
        <p:spPr>
          <a:xfrm>
            <a:off x="838200" y="365126"/>
            <a:ext cx="10515600" cy="693654"/>
          </a:xfrm>
        </p:spPr>
        <p:txBody>
          <a:bodyPr>
            <a:normAutofit/>
          </a:body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D10FE0-8795-D3FE-25AB-93CD0BF1A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52" y="1270836"/>
            <a:ext cx="5181600" cy="2355024"/>
          </a:xfrm>
          <a:prstGeom prst="rect">
            <a:avLst/>
          </a:prstGeom>
        </p:spPr>
      </p:pic>
      <p:pic>
        <p:nvPicPr>
          <p:cNvPr id="7" name="Picture 6">
            <a:extLst>
              <a:ext uri="{FF2B5EF4-FFF2-40B4-BE49-F238E27FC236}">
                <a16:creationId xmlns:a16="http://schemas.microsoft.com/office/drawing/2014/main" id="{C70BE376-10A9-F7AF-7842-B0CBA2A2F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252" y="3837916"/>
            <a:ext cx="5190945" cy="2355024"/>
          </a:xfrm>
          <a:prstGeom prst="rect">
            <a:avLst/>
          </a:prstGeom>
        </p:spPr>
      </p:pic>
    </p:spTree>
    <p:extLst>
      <p:ext uri="{BB962C8B-B14F-4D97-AF65-F5344CB8AC3E}">
        <p14:creationId xmlns:p14="http://schemas.microsoft.com/office/powerpoint/2010/main" val="277125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5334-EF8A-7A8D-C00A-A7A6B34249C2}"/>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5384BB-B8CF-B557-1329-43B67EF1565E}"/>
              </a:ext>
            </a:extLst>
          </p:cNvPr>
          <p:cNvSpPr>
            <a:spLocks noGrp="1"/>
          </p:cNvSpPr>
          <p:nvPr>
            <p:ph idx="1"/>
          </p:nvPr>
        </p:nvSpPr>
        <p:spPr>
          <a:xfrm>
            <a:off x="838200" y="1825625"/>
            <a:ext cx="10215282" cy="4351338"/>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conclusion the project aims to develop an image-based solution for detecting plant diseases and recommending appropriate pesticides. The system uses a Convolutional Neural Network (CNN) model to classify plant leaf images into different disease categories. Once the disease is identified, the system provides recommendations to treat the disease. The project has been successfully implemented and tested, demonstrating the effectiveness of the image-based disease prediction and pesticide recommendation approach. The system can assist farmers and agricultural experts in early detection and management of plant diseases, leading to improved crop yields and reduced losses. Future work may focus on expanding the dataset, enhancing the model's accuracy, and integrating the system with mobile applications for wider accessibility to farmers.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79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FC8F-3498-0359-22D6-54A411DD5EA1}"/>
              </a:ext>
            </a:extLst>
          </p:cNvPr>
          <p:cNvSpPr>
            <a:spLocks noGrp="1"/>
          </p:cNvSpPr>
          <p:nvPr>
            <p:ph type="title"/>
          </p:nvPr>
        </p:nvSpPr>
        <p:spPr>
          <a:xfrm>
            <a:off x="838200" y="2766218"/>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49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8F20-4AFC-42DB-231C-A14C3E3FD889}"/>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21D390F-A5B2-658A-2F05-89565BEA8519}"/>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Abstract</a:t>
            </a:r>
          </a:p>
          <a:p>
            <a:r>
              <a:rPr lang="en-IN" sz="1800" dirty="0">
                <a:latin typeface="Times New Roman" panose="02020603050405020304" pitchFamily="18" charset="0"/>
                <a:cs typeface="Times New Roman" panose="02020603050405020304" pitchFamily="18" charset="0"/>
              </a:rPr>
              <a:t>Problem Statement</a:t>
            </a:r>
          </a:p>
          <a:p>
            <a:r>
              <a:rPr lang="en-IN" sz="1800" dirty="0">
                <a:latin typeface="Times New Roman" panose="02020603050405020304" pitchFamily="18" charset="0"/>
                <a:cs typeface="Times New Roman" panose="02020603050405020304" pitchFamily="18" charset="0"/>
              </a:rPr>
              <a:t>Literature Survey</a:t>
            </a:r>
          </a:p>
          <a:p>
            <a:r>
              <a:rPr lang="en-IN" sz="1800" dirty="0">
                <a:latin typeface="Times New Roman" panose="02020603050405020304" pitchFamily="18" charset="0"/>
                <a:cs typeface="Times New Roman" panose="02020603050405020304" pitchFamily="18" charset="0"/>
              </a:rPr>
              <a:t>Design</a:t>
            </a:r>
          </a:p>
          <a:p>
            <a:r>
              <a:rPr lang="en-IN" sz="1800" dirty="0">
                <a:latin typeface="Times New Roman" panose="02020603050405020304" pitchFamily="18" charset="0"/>
                <a:cs typeface="Times New Roman" panose="02020603050405020304" pitchFamily="18" charset="0"/>
              </a:rPr>
              <a:t>Results</a:t>
            </a:r>
          </a:p>
          <a:p>
            <a:r>
              <a:rPr lang="en-IN" sz="1800" dirty="0">
                <a:latin typeface="Times New Roman" panose="02020603050405020304" pitchFamily="18" charset="0"/>
                <a:cs typeface="Times New Roman" panose="02020603050405020304" pitchFamily="18" charset="0"/>
              </a:rPr>
              <a:t>Conclusion</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79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5779-71C3-3155-4E30-4BEAB5E0248A}"/>
              </a:ext>
            </a:extLst>
          </p:cNvPr>
          <p:cNvSpPr>
            <a:spLocks noGrp="1"/>
          </p:cNvSpPr>
          <p:nvPr>
            <p:ph type="title"/>
          </p:nvPr>
        </p:nvSpPr>
        <p:spPr>
          <a:xfrm>
            <a:off x="838200" y="526956"/>
            <a:ext cx="10515600" cy="911880"/>
          </a:xfrm>
        </p:spPr>
        <p:txBody>
          <a:bodyPr>
            <a:normAutofit/>
          </a:bodyPr>
          <a:lstStyle/>
          <a:p>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96C646-89CF-5FAC-8FFF-855C72342C55}"/>
              </a:ext>
            </a:extLst>
          </p:cNvPr>
          <p:cNvSpPr>
            <a:spLocks noGrp="1"/>
          </p:cNvSpPr>
          <p:nvPr>
            <p:ph idx="1"/>
          </p:nvPr>
        </p:nvSpPr>
        <p:spPr>
          <a:xfrm>
            <a:off x="838200" y="1608221"/>
            <a:ext cx="10515600" cy="4351338"/>
          </a:xfrm>
        </p:spPr>
        <p:txBody>
          <a:bodyPr>
            <a:noAutofit/>
          </a:bodyPr>
          <a:lstStyle/>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Economy contributes the most for the productivity of the agriculture. In agricultural field, the disease in plants is more common and the detection of disease in plants has become more feasible due to the above reason. These days 's plant disease detection has acquired enlarging scrutiny in surveilling crops of large and various fields.</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We can identify or spotting the  leaf diseases for detection for surveillance and monitoring experts is the standard approach for detection. The plants get seriously affected if the proper control hasn't been taken and this represents the quality of the pants the production of the plants will be affected.</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Detection of disease through some mechanized technique and methodology is efficient and constructive because it decreases an outsized toil of surveilling in the large cultivation. In the premature phase we can detect the symptoms of the plant diseases since their first appearance on their leaves of the plants.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By using a Convolutional Neural Network (CNN) algorithm, we can identify and classify different diseases affecting plant leaves in an automated manner. The CNN model is able to learn distinct visual features and patterns that correspond to different types of plant leaf diseases. This allows for effective disease detection and classification, which is crucial for early identification and management of plant health issues.</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66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C2BE-6699-CE60-199E-E94C84FBA1E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77F1DF2-C59E-D540-8FEA-6E51777F6EFB}"/>
              </a:ext>
            </a:extLst>
          </p:cNvPr>
          <p:cNvSpPr>
            <a:spLocks noGrp="1"/>
          </p:cNvSpPr>
          <p:nvPr>
            <p:ph idx="1"/>
          </p:nvPr>
        </p:nvSpPr>
        <p:spPr>
          <a:xfrm>
            <a:off x="838200" y="1690688"/>
            <a:ext cx="9908357" cy="4351338"/>
          </a:xfrm>
        </p:spPr>
        <p:txBody>
          <a:bodyPr>
            <a:normAutofit/>
          </a:bodyPr>
          <a:lstStyle/>
          <a:p>
            <a:pPr marR="12700" algn="just">
              <a:lnSpc>
                <a:spcPct val="150000"/>
              </a:lnSpc>
              <a:tabLst>
                <a:tab pos="457200" algn="l"/>
              </a:tabLst>
            </a:pPr>
            <a:r>
              <a:rPr lang="en-US" sz="1800" dirty="0">
                <a:latin typeface="Times New Roman" panose="02020603050405020304" pitchFamily="18" charset="0"/>
                <a:cs typeface="Times New Roman" panose="02020603050405020304" pitchFamily="18" charset="0"/>
              </a:rPr>
              <a:t>The main thing of the problem is to identify the disease of a plant by the developed model which is made with large data sets, machine learning algorithms and deep learning algorithms. Overall, the aim is to develop a robust and accurate plant species identification system that can assist botanists, researchers, farmers, and environmentalists in their work.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09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727-B392-74AE-496D-1CEAB7436405}"/>
              </a:ext>
            </a:extLst>
          </p:cNvPr>
          <p:cNvSpPr>
            <a:spLocks noGrp="1"/>
          </p:cNvSpPr>
          <p:nvPr>
            <p:ph type="title"/>
          </p:nvPr>
        </p:nvSpPr>
        <p:spPr>
          <a:xfrm>
            <a:off x="744071" y="109633"/>
            <a:ext cx="10515600" cy="724084"/>
          </a:xfrm>
        </p:spPr>
        <p:txBody>
          <a:bodyPr>
            <a:normAutofit/>
          </a:bodyPr>
          <a:lstStyle/>
          <a:p>
            <a:r>
              <a:rPr lang="en-US" sz="3200" dirty="0">
                <a:latin typeface="Times New Roman" panose="02020603050405020304" pitchFamily="18" charset="0"/>
                <a:cs typeface="Times New Roman" panose="02020603050405020304" pitchFamily="18" charset="0"/>
              </a:rPr>
              <a:t>LITERATRE SURVEY</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A8161A6-D39B-8826-F548-2CED7F3BA8BC}"/>
              </a:ext>
            </a:extLst>
          </p:cNvPr>
          <p:cNvGraphicFramePr>
            <a:graphicFrameLocks noGrp="1"/>
          </p:cNvGraphicFramePr>
          <p:nvPr>
            <p:ph idx="1"/>
            <p:extLst>
              <p:ext uri="{D42A27DB-BD31-4B8C-83A1-F6EECF244321}">
                <p14:modId xmlns:p14="http://schemas.microsoft.com/office/powerpoint/2010/main" val="3051512119"/>
              </p:ext>
            </p:extLst>
          </p:nvPr>
        </p:nvGraphicFramePr>
        <p:xfrm>
          <a:off x="174811" y="918618"/>
          <a:ext cx="11846860" cy="5791200"/>
        </p:xfrm>
        <a:graphic>
          <a:graphicData uri="http://schemas.openxmlformats.org/drawingml/2006/table">
            <a:tbl>
              <a:tblPr firstRow="1" bandRow="1">
                <a:tableStyleId>{5C22544A-7EE6-4342-B048-85BDC9FD1C3A}</a:tableStyleId>
              </a:tblPr>
              <a:tblGrid>
                <a:gridCol w="503127">
                  <a:extLst>
                    <a:ext uri="{9D8B030D-6E8A-4147-A177-3AD203B41FA5}">
                      <a16:colId xmlns:a16="http://schemas.microsoft.com/office/drawing/2014/main" val="3266562810"/>
                    </a:ext>
                  </a:extLst>
                </a:gridCol>
                <a:gridCol w="545743">
                  <a:extLst>
                    <a:ext uri="{9D8B030D-6E8A-4147-A177-3AD203B41FA5}">
                      <a16:colId xmlns:a16="http://schemas.microsoft.com/office/drawing/2014/main" val="3056556758"/>
                    </a:ext>
                  </a:extLst>
                </a:gridCol>
                <a:gridCol w="1680884">
                  <a:extLst>
                    <a:ext uri="{9D8B030D-6E8A-4147-A177-3AD203B41FA5}">
                      <a16:colId xmlns:a16="http://schemas.microsoft.com/office/drawing/2014/main" val="4181991919"/>
                    </a:ext>
                  </a:extLst>
                </a:gridCol>
                <a:gridCol w="1748117">
                  <a:extLst>
                    <a:ext uri="{9D8B030D-6E8A-4147-A177-3AD203B41FA5}">
                      <a16:colId xmlns:a16="http://schemas.microsoft.com/office/drawing/2014/main" val="3264174001"/>
                    </a:ext>
                  </a:extLst>
                </a:gridCol>
                <a:gridCol w="2030506">
                  <a:extLst>
                    <a:ext uri="{9D8B030D-6E8A-4147-A177-3AD203B41FA5}">
                      <a16:colId xmlns:a16="http://schemas.microsoft.com/office/drawing/2014/main" val="3133187281"/>
                    </a:ext>
                  </a:extLst>
                </a:gridCol>
                <a:gridCol w="2716306">
                  <a:extLst>
                    <a:ext uri="{9D8B030D-6E8A-4147-A177-3AD203B41FA5}">
                      <a16:colId xmlns:a16="http://schemas.microsoft.com/office/drawing/2014/main" val="842764022"/>
                    </a:ext>
                  </a:extLst>
                </a:gridCol>
                <a:gridCol w="2622177">
                  <a:extLst>
                    <a:ext uri="{9D8B030D-6E8A-4147-A177-3AD203B41FA5}">
                      <a16:colId xmlns:a16="http://schemas.microsoft.com/office/drawing/2014/main" val="3984024869"/>
                    </a:ext>
                  </a:extLst>
                </a:gridCol>
              </a:tblGrid>
              <a:tr h="246069">
                <a:tc>
                  <a:txBody>
                    <a:bodyPr/>
                    <a:lstStyle/>
                    <a:p>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Techniques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8198138"/>
                  </a:ext>
                </a:extLst>
              </a:tr>
              <a:tr h="902255">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Vijaya Kumar Reddy </a:t>
                      </a:r>
                      <a:r>
                        <a:rPr lang="en-IN" sz="1400" dirty="0" err="1">
                          <a:latin typeface="Times New Roman" panose="02020603050405020304" pitchFamily="18" charset="0"/>
                          <a:cs typeface="Times New Roman" panose="02020603050405020304" pitchFamily="18" charset="0"/>
                        </a:rPr>
                        <a:t>Kokatam</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Arockia</a:t>
                      </a:r>
                      <a:r>
                        <a:rPr lang="en-IN" sz="1400" dirty="0">
                          <a:latin typeface="Times New Roman" panose="02020603050405020304" pitchFamily="18" charset="0"/>
                          <a:cs typeface="Times New Roman" panose="02020603050405020304" pitchFamily="18" charset="0"/>
                        </a:rPr>
                        <a:t> Selva </a:t>
                      </a:r>
                      <a:r>
                        <a:rPr lang="en-IN" sz="1400" dirty="0" err="1">
                          <a:latin typeface="Times New Roman" panose="02020603050405020304" pitchFamily="18" charset="0"/>
                          <a:cs typeface="Times New Roman" panose="02020603050405020304" pitchFamily="18" charset="0"/>
                        </a:rPr>
                        <a:t>kumar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Arockia</a:t>
                      </a:r>
                      <a:r>
                        <a:rPr lang="en-IN" sz="1400" dirty="0">
                          <a:latin typeface="Times New Roman" panose="02020603050405020304" pitchFamily="18" charset="0"/>
                          <a:cs typeface="Times New Roman" panose="02020603050405020304" pitchFamily="18" charset="0"/>
                        </a:rPr>
                        <a:t> Doss</a:t>
                      </a:r>
                    </a:p>
                  </a:txBody>
                  <a:tcPr/>
                </a:tc>
                <a:tc>
                  <a:txBody>
                    <a:bodyPr/>
                    <a:lstStyle/>
                    <a:p>
                      <a:r>
                        <a:rPr lang="en-US" sz="1400" dirty="0">
                          <a:latin typeface="Times New Roman" panose="02020603050405020304" pitchFamily="18" charset="0"/>
                          <a:cs typeface="Times New Roman" panose="02020603050405020304" pitchFamily="18" charset="0"/>
                        </a:rPr>
                        <a:t>Prediction of Corn and Tomato Plant Diseases Using Deep Learning Algorithm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CNN, Transfer learning(VGG16),Image Processing, Supervised Learning,</a:t>
                      </a:r>
                      <a:r>
                        <a:rPr lang="en-IN" sz="1400" dirty="0">
                          <a:latin typeface="Times New Roman" panose="02020603050405020304" pitchFamily="18" charset="0"/>
                          <a:cs typeface="Times New Roman" panose="02020603050405020304" pitchFamily="18" charset="0"/>
                        </a:rPr>
                        <a:t>Classification algorithms</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Identifies plat diseases early, enabling timely intervention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Sending notifications to farmers time to time</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Farmers may not have knowledge of smart phones and a internet connection.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quality must be accurate to predict.</a:t>
                      </a:r>
                    </a:p>
                  </a:txBody>
                  <a:tcPr/>
                </a:tc>
                <a:extLst>
                  <a:ext uri="{0D108BD9-81ED-4DB2-BD59-A6C34878D82A}">
                    <a16:rowId xmlns:a16="http://schemas.microsoft.com/office/drawing/2014/main" val="491562674"/>
                  </a:ext>
                </a:extLst>
              </a:tr>
              <a:tr h="1137677">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Aswath M, </a:t>
                      </a:r>
                      <a:r>
                        <a:rPr lang="en-US" sz="1400" dirty="0" err="1">
                          <a:latin typeface="Times New Roman" panose="02020603050405020304" pitchFamily="18" charset="0"/>
                          <a:cs typeface="Times New Roman" panose="02020603050405020304" pitchFamily="18" charset="0"/>
                        </a:rPr>
                        <a:t>Sowdeshwar</a:t>
                      </a:r>
                      <a:r>
                        <a:rPr lang="en-US" sz="1400" dirty="0">
                          <a:latin typeface="Times New Roman" panose="02020603050405020304" pitchFamily="18" charset="0"/>
                          <a:cs typeface="Times New Roman" panose="02020603050405020304" pitchFamily="18" charset="0"/>
                        </a:rPr>
                        <a:t> S, Saravanan M , Satheesh K </a:t>
                      </a:r>
                      <a:r>
                        <a:rPr lang="en-US" sz="1400" dirty="0" err="1">
                          <a:latin typeface="Times New Roman" panose="02020603050405020304" pitchFamily="18" charset="0"/>
                          <a:cs typeface="Times New Roman" panose="02020603050405020304" pitchFamily="18" charset="0"/>
                        </a:rPr>
                        <a:t>Perepu</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Advanced machine Learning Frame-Work for efficient Plant Disease Prediction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Learning, CNN, NLP, concept Drift, twitter platform</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Assistance is provided by nearly experts to farmers.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Treatment reduces uses of pesticides.</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Dataset data must be accurate to predict the disease.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Much info is received in which wrong info may be given by targeted users.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9272281"/>
                  </a:ext>
                </a:extLst>
              </a:tr>
              <a:tr h="1137677">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Vishal </a:t>
                      </a:r>
                      <a:r>
                        <a:rPr lang="en-IN" sz="1400" dirty="0" err="1">
                          <a:latin typeface="Times New Roman" panose="02020603050405020304" pitchFamily="18" charset="0"/>
                          <a:cs typeface="Times New Roman" panose="02020603050405020304" pitchFamily="18" charset="0"/>
                        </a:rPr>
                        <a:t>Pallagani</a:t>
                      </a:r>
                      <a:r>
                        <a:rPr lang="en-IN" sz="1400" dirty="0">
                          <a:latin typeface="Times New Roman" panose="02020603050405020304" pitchFamily="18" charset="0"/>
                          <a:cs typeface="Times New Roman" panose="02020603050405020304" pitchFamily="18" charset="0"/>
                        </a:rPr>
                        <a:t> , Vedant Khandelwal , Bharath Chandra,  </a:t>
                      </a:r>
                      <a:r>
                        <a:rPr lang="en-IN" sz="1400" dirty="0" err="1">
                          <a:latin typeface="Times New Roman" panose="02020603050405020304" pitchFamily="18" charset="0"/>
                          <a:cs typeface="Times New Roman" panose="02020603050405020304" pitchFamily="18" charset="0"/>
                        </a:rPr>
                        <a:t>Venkanna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Udutalapally</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Debanjan</a:t>
                      </a:r>
                      <a:r>
                        <a:rPr lang="en-IN" sz="1400" dirty="0">
                          <a:latin typeface="Times New Roman" panose="02020603050405020304" pitchFamily="18" charset="0"/>
                          <a:cs typeface="Times New Roman" panose="02020603050405020304" pitchFamily="18" charset="0"/>
                        </a:rPr>
                        <a:t> Das , </a:t>
                      </a:r>
                      <a:r>
                        <a:rPr lang="en-IN" sz="1400" dirty="0" err="1">
                          <a:latin typeface="Times New Roman" panose="02020603050405020304" pitchFamily="18" charset="0"/>
                          <a:cs typeface="Times New Roman" panose="02020603050405020304" pitchFamily="18" charset="0"/>
                        </a:rPr>
                        <a:t>Saraju</a:t>
                      </a:r>
                      <a:r>
                        <a:rPr lang="en-IN" sz="1400" dirty="0">
                          <a:latin typeface="Times New Roman" panose="02020603050405020304" pitchFamily="18" charset="0"/>
                          <a:cs typeface="Times New Roman" panose="02020603050405020304" pitchFamily="18" charset="0"/>
                        </a:rPr>
                        <a:t> P. Mohanty</a:t>
                      </a:r>
                    </a:p>
                  </a:txBody>
                  <a:tcPr/>
                </a:tc>
                <a:tc>
                  <a:txBody>
                    <a:bodyPr/>
                    <a:lstStyle/>
                    <a:p>
                      <a:r>
                        <a:rPr lang="en-US" sz="1400" dirty="0">
                          <a:latin typeface="Times New Roman" panose="02020603050405020304" pitchFamily="18" charset="0"/>
                          <a:cs typeface="Times New Roman" panose="02020603050405020304" pitchFamily="18" charset="0"/>
                        </a:rPr>
                        <a:t>A Deep-Learning based Framework for Accurate Prediction of Diseases of Crops in Smart Agriculture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Convolutional Neural network(DNN)</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model provides high accurate predictions.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These algorithms can learn and extract features from row image data-automation.</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Requires adequate hardware resources for these models.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Models may have limitations to unseen data.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040528"/>
                  </a:ext>
                </a:extLst>
              </a:tr>
              <a:tr h="1137677">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Shima Ramesh, Mr. Ramachandra </a:t>
                      </a:r>
                      <a:r>
                        <a:rPr lang="en-IN" sz="1400" dirty="0" err="1">
                          <a:latin typeface="Times New Roman" panose="02020603050405020304" pitchFamily="18" charset="0"/>
                          <a:cs typeface="Times New Roman" panose="02020603050405020304" pitchFamily="18" charset="0"/>
                        </a:rPr>
                        <a:t>Hebbar</a:t>
                      </a:r>
                      <a:r>
                        <a:rPr lang="en-IN" sz="1400" dirty="0">
                          <a:latin typeface="Times New Roman" panose="02020603050405020304" pitchFamily="18" charset="0"/>
                          <a:cs typeface="Times New Roman" panose="02020603050405020304" pitchFamily="18" charset="0"/>
                        </a:rPr>
                        <a:t>,</a:t>
                      </a:r>
                      <a:r>
                        <a:rPr lang="pt-BR" sz="1400" dirty="0">
                          <a:latin typeface="Times New Roman" panose="02020603050405020304" pitchFamily="18" charset="0"/>
                          <a:cs typeface="Times New Roman" panose="02020603050405020304" pitchFamily="18" charset="0"/>
                        </a:rPr>
                        <a:t> Niveditha M, Pooja R, Prasad Bhat N, Shashank N ,</a:t>
                      </a:r>
                      <a:r>
                        <a:rPr lang="en-IN" sz="1400" dirty="0">
                          <a:latin typeface="Times New Roman" panose="02020603050405020304" pitchFamily="18" charset="0"/>
                          <a:cs typeface="Times New Roman" panose="02020603050405020304" pitchFamily="18" charset="0"/>
                        </a:rPr>
                        <a:t> Mr. P V Vinod</a:t>
                      </a:r>
                    </a:p>
                  </a:txBody>
                  <a:tcPr/>
                </a:tc>
                <a:tc>
                  <a:txBody>
                    <a:bodyPr/>
                    <a:lstStyle/>
                    <a:p>
                      <a:r>
                        <a:rPr lang="en-US" sz="1400" dirty="0">
                          <a:latin typeface="Times New Roman" panose="02020603050405020304" pitchFamily="18" charset="0"/>
                          <a:cs typeface="Times New Roman" panose="02020603050405020304" pitchFamily="18" charset="0"/>
                        </a:rPr>
                        <a:t>Plant Disease Detection Using Machine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RF algorithm provide accurate and robust predictions(complex data).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of HOG represent the efficient characteristics of leaf images.</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Understanding the decision making process of model is difficult.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Expensive to handle large datasets.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6992276"/>
                  </a:ext>
                </a:extLst>
              </a:tr>
            </a:tbl>
          </a:graphicData>
        </a:graphic>
      </p:graphicFrame>
    </p:spTree>
    <p:extLst>
      <p:ext uri="{BB962C8B-B14F-4D97-AF65-F5344CB8AC3E}">
        <p14:creationId xmlns:p14="http://schemas.microsoft.com/office/powerpoint/2010/main" val="254920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C8E7-B97C-EB69-E5F6-454E0EB3453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DESIGN</a:t>
            </a:r>
            <a:endParaRPr lang="en-IN" sz="32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14B4396-AC52-35BE-5C2A-58E777B1883B}"/>
              </a:ext>
            </a:extLst>
          </p:cNvPr>
          <p:cNvSpPr/>
          <p:nvPr/>
        </p:nvSpPr>
        <p:spPr>
          <a:xfrm>
            <a:off x="2111605" y="1904214"/>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Input</a:t>
            </a:r>
          </a:p>
          <a:p>
            <a:pPr algn="ctr"/>
            <a:r>
              <a:rPr lang="en-US" sz="1600" dirty="0">
                <a:latin typeface="Times New Roman" panose="02020603050405020304" pitchFamily="18" charset="0"/>
                <a:cs typeface="Times New Roman" panose="02020603050405020304" pitchFamily="18" charset="0"/>
              </a:rPr>
              <a:t>Image</a:t>
            </a:r>
            <a:endParaRPr lang="en-IN" sz="16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D4567B49-1790-CEF9-570D-97FEF7F4DD3F}"/>
              </a:ext>
            </a:extLst>
          </p:cNvPr>
          <p:cNvSpPr/>
          <p:nvPr/>
        </p:nvSpPr>
        <p:spPr>
          <a:xfrm>
            <a:off x="4251489" y="3349806"/>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Train/Test</a:t>
            </a:r>
            <a:endParaRPr lang="en-IN" sz="1600"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FA1034DC-3B7E-7BC0-3F9B-97FAC8C6D553}"/>
              </a:ext>
            </a:extLst>
          </p:cNvPr>
          <p:cNvSpPr/>
          <p:nvPr/>
        </p:nvSpPr>
        <p:spPr>
          <a:xfrm>
            <a:off x="6399229" y="3348383"/>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CNN</a:t>
            </a:r>
            <a:endParaRPr lang="en-IN" sz="1600"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9BCBE80-FA34-8F11-4D11-0A87C513CB9C}"/>
              </a:ext>
            </a:extLst>
          </p:cNvPr>
          <p:cNvSpPr/>
          <p:nvPr/>
        </p:nvSpPr>
        <p:spPr>
          <a:xfrm>
            <a:off x="5459691" y="4956926"/>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Healthy Leaf</a:t>
            </a:r>
            <a:endParaRPr lang="en-IN" sz="16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32BDB36-76E6-6BCA-9DBE-6447BB3D3D68}"/>
              </a:ext>
            </a:extLst>
          </p:cNvPr>
          <p:cNvSpPr/>
          <p:nvPr/>
        </p:nvSpPr>
        <p:spPr>
          <a:xfrm>
            <a:off x="7434607" y="4955356"/>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Disease Leaf With Precautions</a:t>
            </a:r>
            <a:endParaRPr lang="en-IN" sz="1600"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3BDCC60C-0C09-AEC2-D8DC-EA75A5625144}"/>
              </a:ext>
            </a:extLst>
          </p:cNvPr>
          <p:cNvSpPr/>
          <p:nvPr/>
        </p:nvSpPr>
        <p:spPr>
          <a:xfrm>
            <a:off x="2111605" y="3348383"/>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dataset</a:t>
            </a:r>
            <a:endParaRPr lang="en-IN" sz="160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45AD86A5-CDD5-0BA3-8435-705CCDDF6D2E}"/>
              </a:ext>
            </a:extLst>
          </p:cNvPr>
          <p:cNvSpPr/>
          <p:nvPr/>
        </p:nvSpPr>
        <p:spPr>
          <a:xfrm>
            <a:off x="4251489" y="1904214"/>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Pre-Process</a:t>
            </a:r>
            <a:endParaRPr lang="en-IN" sz="1600" dirty="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28E692D4-A58E-FC46-B091-0230871EE9A7}"/>
              </a:ext>
            </a:extLst>
          </p:cNvPr>
          <p:cNvSpPr/>
          <p:nvPr/>
        </p:nvSpPr>
        <p:spPr>
          <a:xfrm>
            <a:off x="6399229" y="1901074"/>
            <a:ext cx="1442300" cy="91440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Feature</a:t>
            </a:r>
          </a:p>
          <a:p>
            <a:pPr algn="ctr"/>
            <a:r>
              <a:rPr lang="en-US" sz="1600" dirty="0">
                <a:latin typeface="Times New Roman" panose="02020603050405020304" pitchFamily="18" charset="0"/>
                <a:cs typeface="Times New Roman" panose="02020603050405020304" pitchFamily="18" charset="0"/>
              </a:rPr>
              <a:t>Extraction</a:t>
            </a:r>
            <a:endParaRPr lang="en-IN" sz="1600" dirty="0">
              <a:latin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243CE8AF-214F-DF51-3534-D122E4D19727}"/>
              </a:ext>
            </a:extLst>
          </p:cNvPr>
          <p:cNvCxnSpPr>
            <a:stCxn id="7" idx="3"/>
            <a:endCxn id="15" idx="1"/>
          </p:cNvCxnSpPr>
          <p:nvPr/>
        </p:nvCxnSpPr>
        <p:spPr>
          <a:xfrm>
            <a:off x="3553905" y="2361414"/>
            <a:ext cx="6975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A2EEC5-8F16-9B3F-E38A-130CD97CB107}"/>
              </a:ext>
            </a:extLst>
          </p:cNvPr>
          <p:cNvCxnSpPr/>
          <p:nvPr/>
        </p:nvCxnSpPr>
        <p:spPr>
          <a:xfrm>
            <a:off x="5701645" y="2361414"/>
            <a:ext cx="6975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D7BCF6-78C7-288B-4F63-84E63F6F1B2D}"/>
              </a:ext>
            </a:extLst>
          </p:cNvPr>
          <p:cNvCxnSpPr/>
          <p:nvPr/>
        </p:nvCxnSpPr>
        <p:spPr>
          <a:xfrm>
            <a:off x="3553905" y="3805583"/>
            <a:ext cx="6975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9D0AB1E-C226-DC95-EF12-F62DB66CAE74}"/>
              </a:ext>
            </a:extLst>
          </p:cNvPr>
          <p:cNvCxnSpPr>
            <a:cxnSpLocks/>
            <a:stCxn id="11" idx="2"/>
            <a:endCxn id="12" idx="0"/>
          </p:cNvCxnSpPr>
          <p:nvPr/>
        </p:nvCxnSpPr>
        <p:spPr>
          <a:xfrm flipH="1">
            <a:off x="6180841" y="4262783"/>
            <a:ext cx="939538" cy="694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6779CD-B498-E209-6A0B-70B25A89AD3C}"/>
              </a:ext>
            </a:extLst>
          </p:cNvPr>
          <p:cNvCxnSpPr>
            <a:cxnSpLocks/>
            <a:stCxn id="11" idx="2"/>
            <a:endCxn id="13" idx="0"/>
          </p:cNvCxnSpPr>
          <p:nvPr/>
        </p:nvCxnSpPr>
        <p:spPr>
          <a:xfrm>
            <a:off x="7120379" y="4262783"/>
            <a:ext cx="1035378" cy="6925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1A1339B-DF93-83F5-F293-A495301B6818}"/>
              </a:ext>
            </a:extLst>
          </p:cNvPr>
          <p:cNvCxnSpPr/>
          <p:nvPr/>
        </p:nvCxnSpPr>
        <p:spPr>
          <a:xfrm>
            <a:off x="5693789" y="3805583"/>
            <a:ext cx="6975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4BF788D-3900-84CB-416B-32816BAAF2F3}"/>
              </a:ext>
            </a:extLst>
          </p:cNvPr>
          <p:cNvCxnSpPr>
            <a:cxnSpLocks/>
            <a:stCxn id="16" idx="2"/>
            <a:endCxn id="11" idx="0"/>
          </p:cNvCxnSpPr>
          <p:nvPr/>
        </p:nvCxnSpPr>
        <p:spPr>
          <a:xfrm>
            <a:off x="7120379" y="2815474"/>
            <a:ext cx="0" cy="5329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55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E198-D549-52C6-51F0-D8AA6325DC9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ALGORITHM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34DD5-B668-7A9E-2C4B-CBFE9FA68FD2}"/>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CNN:</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Convolutional Neural Networks (CNNs) are a type of deep learning model that are particularly effective for processing and analyzing visual data, such as images and videos. The key components are:</a:t>
            </a:r>
          </a:p>
          <a:p>
            <a:pPr algn="just">
              <a:lnSpc>
                <a:spcPct val="120000"/>
              </a:lnSpc>
            </a:pPr>
            <a:r>
              <a:rPr lang="en-US" sz="1800" dirty="0">
                <a:latin typeface="Times New Roman" panose="02020603050405020304" pitchFamily="18" charset="0"/>
                <a:cs typeface="Times New Roman" panose="02020603050405020304" pitchFamily="18" charset="0"/>
              </a:rPr>
              <a:t>Convolutional Layers: Apply learnable filters to detect low-level features like edges and shapes.</a:t>
            </a:r>
          </a:p>
          <a:p>
            <a:pPr algn="just">
              <a:lnSpc>
                <a:spcPct val="120000"/>
              </a:lnSpc>
            </a:pPr>
            <a:r>
              <a:rPr lang="en-US" sz="1800" dirty="0">
                <a:latin typeface="Times New Roman" panose="02020603050405020304" pitchFamily="18" charset="0"/>
                <a:cs typeface="Times New Roman" panose="02020603050405020304" pitchFamily="18" charset="0"/>
              </a:rPr>
              <a:t>Pooling Layers: Reduce spatial size to control overfitting and reduce parameters.</a:t>
            </a:r>
          </a:p>
          <a:p>
            <a:pPr algn="just">
              <a:lnSpc>
                <a:spcPct val="120000"/>
              </a:lnSpc>
            </a:pPr>
            <a:r>
              <a:rPr lang="en-US" sz="1800" dirty="0">
                <a:latin typeface="Times New Roman" panose="02020603050405020304" pitchFamily="18" charset="0"/>
                <a:cs typeface="Times New Roman" panose="02020603050405020304" pitchFamily="18" charset="0"/>
              </a:rPr>
              <a:t>Fully Connected Layers: Classify the input based on the features detected by the earlier layers.</a:t>
            </a:r>
          </a:p>
          <a:p>
            <a:pPr algn="just">
              <a:lnSpc>
                <a:spcPct val="120000"/>
              </a:lnSpc>
            </a:pPr>
            <a:r>
              <a:rPr lang="en-US" sz="1800" dirty="0">
                <a:latin typeface="Times New Roman" panose="02020603050405020304" pitchFamily="18" charset="0"/>
                <a:cs typeface="Times New Roman" panose="02020603050405020304" pitchFamily="18" charset="0"/>
              </a:rPr>
              <a:t>CNNs are trained on large datasets of labeled images, using backpropagation to update the weights of the filters and fully connected layers.</a:t>
            </a:r>
          </a:p>
          <a:p>
            <a:pPr algn="just">
              <a:lnSpc>
                <a:spcPct val="120000"/>
              </a:lnSpc>
            </a:pPr>
            <a:r>
              <a:rPr lang="en-US" sz="1800" dirty="0">
                <a:latin typeface="Times New Roman" panose="02020603050405020304" pitchFamily="18" charset="0"/>
                <a:cs typeface="Times New Roman" panose="02020603050405020304" pitchFamily="18" charset="0"/>
              </a:rPr>
              <a:t>They have become a fundamental building block for many state-of-the-art computer vision models, excelling at tasks like image classification, object detection, and semantic segmentation.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5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366B-F076-EC46-FA15-FE21BA4D540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SEQUENCE DIAGRAM</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D059B4-9ED4-251D-DFD2-E15EAF102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082" y="1394562"/>
            <a:ext cx="7466053" cy="5195727"/>
          </a:xfrm>
          <a:prstGeom prst="rect">
            <a:avLst/>
          </a:prstGeom>
        </p:spPr>
      </p:pic>
    </p:spTree>
    <p:extLst>
      <p:ext uri="{BB962C8B-B14F-4D97-AF65-F5344CB8AC3E}">
        <p14:creationId xmlns:p14="http://schemas.microsoft.com/office/powerpoint/2010/main" val="138983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8ADE-08FF-B93F-6953-9316CE2794C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CLASS DIAGRAM</a:t>
            </a:r>
            <a:endParaRPr lang="en-IN" sz="3200"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F06685F1-0142-A252-47B3-45B6E139DC98}"/>
              </a:ext>
            </a:extLst>
          </p:cNvPr>
          <p:cNvSpPr>
            <a:spLocks noChangeAspect="1" noChangeArrowheads="1"/>
          </p:cNvSpPr>
          <p:nvPr/>
        </p:nvSpPr>
        <p:spPr bwMode="auto">
          <a:xfrm>
            <a:off x="2922494" y="255494"/>
            <a:ext cx="3325906" cy="33259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606B0943-05E6-02A4-4BE9-BD64ACA62E80}"/>
              </a:ext>
            </a:extLst>
          </p:cNvPr>
          <p:cNvSpPr>
            <a:spLocks noChangeAspect="1" noChangeArrowheads="1"/>
          </p:cNvSpPr>
          <p:nvPr/>
        </p:nvSpPr>
        <p:spPr bwMode="auto">
          <a:xfrm>
            <a:off x="5943600" y="3276600"/>
            <a:ext cx="2232212" cy="2232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B9EA49B3-A5AB-97A4-C81E-72074823FE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69DF177-FDA6-D36D-4297-5960D01002B1}"/>
              </a:ext>
            </a:extLst>
          </p:cNvPr>
          <p:cNvPicPr>
            <a:picLocks noChangeAspect="1"/>
          </p:cNvPicPr>
          <p:nvPr/>
        </p:nvPicPr>
        <p:blipFill>
          <a:blip r:embed="rId2"/>
          <a:stretch>
            <a:fillRect/>
          </a:stretch>
        </p:blipFill>
        <p:spPr>
          <a:xfrm>
            <a:off x="2512005" y="1501054"/>
            <a:ext cx="7472790" cy="4160692"/>
          </a:xfrm>
          <a:prstGeom prst="rect">
            <a:avLst/>
          </a:prstGeom>
        </p:spPr>
      </p:pic>
    </p:spTree>
    <p:extLst>
      <p:ext uri="{BB962C8B-B14F-4D97-AF65-F5344CB8AC3E}">
        <p14:creationId xmlns:p14="http://schemas.microsoft.com/office/powerpoint/2010/main" val="3059177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949</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 Project Stage-II (CS802PC) on  IMAGE BASED PLANT DISEASE PREDICTION AND ADVISING PESTICIDES </vt:lpstr>
      <vt:lpstr>CONTENTS</vt:lpstr>
      <vt:lpstr>ABSTRACT</vt:lpstr>
      <vt:lpstr>PROBLEM STATEMENT</vt:lpstr>
      <vt:lpstr>LITERATRE SURVEY</vt:lpstr>
      <vt:lpstr>DESIGN</vt:lpstr>
      <vt:lpstr>ALGORITHM</vt:lpstr>
      <vt:lpstr>SEQUENCE DIAGRAM</vt:lpstr>
      <vt:lpstr>CLASS DIAGRAM</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COLOR BASED PRODUCT SORTING MACHINE</dc:title>
  <dc:creator>A Ratna Raju</dc:creator>
  <cp:lastModifiedBy>Jayasri Kammari</cp:lastModifiedBy>
  <cp:revision>17</cp:revision>
  <dcterms:created xsi:type="dcterms:W3CDTF">2023-08-24T11:28:14Z</dcterms:created>
  <dcterms:modified xsi:type="dcterms:W3CDTF">2024-05-26T20:43:49Z</dcterms:modified>
</cp:coreProperties>
</file>