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5" r:id="rId4"/>
    <p:sldId id="258" r:id="rId5"/>
    <p:sldId id="276" r:id="rId6"/>
    <p:sldId id="277" r:id="rId7"/>
    <p:sldId id="278" r:id="rId8"/>
    <p:sldId id="279" r:id="rId9"/>
    <p:sldId id="263"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38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1BBE86-DF91-4047-BE6D-28088E1C4855}"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80D55-1429-4C82-9432-6CD66272D1D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1BBE86-DF91-4047-BE6D-28088E1C4855}"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80D55-1429-4C82-9432-6CD66272D1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1BBE86-DF91-4047-BE6D-28088E1C4855}"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80D55-1429-4C82-9432-6CD66272D1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1BBE86-DF91-4047-BE6D-28088E1C4855}"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80D55-1429-4C82-9432-6CD66272D1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1BBE86-DF91-4047-BE6D-28088E1C4855}"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80D55-1429-4C82-9432-6CD66272D1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1BBE86-DF91-4047-BE6D-28088E1C4855}"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80D55-1429-4C82-9432-6CD66272D1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1BBE86-DF91-4047-BE6D-28088E1C4855}" type="datetimeFigureOut">
              <a:rPr lang="en-US" smtClean="0"/>
              <a:t>7/3/2022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680D55-1429-4C82-9432-6CD66272D1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1BBE86-DF91-4047-BE6D-28088E1C4855}" type="datetimeFigureOut">
              <a:rPr lang="en-US" smtClean="0"/>
              <a:t>7/3/2022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680D55-1429-4C82-9432-6CD66272D1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1BBE86-DF91-4047-BE6D-28088E1C4855}" type="datetimeFigureOut">
              <a:rPr lang="en-US" smtClean="0"/>
              <a:t>7/3/2022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680D55-1429-4C82-9432-6CD66272D1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1BBE86-DF91-4047-BE6D-28088E1C4855}"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80D55-1429-4C82-9432-6CD66272D1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1BBE86-DF91-4047-BE6D-28088E1C4855}"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80D55-1429-4C82-9432-6CD66272D1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1BBE86-DF91-4047-BE6D-28088E1C4855}" type="datetimeFigureOut">
              <a:rPr lang="en-US" smtClean="0"/>
              <a:t>7/3/2022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680D55-1429-4C82-9432-6CD66272D1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ayoclinic.org/diseases-conditions/heart-disease/symptoms-causes/syc-20353118#:~:text=The%20term%20%22heart%20disease%22%20is,pain%20(angina)%20or%20stroke" TargetMode="External"/><Relationship Id="rId2" Type="http://schemas.openxmlformats.org/officeDocument/2006/relationships/hyperlink" Target="https://www.healthline.com/health/creatinine-blood#resul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31"/>
          <p:cNvSpPr>
            <a:spLocks noGrp="1" noRot="1" noChangeAspect="1" noMove="1" noResize="1" noEditPoints="1" noAdjustHandles="1" noChangeArrowheads="1" noChangeShapeType="1" noTextEdit="1"/>
          </p:cNvSpPr>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Freeform: Shape 33"/>
          <p:cNvSpPr>
            <a:spLocks noGrp="1" noRot="1" noChangeAspect="1" noMove="1" noResize="1" noEditPoints="1" noAdjustHandles="1" noChangeArrowheads="1" noChangeShapeType="1" noTextEdit="1"/>
          </p:cNvSpPr>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5600"/>
              <a:t>Predicting the Mortality based on Clinical Data of patients with Cardiovascular Disease</a:t>
            </a:r>
          </a:p>
        </p:txBody>
      </p:sp>
      <p:sp>
        <p:nvSpPr>
          <p:cNvPr id="3" name="Subtitle 2"/>
          <p:cNvSpPr>
            <a:spLocks noGrp="1"/>
          </p:cNvSpPr>
          <p:nvPr>
            <p:ph type="subTitle" idx="1"/>
          </p:nvPr>
        </p:nvSpPr>
        <p:spPr>
          <a:xfrm>
            <a:off x="1966912" y="5645150"/>
            <a:ext cx="8258176" cy="631825"/>
          </a:xfrm>
        </p:spPr>
        <p:txBody>
          <a:bodyPr anchor="ctr">
            <a:normAutofit/>
          </a:bodyPr>
          <a:lstStyle/>
          <a:p>
            <a:r>
              <a:rPr lang="en-US" sz="1500"/>
              <a:t>Submitted By : Supraja Rapuru</a:t>
            </a:r>
          </a:p>
        </p:txBody>
      </p:sp>
      <p:sp>
        <p:nvSpPr>
          <p:cNvPr id="36" name="Rectangle 35"/>
          <p:cNvSpPr>
            <a:spLocks noGrp="1" noRot="1" noChangeAspect="1" noMove="1" noResize="1" noEditPoints="1" noAdjustHandles="1" noChangeArrowheads="1" noChangeShapeType="1" noTextEdit="1"/>
          </p:cNvSpPr>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838200" y="1825625"/>
            <a:ext cx="10515600" cy="3260181"/>
          </a:xfrm>
        </p:spPr>
        <p:txBody>
          <a:bodyPr>
            <a:normAutofit/>
          </a:bodyPr>
          <a:lstStyle/>
          <a:p>
            <a:pPr marL="0">
              <a:lnSpc>
                <a:spcPct val="107000"/>
              </a:lnSpc>
              <a:spcBef>
                <a:spcPts val="0"/>
              </a:spcBef>
              <a:spcAft>
                <a:spcPts val="800"/>
              </a:spcAft>
            </a:pPr>
            <a:r>
              <a:rPr lang="en-US" sz="1800" dirty="0">
                <a:cs typeface="Calibri" panose="020F0502020204030204" pitchFamily="34" charset="0"/>
                <a:hlinkClick r:id="rId2"/>
              </a:rPr>
              <a:t>https://www.healthline.com/health/creatinine-blood#results</a:t>
            </a:r>
            <a:endParaRPr lang="en-US" sz="1800" dirty="0">
              <a:cs typeface="Calibri" panose="020F0502020204030204" pitchFamily="34" charset="0"/>
            </a:endParaRPr>
          </a:p>
          <a:p>
            <a:pPr marL="0">
              <a:lnSpc>
                <a:spcPct val="107000"/>
              </a:lnSpc>
              <a:spcBef>
                <a:spcPts val="0"/>
              </a:spcBef>
              <a:spcAft>
                <a:spcPts val="800"/>
              </a:spcAft>
            </a:pPr>
            <a:r>
              <a:rPr lang="en-US" sz="1800" dirty="0">
                <a:cs typeface="Calibri" panose="020F0502020204030204" pitchFamily="34" charset="0"/>
                <a:hlinkClick r:id="rId3"/>
              </a:rPr>
              <a:t>https://www.mayoclinic.org/diseases-conditions/heart-disease/symptoms-causes/syc-20353118#:~:text=The%20term%20%22heart%20disease%22%20is,pain%20(angina)%20or%20stroke</a:t>
            </a:r>
            <a:r>
              <a:rPr lang="en-US" sz="1800" dirty="0">
                <a:cs typeface="Calibri" panose="020F0502020204030204" pitchFamily="34" charset="0"/>
              </a:rPr>
              <a:t>.</a:t>
            </a:r>
          </a:p>
          <a:p>
            <a:pPr marL="0" marR="0">
              <a:lnSpc>
                <a:spcPct val="107000"/>
              </a:lnSpc>
              <a:spcBef>
                <a:spcPts val="0"/>
              </a:spcBef>
              <a:spcAft>
                <a:spcPts val="800"/>
              </a:spcAft>
            </a:pPr>
            <a:r>
              <a:rPr lang="en-US" sz="1800" dirty="0">
                <a:cs typeface="Calibri" panose="020F0502020204030204" pitchFamily="34" charset="0"/>
              </a:rPr>
              <a:t>D. Chicco, G. </a:t>
            </a:r>
            <a:r>
              <a:rPr lang="en-US" sz="1800" dirty="0" err="1">
                <a:cs typeface="Calibri" panose="020F0502020204030204" pitchFamily="34" charset="0"/>
              </a:rPr>
              <a:t>Jurman</a:t>
            </a:r>
            <a:r>
              <a:rPr lang="en-US" sz="1800" dirty="0">
                <a:cs typeface="Calibri" panose="020F0502020204030204" pitchFamily="34" charset="0"/>
              </a:rPr>
              <a:t>. "Machine learning can predict survival of patients with heart failure from serum creatinine and ejection fraction alone", 2020</a:t>
            </a:r>
          </a:p>
          <a:p>
            <a:pPr marL="0" marR="0">
              <a:lnSpc>
                <a:spcPct val="107000"/>
              </a:lnSpc>
              <a:spcBef>
                <a:spcPts val="0"/>
              </a:spcBef>
              <a:spcAft>
                <a:spcPts val="800"/>
              </a:spcAft>
            </a:pPr>
            <a:r>
              <a:rPr lang="en-US" sz="1800" dirty="0">
                <a:cs typeface="Calibri" panose="020F0502020204030204" pitchFamily="34" charset="0"/>
              </a:rPr>
              <a:t> N. V. Chawla, K. W. Bowyer, L. O. Hall, W. P. </a:t>
            </a:r>
            <a:r>
              <a:rPr lang="en-US" sz="1800" dirty="0" err="1">
                <a:cs typeface="Calibri" panose="020F0502020204030204" pitchFamily="34" charset="0"/>
              </a:rPr>
              <a:t>Kegelmeyer</a:t>
            </a:r>
            <a:r>
              <a:rPr lang="en-US" sz="1800" dirty="0">
                <a:cs typeface="Calibri" panose="020F0502020204030204" pitchFamily="34" charset="0"/>
              </a:rPr>
              <a:t>. SMOTE: Synthetic Minority Over-sampling Technique, 2002</a:t>
            </a:r>
          </a:p>
          <a:p>
            <a:pPr marL="0" marR="0">
              <a:lnSpc>
                <a:spcPct val="107000"/>
              </a:lnSpc>
              <a:spcBef>
                <a:spcPts val="0"/>
              </a:spcBef>
              <a:spcAft>
                <a:spcPts val="800"/>
              </a:spcAft>
            </a:pPr>
            <a:r>
              <a:rPr lang="en-US" sz="1800" dirty="0">
                <a:cs typeface="Calibri" panose="020F0502020204030204" pitchFamily="34" charset="0"/>
              </a:rPr>
              <a:t>G. H. John, P. Langley. Estimating Continuous Distributions in Bayesian Classifiers, 1995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p:cNvSpPr>
            <a:spLocks noGrp="1" noRot="1" noChangeAspect="1" noMove="1" noResize="1" noEditPoints="1" noAdjustHandles="1" noChangeArrowheads="1" noChangeShapeType="1" noTextEdit="1"/>
          </p:cNvSpPr>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Freeform: Shape 49"/>
          <p:cNvSpPr>
            <a:spLocks noGrp="1" noRot="1" noChangeAspect="1" noMove="1" noResize="1" noEditPoints="1" noAdjustHandles="1" noChangeArrowheads="1" noChangeShapeType="1" noTextEdit="1"/>
          </p:cNvSpPr>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2" name="Freeform: Shape 51"/>
          <p:cNvSpPr>
            <a:spLocks noGrp="1" noRot="1" noChangeAspect="1" noMove="1" noResize="1" noEditPoints="1" noAdjustHandles="1" noChangeArrowheads="1" noChangeShapeType="1" noTextEdit="1"/>
          </p:cNvSpPr>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21792" y="1161288"/>
            <a:ext cx="3602736" cy="4526280"/>
          </a:xfrm>
        </p:spPr>
        <p:txBody>
          <a:bodyPr>
            <a:normAutofit/>
          </a:bodyPr>
          <a:lstStyle/>
          <a:p>
            <a:r>
              <a:rPr lang="en-US" sz="4000"/>
              <a:t>Agenda</a:t>
            </a:r>
          </a:p>
        </p:txBody>
      </p:sp>
      <p:sp>
        <p:nvSpPr>
          <p:cNvPr id="54" name="Rectangle 53"/>
          <p:cNvSpPr>
            <a:spLocks noGrp="1" noRot="1" noChangeAspect="1" noMove="1" noResize="1" noEditPoints="1" noAdjustHandles="1" noChangeArrowheads="1" noChangeShapeType="1" noTextEdit="1"/>
          </p:cNvSpPr>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5434149" y="932688"/>
            <a:ext cx="5916603" cy="4992624"/>
          </a:xfrm>
        </p:spPr>
        <p:txBody>
          <a:bodyPr anchor="ctr">
            <a:normAutofit/>
          </a:bodyPr>
          <a:lstStyle/>
          <a:p>
            <a:r>
              <a:rPr lang="en-US" sz="2000" dirty="0"/>
              <a:t>Project Motivation &amp; Background</a:t>
            </a:r>
          </a:p>
          <a:p>
            <a:endParaRPr lang="en-US" sz="2000" dirty="0"/>
          </a:p>
          <a:p>
            <a:r>
              <a:rPr lang="en-US" sz="2000" dirty="0"/>
              <a:t>Methodology &amp; Implementation</a:t>
            </a:r>
          </a:p>
          <a:p>
            <a:endParaRPr lang="en-US" sz="2000" dirty="0"/>
          </a:p>
          <a:p>
            <a:r>
              <a:rPr lang="en-US" sz="2000" dirty="0"/>
              <a:t>Analysis of the Results</a:t>
            </a:r>
          </a:p>
          <a:p>
            <a:endParaRPr lang="en-US" sz="2000" dirty="0"/>
          </a:p>
          <a:p>
            <a:r>
              <a:rPr lang="en-US" sz="2000" dirty="0"/>
              <a:t>Conclusions &amp; Future Work</a:t>
            </a:r>
          </a:p>
          <a:p>
            <a:endParaRPr lang="en-US" sz="2000" dirty="0"/>
          </a:p>
          <a:p>
            <a:r>
              <a:rPr lang="en-US" sz="2000" dirty="0"/>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Project Motivation &amp; Background</a:t>
            </a:r>
            <a:endParaRPr lang="en-US"/>
          </a:p>
        </p:txBody>
      </p:sp>
      <p:sp>
        <p:nvSpPr>
          <p:cNvPr id="3" name="Content Placeholder 2"/>
          <p:cNvSpPr>
            <a:spLocks noGrp="1"/>
          </p:cNvSpPr>
          <p:nvPr>
            <p:ph idx="1"/>
          </p:nvPr>
        </p:nvSpPr>
        <p:spPr>
          <a:xfrm>
            <a:off x="838200" y="1825625"/>
            <a:ext cx="11032490" cy="4351655"/>
          </a:xfrm>
        </p:spPr>
        <p:txBody>
          <a:bodyPr>
            <a:normAutofit/>
          </a:bodyPr>
          <a:lstStyle/>
          <a:p>
            <a:r>
              <a:rPr lang="en-US"/>
              <a:t>Heart failure occurs when the heart is not able to pump enough blood to the body. Cardiovascular diseases (CVDs) are the number 1 cause of death globally, taking an estimated 17.9 million lives each year, which accounts for 31% of all deaths worlwide.</a:t>
            </a:r>
          </a:p>
          <a:p>
            <a:endParaRPr lang="en-US"/>
          </a:p>
          <a:p>
            <a:r>
              <a:rPr lang="en-US"/>
              <a:t>Machine learning applied to medical records can be useful to predict the survival of a patient, highlighting patterns and even ranking the features to understand which are risk factors, possibly undetectable by doctors.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0" kern="1200">
                <a:solidFill>
                  <a:schemeClr val="lt1"/>
                </a:solidFill>
                <a:effectLst/>
                <a:latin typeface="+mn-lt"/>
                <a:ea typeface="+mn-ea"/>
                <a:cs typeface="+mn-cs"/>
              </a:rPr>
              <a:t>Heart disease dataset collected from UCI machine learning repo. </a:t>
            </a:r>
            <a:endParaRPr lang="en-US" b="0" dirty="0"/>
          </a:p>
        </p:txBody>
      </p:sp>
      <p:sp useBgFill="1">
        <p:nvSpPr>
          <p:cNvPr id="14" name="Rectangle 13"/>
          <p:cNvSpPr>
            <a:spLocks noGrp="1" noRot="1" noChangeAspect="1" noMove="1" noResize="1" noEditPoints="1" noAdjustHandles="1" noChangeArrowheads="1" noChangeShapeType="1" noTextEdit="1"/>
          </p:cNvSpPr>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p:cNvSpPr>
            <a:spLocks noGrp="1" noRot="1" noChangeAspect="1" noMove="1" noResize="1" noEditPoints="1" noAdjustHandles="1" noChangeArrowheads="1" noChangeShapeType="1" noTextEdit="1"/>
          </p:cNvSpPr>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p:cNvSpPr>
            <a:spLocks noGrp="1" noRot="1" noChangeAspect="1" noMove="1" noResize="1" noEditPoints="1" noAdjustHandles="1" noChangeArrowheads="1" noChangeShapeType="1" noTextEdit="1"/>
          </p:cNvSpPr>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18EC4CA5-E423-E179-A85B-D3EF003AB790}"/>
              </a:ext>
            </a:extLst>
          </p:cNvPr>
          <p:cNvSpPr txBox="1"/>
          <p:nvPr/>
        </p:nvSpPr>
        <p:spPr>
          <a:xfrm>
            <a:off x="696686" y="2760617"/>
            <a:ext cx="10458994" cy="923330"/>
          </a:xfrm>
          <a:prstGeom prst="rect">
            <a:avLst/>
          </a:prstGeom>
          <a:noFill/>
        </p:spPr>
        <p:txBody>
          <a:bodyPr wrap="square" rtlCol="0">
            <a:spAutoFit/>
          </a:bodyPr>
          <a:lstStyle/>
          <a:p>
            <a:r>
              <a:rPr lang="en-US" sz="1800" b="0" kern="1200" dirty="0">
                <a:effectLst/>
                <a:latin typeface="+mn-lt"/>
                <a:ea typeface="+mn-ea"/>
                <a:cs typeface="+mn-cs"/>
              </a:rPr>
              <a:t>Data </a:t>
            </a:r>
            <a:r>
              <a:rPr lang="en-US" dirty="0"/>
              <a:t>Source: </a:t>
            </a:r>
            <a:r>
              <a:rPr lang="en-US" sz="1800" b="0" kern="1200" dirty="0">
                <a:effectLst/>
                <a:latin typeface="+mn-lt"/>
                <a:ea typeface="+mn-ea"/>
                <a:cs typeface="+mn-cs"/>
              </a:rPr>
              <a:t>Heart disease dataset collected from UCI machine learning repo.</a:t>
            </a:r>
          </a:p>
          <a:p>
            <a:endParaRPr lang="en-US" dirty="0"/>
          </a:p>
          <a:p>
            <a:r>
              <a:rPr lang="en-US" sz="1800" dirty="0"/>
              <a:t>The table below lists out the details of all attributes in the dataset being used for the analysis</a:t>
            </a:r>
            <a:endParaRPr lang="en-US" dirty="0"/>
          </a:p>
        </p:txBody>
      </p:sp>
      <p:graphicFrame>
        <p:nvGraphicFramePr>
          <p:cNvPr id="10" name="Content Placeholder 3">
            <a:extLst>
              <a:ext uri="{FF2B5EF4-FFF2-40B4-BE49-F238E27FC236}">
                <a16:creationId xmlns:a16="http://schemas.microsoft.com/office/drawing/2014/main" id="{BECF6F8D-9D00-A1C2-F5B1-CDE36683B3A4}"/>
              </a:ext>
            </a:extLst>
          </p:cNvPr>
          <p:cNvGraphicFramePr/>
          <p:nvPr>
            <p:extLst>
              <p:ext uri="{D42A27DB-BD31-4B8C-83A1-F6EECF244321}">
                <p14:modId xmlns:p14="http://schemas.microsoft.com/office/powerpoint/2010/main" val="4292964217"/>
              </p:ext>
            </p:extLst>
          </p:nvPr>
        </p:nvGraphicFramePr>
        <p:xfrm>
          <a:off x="618424" y="3912774"/>
          <a:ext cx="10928822" cy="2722846"/>
        </p:xfrm>
        <a:graphic>
          <a:graphicData uri="http://schemas.openxmlformats.org/drawingml/2006/table">
            <a:tbl>
              <a:tblPr firstRow="1" firstCol="1" bandRow="1">
                <a:tableStyleId>{5C22544A-7EE6-4342-B048-85BDC9FD1C3A}</a:tableStyleId>
              </a:tblPr>
              <a:tblGrid>
                <a:gridCol w="2708385">
                  <a:extLst>
                    <a:ext uri="{9D8B030D-6E8A-4147-A177-3AD203B41FA5}">
                      <a16:colId xmlns:a16="http://schemas.microsoft.com/office/drawing/2014/main" val="20000"/>
                    </a:ext>
                  </a:extLst>
                </a:gridCol>
                <a:gridCol w="2801479">
                  <a:extLst>
                    <a:ext uri="{9D8B030D-6E8A-4147-A177-3AD203B41FA5}">
                      <a16:colId xmlns:a16="http://schemas.microsoft.com/office/drawing/2014/main" val="20001"/>
                    </a:ext>
                  </a:extLst>
                </a:gridCol>
                <a:gridCol w="2709479">
                  <a:extLst>
                    <a:ext uri="{9D8B030D-6E8A-4147-A177-3AD203B41FA5}">
                      <a16:colId xmlns:a16="http://schemas.microsoft.com/office/drawing/2014/main" val="20002"/>
                    </a:ext>
                  </a:extLst>
                </a:gridCol>
                <a:gridCol w="2709479">
                  <a:extLst>
                    <a:ext uri="{9D8B030D-6E8A-4147-A177-3AD203B41FA5}">
                      <a16:colId xmlns:a16="http://schemas.microsoft.com/office/drawing/2014/main" val="20003"/>
                    </a:ext>
                  </a:extLst>
                </a:gridCol>
              </a:tblGrid>
              <a:tr h="169873">
                <a:tc>
                  <a:txBody>
                    <a:bodyPr/>
                    <a:lstStyle/>
                    <a:p>
                      <a:pPr marL="0" marR="0" algn="r">
                        <a:lnSpc>
                          <a:spcPct val="107000"/>
                        </a:lnSpc>
                        <a:spcBef>
                          <a:spcPts val="0"/>
                        </a:spcBef>
                        <a:spcAft>
                          <a:spcPts val="0"/>
                        </a:spcAft>
                      </a:pPr>
                      <a:r>
                        <a:rPr lang="en-US" sz="1100">
                          <a:effectLst/>
                        </a:rPr>
                        <a:t>Attribute Name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Details about Attribute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Scale/Measurement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Range Of Values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extLst>
                  <a:ext uri="{0D108BD9-81ED-4DB2-BD59-A6C34878D82A}">
                    <a16:rowId xmlns:a16="http://schemas.microsoft.com/office/drawing/2014/main" val="10000"/>
                  </a:ext>
                </a:extLst>
              </a:tr>
              <a:tr h="169873">
                <a:tc>
                  <a:txBody>
                    <a:bodyPr/>
                    <a:lstStyle/>
                    <a:p>
                      <a:pPr marL="0" marR="0" algn="r">
                        <a:lnSpc>
                          <a:spcPct val="107000"/>
                        </a:lnSpc>
                        <a:spcBef>
                          <a:spcPts val="0"/>
                        </a:spcBef>
                        <a:spcAft>
                          <a:spcPts val="0"/>
                        </a:spcAft>
                      </a:pPr>
                      <a:r>
                        <a:rPr lang="en-US" sz="1100">
                          <a:effectLst/>
                        </a:rPr>
                        <a:t>Age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Age of the patient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Years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[40,..., 95]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extLst>
                  <a:ext uri="{0D108BD9-81ED-4DB2-BD59-A6C34878D82A}">
                    <a16:rowId xmlns:a16="http://schemas.microsoft.com/office/drawing/2014/main" val="10001"/>
                  </a:ext>
                </a:extLst>
              </a:tr>
              <a:tr h="169873">
                <a:tc>
                  <a:txBody>
                    <a:bodyPr/>
                    <a:lstStyle/>
                    <a:p>
                      <a:pPr marL="0" marR="0" algn="r">
                        <a:lnSpc>
                          <a:spcPct val="107000"/>
                        </a:lnSpc>
                        <a:spcBef>
                          <a:spcPts val="0"/>
                        </a:spcBef>
                        <a:spcAft>
                          <a:spcPts val="0"/>
                        </a:spcAft>
                      </a:pPr>
                      <a:r>
                        <a:rPr lang="en-US" sz="1100">
                          <a:effectLst/>
                        </a:rPr>
                        <a:t>Anaemia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Decrease of red blood cells or hemoglobin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Boolean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0, 1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extLst>
                  <a:ext uri="{0D108BD9-81ED-4DB2-BD59-A6C34878D82A}">
                    <a16:rowId xmlns:a16="http://schemas.microsoft.com/office/drawing/2014/main" val="10002"/>
                  </a:ext>
                </a:extLst>
              </a:tr>
              <a:tr h="169873">
                <a:tc>
                  <a:txBody>
                    <a:bodyPr/>
                    <a:lstStyle/>
                    <a:p>
                      <a:pPr marL="0" marR="0" algn="r">
                        <a:lnSpc>
                          <a:spcPct val="107000"/>
                        </a:lnSpc>
                        <a:spcBef>
                          <a:spcPts val="0"/>
                        </a:spcBef>
                        <a:spcAft>
                          <a:spcPts val="0"/>
                        </a:spcAft>
                      </a:pPr>
                      <a:r>
                        <a:rPr lang="en-US" sz="1100">
                          <a:effectLst/>
                        </a:rPr>
                        <a:t>High blood pressure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If a patient has hypertension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Boolean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0, 1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extLst>
                  <a:ext uri="{0D108BD9-81ED-4DB2-BD59-A6C34878D82A}">
                    <a16:rowId xmlns:a16="http://schemas.microsoft.com/office/drawing/2014/main" val="10003"/>
                  </a:ext>
                </a:extLst>
              </a:tr>
              <a:tr h="169873">
                <a:tc>
                  <a:txBody>
                    <a:bodyPr/>
                    <a:lstStyle/>
                    <a:p>
                      <a:pPr marL="0" marR="0" algn="r">
                        <a:lnSpc>
                          <a:spcPct val="107000"/>
                        </a:lnSpc>
                        <a:spcBef>
                          <a:spcPts val="0"/>
                        </a:spcBef>
                        <a:spcAft>
                          <a:spcPts val="0"/>
                        </a:spcAft>
                      </a:pPr>
                      <a:r>
                        <a:rPr lang="en-US" sz="1100">
                          <a:effectLst/>
                        </a:rPr>
                        <a:t>Creatinine phosphokinase-(CPK)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Level of the CPK enzyme in the blood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mcg/L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[23,..., 7861]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extLst>
                  <a:ext uri="{0D108BD9-81ED-4DB2-BD59-A6C34878D82A}">
                    <a16:rowId xmlns:a16="http://schemas.microsoft.com/office/drawing/2014/main" val="10004"/>
                  </a:ext>
                </a:extLst>
              </a:tr>
              <a:tr h="169873">
                <a:tc>
                  <a:txBody>
                    <a:bodyPr/>
                    <a:lstStyle/>
                    <a:p>
                      <a:pPr marL="0" marR="0" algn="r">
                        <a:lnSpc>
                          <a:spcPct val="107000"/>
                        </a:lnSpc>
                        <a:spcBef>
                          <a:spcPts val="0"/>
                        </a:spcBef>
                        <a:spcAft>
                          <a:spcPts val="0"/>
                        </a:spcAft>
                      </a:pPr>
                      <a:r>
                        <a:rPr lang="en-US" sz="1100">
                          <a:effectLst/>
                        </a:rPr>
                        <a:t>Diabetes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If the patient has diabetes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Boolean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dirty="0">
                          <a:effectLst/>
                        </a:rPr>
                        <a:t>0, 1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extLst>
                  <a:ext uri="{0D108BD9-81ED-4DB2-BD59-A6C34878D82A}">
                    <a16:rowId xmlns:a16="http://schemas.microsoft.com/office/drawing/2014/main" val="10005"/>
                  </a:ext>
                </a:extLst>
              </a:tr>
              <a:tr h="314608">
                <a:tc>
                  <a:txBody>
                    <a:bodyPr/>
                    <a:lstStyle/>
                    <a:p>
                      <a:pPr marL="0" marR="0" algn="r">
                        <a:lnSpc>
                          <a:spcPct val="107000"/>
                        </a:lnSpc>
                        <a:spcBef>
                          <a:spcPts val="0"/>
                        </a:spcBef>
                        <a:spcAft>
                          <a:spcPts val="0"/>
                        </a:spcAft>
                      </a:pPr>
                      <a:r>
                        <a:rPr lang="en-US" sz="1100">
                          <a:effectLst/>
                        </a:rPr>
                        <a:t>Ejection fraction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Percentage of blood leaving</a:t>
                      </a:r>
                      <a:endParaRPr lang="en-US" sz="1200">
                        <a:effectLst/>
                      </a:endParaRPr>
                    </a:p>
                    <a:p>
                      <a:pPr marL="0" marR="0">
                        <a:lnSpc>
                          <a:spcPct val="107000"/>
                        </a:lnSpc>
                        <a:spcBef>
                          <a:spcPts val="0"/>
                        </a:spcBef>
                        <a:spcAft>
                          <a:spcPts val="0"/>
                        </a:spcAft>
                      </a:pPr>
                      <a:r>
                        <a:rPr lang="en-US" sz="1100">
                          <a:effectLst/>
                        </a:rPr>
                        <a:t>the heart at each contraction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Percentage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[14,..., 80]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extLst>
                  <a:ext uri="{0D108BD9-81ED-4DB2-BD59-A6C34878D82A}">
                    <a16:rowId xmlns:a16="http://schemas.microsoft.com/office/drawing/2014/main" val="10006"/>
                  </a:ext>
                </a:extLst>
              </a:tr>
              <a:tr h="169873">
                <a:tc>
                  <a:txBody>
                    <a:bodyPr/>
                    <a:lstStyle/>
                    <a:p>
                      <a:pPr marL="0" marR="0" algn="r">
                        <a:lnSpc>
                          <a:spcPct val="107000"/>
                        </a:lnSpc>
                        <a:spcBef>
                          <a:spcPts val="0"/>
                        </a:spcBef>
                        <a:spcAft>
                          <a:spcPts val="0"/>
                        </a:spcAft>
                      </a:pPr>
                      <a:r>
                        <a:rPr lang="en-US" sz="1100">
                          <a:effectLst/>
                        </a:rPr>
                        <a:t>Sex</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Woman or man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Binary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0, 1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extLst>
                  <a:ext uri="{0D108BD9-81ED-4DB2-BD59-A6C34878D82A}">
                    <a16:rowId xmlns:a16="http://schemas.microsoft.com/office/drawing/2014/main" val="10007"/>
                  </a:ext>
                </a:extLst>
              </a:tr>
              <a:tr h="169873">
                <a:tc>
                  <a:txBody>
                    <a:bodyPr/>
                    <a:lstStyle/>
                    <a:p>
                      <a:pPr marL="0" marR="0" algn="r">
                        <a:lnSpc>
                          <a:spcPct val="107000"/>
                        </a:lnSpc>
                        <a:spcBef>
                          <a:spcPts val="0"/>
                        </a:spcBef>
                        <a:spcAft>
                          <a:spcPts val="0"/>
                        </a:spcAft>
                      </a:pPr>
                      <a:r>
                        <a:rPr lang="en-US" sz="1100">
                          <a:effectLst/>
                        </a:rPr>
                        <a:t>Platelets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Platelets in the blood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kiloplatelets/mL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[25.01,..., 850.00]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extLst>
                  <a:ext uri="{0D108BD9-81ED-4DB2-BD59-A6C34878D82A}">
                    <a16:rowId xmlns:a16="http://schemas.microsoft.com/office/drawing/2014/main" val="10008"/>
                  </a:ext>
                </a:extLst>
              </a:tr>
              <a:tr h="169873">
                <a:tc>
                  <a:txBody>
                    <a:bodyPr/>
                    <a:lstStyle/>
                    <a:p>
                      <a:pPr marL="0" marR="0" algn="r">
                        <a:lnSpc>
                          <a:spcPct val="107000"/>
                        </a:lnSpc>
                        <a:spcBef>
                          <a:spcPts val="0"/>
                        </a:spcBef>
                        <a:spcAft>
                          <a:spcPts val="0"/>
                        </a:spcAft>
                      </a:pPr>
                      <a:r>
                        <a:rPr lang="en-US" sz="1100">
                          <a:effectLst/>
                        </a:rPr>
                        <a:t>Serum creatinine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Level of creatinine in the blood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mg/dL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[0.50,..., 9.40]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extLst>
                  <a:ext uri="{0D108BD9-81ED-4DB2-BD59-A6C34878D82A}">
                    <a16:rowId xmlns:a16="http://schemas.microsoft.com/office/drawing/2014/main" val="10009"/>
                  </a:ext>
                </a:extLst>
              </a:tr>
              <a:tr h="169873">
                <a:tc>
                  <a:txBody>
                    <a:bodyPr/>
                    <a:lstStyle/>
                    <a:p>
                      <a:pPr marL="0" marR="0" algn="r">
                        <a:lnSpc>
                          <a:spcPct val="107000"/>
                        </a:lnSpc>
                        <a:spcBef>
                          <a:spcPts val="0"/>
                        </a:spcBef>
                        <a:spcAft>
                          <a:spcPts val="0"/>
                        </a:spcAft>
                      </a:pPr>
                      <a:r>
                        <a:rPr lang="en-US" sz="1100">
                          <a:effectLst/>
                        </a:rPr>
                        <a:t>Serum sodium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dirty="0">
                          <a:effectLst/>
                        </a:rPr>
                        <a:t>Level of sodium in the blood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mEq/L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[114,..., 148]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extLst>
                  <a:ext uri="{0D108BD9-81ED-4DB2-BD59-A6C34878D82A}">
                    <a16:rowId xmlns:a16="http://schemas.microsoft.com/office/drawing/2014/main" val="10010"/>
                  </a:ext>
                </a:extLst>
              </a:tr>
              <a:tr h="169873">
                <a:tc>
                  <a:txBody>
                    <a:bodyPr/>
                    <a:lstStyle/>
                    <a:p>
                      <a:pPr marL="0" marR="0" algn="r">
                        <a:lnSpc>
                          <a:spcPct val="107000"/>
                        </a:lnSpc>
                        <a:spcBef>
                          <a:spcPts val="0"/>
                        </a:spcBef>
                        <a:spcAft>
                          <a:spcPts val="0"/>
                        </a:spcAft>
                      </a:pPr>
                      <a:r>
                        <a:rPr lang="en-US" sz="1100">
                          <a:effectLst/>
                        </a:rPr>
                        <a:t>Smoking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If the patient smokes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Boolean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0, 1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extLst>
                  <a:ext uri="{0D108BD9-81ED-4DB2-BD59-A6C34878D82A}">
                    <a16:rowId xmlns:a16="http://schemas.microsoft.com/office/drawing/2014/main" val="10011"/>
                  </a:ext>
                </a:extLst>
              </a:tr>
              <a:tr h="169873">
                <a:tc>
                  <a:txBody>
                    <a:bodyPr/>
                    <a:lstStyle/>
                    <a:p>
                      <a:pPr marL="0" marR="0" algn="r">
                        <a:lnSpc>
                          <a:spcPct val="107000"/>
                        </a:lnSpc>
                        <a:spcBef>
                          <a:spcPts val="0"/>
                        </a:spcBef>
                        <a:spcAft>
                          <a:spcPts val="0"/>
                        </a:spcAft>
                      </a:pPr>
                      <a:r>
                        <a:rPr lang="en-US" sz="1100">
                          <a:effectLst/>
                        </a:rPr>
                        <a:t>Time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Follow-up period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dirty="0">
                          <a:effectLst/>
                        </a:rPr>
                        <a:t>Days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[4,...,285]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extLst>
                  <a:ext uri="{0D108BD9-81ED-4DB2-BD59-A6C34878D82A}">
                    <a16:rowId xmlns:a16="http://schemas.microsoft.com/office/drawing/2014/main" val="10012"/>
                  </a:ext>
                </a:extLst>
              </a:tr>
              <a:tr h="314608">
                <a:tc>
                  <a:txBody>
                    <a:bodyPr/>
                    <a:lstStyle/>
                    <a:p>
                      <a:pPr marL="0" marR="0" algn="r">
                        <a:lnSpc>
                          <a:spcPct val="107000"/>
                        </a:lnSpc>
                        <a:spcBef>
                          <a:spcPts val="0"/>
                        </a:spcBef>
                        <a:spcAft>
                          <a:spcPts val="0"/>
                        </a:spcAft>
                      </a:pPr>
                      <a:r>
                        <a:rPr lang="en-US" sz="1100">
                          <a:effectLst/>
                        </a:rPr>
                        <a:t>(target) death event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dirty="0">
                          <a:effectLst/>
                        </a:rPr>
                        <a:t>If the patient died during the follow-up period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a:effectLst/>
                        </a:rPr>
                        <a:t>Boolean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tc>
                  <a:txBody>
                    <a:bodyPr/>
                    <a:lstStyle/>
                    <a:p>
                      <a:pPr marL="0" marR="0">
                        <a:lnSpc>
                          <a:spcPct val="107000"/>
                        </a:lnSpc>
                        <a:spcBef>
                          <a:spcPts val="0"/>
                        </a:spcBef>
                        <a:spcAft>
                          <a:spcPts val="0"/>
                        </a:spcAft>
                      </a:pPr>
                      <a:r>
                        <a:rPr lang="en-US" sz="1100" dirty="0">
                          <a:effectLst/>
                        </a:rPr>
                        <a:t>0, 1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856" marR="76856" marT="0" marB="0"/>
                </a:tc>
                <a:extLst>
                  <a:ext uri="{0D108BD9-81ED-4DB2-BD59-A6C34878D82A}">
                    <a16:rowId xmlns:a16="http://schemas.microsoft.com/office/drawing/2014/main" val="10013"/>
                  </a:ext>
                </a:extLst>
              </a:tr>
            </a:tbl>
          </a:graphicData>
        </a:graphic>
      </p:graphicFrame>
      <p:sp>
        <p:nvSpPr>
          <p:cNvPr id="19" name="Title 1">
            <a:extLst>
              <a:ext uri="{FF2B5EF4-FFF2-40B4-BE49-F238E27FC236}">
                <a16:creationId xmlns:a16="http://schemas.microsoft.com/office/drawing/2014/main" id="{E5C41C8B-B7B4-1EA2-2C4D-FFACB51CB916}"/>
              </a:ext>
            </a:extLst>
          </p:cNvPr>
          <p:cNvSpPr txBox="1">
            <a:spLocks/>
          </p:cNvSpPr>
          <p:nvPr/>
        </p:nvSpPr>
        <p:spPr>
          <a:xfrm>
            <a:off x="1108832" y="586822"/>
            <a:ext cx="3560252" cy="16459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Methodology &amp; Implementation</a:t>
            </a:r>
          </a:p>
        </p:txBody>
      </p:sp>
      <p:sp>
        <p:nvSpPr>
          <p:cNvPr id="20" name="Content Placeholder 8">
            <a:extLst>
              <a:ext uri="{FF2B5EF4-FFF2-40B4-BE49-F238E27FC236}">
                <a16:creationId xmlns:a16="http://schemas.microsoft.com/office/drawing/2014/main" id="{4D7C5646-B47A-1CCD-8DC0-0F04F68C0FF8}"/>
              </a:ext>
            </a:extLst>
          </p:cNvPr>
          <p:cNvSpPr txBox="1">
            <a:spLocks/>
          </p:cNvSpPr>
          <p:nvPr/>
        </p:nvSpPr>
        <p:spPr>
          <a:xfrm>
            <a:off x="5351164" y="586822"/>
            <a:ext cx="6002636" cy="164592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Data Collection, Data Preprocessing, Machine Learning Models, Implementation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0" kern="1200">
                <a:solidFill>
                  <a:schemeClr val="lt1"/>
                </a:solidFill>
                <a:effectLst/>
                <a:latin typeface="+mn-lt"/>
                <a:ea typeface="+mn-ea"/>
                <a:cs typeface="+mn-cs"/>
              </a:rPr>
              <a:t>Heart disease dataset collected from UCI machine learning repo. </a:t>
            </a:r>
            <a:endParaRPr lang="en-US" b="0" dirty="0"/>
          </a:p>
        </p:txBody>
      </p:sp>
      <p:sp useBgFill="1">
        <p:nvSpPr>
          <p:cNvPr id="14" name="Rectangle 13"/>
          <p:cNvSpPr>
            <a:spLocks noGrp="1" noRot="1" noChangeAspect="1" noMove="1" noResize="1" noEditPoints="1" noAdjustHandles="1" noChangeArrowheads="1" noChangeShapeType="1" noTextEdit="1"/>
          </p:cNvSpPr>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046746" y="586822"/>
            <a:ext cx="3560252" cy="1645920"/>
          </a:xfrm>
        </p:spPr>
        <p:txBody>
          <a:bodyPr>
            <a:normAutofit/>
          </a:bodyPr>
          <a:lstStyle/>
          <a:p>
            <a:r>
              <a:rPr lang="en-US" sz="3200" dirty="0"/>
              <a:t>Methodology &amp; Implementation</a:t>
            </a:r>
          </a:p>
        </p:txBody>
      </p:sp>
      <p:sp>
        <p:nvSpPr>
          <p:cNvPr id="16" name="Rectangle 15"/>
          <p:cNvSpPr>
            <a:spLocks noGrp="1" noRot="1" noChangeAspect="1" noMove="1" noResize="1" noEditPoints="1" noAdjustHandles="1" noChangeArrowheads="1" noChangeShapeType="1" noTextEdit="1"/>
          </p:cNvSpPr>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p:cNvSpPr>
            <a:spLocks noGrp="1" noRot="1" noChangeAspect="1" noMove="1" noResize="1" noEditPoints="1" noAdjustHandles="1" noChangeArrowheads="1" noChangeShapeType="1" noTextEdit="1"/>
          </p:cNvSpPr>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Content Placeholder 8"/>
          <p:cNvSpPr>
            <a:spLocks noGrp="1"/>
          </p:cNvSpPr>
          <p:nvPr>
            <p:ph idx="1"/>
          </p:nvPr>
        </p:nvSpPr>
        <p:spPr>
          <a:xfrm>
            <a:off x="5351164" y="586822"/>
            <a:ext cx="6002636" cy="1645920"/>
          </a:xfrm>
        </p:spPr>
        <p:txBody>
          <a:bodyPr anchor="ctr">
            <a:normAutofit/>
          </a:bodyPr>
          <a:lstStyle/>
          <a:p>
            <a:pPr marL="0" indent="0">
              <a:buNone/>
            </a:pPr>
            <a:r>
              <a:rPr lang="en-US" sz="1800" dirty="0"/>
              <a:t>Data Preprocessing, Machine Learning Models, Implementation</a:t>
            </a:r>
          </a:p>
        </p:txBody>
      </p:sp>
      <p:sp>
        <p:nvSpPr>
          <p:cNvPr id="4" name="TextBox 3">
            <a:extLst>
              <a:ext uri="{FF2B5EF4-FFF2-40B4-BE49-F238E27FC236}">
                <a16:creationId xmlns:a16="http://schemas.microsoft.com/office/drawing/2014/main" id="{18EC4CA5-E423-E179-A85B-D3EF003AB790}"/>
              </a:ext>
            </a:extLst>
          </p:cNvPr>
          <p:cNvSpPr txBox="1"/>
          <p:nvPr/>
        </p:nvSpPr>
        <p:spPr>
          <a:xfrm>
            <a:off x="696686" y="2760617"/>
            <a:ext cx="10458994" cy="923330"/>
          </a:xfrm>
          <a:prstGeom prst="rect">
            <a:avLst/>
          </a:prstGeom>
          <a:noFill/>
        </p:spPr>
        <p:txBody>
          <a:bodyPr wrap="square" rtlCol="0">
            <a:spAutoFit/>
          </a:bodyPr>
          <a:lstStyle/>
          <a:p>
            <a:pPr algn="just"/>
            <a:r>
              <a:rPr lang="en-US" b="1" dirty="0"/>
              <a:t>Data Preprocessing </a:t>
            </a:r>
            <a:r>
              <a:rPr lang="en-US" dirty="0"/>
              <a:t>- The datasets which were collected from UCI machine learning repository and Kaggle website contain unfiltered data which must be filtered before the final data set can be used to train the </a:t>
            </a:r>
          </a:p>
          <a:p>
            <a:pPr algn="just"/>
            <a:r>
              <a:rPr lang="en-US" dirty="0"/>
              <a:t>model. Also, data standardization, feature selection, handling imbalanced dataset is performed.</a:t>
            </a:r>
          </a:p>
        </p:txBody>
      </p:sp>
      <p:sp>
        <p:nvSpPr>
          <p:cNvPr id="11" name="TextBox 10">
            <a:extLst>
              <a:ext uri="{FF2B5EF4-FFF2-40B4-BE49-F238E27FC236}">
                <a16:creationId xmlns:a16="http://schemas.microsoft.com/office/drawing/2014/main" id="{F76FADB6-62FD-8D66-D881-EF260E0A1C98}"/>
              </a:ext>
            </a:extLst>
          </p:cNvPr>
          <p:cNvSpPr txBox="1"/>
          <p:nvPr/>
        </p:nvSpPr>
        <p:spPr>
          <a:xfrm>
            <a:off x="696686" y="3885978"/>
            <a:ext cx="10458994" cy="923330"/>
          </a:xfrm>
          <a:prstGeom prst="rect">
            <a:avLst/>
          </a:prstGeom>
          <a:noFill/>
        </p:spPr>
        <p:txBody>
          <a:bodyPr wrap="square" rtlCol="0">
            <a:spAutoFit/>
          </a:bodyPr>
          <a:lstStyle/>
          <a:p>
            <a:pPr algn="just"/>
            <a:r>
              <a:rPr lang="en-US" b="1" dirty="0"/>
              <a:t>Machine Learning Models </a:t>
            </a:r>
            <a:r>
              <a:rPr lang="en-US" dirty="0"/>
              <a:t>–Series of classification models are built to perform classification of the death event. They are Decision tree, Random forest, Linear regression, Logistic regression, Support vector machine (linear, poly, </a:t>
            </a:r>
            <a:r>
              <a:rPr lang="en-US" dirty="0" err="1"/>
              <a:t>rbf</a:t>
            </a:r>
            <a:r>
              <a:rPr lang="en-US" dirty="0"/>
              <a:t>), K nearest neighbors and Naive bayes</a:t>
            </a:r>
          </a:p>
        </p:txBody>
      </p:sp>
      <p:sp>
        <p:nvSpPr>
          <p:cNvPr id="12" name="TextBox 11">
            <a:extLst>
              <a:ext uri="{FF2B5EF4-FFF2-40B4-BE49-F238E27FC236}">
                <a16:creationId xmlns:a16="http://schemas.microsoft.com/office/drawing/2014/main" id="{D64153A8-8B49-13C3-C022-B2698EBB7306}"/>
              </a:ext>
            </a:extLst>
          </p:cNvPr>
          <p:cNvSpPr txBox="1"/>
          <p:nvPr/>
        </p:nvSpPr>
        <p:spPr>
          <a:xfrm>
            <a:off x="696686" y="5074698"/>
            <a:ext cx="10458994" cy="1200329"/>
          </a:xfrm>
          <a:prstGeom prst="rect">
            <a:avLst/>
          </a:prstGeom>
          <a:noFill/>
        </p:spPr>
        <p:txBody>
          <a:bodyPr wrap="square" rtlCol="0">
            <a:spAutoFit/>
          </a:bodyPr>
          <a:lstStyle/>
          <a:p>
            <a:pPr algn="just"/>
            <a:r>
              <a:rPr lang="en-US" b="1" dirty="0"/>
              <a:t>Implementation </a:t>
            </a:r>
            <a:r>
              <a:rPr lang="en-US" dirty="0"/>
              <a:t>– The language used in this project is Python programming. I have run python code in anaconda navigator’s Jupyter notebook.  The advantage of Jupyter notebook is that while writing code, it’s really helpful for Data visualization and plotting some graphs like histogram and heatmap of correlated matrices. Deployment of the model which gave the best performance metrics.</a:t>
            </a:r>
          </a:p>
        </p:txBody>
      </p:sp>
    </p:spTree>
    <p:extLst>
      <p:ext uri="{BB962C8B-B14F-4D97-AF65-F5344CB8AC3E}">
        <p14:creationId xmlns:p14="http://schemas.microsoft.com/office/powerpoint/2010/main" val="3291686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0" kern="1200">
                <a:solidFill>
                  <a:schemeClr val="lt1"/>
                </a:solidFill>
                <a:effectLst/>
                <a:latin typeface="+mn-lt"/>
                <a:ea typeface="+mn-ea"/>
                <a:cs typeface="+mn-cs"/>
              </a:rPr>
              <a:t>Heart disease dataset collected from UCI machine learning repo. </a:t>
            </a:r>
            <a:endParaRPr lang="en-US" b="0" dirty="0"/>
          </a:p>
        </p:txBody>
      </p:sp>
      <p:sp useBgFill="1">
        <p:nvSpPr>
          <p:cNvPr id="14" name="Rectangle 13"/>
          <p:cNvSpPr>
            <a:spLocks noGrp="1" noRot="1" noChangeAspect="1" noMove="1" noResize="1" noEditPoints="1" noAdjustHandles="1" noChangeArrowheads="1" noChangeShapeType="1" noTextEdit="1"/>
          </p:cNvSpPr>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046746" y="586822"/>
            <a:ext cx="3560252" cy="1645920"/>
          </a:xfrm>
        </p:spPr>
        <p:txBody>
          <a:bodyPr>
            <a:normAutofit/>
          </a:bodyPr>
          <a:lstStyle/>
          <a:p>
            <a:r>
              <a:rPr lang="en-US" sz="3200" dirty="0"/>
              <a:t>Analysis of Results</a:t>
            </a:r>
          </a:p>
        </p:txBody>
      </p:sp>
      <p:sp>
        <p:nvSpPr>
          <p:cNvPr id="16" name="Rectangle 15"/>
          <p:cNvSpPr>
            <a:spLocks noGrp="1" noRot="1" noChangeAspect="1" noMove="1" noResize="1" noEditPoints="1" noAdjustHandles="1" noChangeArrowheads="1" noChangeShapeType="1" noTextEdit="1"/>
          </p:cNvSpPr>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p:cNvSpPr>
            <a:spLocks noGrp="1" noRot="1" noChangeAspect="1" noMove="1" noResize="1" noEditPoints="1" noAdjustHandles="1" noChangeArrowheads="1" noChangeShapeType="1" noTextEdit="1"/>
          </p:cNvSpPr>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Content Placeholder 8"/>
          <p:cNvSpPr>
            <a:spLocks noGrp="1"/>
          </p:cNvSpPr>
          <p:nvPr>
            <p:ph idx="1"/>
          </p:nvPr>
        </p:nvSpPr>
        <p:spPr>
          <a:xfrm>
            <a:off x="5351164" y="586822"/>
            <a:ext cx="6002636" cy="1645920"/>
          </a:xfrm>
        </p:spPr>
        <p:txBody>
          <a:bodyPr anchor="ctr">
            <a:normAutofit fontScale="77500" lnSpcReduction="20000"/>
          </a:bodyPr>
          <a:lstStyle/>
          <a:p>
            <a:pPr marL="0" marR="0" lvl="0" indent="0">
              <a:lnSpc>
                <a:spcPct val="200000"/>
              </a:lnSpc>
              <a:spcBef>
                <a:spcPts val="0"/>
              </a:spcBef>
              <a:spcAft>
                <a:spcPts val="0"/>
              </a:spcAft>
              <a:buNone/>
            </a:pPr>
            <a:r>
              <a:rPr lang="en-US" sz="1800" dirty="0"/>
              <a:t>Histograms – Observations are</a:t>
            </a:r>
          </a:p>
          <a:p>
            <a:pPr marL="342900" marR="0" lvl="0" indent="-342900">
              <a:lnSpc>
                <a:spcPct val="200000"/>
              </a:lnSpc>
              <a:spcBef>
                <a:spcPts val="0"/>
              </a:spcBef>
              <a:spcAft>
                <a:spcPts val="0"/>
              </a:spcAft>
              <a:buFont typeface="Times New Roman" panose="02020603050405020304" pitchFamily="18" charset="0"/>
              <a:buAutoNum type="arabicPeriod"/>
            </a:pPr>
            <a:r>
              <a:rPr lang="en-US" sz="1800" dirty="0"/>
              <a:t> </a:t>
            </a:r>
            <a:r>
              <a:rPr lang="en-US" sz="1800" dirty="0">
                <a:effectLst/>
                <a:latin typeface="Calibri" panose="020F0502020204030204" pitchFamily="34" charset="0"/>
                <a:ea typeface="Times New Roman" panose="02020603050405020304" pitchFamily="18" charset="0"/>
              </a:rPr>
              <a:t>With lower Ejection fraction the risk increases</a:t>
            </a:r>
            <a:endParaRPr lang="en-US" sz="1800" dirty="0">
              <a:effectLst/>
              <a:latin typeface="Times New Roman" panose="02020603050405020304" pitchFamily="18" charset="0"/>
            </a:endParaRPr>
          </a:p>
          <a:p>
            <a:pPr marL="342900" marR="0" lvl="0" indent="-342900">
              <a:lnSpc>
                <a:spcPct val="200000"/>
              </a:lnSpc>
              <a:spcBef>
                <a:spcPts val="0"/>
              </a:spcBef>
              <a:spcAft>
                <a:spcPts val="0"/>
              </a:spcAft>
              <a:buFont typeface="Times New Roman" panose="02020603050405020304" pitchFamily="18" charset="0"/>
              <a:buAutoNum type="arabicPeriod"/>
            </a:pPr>
            <a:r>
              <a:rPr lang="en-US" sz="1800" dirty="0">
                <a:effectLst/>
                <a:latin typeface="Calibri" panose="020F0502020204030204" pitchFamily="34" charset="0"/>
                <a:ea typeface="Times New Roman" panose="02020603050405020304" pitchFamily="18" charset="0"/>
              </a:rPr>
              <a:t>With higher serum creatinine levels risk increases</a:t>
            </a:r>
            <a:endParaRPr lang="en-US" sz="1800" dirty="0">
              <a:effectLst/>
              <a:latin typeface="Times New Roman" panose="02020603050405020304" pitchFamily="18" charset="0"/>
            </a:endParaRPr>
          </a:p>
          <a:p>
            <a:pPr marL="342900" marR="0" lvl="0" indent="-342900">
              <a:lnSpc>
                <a:spcPct val="200000"/>
              </a:lnSpc>
              <a:spcBef>
                <a:spcPts val="0"/>
              </a:spcBef>
              <a:spcAft>
                <a:spcPts val="0"/>
              </a:spcAft>
              <a:buFont typeface="Times New Roman" panose="02020603050405020304" pitchFamily="18" charset="0"/>
              <a:buAutoNum type="arabicPeriod"/>
            </a:pPr>
            <a:r>
              <a:rPr lang="en-US" sz="1800" dirty="0">
                <a:effectLst/>
                <a:latin typeface="Calibri" panose="020F0502020204030204" pitchFamily="34" charset="0"/>
                <a:ea typeface="Times New Roman" panose="02020603050405020304" pitchFamily="18" charset="0"/>
              </a:rPr>
              <a:t>With lower serum sodium levels risk increases</a:t>
            </a:r>
            <a:endParaRPr lang="en-US" sz="1800" dirty="0">
              <a:effectLst/>
              <a:latin typeface="Times New Roman" panose="02020603050405020304" pitchFamily="18" charset="0"/>
            </a:endParaRPr>
          </a:p>
        </p:txBody>
      </p:sp>
      <p:pic>
        <p:nvPicPr>
          <p:cNvPr id="1038" name="Picture 14">
            <a:extLst>
              <a:ext uri="{FF2B5EF4-FFF2-40B4-BE49-F238E27FC236}">
                <a16:creationId xmlns:a16="http://schemas.microsoft.com/office/drawing/2014/main" id="{78769D5F-B603-47DD-5294-01E616EED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433" y="2592002"/>
            <a:ext cx="7683138" cy="209550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a:extLst>
              <a:ext uri="{FF2B5EF4-FFF2-40B4-BE49-F238E27FC236}">
                <a16:creationId xmlns:a16="http://schemas.microsoft.com/office/drawing/2014/main" id="{101F36FB-817B-21E8-F3F1-56A5946CD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576" y="4591708"/>
            <a:ext cx="7900852"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311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0" kern="1200">
                <a:solidFill>
                  <a:schemeClr val="lt1"/>
                </a:solidFill>
                <a:effectLst/>
                <a:latin typeface="+mn-lt"/>
                <a:ea typeface="+mn-ea"/>
                <a:cs typeface="+mn-cs"/>
              </a:rPr>
              <a:t>Heart disease dataset collected from UCI machine learning repo. </a:t>
            </a:r>
            <a:endParaRPr lang="en-US" b="0" dirty="0"/>
          </a:p>
        </p:txBody>
      </p:sp>
      <p:sp useBgFill="1">
        <p:nvSpPr>
          <p:cNvPr id="14" name="Rectangle 13"/>
          <p:cNvSpPr>
            <a:spLocks noGrp="1" noRot="1" noChangeAspect="1" noMove="1" noResize="1" noEditPoints="1" noAdjustHandles="1" noChangeArrowheads="1" noChangeShapeType="1" noTextEdit="1"/>
          </p:cNvSpPr>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046746" y="586822"/>
            <a:ext cx="3560252" cy="1645920"/>
          </a:xfrm>
        </p:spPr>
        <p:txBody>
          <a:bodyPr>
            <a:normAutofit/>
          </a:bodyPr>
          <a:lstStyle/>
          <a:p>
            <a:r>
              <a:rPr lang="en-US" sz="3200" dirty="0"/>
              <a:t>Analysis of Results</a:t>
            </a:r>
          </a:p>
        </p:txBody>
      </p:sp>
      <p:sp>
        <p:nvSpPr>
          <p:cNvPr id="16" name="Rectangle 15"/>
          <p:cNvSpPr>
            <a:spLocks noGrp="1" noRot="1" noChangeAspect="1" noMove="1" noResize="1" noEditPoints="1" noAdjustHandles="1" noChangeArrowheads="1" noChangeShapeType="1" noTextEdit="1"/>
          </p:cNvSpPr>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p:cNvSpPr>
            <a:spLocks noGrp="1" noRot="1" noChangeAspect="1" noMove="1" noResize="1" noEditPoints="1" noAdjustHandles="1" noChangeArrowheads="1" noChangeShapeType="1" noTextEdit="1"/>
          </p:cNvSpPr>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Content Placeholder 8"/>
          <p:cNvSpPr>
            <a:spLocks noGrp="1"/>
          </p:cNvSpPr>
          <p:nvPr>
            <p:ph idx="1"/>
          </p:nvPr>
        </p:nvSpPr>
        <p:spPr>
          <a:xfrm>
            <a:off x="5351164" y="586822"/>
            <a:ext cx="6002636" cy="1645920"/>
          </a:xfrm>
        </p:spPr>
        <p:txBody>
          <a:bodyPr anchor="ctr">
            <a:normAutofit/>
          </a:bodyPr>
          <a:lstStyle/>
          <a:p>
            <a:pPr marL="0" indent="0">
              <a:buNone/>
            </a:pPr>
            <a:r>
              <a:rPr lang="en-US" sz="1800" dirty="0"/>
              <a:t>Correlation Matrix/Heatmap</a:t>
            </a:r>
          </a:p>
        </p:txBody>
      </p:sp>
      <p:pic>
        <p:nvPicPr>
          <p:cNvPr id="1031" name="Picture 7">
            <a:extLst>
              <a:ext uri="{FF2B5EF4-FFF2-40B4-BE49-F238E27FC236}">
                <a16:creationId xmlns:a16="http://schemas.microsoft.com/office/drawing/2014/main" id="{82B08A17-8371-B41F-3224-1B5A380C8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096" y="2545879"/>
            <a:ext cx="4687389" cy="4252131"/>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2">
            <a:extLst>
              <a:ext uri="{FF2B5EF4-FFF2-40B4-BE49-F238E27FC236}">
                <a16:creationId xmlns:a16="http://schemas.microsoft.com/office/drawing/2014/main" id="{11C89BF1-67A8-B2A7-8ED0-1F55C3030E73}"/>
              </a:ext>
            </a:extLst>
          </p:cNvPr>
          <p:cNvSpPr>
            <a:spLocks noChangeArrowheads="1"/>
          </p:cNvSpPr>
          <p:nvPr/>
        </p:nvSpPr>
        <p:spPr bwMode="auto">
          <a:xfrm>
            <a:off x="5956790" y="2813447"/>
            <a:ext cx="5721533" cy="830997"/>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n-lt"/>
              </a:rPr>
              <a:t>From the heatmap we can see that in general, features are quite uncorrelated with the exception of </a:t>
            </a:r>
            <a:r>
              <a:rPr kumimoji="0" lang="en-US" altLang="en-US" sz="1600" b="0" i="0" u="none" strike="noStrike" cap="none" normalizeH="0" baseline="0" dirty="0">
                <a:ln>
                  <a:noFill/>
                </a:ln>
                <a:solidFill>
                  <a:srgbClr val="000000"/>
                </a:solidFill>
                <a:effectLst/>
                <a:latin typeface="+mn-lt"/>
                <a:cs typeface="Courier New" panose="02070309020205020404" pitchFamily="49" charset="0"/>
              </a:rPr>
              <a:t>sex</a:t>
            </a:r>
            <a:r>
              <a:rPr kumimoji="0" lang="en-US" altLang="en-US" sz="1600" b="0" i="0" u="none" strike="noStrike" cap="none" normalizeH="0" baseline="0" dirty="0">
                <a:ln>
                  <a:noFill/>
                </a:ln>
                <a:solidFill>
                  <a:srgbClr val="000000"/>
                </a:solidFill>
                <a:effectLst/>
                <a:latin typeface="+mn-lt"/>
              </a:rPr>
              <a:t> and </a:t>
            </a:r>
            <a:r>
              <a:rPr kumimoji="0" lang="en-US" altLang="en-US" sz="1600" b="0" i="0" u="none" strike="noStrike" cap="none" normalizeH="0" baseline="0" dirty="0">
                <a:ln>
                  <a:noFill/>
                </a:ln>
                <a:solidFill>
                  <a:srgbClr val="000000"/>
                </a:solidFill>
                <a:effectLst/>
                <a:latin typeface="+mn-lt"/>
                <a:cs typeface="Courier New" panose="02070309020205020404" pitchFamily="49" charset="0"/>
              </a:rPr>
              <a:t>smoking</a:t>
            </a:r>
            <a:r>
              <a:rPr kumimoji="0" lang="en-US" altLang="en-US" sz="1600" b="0" i="0" u="none" strike="noStrike" cap="none" normalizeH="0" baseline="0" dirty="0">
                <a:ln>
                  <a:noFill/>
                </a:ln>
                <a:solidFill>
                  <a:srgbClr val="000000"/>
                </a:solidFill>
                <a:effectLst/>
                <a:latin typeface="+mn-lt"/>
              </a:rPr>
              <a:t> that seems to be slightly positively correlated</a:t>
            </a:r>
            <a:r>
              <a:rPr kumimoji="0" lang="en-US" altLang="en-US" sz="1600" b="0" i="0" u="none" strike="noStrike" cap="none" normalizeH="0" baseline="0" dirty="0">
                <a:ln>
                  <a:noFill/>
                </a:ln>
                <a:solidFill>
                  <a:schemeClr val="tx1"/>
                </a:solidFill>
                <a:effectLst/>
                <a:latin typeface="+mn-lt"/>
              </a:rPr>
              <a:t> </a:t>
            </a:r>
          </a:p>
        </p:txBody>
      </p:sp>
    </p:spTree>
    <p:extLst>
      <p:ext uri="{BB962C8B-B14F-4D97-AF65-F5344CB8AC3E}">
        <p14:creationId xmlns:p14="http://schemas.microsoft.com/office/powerpoint/2010/main" val="2315460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0" kern="1200">
                <a:solidFill>
                  <a:schemeClr val="lt1"/>
                </a:solidFill>
                <a:effectLst/>
                <a:latin typeface="+mn-lt"/>
                <a:ea typeface="+mn-ea"/>
                <a:cs typeface="+mn-cs"/>
              </a:rPr>
              <a:t>Heart disease dataset collected from UCI machine learning repo. </a:t>
            </a:r>
            <a:endParaRPr lang="en-US" b="0" dirty="0"/>
          </a:p>
        </p:txBody>
      </p:sp>
      <p:sp useBgFill="1">
        <p:nvSpPr>
          <p:cNvPr id="14" name="Rectangle 13"/>
          <p:cNvSpPr>
            <a:spLocks noGrp="1" noRot="1" noChangeAspect="1" noMove="1" noResize="1" noEditPoints="1" noAdjustHandles="1" noChangeArrowheads="1" noChangeShapeType="1" noTextEdit="1"/>
          </p:cNvSpPr>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046746" y="586822"/>
            <a:ext cx="3560252" cy="1645920"/>
          </a:xfrm>
        </p:spPr>
        <p:txBody>
          <a:bodyPr>
            <a:normAutofit/>
          </a:bodyPr>
          <a:lstStyle/>
          <a:p>
            <a:r>
              <a:rPr lang="en-US" sz="3200" dirty="0"/>
              <a:t>Analysis of Results</a:t>
            </a:r>
          </a:p>
        </p:txBody>
      </p:sp>
      <p:sp>
        <p:nvSpPr>
          <p:cNvPr id="16" name="Rectangle 15"/>
          <p:cNvSpPr>
            <a:spLocks noGrp="1" noRot="1" noChangeAspect="1" noMove="1" noResize="1" noEditPoints="1" noAdjustHandles="1" noChangeArrowheads="1" noChangeShapeType="1" noTextEdit="1"/>
          </p:cNvSpPr>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p:cNvSpPr>
            <a:spLocks noGrp="1" noRot="1" noChangeAspect="1" noMove="1" noResize="1" noEditPoints="1" noAdjustHandles="1" noChangeArrowheads="1" noChangeShapeType="1" noTextEdit="1"/>
          </p:cNvSpPr>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Content Placeholder 8"/>
          <p:cNvSpPr>
            <a:spLocks noGrp="1"/>
          </p:cNvSpPr>
          <p:nvPr>
            <p:ph idx="1"/>
          </p:nvPr>
        </p:nvSpPr>
        <p:spPr>
          <a:xfrm>
            <a:off x="5351164" y="586822"/>
            <a:ext cx="6002636" cy="1645920"/>
          </a:xfrm>
        </p:spPr>
        <p:txBody>
          <a:bodyPr anchor="ctr">
            <a:normAutofit/>
          </a:bodyPr>
          <a:lstStyle/>
          <a:p>
            <a:pPr marL="0" indent="0">
              <a:buNone/>
            </a:pPr>
            <a:r>
              <a:rPr lang="en-US" sz="1800" dirty="0"/>
              <a:t>Used accuracy and F1 scores metrics are used for model evaluation</a:t>
            </a:r>
          </a:p>
        </p:txBody>
      </p:sp>
      <p:pic>
        <p:nvPicPr>
          <p:cNvPr id="5" name="Picture 4">
            <a:extLst>
              <a:ext uri="{FF2B5EF4-FFF2-40B4-BE49-F238E27FC236}">
                <a16:creationId xmlns:a16="http://schemas.microsoft.com/office/drawing/2014/main" id="{7BF58BFB-E326-C1D9-C887-50D7233CC986}"/>
              </a:ext>
            </a:extLst>
          </p:cNvPr>
          <p:cNvPicPr>
            <a:picLocks noChangeAspect="1"/>
          </p:cNvPicPr>
          <p:nvPr/>
        </p:nvPicPr>
        <p:blipFill>
          <a:blip r:embed="rId2"/>
          <a:stretch>
            <a:fillRect/>
          </a:stretch>
        </p:blipFill>
        <p:spPr>
          <a:xfrm>
            <a:off x="554416" y="2890830"/>
            <a:ext cx="7131417" cy="3530781"/>
          </a:xfrm>
          <a:prstGeom prst="rect">
            <a:avLst/>
          </a:prstGeom>
        </p:spPr>
      </p:pic>
      <p:sp>
        <p:nvSpPr>
          <p:cNvPr id="6" name="TextBox 5">
            <a:extLst>
              <a:ext uri="{FF2B5EF4-FFF2-40B4-BE49-F238E27FC236}">
                <a16:creationId xmlns:a16="http://schemas.microsoft.com/office/drawing/2014/main" id="{FF5F7202-91BC-811B-0C81-48FC32F5A262}"/>
              </a:ext>
            </a:extLst>
          </p:cNvPr>
          <p:cNvSpPr txBox="1"/>
          <p:nvPr/>
        </p:nvSpPr>
        <p:spPr>
          <a:xfrm>
            <a:off x="618424" y="2464584"/>
            <a:ext cx="5852045" cy="369332"/>
          </a:xfrm>
          <a:prstGeom prst="rect">
            <a:avLst/>
          </a:prstGeom>
          <a:noFill/>
        </p:spPr>
        <p:txBody>
          <a:bodyPr wrap="square" rtlCol="0">
            <a:spAutoFit/>
          </a:bodyPr>
          <a:lstStyle/>
          <a:p>
            <a:r>
              <a:rPr lang="en-US" sz="1050" b="0" i="0" dirty="0">
                <a:solidFill>
                  <a:srgbClr val="000000"/>
                </a:solidFill>
                <a:effectLst/>
              </a:rPr>
              <a:t>Both </a:t>
            </a:r>
            <a:r>
              <a:rPr lang="en-US" sz="1050" b="1" i="0" dirty="0">
                <a:solidFill>
                  <a:srgbClr val="000000"/>
                </a:solidFill>
                <a:effectLst/>
              </a:rPr>
              <a:t>accuracy</a:t>
            </a:r>
            <a:r>
              <a:rPr lang="en-US" sz="1050" b="0" i="0" dirty="0">
                <a:solidFill>
                  <a:srgbClr val="000000"/>
                </a:solidFill>
                <a:effectLst/>
              </a:rPr>
              <a:t> and </a:t>
            </a:r>
            <a:r>
              <a:rPr lang="en-US" sz="1050" b="1" i="0" dirty="0">
                <a:solidFill>
                  <a:srgbClr val="000000"/>
                </a:solidFill>
                <a:effectLst/>
              </a:rPr>
              <a:t>f1 score</a:t>
            </a:r>
            <a:r>
              <a:rPr lang="en-US" sz="1050" b="0" i="0" dirty="0">
                <a:solidFill>
                  <a:srgbClr val="000000"/>
                </a:solidFill>
                <a:effectLst/>
              </a:rPr>
              <a:t> (inside parenthesis) are showed</a:t>
            </a:r>
            <a:r>
              <a:rPr lang="en-US" b="0" i="0" dirty="0">
                <a:solidFill>
                  <a:srgbClr val="000000"/>
                </a:solidFill>
                <a:effectLst/>
                <a:latin typeface="Helvetica Neue"/>
              </a:rPr>
              <a:t>.</a:t>
            </a:r>
            <a:endParaRPr lang="en-US" dirty="0"/>
          </a:p>
        </p:txBody>
      </p:sp>
      <p:sp>
        <p:nvSpPr>
          <p:cNvPr id="9" name="Rectangle 3">
            <a:extLst>
              <a:ext uri="{FF2B5EF4-FFF2-40B4-BE49-F238E27FC236}">
                <a16:creationId xmlns:a16="http://schemas.microsoft.com/office/drawing/2014/main" id="{773E0D3B-761D-30A5-1A85-D01DC9636B4D}"/>
              </a:ext>
            </a:extLst>
          </p:cNvPr>
          <p:cNvSpPr>
            <a:spLocks noChangeArrowheads="1"/>
          </p:cNvSpPr>
          <p:nvPr/>
        </p:nvSpPr>
        <p:spPr bwMode="auto">
          <a:xfrm>
            <a:off x="7931331" y="3018564"/>
            <a:ext cx="3422469" cy="13849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en-US" sz="1200" b="0" i="0" u="none" strike="noStrike" cap="none" normalizeH="0" baseline="0" dirty="0">
                <a:ln>
                  <a:noFill/>
                </a:ln>
                <a:solidFill>
                  <a:srgbClr val="000000"/>
                </a:solidFill>
                <a:effectLst/>
                <a:latin typeface="+mn-lt"/>
              </a:rPr>
              <a:t>Best overall model seems to be the </a:t>
            </a:r>
            <a:r>
              <a:rPr kumimoji="0" lang="en-US" altLang="en-US" sz="1200" b="1" i="0" u="none" strike="noStrike" cap="none" normalizeH="0" baseline="0" dirty="0">
                <a:ln>
                  <a:noFill/>
                </a:ln>
                <a:solidFill>
                  <a:srgbClr val="000000"/>
                </a:solidFill>
                <a:effectLst/>
                <a:latin typeface="+mn-lt"/>
              </a:rPr>
              <a:t>random forest</a:t>
            </a:r>
            <a:r>
              <a:rPr kumimoji="0" lang="en-US" altLang="en-US" sz="1200" b="0" i="0" u="none" strike="noStrike" cap="none" normalizeH="0" baseline="0" dirty="0">
                <a:ln>
                  <a:noFill/>
                </a:ln>
                <a:solidFill>
                  <a:srgbClr val="000000"/>
                </a:solidFill>
                <a:effectLst/>
                <a:latin typeface="+mn-lt"/>
              </a:rPr>
              <a:t> trained on the oversampled dataset, that delivers the best results in terms of accuracy and f1 score.</a:t>
            </a:r>
            <a:br>
              <a:rPr kumimoji="0" lang="en-US" altLang="en-US" sz="1200" b="0" i="0" u="none" strike="noStrike" cap="none" normalizeH="0" baseline="0" dirty="0">
                <a:ln>
                  <a:noFill/>
                </a:ln>
                <a:solidFill>
                  <a:schemeClr val="tx1"/>
                </a:solidFill>
                <a:effectLst/>
                <a:latin typeface="+mn-lt"/>
              </a:rPr>
            </a:br>
            <a:r>
              <a:rPr kumimoji="0" lang="en-US" altLang="en-US" sz="1200" b="0" i="0" u="none" strike="noStrike" cap="none" normalizeH="0" baseline="0" dirty="0">
                <a:ln>
                  <a:noFill/>
                </a:ln>
                <a:solidFill>
                  <a:srgbClr val="000000"/>
                </a:solidFill>
                <a:effectLst/>
                <a:latin typeface="+mn-lt"/>
              </a:rPr>
              <a:t>Also </a:t>
            </a:r>
            <a:r>
              <a:rPr kumimoji="0" lang="en-US" altLang="en-US" sz="1200" b="1" i="0" u="none" strike="noStrike" cap="none" normalizeH="0" baseline="0" dirty="0">
                <a:ln>
                  <a:noFill/>
                </a:ln>
                <a:solidFill>
                  <a:srgbClr val="000000"/>
                </a:solidFill>
                <a:effectLst/>
                <a:latin typeface="+mn-lt"/>
              </a:rPr>
              <a:t>RBF-SVM</a:t>
            </a:r>
            <a:r>
              <a:rPr kumimoji="0" lang="en-US" altLang="en-US" sz="1200" b="0" i="0" u="none" strike="noStrike" cap="none" normalizeH="0" baseline="0" dirty="0">
                <a:ln>
                  <a:noFill/>
                </a:ln>
                <a:solidFill>
                  <a:srgbClr val="000000"/>
                </a:solidFill>
                <a:effectLst/>
                <a:latin typeface="+mn-lt"/>
              </a:rPr>
              <a:t> with </a:t>
            </a:r>
            <a:r>
              <a:rPr kumimoji="0" lang="en-US" altLang="en-US" sz="1200" b="0" i="0" u="none" strike="noStrike" cap="none" normalizeH="0" baseline="0" dirty="0">
                <a:ln>
                  <a:noFill/>
                </a:ln>
                <a:solidFill>
                  <a:srgbClr val="000000"/>
                </a:solidFill>
                <a:effectLst/>
                <a:latin typeface="+mn-lt"/>
                <a:cs typeface="Courier New" panose="02070309020205020404" pitchFamily="49" charset="0"/>
              </a:rPr>
              <a:t>class-weights=balanced</a:t>
            </a:r>
            <a:r>
              <a:rPr kumimoji="0" lang="en-US" altLang="en-US" sz="1200" b="0" i="0" u="none" strike="noStrike" cap="none" normalizeH="0" baseline="0" dirty="0">
                <a:ln>
                  <a:noFill/>
                </a:ln>
                <a:solidFill>
                  <a:srgbClr val="000000"/>
                </a:solidFill>
                <a:effectLst/>
                <a:latin typeface="+mn-lt"/>
              </a:rPr>
              <a:t> provides some good results on </a:t>
            </a:r>
            <a:r>
              <a:rPr kumimoji="0" lang="en-US" altLang="en-US" sz="1200" b="0" i="0" u="none" strike="noStrike" cap="none" normalizeH="0" baseline="0" dirty="0" err="1">
                <a:ln>
                  <a:noFill/>
                </a:ln>
                <a:solidFill>
                  <a:srgbClr val="000000"/>
                </a:solidFill>
                <a:effectLst/>
                <a:latin typeface="+mn-lt"/>
              </a:rPr>
              <a:t>KFold</a:t>
            </a:r>
            <a:r>
              <a:rPr kumimoji="0" lang="en-US" altLang="en-US" sz="1200" b="0" i="0" u="none" strike="noStrike" cap="none" normalizeH="0" baseline="0" dirty="0">
                <a:ln>
                  <a:noFill/>
                </a:ln>
                <a:solidFill>
                  <a:srgbClr val="000000"/>
                </a:solidFill>
                <a:effectLst/>
                <a:latin typeface="+mn-lt"/>
              </a:rPr>
              <a:t>.</a:t>
            </a:r>
            <a:r>
              <a:rPr kumimoji="0" lang="en-US" altLang="en-US" sz="1200" b="0" i="0" u="none" strike="noStrike" cap="none" normalizeH="0" baseline="0" dirty="0">
                <a:ln>
                  <a:noFill/>
                </a:ln>
                <a:solidFill>
                  <a:schemeClr val="tx1"/>
                </a:solidFill>
                <a:effectLst/>
                <a:latin typeface="+mn-lt"/>
              </a:rPr>
              <a:t> </a:t>
            </a:r>
          </a:p>
        </p:txBody>
      </p:sp>
    </p:spTree>
    <p:extLst>
      <p:ext uri="{BB962C8B-B14F-4D97-AF65-F5344CB8AC3E}">
        <p14:creationId xmlns:p14="http://schemas.microsoft.com/office/powerpoint/2010/main" val="224080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p:cNvSpPr>
            <a:spLocks noGrp="1" noRot="1" noChangeAspect="1" noMove="1" noResize="1" noEditPoints="1" noAdjustHandles="1" noChangeArrowheads="1" noChangeShapeType="1" noTextEdit="1"/>
          </p:cNvSpPr>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p:cNvSpPr>
            <a:spLocks noGrp="1" noRot="1" noChangeAspect="1" noMove="1" noResize="1" noEditPoints="1" noAdjustHandles="1" noChangeArrowheads="1" noChangeShapeType="1" noTextEdit="1"/>
          </p:cNvSpPr>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21792" y="1161288"/>
            <a:ext cx="3602736" cy="4526280"/>
          </a:xfrm>
        </p:spPr>
        <p:txBody>
          <a:bodyPr vert="horz" lIns="91440" tIns="45720" rIns="91440" bIns="45720" rtlCol="0" anchor="ctr">
            <a:normAutofit/>
          </a:bodyPr>
          <a:lstStyle/>
          <a:p>
            <a:r>
              <a:rPr lang="en-US" sz="4000" dirty="0"/>
              <a:t>Conclusions &amp; Future Work</a:t>
            </a:r>
          </a:p>
        </p:txBody>
      </p:sp>
      <p:sp>
        <p:nvSpPr>
          <p:cNvPr id="24" name="Rectangle 23"/>
          <p:cNvSpPr>
            <a:spLocks noGrp="1" noRot="1" noChangeAspect="1" noMove="1" noResize="1" noEditPoints="1" noAdjustHandles="1" noChangeArrowheads="1" noChangeShapeType="1" noTextEdit="1"/>
          </p:cNvSpPr>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p:cNvSpPr txBox="1"/>
          <p:nvPr/>
        </p:nvSpPr>
        <p:spPr>
          <a:xfrm>
            <a:off x="5434149" y="932688"/>
            <a:ext cx="5916603" cy="4992624"/>
          </a:xfrm>
          <a:prstGeom prst="rect">
            <a:avLst/>
          </a:prstGeom>
        </p:spPr>
        <p:txBody>
          <a:bodyPr vert="horz" lIns="91440" tIns="45720" rIns="91440" bIns="45720" rtlCol="0" anchor="ctr">
            <a:normAutofit/>
          </a:bodyPr>
          <a:lstStyle/>
          <a:p>
            <a:pPr algn="just">
              <a:lnSpc>
                <a:spcPct val="90000"/>
              </a:lnSpc>
              <a:spcAft>
                <a:spcPts val="600"/>
              </a:spcAft>
            </a:pPr>
            <a:r>
              <a:rPr lang="en-US" sz="1600" dirty="0"/>
              <a:t>In this research, I have used 11 different machine learning algorithms such Decision tree, Random forest, Linear regression, Logistic regression, Support vector machine (linear, poly, </a:t>
            </a:r>
            <a:r>
              <a:rPr lang="en-US" sz="1600" dirty="0" err="1"/>
              <a:t>rbf</a:t>
            </a:r>
            <a:r>
              <a:rPr lang="en-US" sz="1600" dirty="0"/>
              <a:t>), K nearest neighbors and Naive bayes for prediction of heart disease. I have used dataset from the UCI machine learning repository . </a:t>
            </a:r>
            <a:r>
              <a:rPr kumimoji="0" lang="en-US" altLang="en-US" sz="1600" b="0" i="0" u="none" strike="noStrike" cap="none" normalizeH="0" baseline="0" dirty="0">
                <a:ln>
                  <a:noFill/>
                </a:ln>
                <a:solidFill>
                  <a:srgbClr val="000000"/>
                </a:solidFill>
                <a:effectLst/>
                <a:latin typeface="+mn-lt"/>
              </a:rPr>
              <a:t>Best overall model seems to be the </a:t>
            </a:r>
            <a:r>
              <a:rPr kumimoji="0" lang="en-US" altLang="en-US" sz="1600" b="1" i="0" u="none" strike="noStrike" cap="none" normalizeH="0" baseline="0" dirty="0">
                <a:ln>
                  <a:noFill/>
                </a:ln>
                <a:solidFill>
                  <a:srgbClr val="000000"/>
                </a:solidFill>
                <a:effectLst/>
                <a:latin typeface="+mn-lt"/>
              </a:rPr>
              <a:t>random forest</a:t>
            </a:r>
            <a:r>
              <a:rPr kumimoji="0" lang="en-US" altLang="en-US" sz="1600" b="0" i="0" u="none" strike="noStrike" cap="none" normalizeH="0" baseline="0" dirty="0">
                <a:ln>
                  <a:noFill/>
                </a:ln>
                <a:solidFill>
                  <a:srgbClr val="000000"/>
                </a:solidFill>
                <a:effectLst/>
                <a:latin typeface="+mn-lt"/>
              </a:rPr>
              <a:t> trained on the oversampled dataset, that delivers the best results in terms of accuracy and f1 score. </a:t>
            </a:r>
            <a:r>
              <a:rPr lang="en-US" sz="1600" dirty="0"/>
              <a:t>For Performance measurement, I used accuracy and F1 scores</a:t>
            </a:r>
          </a:p>
          <a:p>
            <a:pPr algn="just">
              <a:lnSpc>
                <a:spcPct val="90000"/>
              </a:lnSpc>
              <a:spcAft>
                <a:spcPts val="600"/>
              </a:spcAft>
            </a:pPr>
            <a:r>
              <a:rPr lang="en-US" sz="1600" dirty="0"/>
              <a:t>evaluation metrics. </a:t>
            </a:r>
          </a:p>
          <a:p>
            <a:pPr algn="just">
              <a:lnSpc>
                <a:spcPct val="90000"/>
              </a:lnSpc>
              <a:spcAft>
                <a:spcPts val="600"/>
              </a:spcAft>
            </a:pPr>
            <a:r>
              <a:rPr lang="en-US" sz="1600" dirty="0"/>
              <a:t>Based on the results which we got in this research it  indicates that applying machine learning algorithms are important to predict heart disease in an early stage. This system could assist doctors in diagnosing heart disease.</a:t>
            </a:r>
          </a:p>
          <a:p>
            <a:pPr algn="just">
              <a:lnSpc>
                <a:spcPct val="90000"/>
              </a:lnSpc>
              <a:spcAft>
                <a:spcPts val="600"/>
              </a:spcAft>
            </a:pPr>
            <a:r>
              <a:rPr lang="en-US" sz="1600" dirty="0"/>
              <a:t>In the future, I may investigate deep learning algorithms to see the results.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992</Words>
  <Application>Microsoft Office PowerPoint</Application>
  <PresentationFormat>Widescreen</PresentationFormat>
  <Paragraphs>112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Helvetica Neue</vt:lpstr>
      <vt:lpstr>Times New Roman</vt:lpstr>
      <vt:lpstr>Office Theme</vt:lpstr>
      <vt:lpstr>Predicting the Mortality based on Clinical Data of patients with Cardiovascular Disease</vt:lpstr>
      <vt:lpstr>Agenda</vt:lpstr>
      <vt:lpstr>Project Motivation &amp; Background</vt:lpstr>
      <vt:lpstr>PowerPoint Presentation</vt:lpstr>
      <vt:lpstr>Methodology &amp; Implementation</vt:lpstr>
      <vt:lpstr>Analysis of Results</vt:lpstr>
      <vt:lpstr>Analysis of Results</vt:lpstr>
      <vt:lpstr>Analysis of Results</vt:lpstr>
      <vt:lpstr>Conclusions &amp; 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Mortality based on Clinical Data of patients with Cardiovascular Disease</dc:title>
  <dc:creator>Abhigyan Misra</dc:creator>
  <cp:lastModifiedBy>Supraja Rapuru</cp:lastModifiedBy>
  <cp:revision>13</cp:revision>
  <dcterms:created xsi:type="dcterms:W3CDTF">2020-11-16T05:48:00Z</dcterms:created>
  <dcterms:modified xsi:type="dcterms:W3CDTF">2022-07-03T22:55:29Z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0F8E61299202405E9EC3CA4A09019943</vt:lpwstr>
  </property>
  <property fmtid="{D5CDD505-2E9C-101B-9397-08002B2CF9AE}" pid="3" name="KSOProductBuildVer">
    <vt:lpwstr>1033-11.2.0.11156</vt:lpwstr>
  </property>
</Properties>
</file>