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sldIdLst>
    <p:sldId id="256" r:id="rId3"/>
    <p:sldId id="263" r:id="rId4"/>
    <p:sldId id="265" r:id="rId5"/>
    <p:sldId id="264" r:id="rId6"/>
    <p:sldId id="267"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114" d="100"/>
          <a:sy n="114" d="100"/>
        </p:scale>
        <p:origin x="474" y="102"/>
      </p:cViewPr>
      <p:guideLst>
        <p:guide orient="horz" pos="912"/>
        <p:guide pos="3840"/>
        <p:guide orient="horz" pos="3984"/>
        <p:guide orient="horz" pos="24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000E-1A2E-4D2B-BADE-37753AB93090}"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26AB8-ACBE-42E6-92F5-667EDDCD965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50ACFF-56C3-4453-9BAD-A02FE717F8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50ACFF-56C3-4453-9BAD-A02FE717F8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50ACFF-56C3-4453-9BAD-A02FE717F8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50ACFF-56C3-4453-9BAD-A02FE717F8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50ACFF-56C3-4453-9BAD-A02FE717F83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050ACFF-56C3-4453-9BAD-A02FE717F83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050ACFF-56C3-4453-9BAD-A02FE717F83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050ACFF-56C3-4453-9BAD-A02FE717F83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ACFF-56C3-4453-9BAD-A02FE717F83E}"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50ACFF-56C3-4453-9BAD-A02FE717F83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50ACFF-56C3-4453-9BAD-A02FE717F83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4A7955-6230-48B4-BD8B-A7C460F7594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hingle">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0ACFF-56C3-4453-9BAD-A02FE717F83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A7955-6230-48B4-BD8B-A7C460F7594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0560" y="1167130"/>
            <a:ext cx="10436225" cy="324104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0330" y="1969770"/>
            <a:ext cx="8405495" cy="923290"/>
          </a:xfrm>
          <a:prstGeom prst="rect">
            <a:avLst/>
          </a:prstGeom>
          <a:noFill/>
        </p:spPr>
        <p:txBody>
          <a:bodyPr wrap="square" lIns="0" tIns="0" rIns="0" bIns="0" rtlCol="0" anchor="ctr">
            <a:spAutoFit/>
          </a:bodyPr>
          <a:lstStyle/>
          <a:p>
            <a:r>
              <a:rPr lang="en-US" sz="6000" b="1" dirty="0">
                <a:solidFill>
                  <a:schemeClr val="bg1"/>
                </a:solidFill>
                <a:latin typeface="+mj-lt"/>
              </a:rPr>
              <a:t>EXECUTIVE</a:t>
            </a:r>
            <a:r>
              <a:rPr lang="en-US" sz="6000" dirty="0">
                <a:solidFill>
                  <a:schemeClr val="bg1"/>
                </a:solidFill>
                <a:latin typeface="+mj-lt"/>
              </a:rPr>
              <a:t> SUMMARY</a:t>
            </a:r>
            <a:endParaRPr lang="en-US" sz="6600" dirty="0">
              <a:solidFill>
                <a:schemeClr val="bg1"/>
              </a:solidFill>
              <a:latin typeface="+mj-lt"/>
            </a:endParaRPr>
          </a:p>
        </p:txBody>
      </p:sp>
      <p:sp>
        <p:nvSpPr>
          <p:cNvPr id="9" name="TextBox 8"/>
          <p:cNvSpPr txBox="1"/>
          <p:nvPr/>
        </p:nvSpPr>
        <p:spPr>
          <a:xfrm>
            <a:off x="3260725" y="3064510"/>
            <a:ext cx="3826510" cy="245745"/>
          </a:xfrm>
          <a:prstGeom prst="rect">
            <a:avLst/>
          </a:prstGeom>
          <a:noFill/>
        </p:spPr>
        <p:txBody>
          <a:bodyPr wrap="square" lIns="0" tIns="0" rIns="0" bIns="0" rtlCol="0">
            <a:spAutoFit/>
          </a:bodyPr>
          <a:lstStyle/>
          <a:p>
            <a:r>
              <a:rPr lang="en-US" sz="1600" dirty="0">
                <a:solidFill>
                  <a:schemeClr val="bg1"/>
                </a:solidFill>
              </a:rPr>
              <a:t>Airline Safety Analysis: ABC Airlines</a:t>
            </a:r>
            <a:endParaRPr lang="en-US" sz="1600" dirty="0">
              <a:solidFill>
                <a:schemeClr val="bg1"/>
              </a:solidFill>
            </a:endParaRPr>
          </a:p>
        </p:txBody>
      </p:sp>
      <p:sp>
        <p:nvSpPr>
          <p:cNvPr id="2" name="Title 1" hidden="1"/>
          <p:cNvSpPr>
            <a:spLocks noGrp="1"/>
          </p:cNvSpPr>
          <p:nvPr>
            <p:ph type="title" idx="4294967295"/>
          </p:nvPr>
        </p:nvSpPr>
        <p:spPr>
          <a:xfrm>
            <a:off x="0" y="365125"/>
            <a:ext cx="10515600" cy="1325563"/>
          </a:xfrm>
        </p:spPr>
        <p:txBody>
          <a:bodyPr/>
          <a:lstStyle/>
          <a:p>
            <a:r>
              <a:rPr lang="en-US" dirty="0"/>
              <a:t>Balanced scorecard slide 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alphaModFix amt="47000"/>
            <a:extLst>
              <a:ext uri="{28A0092B-C50C-407E-A947-70E740481C1C}">
                <a14:useLocalDpi xmlns:a14="http://schemas.microsoft.com/office/drawing/2010/main" val="0"/>
              </a:ext>
            </a:extLst>
          </a:blip>
          <a:stretch>
            <a:fillRect/>
          </a:stretch>
        </p:blipFill>
        <p:spPr>
          <a:xfrm>
            <a:off x="4031851" y="1236632"/>
            <a:ext cx="2424000" cy="2424000"/>
          </a:xfrm>
          <a:prstGeom prst="rect">
            <a:avLst/>
          </a:prstGeom>
        </p:spPr>
      </p:pic>
      <p:pic>
        <p:nvPicPr>
          <p:cNvPr id="11" name="Picture 10"/>
          <p:cNvPicPr>
            <a:picLocks noChangeAspect="1"/>
          </p:cNvPicPr>
          <p:nvPr/>
        </p:nvPicPr>
        <p:blipFill>
          <a:blip r:embed="rId2">
            <a:alphaModFix amt="47000"/>
            <a:extLst>
              <a:ext uri="{28A0092B-C50C-407E-A947-70E740481C1C}">
                <a14:useLocalDpi xmlns:a14="http://schemas.microsoft.com/office/drawing/2010/main" val="0"/>
              </a:ext>
            </a:extLst>
          </a:blip>
          <a:stretch>
            <a:fillRect/>
          </a:stretch>
        </p:blipFill>
        <p:spPr>
          <a:xfrm>
            <a:off x="7847381" y="1236632"/>
            <a:ext cx="2539682" cy="2620643"/>
          </a:xfrm>
          <a:prstGeom prst="rect">
            <a:avLst/>
          </a:prstGeom>
        </p:spPr>
      </p:pic>
      <p:sp>
        <p:nvSpPr>
          <p:cNvPr id="2" name="Rectangle 1"/>
          <p:cNvSpPr/>
          <p:nvPr/>
        </p:nvSpPr>
        <p:spPr>
          <a:xfrm>
            <a:off x="11607800" y="0"/>
            <a:ext cx="584200" cy="58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273800"/>
            <a:ext cx="584200"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75C75738-883E-4D82-874A-987559CF11A8}" type="datetime1">
              <a:rPr lang="en-US" smtClean="0"/>
            </a:fld>
            <a:endParaRPr lang="en-US" dirty="0"/>
          </a:p>
        </p:txBody>
      </p:sp>
      <p:sp>
        <p:nvSpPr>
          <p:cNvPr id="4" name="Slide Number Placeholder 3"/>
          <p:cNvSpPr>
            <a:spLocks noGrp="1"/>
          </p:cNvSpPr>
          <p:nvPr>
            <p:ph type="sldNum" sz="quarter" idx="12"/>
          </p:nvPr>
        </p:nvSpPr>
        <p:spPr/>
        <p:txBody>
          <a:bodyPr/>
          <a:lstStyle/>
          <a:p>
            <a:fld id="{5A4A7955-6230-48B4-BD8B-A7C460F75945}" type="slidenum">
              <a:rPr lang="en-US" smtClean="0"/>
            </a:fld>
            <a:endParaRPr lang="en-US" dirty="0"/>
          </a:p>
        </p:txBody>
      </p:sp>
      <p:sp>
        <p:nvSpPr>
          <p:cNvPr id="7" name="Title 6" hidden="1"/>
          <p:cNvSpPr>
            <a:spLocks noGrp="1"/>
          </p:cNvSpPr>
          <p:nvPr>
            <p:ph type="title" idx="4294967295"/>
          </p:nvPr>
        </p:nvSpPr>
        <p:spPr>
          <a:xfrm>
            <a:off x="0" y="365125"/>
            <a:ext cx="10515600" cy="1325563"/>
          </a:xfrm>
        </p:spPr>
        <p:txBody>
          <a:bodyPr/>
          <a:lstStyle/>
          <a:p>
            <a:r>
              <a:rPr lang="en-US" dirty="0"/>
              <a:t>Balanced scorecard slide 2</a:t>
            </a:r>
            <a:endParaRPr lang="en-US" dirty="0"/>
          </a:p>
        </p:txBody>
      </p:sp>
      <p:sp>
        <p:nvSpPr>
          <p:cNvPr id="13" name="TextBox 12"/>
          <p:cNvSpPr txBox="1"/>
          <p:nvPr/>
        </p:nvSpPr>
        <p:spPr>
          <a:xfrm>
            <a:off x="1463904" y="292100"/>
            <a:ext cx="9264193" cy="492443"/>
          </a:xfrm>
          <a:prstGeom prst="rect">
            <a:avLst/>
          </a:prstGeom>
          <a:noFill/>
        </p:spPr>
        <p:txBody>
          <a:bodyPr wrap="square" lIns="0" tIns="0" rIns="0" bIns="0" rtlCol="0" anchor="ctr">
            <a:spAutoFit/>
          </a:bodyPr>
          <a:lstStyle/>
          <a:p>
            <a:pPr algn="ctr"/>
            <a:r>
              <a:rPr lang="en-US" sz="3200" b="1" dirty="0">
                <a:latin typeface="+mj-lt"/>
              </a:rPr>
              <a:t>Comparison - </a:t>
            </a:r>
            <a:r>
              <a:rPr lang="en-US" sz="3200" dirty="0">
                <a:latin typeface="+mj-lt"/>
              </a:rPr>
              <a:t>Other Means of Travel</a:t>
            </a:r>
            <a:endParaRPr lang="en-US" sz="3600" dirty="0">
              <a:latin typeface="+mj-lt"/>
            </a:endParaRPr>
          </a:p>
        </p:txBody>
      </p:sp>
      <p:sp>
        <p:nvSpPr>
          <p:cNvPr id="14" name="TextBox 13"/>
          <p:cNvSpPr txBox="1"/>
          <p:nvPr/>
        </p:nvSpPr>
        <p:spPr>
          <a:xfrm>
            <a:off x="838200" y="903626"/>
            <a:ext cx="10439398" cy="984885"/>
          </a:xfrm>
          <a:prstGeom prst="rect">
            <a:avLst/>
          </a:prstGeom>
          <a:noFill/>
        </p:spPr>
        <p:txBody>
          <a:bodyPr wrap="square" lIns="0" tIns="0" rIns="0" bIns="0" rtlCol="0">
            <a:spAutoFit/>
          </a:bodyPr>
          <a:lstStyle/>
          <a:p>
            <a:pPr algn="ctr"/>
            <a:r>
              <a:rPr lang="en-US" sz="1600" dirty="0"/>
              <a:t>From a passenger standpoint airplane is the 6</a:t>
            </a:r>
            <a:r>
              <a:rPr lang="en-US" sz="1600" baseline="30000" dirty="0"/>
              <a:t>th</a:t>
            </a:r>
            <a:r>
              <a:rPr lang="en-US" sz="1600" dirty="0"/>
              <a:t> most used mode of transportation whereas car is at the 2</a:t>
            </a:r>
            <a:r>
              <a:rPr lang="en-US" sz="1600" baseline="30000" dirty="0"/>
              <a:t>nd</a:t>
            </a:r>
            <a:r>
              <a:rPr lang="en-US" sz="1600" dirty="0"/>
              <a:t> place. From the worldwide flights incident statistics and US road incident statistics, average annual auto fatality is </a:t>
            </a:r>
            <a:r>
              <a:rPr lang="en-US" sz="1600" b="1" dirty="0"/>
              <a:t>129</a:t>
            </a:r>
            <a:r>
              <a:rPr lang="en-US" sz="1600" dirty="0"/>
              <a:t> times more than average annual due to airlines. Between the </a:t>
            </a:r>
            <a:r>
              <a:rPr lang="en-US" sz="1600" b="1" dirty="0"/>
              <a:t>1985-1999 </a:t>
            </a:r>
            <a:r>
              <a:rPr lang="en-US" sz="1600" dirty="0"/>
              <a:t>and </a:t>
            </a:r>
            <a:r>
              <a:rPr lang="en-US" sz="1600" b="1" dirty="0"/>
              <a:t>2000-2014 </a:t>
            </a:r>
            <a:r>
              <a:rPr lang="en-US" sz="1600" dirty="0"/>
              <a:t>timeframe, there is decreasing trend in total fatality in both cases. </a:t>
            </a:r>
            <a:endParaRPr lang="en-US" sz="1600" dirty="0"/>
          </a:p>
        </p:txBody>
      </p:sp>
      <p:grpSp>
        <p:nvGrpSpPr>
          <p:cNvPr id="36" name="Group 35"/>
          <p:cNvGrpSpPr/>
          <p:nvPr/>
        </p:nvGrpSpPr>
        <p:grpSpPr>
          <a:xfrm>
            <a:off x="4504829" y="3030101"/>
            <a:ext cx="5080739" cy="529161"/>
            <a:chOff x="4045955" y="3030101"/>
            <a:chExt cx="5080739" cy="529161"/>
          </a:xfrm>
        </p:grpSpPr>
        <p:sp>
          <p:nvSpPr>
            <p:cNvPr id="30" name="TextBox 29"/>
            <p:cNvSpPr txBox="1"/>
            <p:nvPr/>
          </p:nvSpPr>
          <p:spPr>
            <a:xfrm>
              <a:off x="7762134" y="3066819"/>
              <a:ext cx="1364560" cy="492443"/>
            </a:xfrm>
            <a:prstGeom prst="rect">
              <a:avLst/>
            </a:prstGeom>
            <a:solidFill>
              <a:schemeClr val="tx2"/>
            </a:solidFill>
          </p:spPr>
          <p:txBody>
            <a:bodyPr wrap="square" lIns="0" tIns="0" rIns="0" bIns="0" rtlCol="0">
              <a:spAutoFit/>
            </a:bodyPr>
            <a:lstStyle>
              <a:defPPr>
                <a:defRPr lang="en-US"/>
              </a:defPPr>
              <a:lvl1pPr algn="ctr">
                <a:defRPr sz="6000">
                  <a:solidFill>
                    <a:schemeClr val="bg1"/>
                  </a:solidFill>
                  <a:latin typeface="+mj-lt"/>
                </a:defRPr>
              </a:lvl1pPr>
            </a:lstStyle>
            <a:p>
              <a:r>
                <a:rPr lang="en-US" sz="3200" dirty="0"/>
                <a:t>324</a:t>
              </a:r>
              <a:endParaRPr lang="en-US" sz="3200" dirty="0"/>
            </a:p>
          </p:txBody>
        </p:sp>
        <p:sp>
          <p:nvSpPr>
            <p:cNvPr id="38" name="TextBox 37"/>
            <p:cNvSpPr txBox="1"/>
            <p:nvPr/>
          </p:nvSpPr>
          <p:spPr>
            <a:xfrm>
              <a:off x="4045955" y="3030101"/>
              <a:ext cx="1240190" cy="492443"/>
            </a:xfrm>
            <a:prstGeom prst="rect">
              <a:avLst/>
            </a:prstGeom>
            <a:solidFill>
              <a:schemeClr val="accent1"/>
            </a:solidFill>
          </p:spPr>
          <p:txBody>
            <a:bodyPr wrap="square" lIns="0" tIns="0" rIns="0" bIns="0" rtlCol="0">
              <a:spAutoFit/>
            </a:bodyPr>
            <a:lstStyle>
              <a:defPPr>
                <a:defRPr lang="en-US"/>
              </a:defPPr>
              <a:lvl1pPr algn="ctr">
                <a:defRPr sz="3200">
                  <a:solidFill>
                    <a:schemeClr val="bg1"/>
                  </a:solidFill>
                  <a:latin typeface="+mj-lt"/>
                </a:defRPr>
              </a:lvl1pPr>
            </a:lstStyle>
            <a:p>
              <a:r>
                <a:rPr lang="en-US" dirty="0"/>
                <a:t>42000</a:t>
              </a:r>
              <a:endParaRPr lang="en-US" dirty="0"/>
            </a:p>
          </p:txBody>
        </p:sp>
      </p:grpSp>
      <p:grpSp>
        <p:nvGrpSpPr>
          <p:cNvPr id="78" name="Group 77" descr="This image is an icon of a bar chart. "/>
          <p:cNvGrpSpPr/>
          <p:nvPr/>
        </p:nvGrpSpPr>
        <p:grpSpPr>
          <a:xfrm>
            <a:off x="7468449" y="4934265"/>
            <a:ext cx="347679" cy="336153"/>
            <a:chOff x="4892675" y="2501900"/>
            <a:chExt cx="287338" cy="277813"/>
          </a:xfrm>
          <a:solidFill>
            <a:schemeClr val="bg1"/>
          </a:solidFill>
        </p:grpSpPr>
        <p:sp>
          <p:nvSpPr>
            <p:cNvPr id="79" name="Freeform 300"/>
            <p:cNvSpPr/>
            <p:nvPr/>
          </p:nvSpPr>
          <p:spPr bwMode="auto">
            <a:xfrm>
              <a:off x="4924425" y="2501900"/>
              <a:ext cx="227013" cy="157163"/>
            </a:xfrm>
            <a:custGeom>
              <a:avLst/>
              <a:gdLst>
                <a:gd name="T0" fmla="*/ 19 w 712"/>
                <a:gd name="T1" fmla="*/ 494 h 495"/>
                <a:gd name="T2" fmla="*/ 679 w 712"/>
                <a:gd name="T3" fmla="*/ 60 h 495"/>
                <a:gd name="T4" fmla="*/ 668 w 712"/>
                <a:gd name="T5" fmla="*/ 167 h 495"/>
                <a:gd name="T6" fmla="*/ 669 w 712"/>
                <a:gd name="T7" fmla="*/ 173 h 495"/>
                <a:gd name="T8" fmla="*/ 672 w 712"/>
                <a:gd name="T9" fmla="*/ 177 h 495"/>
                <a:gd name="T10" fmla="*/ 677 w 712"/>
                <a:gd name="T11" fmla="*/ 180 h 495"/>
                <a:gd name="T12" fmla="*/ 682 w 712"/>
                <a:gd name="T13" fmla="*/ 180 h 495"/>
                <a:gd name="T14" fmla="*/ 688 w 712"/>
                <a:gd name="T15" fmla="*/ 179 h 495"/>
                <a:gd name="T16" fmla="*/ 696 w 712"/>
                <a:gd name="T17" fmla="*/ 173 h 495"/>
                <a:gd name="T18" fmla="*/ 712 w 712"/>
                <a:gd name="T19" fmla="*/ 31 h 495"/>
                <a:gd name="T20" fmla="*/ 712 w 712"/>
                <a:gd name="T21" fmla="*/ 30 h 495"/>
                <a:gd name="T22" fmla="*/ 712 w 712"/>
                <a:gd name="T23" fmla="*/ 27 h 495"/>
                <a:gd name="T24" fmla="*/ 711 w 712"/>
                <a:gd name="T25" fmla="*/ 24 h 495"/>
                <a:gd name="T26" fmla="*/ 710 w 712"/>
                <a:gd name="T27" fmla="*/ 22 h 495"/>
                <a:gd name="T28" fmla="*/ 710 w 712"/>
                <a:gd name="T29" fmla="*/ 22 h 495"/>
                <a:gd name="T30" fmla="*/ 707 w 712"/>
                <a:gd name="T31" fmla="*/ 20 h 495"/>
                <a:gd name="T32" fmla="*/ 705 w 712"/>
                <a:gd name="T33" fmla="*/ 17 h 495"/>
                <a:gd name="T34" fmla="*/ 702 w 712"/>
                <a:gd name="T35" fmla="*/ 16 h 495"/>
                <a:gd name="T36" fmla="*/ 700 w 712"/>
                <a:gd name="T37" fmla="*/ 15 h 495"/>
                <a:gd name="T38" fmla="*/ 699 w 712"/>
                <a:gd name="T39" fmla="*/ 15 h 495"/>
                <a:gd name="T40" fmla="*/ 561 w 712"/>
                <a:gd name="T41" fmla="*/ 0 h 495"/>
                <a:gd name="T42" fmla="*/ 555 w 712"/>
                <a:gd name="T43" fmla="*/ 1 h 495"/>
                <a:gd name="T44" fmla="*/ 551 w 712"/>
                <a:gd name="T45" fmla="*/ 6 h 495"/>
                <a:gd name="T46" fmla="*/ 548 w 712"/>
                <a:gd name="T47" fmla="*/ 11 h 495"/>
                <a:gd name="T48" fmla="*/ 547 w 712"/>
                <a:gd name="T49" fmla="*/ 16 h 495"/>
                <a:gd name="T50" fmla="*/ 549 w 712"/>
                <a:gd name="T51" fmla="*/ 22 h 495"/>
                <a:gd name="T52" fmla="*/ 552 w 712"/>
                <a:gd name="T53" fmla="*/ 27 h 495"/>
                <a:gd name="T54" fmla="*/ 557 w 712"/>
                <a:gd name="T55" fmla="*/ 29 h 495"/>
                <a:gd name="T56" fmla="*/ 654 w 712"/>
                <a:gd name="T57" fmla="*/ 41 h 495"/>
                <a:gd name="T58" fmla="*/ 4 w 712"/>
                <a:gd name="T59" fmla="*/ 469 h 495"/>
                <a:gd name="T60" fmla="*/ 1 w 712"/>
                <a:gd name="T61" fmla="*/ 473 h 495"/>
                <a:gd name="T62" fmla="*/ 0 w 712"/>
                <a:gd name="T63" fmla="*/ 480 h 495"/>
                <a:gd name="T64" fmla="*/ 1 w 712"/>
                <a:gd name="T65" fmla="*/ 485 h 495"/>
                <a:gd name="T66" fmla="*/ 5 w 712"/>
                <a:gd name="T67" fmla="*/ 490 h 495"/>
                <a:gd name="T68" fmla="*/ 11 w 712"/>
                <a:gd name="T69" fmla="*/ 49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2" h="495">
                  <a:moveTo>
                    <a:pt x="15" y="495"/>
                  </a:moveTo>
                  <a:lnTo>
                    <a:pt x="19" y="494"/>
                  </a:lnTo>
                  <a:lnTo>
                    <a:pt x="23" y="493"/>
                  </a:lnTo>
                  <a:lnTo>
                    <a:pt x="679" y="60"/>
                  </a:lnTo>
                  <a:lnTo>
                    <a:pt x="668" y="164"/>
                  </a:lnTo>
                  <a:lnTo>
                    <a:pt x="668" y="167"/>
                  </a:lnTo>
                  <a:lnTo>
                    <a:pt x="668" y="170"/>
                  </a:lnTo>
                  <a:lnTo>
                    <a:pt x="669" y="173"/>
                  </a:lnTo>
                  <a:lnTo>
                    <a:pt x="671" y="175"/>
                  </a:lnTo>
                  <a:lnTo>
                    <a:pt x="672" y="177"/>
                  </a:lnTo>
                  <a:lnTo>
                    <a:pt x="675" y="179"/>
                  </a:lnTo>
                  <a:lnTo>
                    <a:pt x="677" y="180"/>
                  </a:lnTo>
                  <a:lnTo>
                    <a:pt x="681" y="180"/>
                  </a:lnTo>
                  <a:lnTo>
                    <a:pt x="682" y="180"/>
                  </a:lnTo>
                  <a:lnTo>
                    <a:pt x="682" y="180"/>
                  </a:lnTo>
                  <a:lnTo>
                    <a:pt x="688" y="179"/>
                  </a:lnTo>
                  <a:lnTo>
                    <a:pt x="692" y="177"/>
                  </a:lnTo>
                  <a:lnTo>
                    <a:pt x="696" y="173"/>
                  </a:lnTo>
                  <a:lnTo>
                    <a:pt x="697" y="168"/>
                  </a:lnTo>
                  <a:lnTo>
                    <a:pt x="712" y="31"/>
                  </a:lnTo>
                  <a:lnTo>
                    <a:pt x="712" y="31"/>
                  </a:lnTo>
                  <a:lnTo>
                    <a:pt x="712" y="30"/>
                  </a:lnTo>
                  <a:lnTo>
                    <a:pt x="712" y="28"/>
                  </a:lnTo>
                  <a:lnTo>
                    <a:pt x="712" y="27"/>
                  </a:lnTo>
                  <a:lnTo>
                    <a:pt x="712" y="25"/>
                  </a:lnTo>
                  <a:lnTo>
                    <a:pt x="711" y="24"/>
                  </a:lnTo>
                  <a:lnTo>
                    <a:pt x="711" y="23"/>
                  </a:lnTo>
                  <a:lnTo>
                    <a:pt x="710" y="22"/>
                  </a:lnTo>
                  <a:lnTo>
                    <a:pt x="710" y="22"/>
                  </a:lnTo>
                  <a:lnTo>
                    <a:pt x="710" y="22"/>
                  </a:lnTo>
                  <a:lnTo>
                    <a:pt x="709" y="21"/>
                  </a:lnTo>
                  <a:lnTo>
                    <a:pt x="707" y="20"/>
                  </a:lnTo>
                  <a:lnTo>
                    <a:pt x="706" y="18"/>
                  </a:lnTo>
                  <a:lnTo>
                    <a:pt x="705" y="17"/>
                  </a:lnTo>
                  <a:lnTo>
                    <a:pt x="704" y="17"/>
                  </a:lnTo>
                  <a:lnTo>
                    <a:pt x="702" y="16"/>
                  </a:lnTo>
                  <a:lnTo>
                    <a:pt x="701" y="16"/>
                  </a:lnTo>
                  <a:lnTo>
                    <a:pt x="700" y="15"/>
                  </a:lnTo>
                  <a:lnTo>
                    <a:pt x="699" y="15"/>
                  </a:lnTo>
                  <a:lnTo>
                    <a:pt x="699" y="15"/>
                  </a:lnTo>
                  <a:lnTo>
                    <a:pt x="564" y="0"/>
                  </a:lnTo>
                  <a:lnTo>
                    <a:pt x="561" y="0"/>
                  </a:lnTo>
                  <a:lnTo>
                    <a:pt x="557" y="0"/>
                  </a:lnTo>
                  <a:lnTo>
                    <a:pt x="555" y="1"/>
                  </a:lnTo>
                  <a:lnTo>
                    <a:pt x="553" y="3"/>
                  </a:lnTo>
                  <a:lnTo>
                    <a:pt x="551" y="6"/>
                  </a:lnTo>
                  <a:lnTo>
                    <a:pt x="549" y="8"/>
                  </a:lnTo>
                  <a:lnTo>
                    <a:pt x="548" y="11"/>
                  </a:lnTo>
                  <a:lnTo>
                    <a:pt x="547" y="13"/>
                  </a:lnTo>
                  <a:lnTo>
                    <a:pt x="547" y="16"/>
                  </a:lnTo>
                  <a:lnTo>
                    <a:pt x="548" y="20"/>
                  </a:lnTo>
                  <a:lnTo>
                    <a:pt x="549" y="22"/>
                  </a:lnTo>
                  <a:lnTo>
                    <a:pt x="550" y="25"/>
                  </a:lnTo>
                  <a:lnTo>
                    <a:pt x="552" y="27"/>
                  </a:lnTo>
                  <a:lnTo>
                    <a:pt x="554" y="28"/>
                  </a:lnTo>
                  <a:lnTo>
                    <a:pt x="557" y="29"/>
                  </a:lnTo>
                  <a:lnTo>
                    <a:pt x="561" y="30"/>
                  </a:lnTo>
                  <a:lnTo>
                    <a:pt x="654" y="41"/>
                  </a:lnTo>
                  <a:lnTo>
                    <a:pt x="6" y="467"/>
                  </a:lnTo>
                  <a:lnTo>
                    <a:pt x="4" y="469"/>
                  </a:lnTo>
                  <a:lnTo>
                    <a:pt x="2" y="471"/>
                  </a:lnTo>
                  <a:lnTo>
                    <a:pt x="1" y="473"/>
                  </a:lnTo>
                  <a:lnTo>
                    <a:pt x="0" y="477"/>
                  </a:lnTo>
                  <a:lnTo>
                    <a:pt x="0" y="480"/>
                  </a:lnTo>
                  <a:lnTo>
                    <a:pt x="0" y="482"/>
                  </a:lnTo>
                  <a:lnTo>
                    <a:pt x="1" y="485"/>
                  </a:lnTo>
                  <a:lnTo>
                    <a:pt x="2" y="488"/>
                  </a:lnTo>
                  <a:lnTo>
                    <a:pt x="5" y="490"/>
                  </a:lnTo>
                  <a:lnTo>
                    <a:pt x="8" y="493"/>
                  </a:lnTo>
                  <a:lnTo>
                    <a:pt x="11" y="494"/>
                  </a:lnTo>
                  <a:lnTo>
                    <a:pt x="15" y="4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0" name="Freeform 301"/>
            <p:cNvSpPr/>
            <p:nvPr/>
          </p:nvSpPr>
          <p:spPr bwMode="auto">
            <a:xfrm>
              <a:off x="4892675" y="2587625"/>
              <a:ext cx="287338" cy="192088"/>
            </a:xfrm>
            <a:custGeom>
              <a:avLst/>
              <a:gdLst>
                <a:gd name="T0" fmla="*/ 843 w 903"/>
                <a:gd name="T1" fmla="*/ 572 h 602"/>
                <a:gd name="T2" fmla="*/ 842 w 903"/>
                <a:gd name="T3" fmla="*/ 12 h 602"/>
                <a:gd name="T4" fmla="*/ 840 w 903"/>
                <a:gd name="T5" fmla="*/ 7 h 602"/>
                <a:gd name="T6" fmla="*/ 835 w 903"/>
                <a:gd name="T7" fmla="*/ 3 h 602"/>
                <a:gd name="T8" fmla="*/ 830 w 903"/>
                <a:gd name="T9" fmla="*/ 1 h 602"/>
                <a:gd name="T10" fmla="*/ 707 w 903"/>
                <a:gd name="T11" fmla="*/ 0 h 602"/>
                <a:gd name="T12" fmla="*/ 701 w 903"/>
                <a:gd name="T13" fmla="*/ 2 h 602"/>
                <a:gd name="T14" fmla="*/ 696 w 903"/>
                <a:gd name="T15" fmla="*/ 5 h 602"/>
                <a:gd name="T16" fmla="*/ 693 w 903"/>
                <a:gd name="T17" fmla="*/ 9 h 602"/>
                <a:gd name="T18" fmla="*/ 692 w 903"/>
                <a:gd name="T19" fmla="*/ 16 h 602"/>
                <a:gd name="T20" fmla="*/ 632 w 903"/>
                <a:gd name="T21" fmla="*/ 572 h 602"/>
                <a:gd name="T22" fmla="*/ 632 w 903"/>
                <a:gd name="T23" fmla="*/ 163 h 602"/>
                <a:gd name="T24" fmla="*/ 629 w 903"/>
                <a:gd name="T25" fmla="*/ 157 h 602"/>
                <a:gd name="T26" fmla="*/ 625 w 903"/>
                <a:gd name="T27" fmla="*/ 153 h 602"/>
                <a:gd name="T28" fmla="*/ 620 w 903"/>
                <a:gd name="T29" fmla="*/ 151 h 602"/>
                <a:gd name="T30" fmla="*/ 496 w 903"/>
                <a:gd name="T31" fmla="*/ 151 h 602"/>
                <a:gd name="T32" fmla="*/ 490 w 903"/>
                <a:gd name="T33" fmla="*/ 152 h 602"/>
                <a:gd name="T34" fmla="*/ 486 w 903"/>
                <a:gd name="T35" fmla="*/ 155 h 602"/>
                <a:gd name="T36" fmla="*/ 482 w 903"/>
                <a:gd name="T37" fmla="*/ 159 h 602"/>
                <a:gd name="T38" fmla="*/ 481 w 903"/>
                <a:gd name="T39" fmla="*/ 166 h 602"/>
                <a:gd name="T40" fmla="*/ 421 w 903"/>
                <a:gd name="T41" fmla="*/ 572 h 602"/>
                <a:gd name="T42" fmla="*/ 420 w 903"/>
                <a:gd name="T43" fmla="*/ 313 h 602"/>
                <a:gd name="T44" fmla="*/ 418 w 903"/>
                <a:gd name="T45" fmla="*/ 307 h 602"/>
                <a:gd name="T46" fmla="*/ 414 w 903"/>
                <a:gd name="T47" fmla="*/ 304 h 602"/>
                <a:gd name="T48" fmla="*/ 408 w 903"/>
                <a:gd name="T49" fmla="*/ 302 h 602"/>
                <a:gd name="T50" fmla="*/ 285 w 903"/>
                <a:gd name="T51" fmla="*/ 301 h 602"/>
                <a:gd name="T52" fmla="*/ 280 w 903"/>
                <a:gd name="T53" fmla="*/ 302 h 602"/>
                <a:gd name="T54" fmla="*/ 274 w 903"/>
                <a:gd name="T55" fmla="*/ 305 h 602"/>
                <a:gd name="T56" fmla="*/ 271 w 903"/>
                <a:gd name="T57" fmla="*/ 311 h 602"/>
                <a:gd name="T58" fmla="*/ 270 w 903"/>
                <a:gd name="T59" fmla="*/ 316 h 602"/>
                <a:gd name="T60" fmla="*/ 210 w 903"/>
                <a:gd name="T61" fmla="*/ 572 h 602"/>
                <a:gd name="T62" fmla="*/ 210 w 903"/>
                <a:gd name="T63" fmla="*/ 464 h 602"/>
                <a:gd name="T64" fmla="*/ 208 w 903"/>
                <a:gd name="T65" fmla="*/ 459 h 602"/>
                <a:gd name="T66" fmla="*/ 204 w 903"/>
                <a:gd name="T67" fmla="*/ 454 h 602"/>
                <a:gd name="T68" fmla="*/ 198 w 903"/>
                <a:gd name="T69" fmla="*/ 452 h 602"/>
                <a:gd name="T70" fmla="*/ 75 w 903"/>
                <a:gd name="T71" fmla="*/ 452 h 602"/>
                <a:gd name="T72" fmla="*/ 69 w 903"/>
                <a:gd name="T73" fmla="*/ 453 h 602"/>
                <a:gd name="T74" fmla="*/ 64 w 903"/>
                <a:gd name="T75" fmla="*/ 457 h 602"/>
                <a:gd name="T76" fmla="*/ 61 w 903"/>
                <a:gd name="T77" fmla="*/ 461 h 602"/>
                <a:gd name="T78" fmla="*/ 60 w 903"/>
                <a:gd name="T79" fmla="*/ 467 h 602"/>
                <a:gd name="T80" fmla="*/ 15 w 903"/>
                <a:gd name="T81" fmla="*/ 572 h 602"/>
                <a:gd name="T82" fmla="*/ 8 w 903"/>
                <a:gd name="T83" fmla="*/ 573 h 602"/>
                <a:gd name="T84" fmla="*/ 4 w 903"/>
                <a:gd name="T85" fmla="*/ 577 h 602"/>
                <a:gd name="T86" fmla="*/ 1 w 903"/>
                <a:gd name="T87" fmla="*/ 581 h 602"/>
                <a:gd name="T88" fmla="*/ 0 w 903"/>
                <a:gd name="T89" fmla="*/ 587 h 602"/>
                <a:gd name="T90" fmla="*/ 1 w 903"/>
                <a:gd name="T91" fmla="*/ 593 h 602"/>
                <a:gd name="T92" fmla="*/ 4 w 903"/>
                <a:gd name="T93" fmla="*/ 598 h 602"/>
                <a:gd name="T94" fmla="*/ 8 w 903"/>
                <a:gd name="T95" fmla="*/ 601 h 602"/>
                <a:gd name="T96" fmla="*/ 15 w 903"/>
                <a:gd name="T97" fmla="*/ 602 h 602"/>
                <a:gd name="T98" fmla="*/ 195 w 903"/>
                <a:gd name="T99" fmla="*/ 602 h 602"/>
                <a:gd name="T100" fmla="*/ 406 w 903"/>
                <a:gd name="T101" fmla="*/ 602 h 602"/>
                <a:gd name="T102" fmla="*/ 617 w 903"/>
                <a:gd name="T103" fmla="*/ 602 h 602"/>
                <a:gd name="T104" fmla="*/ 828 w 903"/>
                <a:gd name="T105" fmla="*/ 602 h 602"/>
                <a:gd name="T106" fmla="*/ 891 w 903"/>
                <a:gd name="T107" fmla="*/ 602 h 602"/>
                <a:gd name="T108" fmla="*/ 896 w 903"/>
                <a:gd name="T109" fmla="*/ 600 h 602"/>
                <a:gd name="T110" fmla="*/ 900 w 903"/>
                <a:gd name="T111" fmla="*/ 596 h 602"/>
                <a:gd name="T112" fmla="*/ 902 w 903"/>
                <a:gd name="T113" fmla="*/ 591 h 602"/>
                <a:gd name="T114" fmla="*/ 902 w 903"/>
                <a:gd name="T115" fmla="*/ 584 h 602"/>
                <a:gd name="T116" fmla="*/ 900 w 903"/>
                <a:gd name="T117" fmla="*/ 579 h 602"/>
                <a:gd name="T118" fmla="*/ 896 w 903"/>
                <a:gd name="T119" fmla="*/ 575 h 602"/>
                <a:gd name="T120" fmla="*/ 891 w 903"/>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602">
                  <a:moveTo>
                    <a:pt x="888" y="572"/>
                  </a:moveTo>
                  <a:lnTo>
                    <a:pt x="843" y="572"/>
                  </a:lnTo>
                  <a:lnTo>
                    <a:pt x="843" y="16"/>
                  </a:lnTo>
                  <a:lnTo>
                    <a:pt x="842" y="12"/>
                  </a:lnTo>
                  <a:lnTo>
                    <a:pt x="842" y="9"/>
                  </a:lnTo>
                  <a:lnTo>
                    <a:pt x="840" y="7"/>
                  </a:lnTo>
                  <a:lnTo>
                    <a:pt x="839" y="5"/>
                  </a:lnTo>
                  <a:lnTo>
                    <a:pt x="835" y="3"/>
                  </a:lnTo>
                  <a:lnTo>
                    <a:pt x="833" y="2"/>
                  </a:lnTo>
                  <a:lnTo>
                    <a:pt x="830" y="1"/>
                  </a:lnTo>
                  <a:lnTo>
                    <a:pt x="828" y="1"/>
                  </a:lnTo>
                  <a:lnTo>
                    <a:pt x="707" y="0"/>
                  </a:lnTo>
                  <a:lnTo>
                    <a:pt x="704" y="1"/>
                  </a:lnTo>
                  <a:lnTo>
                    <a:pt x="701" y="2"/>
                  </a:lnTo>
                  <a:lnTo>
                    <a:pt x="698" y="3"/>
                  </a:lnTo>
                  <a:lnTo>
                    <a:pt x="696" y="5"/>
                  </a:lnTo>
                  <a:lnTo>
                    <a:pt x="695" y="7"/>
                  </a:lnTo>
                  <a:lnTo>
                    <a:pt x="693" y="9"/>
                  </a:lnTo>
                  <a:lnTo>
                    <a:pt x="693" y="12"/>
                  </a:lnTo>
                  <a:lnTo>
                    <a:pt x="692" y="16"/>
                  </a:lnTo>
                  <a:lnTo>
                    <a:pt x="692" y="572"/>
                  </a:lnTo>
                  <a:lnTo>
                    <a:pt x="632" y="572"/>
                  </a:lnTo>
                  <a:lnTo>
                    <a:pt x="632" y="166"/>
                  </a:lnTo>
                  <a:lnTo>
                    <a:pt x="632" y="163"/>
                  </a:lnTo>
                  <a:lnTo>
                    <a:pt x="630" y="159"/>
                  </a:lnTo>
                  <a:lnTo>
                    <a:pt x="629" y="157"/>
                  </a:lnTo>
                  <a:lnTo>
                    <a:pt x="627" y="155"/>
                  </a:lnTo>
                  <a:lnTo>
                    <a:pt x="625" y="153"/>
                  </a:lnTo>
                  <a:lnTo>
                    <a:pt x="623" y="152"/>
                  </a:lnTo>
                  <a:lnTo>
                    <a:pt x="620" y="151"/>
                  </a:lnTo>
                  <a:lnTo>
                    <a:pt x="617" y="151"/>
                  </a:lnTo>
                  <a:lnTo>
                    <a:pt x="496" y="151"/>
                  </a:lnTo>
                  <a:lnTo>
                    <a:pt x="493" y="151"/>
                  </a:lnTo>
                  <a:lnTo>
                    <a:pt x="490" y="152"/>
                  </a:lnTo>
                  <a:lnTo>
                    <a:pt x="488" y="153"/>
                  </a:lnTo>
                  <a:lnTo>
                    <a:pt x="486" y="155"/>
                  </a:lnTo>
                  <a:lnTo>
                    <a:pt x="484" y="157"/>
                  </a:lnTo>
                  <a:lnTo>
                    <a:pt x="482" y="159"/>
                  </a:lnTo>
                  <a:lnTo>
                    <a:pt x="481" y="163"/>
                  </a:lnTo>
                  <a:lnTo>
                    <a:pt x="481" y="166"/>
                  </a:lnTo>
                  <a:lnTo>
                    <a:pt x="481" y="572"/>
                  </a:lnTo>
                  <a:lnTo>
                    <a:pt x="421" y="572"/>
                  </a:lnTo>
                  <a:lnTo>
                    <a:pt x="421" y="316"/>
                  </a:lnTo>
                  <a:lnTo>
                    <a:pt x="420" y="313"/>
                  </a:lnTo>
                  <a:lnTo>
                    <a:pt x="420" y="311"/>
                  </a:lnTo>
                  <a:lnTo>
                    <a:pt x="418" y="307"/>
                  </a:lnTo>
                  <a:lnTo>
                    <a:pt x="417" y="305"/>
                  </a:lnTo>
                  <a:lnTo>
                    <a:pt x="414" y="304"/>
                  </a:lnTo>
                  <a:lnTo>
                    <a:pt x="412" y="302"/>
                  </a:lnTo>
                  <a:lnTo>
                    <a:pt x="408" y="302"/>
                  </a:lnTo>
                  <a:lnTo>
                    <a:pt x="406" y="301"/>
                  </a:lnTo>
                  <a:lnTo>
                    <a:pt x="285" y="301"/>
                  </a:lnTo>
                  <a:lnTo>
                    <a:pt x="283" y="302"/>
                  </a:lnTo>
                  <a:lnTo>
                    <a:pt x="280" y="302"/>
                  </a:lnTo>
                  <a:lnTo>
                    <a:pt x="278" y="304"/>
                  </a:lnTo>
                  <a:lnTo>
                    <a:pt x="274" y="305"/>
                  </a:lnTo>
                  <a:lnTo>
                    <a:pt x="273" y="307"/>
                  </a:lnTo>
                  <a:lnTo>
                    <a:pt x="271" y="311"/>
                  </a:lnTo>
                  <a:lnTo>
                    <a:pt x="271" y="313"/>
                  </a:lnTo>
                  <a:lnTo>
                    <a:pt x="270" y="316"/>
                  </a:lnTo>
                  <a:lnTo>
                    <a:pt x="270" y="572"/>
                  </a:lnTo>
                  <a:lnTo>
                    <a:pt x="210" y="572"/>
                  </a:lnTo>
                  <a:lnTo>
                    <a:pt x="210" y="467"/>
                  </a:lnTo>
                  <a:lnTo>
                    <a:pt x="210" y="464"/>
                  </a:lnTo>
                  <a:lnTo>
                    <a:pt x="209" y="461"/>
                  </a:lnTo>
                  <a:lnTo>
                    <a:pt x="208" y="459"/>
                  </a:lnTo>
                  <a:lnTo>
                    <a:pt x="206" y="457"/>
                  </a:lnTo>
                  <a:lnTo>
                    <a:pt x="204" y="454"/>
                  </a:lnTo>
                  <a:lnTo>
                    <a:pt x="201" y="453"/>
                  </a:lnTo>
                  <a:lnTo>
                    <a:pt x="198" y="452"/>
                  </a:lnTo>
                  <a:lnTo>
                    <a:pt x="195" y="452"/>
                  </a:lnTo>
                  <a:lnTo>
                    <a:pt x="75" y="452"/>
                  </a:lnTo>
                  <a:lnTo>
                    <a:pt x="72" y="452"/>
                  </a:lnTo>
                  <a:lnTo>
                    <a:pt x="69" y="453"/>
                  </a:lnTo>
                  <a:lnTo>
                    <a:pt x="66" y="454"/>
                  </a:lnTo>
                  <a:lnTo>
                    <a:pt x="64" y="457"/>
                  </a:lnTo>
                  <a:lnTo>
                    <a:pt x="62" y="459"/>
                  </a:lnTo>
                  <a:lnTo>
                    <a:pt x="61" y="461"/>
                  </a:lnTo>
                  <a:lnTo>
                    <a:pt x="60" y="464"/>
                  </a:lnTo>
                  <a:lnTo>
                    <a:pt x="60" y="467"/>
                  </a:lnTo>
                  <a:lnTo>
                    <a:pt x="60" y="572"/>
                  </a:lnTo>
                  <a:lnTo>
                    <a:pt x="15" y="572"/>
                  </a:lnTo>
                  <a:lnTo>
                    <a:pt x="12" y="572"/>
                  </a:lnTo>
                  <a:lnTo>
                    <a:pt x="8" y="573"/>
                  </a:lnTo>
                  <a:lnTo>
                    <a:pt x="6" y="575"/>
                  </a:lnTo>
                  <a:lnTo>
                    <a:pt x="4" y="577"/>
                  </a:lnTo>
                  <a:lnTo>
                    <a:pt x="2" y="579"/>
                  </a:lnTo>
                  <a:lnTo>
                    <a:pt x="1" y="581"/>
                  </a:lnTo>
                  <a:lnTo>
                    <a:pt x="0" y="584"/>
                  </a:lnTo>
                  <a:lnTo>
                    <a:pt x="0" y="587"/>
                  </a:lnTo>
                  <a:lnTo>
                    <a:pt x="0" y="591"/>
                  </a:lnTo>
                  <a:lnTo>
                    <a:pt x="1" y="593"/>
                  </a:lnTo>
                  <a:lnTo>
                    <a:pt x="2" y="596"/>
                  </a:lnTo>
                  <a:lnTo>
                    <a:pt x="4" y="598"/>
                  </a:lnTo>
                  <a:lnTo>
                    <a:pt x="6" y="600"/>
                  </a:lnTo>
                  <a:lnTo>
                    <a:pt x="8" y="601"/>
                  </a:lnTo>
                  <a:lnTo>
                    <a:pt x="12" y="602"/>
                  </a:lnTo>
                  <a:lnTo>
                    <a:pt x="15" y="602"/>
                  </a:lnTo>
                  <a:lnTo>
                    <a:pt x="75" y="602"/>
                  </a:lnTo>
                  <a:lnTo>
                    <a:pt x="195" y="602"/>
                  </a:lnTo>
                  <a:lnTo>
                    <a:pt x="285" y="602"/>
                  </a:lnTo>
                  <a:lnTo>
                    <a:pt x="406" y="602"/>
                  </a:lnTo>
                  <a:lnTo>
                    <a:pt x="496" y="602"/>
                  </a:lnTo>
                  <a:lnTo>
                    <a:pt x="617" y="602"/>
                  </a:lnTo>
                  <a:lnTo>
                    <a:pt x="707" y="602"/>
                  </a:lnTo>
                  <a:lnTo>
                    <a:pt x="828" y="602"/>
                  </a:lnTo>
                  <a:lnTo>
                    <a:pt x="888" y="602"/>
                  </a:lnTo>
                  <a:lnTo>
                    <a:pt x="891" y="602"/>
                  </a:lnTo>
                  <a:lnTo>
                    <a:pt x="893" y="601"/>
                  </a:lnTo>
                  <a:lnTo>
                    <a:pt x="896" y="600"/>
                  </a:lnTo>
                  <a:lnTo>
                    <a:pt x="899" y="598"/>
                  </a:lnTo>
                  <a:lnTo>
                    <a:pt x="900" y="596"/>
                  </a:lnTo>
                  <a:lnTo>
                    <a:pt x="902" y="593"/>
                  </a:lnTo>
                  <a:lnTo>
                    <a:pt x="902" y="591"/>
                  </a:lnTo>
                  <a:lnTo>
                    <a:pt x="903" y="587"/>
                  </a:lnTo>
                  <a:lnTo>
                    <a:pt x="902" y="584"/>
                  </a:lnTo>
                  <a:lnTo>
                    <a:pt x="902" y="581"/>
                  </a:lnTo>
                  <a:lnTo>
                    <a:pt x="900" y="579"/>
                  </a:lnTo>
                  <a:lnTo>
                    <a:pt x="899" y="577"/>
                  </a:lnTo>
                  <a:lnTo>
                    <a:pt x="896" y="575"/>
                  </a:lnTo>
                  <a:lnTo>
                    <a:pt x="893" y="573"/>
                  </a:lnTo>
                  <a:lnTo>
                    <a:pt x="891" y="572"/>
                  </a:lnTo>
                  <a:lnTo>
                    <a:pt x="888" y="5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cxnSp>
        <p:nvCxnSpPr>
          <p:cNvPr id="15" name="Straight Arrow Connector 14"/>
          <p:cNvCxnSpPr/>
          <p:nvPr/>
        </p:nvCxnSpPr>
        <p:spPr>
          <a:xfrm>
            <a:off x="6925349" y="2072081"/>
            <a:ext cx="0" cy="4284269"/>
          </a:xfrm>
          <a:prstGeom prst="straightConnector1">
            <a:avLst/>
          </a:prstGeom>
          <a:ln w="38100">
            <a:solidFill>
              <a:schemeClr val="bg2">
                <a:lumMod val="7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892130" y="3260833"/>
            <a:ext cx="2424000" cy="738664"/>
          </a:xfrm>
          <a:prstGeom prst="rect">
            <a:avLst/>
          </a:prstGeom>
          <a:noFill/>
        </p:spPr>
        <p:txBody>
          <a:bodyPr wrap="square" lIns="0" tIns="0" rIns="0" bIns="0" rtlCol="0">
            <a:spAutoFit/>
          </a:bodyPr>
          <a:lstStyle/>
          <a:p>
            <a:r>
              <a:rPr lang="en-US" sz="1600" dirty="0"/>
              <a:t>Number of average annual fatalities based on data from 1985-2014</a:t>
            </a:r>
            <a:endParaRPr lang="en-US" sz="1600" dirty="0"/>
          </a:p>
        </p:txBody>
      </p:sp>
      <p:cxnSp>
        <p:nvCxnSpPr>
          <p:cNvPr id="51" name="Straight Arrow Connector 50"/>
          <p:cNvCxnSpPr/>
          <p:nvPr/>
        </p:nvCxnSpPr>
        <p:spPr>
          <a:xfrm flipH="1">
            <a:off x="3454031" y="4214215"/>
            <a:ext cx="7305964" cy="0"/>
          </a:xfrm>
          <a:prstGeom prst="straightConnector1">
            <a:avLst/>
          </a:prstGeom>
          <a:ln w="38100">
            <a:solidFill>
              <a:schemeClr val="bg2">
                <a:lumMod val="75000"/>
              </a:schemeClr>
            </a:solidFill>
            <a:headEnd type="oval"/>
            <a:tailEnd type="oval"/>
          </a:ln>
        </p:spPr>
        <p:style>
          <a:lnRef idx="1">
            <a:schemeClr val="dk1"/>
          </a:lnRef>
          <a:fillRef idx="0">
            <a:schemeClr val="dk1"/>
          </a:fillRef>
          <a:effectRef idx="0">
            <a:schemeClr val="dk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331" y="3711976"/>
            <a:ext cx="365125" cy="365125"/>
          </a:xfrm>
          <a:prstGeom prst="rect">
            <a:avLst/>
          </a:prstGeom>
        </p:spPr>
      </p:pic>
      <p:sp>
        <p:nvSpPr>
          <p:cNvPr id="58" name="TextBox 57"/>
          <p:cNvSpPr txBox="1"/>
          <p:nvPr/>
        </p:nvSpPr>
        <p:spPr>
          <a:xfrm>
            <a:off x="8765962" y="3780984"/>
            <a:ext cx="1033825" cy="246221"/>
          </a:xfrm>
          <a:prstGeom prst="rect">
            <a:avLst/>
          </a:prstGeom>
          <a:noFill/>
        </p:spPr>
        <p:txBody>
          <a:bodyPr wrap="square" lIns="0" tIns="0" rIns="0" bIns="0" rtlCol="0">
            <a:spAutoFit/>
          </a:bodyPr>
          <a:lstStyle/>
          <a:p>
            <a:r>
              <a:rPr lang="en-US" sz="1600" dirty="0"/>
              <a:t>Global data</a:t>
            </a:r>
            <a:endParaRPr lang="en-US" sz="1600" dirty="0"/>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9389" y="3746371"/>
            <a:ext cx="480338" cy="310419"/>
          </a:xfrm>
          <a:prstGeom prst="rect">
            <a:avLst/>
          </a:prstGeom>
        </p:spPr>
      </p:pic>
      <p:sp>
        <p:nvSpPr>
          <p:cNvPr id="61" name="TextBox 60"/>
          <p:cNvSpPr txBox="1"/>
          <p:nvPr/>
        </p:nvSpPr>
        <p:spPr>
          <a:xfrm>
            <a:off x="5032417" y="3786168"/>
            <a:ext cx="717790" cy="246221"/>
          </a:xfrm>
          <a:prstGeom prst="rect">
            <a:avLst/>
          </a:prstGeom>
          <a:noFill/>
        </p:spPr>
        <p:txBody>
          <a:bodyPr wrap="square" lIns="0" tIns="0" rIns="0" bIns="0" rtlCol="0">
            <a:spAutoFit/>
          </a:bodyPr>
          <a:lstStyle/>
          <a:p>
            <a:r>
              <a:rPr lang="en-US" sz="1600" dirty="0"/>
              <a:t>US data</a:t>
            </a:r>
            <a:endParaRPr lang="en-US" sz="1600" dirty="0"/>
          </a:p>
        </p:txBody>
      </p:sp>
      <p:cxnSp>
        <p:nvCxnSpPr>
          <p:cNvPr id="62" name="Straight Arrow Connector 61"/>
          <p:cNvCxnSpPr/>
          <p:nvPr/>
        </p:nvCxnSpPr>
        <p:spPr>
          <a:xfrm flipH="1">
            <a:off x="3454031" y="2965449"/>
            <a:ext cx="7305964" cy="0"/>
          </a:xfrm>
          <a:prstGeom prst="straightConnector1">
            <a:avLst/>
          </a:prstGeom>
          <a:ln w="38100">
            <a:solidFill>
              <a:schemeClr val="bg2">
                <a:lumMod val="7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842192" y="4655643"/>
            <a:ext cx="2424000" cy="492443"/>
          </a:xfrm>
          <a:prstGeom prst="rect">
            <a:avLst/>
          </a:prstGeom>
          <a:noFill/>
        </p:spPr>
        <p:txBody>
          <a:bodyPr wrap="square" lIns="0" tIns="0" rIns="0" bIns="0" rtlCol="0">
            <a:spAutoFit/>
          </a:bodyPr>
          <a:lstStyle/>
          <a:p>
            <a:r>
              <a:rPr lang="en-US" sz="1600" dirty="0"/>
              <a:t>Total number of fatality in the analyzed timeframe(s)</a:t>
            </a:r>
            <a:endParaRPr lang="en-US" sz="1600" dirty="0"/>
          </a:p>
        </p:txBody>
      </p:sp>
      <p:cxnSp>
        <p:nvCxnSpPr>
          <p:cNvPr id="64" name="Straight Arrow Connector 63"/>
          <p:cNvCxnSpPr/>
          <p:nvPr/>
        </p:nvCxnSpPr>
        <p:spPr>
          <a:xfrm flipH="1">
            <a:off x="3373225" y="5631997"/>
            <a:ext cx="7305964" cy="0"/>
          </a:xfrm>
          <a:prstGeom prst="straightConnector1">
            <a:avLst/>
          </a:prstGeom>
          <a:ln w="38100">
            <a:solidFill>
              <a:schemeClr val="bg2">
                <a:lumMod val="75000"/>
              </a:schemeClr>
            </a:solidFill>
            <a:headEnd type="oval"/>
            <a:tailEnd type="oval"/>
          </a:ln>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7583038" y="4861691"/>
            <a:ext cx="2851924" cy="664958"/>
            <a:chOff x="3595646" y="5043768"/>
            <a:chExt cx="2851924" cy="664958"/>
          </a:xfrm>
        </p:grpSpPr>
        <p:cxnSp>
          <p:nvCxnSpPr>
            <p:cNvPr id="90" name="Straight Arrow Connector 89"/>
            <p:cNvCxnSpPr/>
            <p:nvPr/>
          </p:nvCxnSpPr>
          <p:spPr>
            <a:xfrm>
              <a:off x="3883891" y="5082823"/>
              <a:ext cx="1156941" cy="0"/>
            </a:xfrm>
            <a:prstGeom prst="straightConnector1">
              <a:avLst/>
            </a:prstGeom>
            <a:ln w="28575">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040832" y="5082382"/>
              <a:ext cx="1156941" cy="0"/>
            </a:xfrm>
            <a:prstGeom prst="straightConnector1">
              <a:avLst/>
            </a:prstGeom>
            <a:ln w="28575">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883891" y="5082382"/>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040832" y="5060513"/>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6197773" y="5043768"/>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595646" y="5400949"/>
              <a:ext cx="550151" cy="307777"/>
            </a:xfrm>
            <a:prstGeom prst="rect">
              <a:avLst/>
            </a:prstGeom>
            <a:noFill/>
          </p:spPr>
          <p:txBody>
            <a:bodyPr wrap="none" rtlCol="0">
              <a:spAutoFit/>
            </a:bodyPr>
            <a:lstStyle/>
            <a:p>
              <a:r>
                <a:rPr lang="en-US" sz="1400" dirty="0"/>
                <a:t>1985</a:t>
              </a:r>
              <a:endParaRPr lang="en-US" sz="1400" dirty="0"/>
            </a:p>
          </p:txBody>
        </p:sp>
        <p:sp>
          <p:nvSpPr>
            <p:cNvPr id="96" name="TextBox 95"/>
            <p:cNvSpPr txBox="1"/>
            <p:nvPr/>
          </p:nvSpPr>
          <p:spPr>
            <a:xfrm>
              <a:off x="4745408" y="5376495"/>
              <a:ext cx="550151" cy="307777"/>
            </a:xfrm>
            <a:prstGeom prst="rect">
              <a:avLst/>
            </a:prstGeom>
            <a:noFill/>
          </p:spPr>
          <p:txBody>
            <a:bodyPr wrap="none" rtlCol="0">
              <a:spAutoFit/>
            </a:bodyPr>
            <a:lstStyle/>
            <a:p>
              <a:r>
                <a:rPr lang="en-US" sz="1400" dirty="0"/>
                <a:t>2000</a:t>
              </a:r>
              <a:endParaRPr lang="en-US" sz="1400" dirty="0"/>
            </a:p>
          </p:txBody>
        </p:sp>
        <p:sp>
          <p:nvSpPr>
            <p:cNvPr id="97" name="TextBox 96"/>
            <p:cNvSpPr txBox="1"/>
            <p:nvPr/>
          </p:nvSpPr>
          <p:spPr>
            <a:xfrm>
              <a:off x="5897419" y="5371272"/>
              <a:ext cx="550151" cy="307777"/>
            </a:xfrm>
            <a:prstGeom prst="rect">
              <a:avLst/>
            </a:prstGeom>
            <a:noFill/>
          </p:spPr>
          <p:txBody>
            <a:bodyPr wrap="none" rtlCol="0">
              <a:spAutoFit/>
            </a:bodyPr>
            <a:lstStyle/>
            <a:p>
              <a:r>
                <a:rPr lang="en-US" sz="1400" dirty="0"/>
                <a:t>2014</a:t>
              </a:r>
              <a:endParaRPr lang="en-US" sz="1400" dirty="0"/>
            </a:p>
          </p:txBody>
        </p:sp>
      </p:grpSp>
      <p:grpSp>
        <p:nvGrpSpPr>
          <p:cNvPr id="98" name="Group 97"/>
          <p:cNvGrpSpPr/>
          <p:nvPr/>
        </p:nvGrpSpPr>
        <p:grpSpPr>
          <a:xfrm>
            <a:off x="3622318" y="4904008"/>
            <a:ext cx="2851924" cy="664958"/>
            <a:chOff x="3595646" y="5043768"/>
            <a:chExt cx="2851924" cy="664958"/>
          </a:xfrm>
        </p:grpSpPr>
        <p:cxnSp>
          <p:nvCxnSpPr>
            <p:cNvPr id="99" name="Straight Arrow Connector 98"/>
            <p:cNvCxnSpPr/>
            <p:nvPr/>
          </p:nvCxnSpPr>
          <p:spPr>
            <a:xfrm>
              <a:off x="3883891" y="5082823"/>
              <a:ext cx="1156941" cy="0"/>
            </a:xfrm>
            <a:prstGeom prst="straightConnector1">
              <a:avLst/>
            </a:prstGeom>
            <a:ln w="28575">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5040832" y="5082382"/>
              <a:ext cx="1156941" cy="0"/>
            </a:xfrm>
            <a:prstGeom prst="straightConnector1">
              <a:avLst/>
            </a:prstGeom>
            <a:ln w="28575">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883891" y="5082382"/>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040832" y="5060513"/>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197773" y="5043768"/>
              <a:ext cx="0" cy="340436"/>
            </a:xfrm>
            <a:prstGeom prst="line">
              <a:avLst/>
            </a:prstGeom>
            <a:ln w="28575">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595646" y="5400949"/>
              <a:ext cx="550151" cy="307777"/>
            </a:xfrm>
            <a:prstGeom prst="rect">
              <a:avLst/>
            </a:prstGeom>
            <a:noFill/>
          </p:spPr>
          <p:txBody>
            <a:bodyPr wrap="none" rtlCol="0">
              <a:spAutoFit/>
            </a:bodyPr>
            <a:lstStyle/>
            <a:p>
              <a:r>
                <a:rPr lang="en-US" sz="1400" dirty="0"/>
                <a:t>1985</a:t>
              </a:r>
              <a:endParaRPr lang="en-US" sz="1400" dirty="0"/>
            </a:p>
          </p:txBody>
        </p:sp>
        <p:sp>
          <p:nvSpPr>
            <p:cNvPr id="105" name="TextBox 104"/>
            <p:cNvSpPr txBox="1"/>
            <p:nvPr/>
          </p:nvSpPr>
          <p:spPr>
            <a:xfrm>
              <a:off x="4745408" y="5376495"/>
              <a:ext cx="550151" cy="307777"/>
            </a:xfrm>
            <a:prstGeom prst="rect">
              <a:avLst/>
            </a:prstGeom>
            <a:noFill/>
          </p:spPr>
          <p:txBody>
            <a:bodyPr wrap="none" rtlCol="0">
              <a:spAutoFit/>
            </a:bodyPr>
            <a:lstStyle/>
            <a:p>
              <a:r>
                <a:rPr lang="en-US" sz="1400" dirty="0"/>
                <a:t>2000</a:t>
              </a:r>
              <a:endParaRPr lang="en-US" sz="1400" dirty="0"/>
            </a:p>
          </p:txBody>
        </p:sp>
        <p:sp>
          <p:nvSpPr>
            <p:cNvPr id="106" name="TextBox 105"/>
            <p:cNvSpPr txBox="1"/>
            <p:nvPr/>
          </p:nvSpPr>
          <p:spPr>
            <a:xfrm>
              <a:off x="5897419" y="5371272"/>
              <a:ext cx="550151" cy="307777"/>
            </a:xfrm>
            <a:prstGeom prst="rect">
              <a:avLst/>
            </a:prstGeom>
            <a:noFill/>
          </p:spPr>
          <p:txBody>
            <a:bodyPr wrap="none" rtlCol="0">
              <a:spAutoFit/>
            </a:bodyPr>
            <a:lstStyle/>
            <a:p>
              <a:r>
                <a:rPr lang="en-US" sz="1400" dirty="0"/>
                <a:t>2014</a:t>
              </a:r>
              <a:endParaRPr lang="en-US" sz="1400" dirty="0"/>
            </a:p>
          </p:txBody>
        </p:sp>
      </p:grpSp>
      <p:sp>
        <p:nvSpPr>
          <p:cNvPr id="59" name="TextBox 58"/>
          <p:cNvSpPr txBox="1"/>
          <p:nvPr/>
        </p:nvSpPr>
        <p:spPr>
          <a:xfrm>
            <a:off x="3997312" y="4561057"/>
            <a:ext cx="998991" cy="369332"/>
          </a:xfrm>
          <a:prstGeom prst="rect">
            <a:avLst/>
          </a:prstGeom>
          <a:noFill/>
        </p:spPr>
        <p:txBody>
          <a:bodyPr wrap="none" rtlCol="0">
            <a:spAutoFit/>
          </a:bodyPr>
          <a:lstStyle/>
          <a:p>
            <a:r>
              <a:rPr lang="en-US" b="1" dirty="0">
                <a:solidFill>
                  <a:srgbClr val="FF0000"/>
                </a:solidFill>
              </a:rPr>
              <a:t>6,44,307</a:t>
            </a:r>
            <a:endParaRPr lang="en-US" b="1" dirty="0">
              <a:solidFill>
                <a:srgbClr val="FF0000"/>
              </a:solidFill>
            </a:endParaRPr>
          </a:p>
        </p:txBody>
      </p:sp>
      <p:sp>
        <p:nvSpPr>
          <p:cNvPr id="107" name="TextBox 106"/>
          <p:cNvSpPr txBox="1"/>
          <p:nvPr/>
        </p:nvSpPr>
        <p:spPr>
          <a:xfrm>
            <a:off x="5114588" y="4561329"/>
            <a:ext cx="989373" cy="369332"/>
          </a:xfrm>
          <a:prstGeom prst="rect">
            <a:avLst/>
          </a:prstGeom>
          <a:noFill/>
        </p:spPr>
        <p:txBody>
          <a:bodyPr wrap="none" rtlCol="0">
            <a:spAutoFit/>
          </a:bodyPr>
          <a:lstStyle/>
          <a:p>
            <a:r>
              <a:rPr lang="en-US" b="1" dirty="0">
                <a:solidFill>
                  <a:srgbClr val="FF0000"/>
                </a:solidFill>
              </a:rPr>
              <a:t>5,76,546</a:t>
            </a:r>
            <a:endParaRPr lang="en-US" b="1" dirty="0">
              <a:solidFill>
                <a:srgbClr val="FF0000"/>
              </a:solidFill>
            </a:endParaRPr>
          </a:p>
        </p:txBody>
      </p:sp>
      <p:sp>
        <p:nvSpPr>
          <p:cNvPr id="108" name="TextBox 107"/>
          <p:cNvSpPr txBox="1"/>
          <p:nvPr/>
        </p:nvSpPr>
        <p:spPr>
          <a:xfrm>
            <a:off x="8099469" y="4520259"/>
            <a:ext cx="702436" cy="369332"/>
          </a:xfrm>
          <a:prstGeom prst="rect">
            <a:avLst/>
          </a:prstGeom>
          <a:noFill/>
        </p:spPr>
        <p:txBody>
          <a:bodyPr wrap="none" rtlCol="0">
            <a:spAutoFit/>
          </a:bodyPr>
          <a:lstStyle/>
          <a:p>
            <a:r>
              <a:rPr lang="en-US" b="1" dirty="0">
                <a:solidFill>
                  <a:schemeClr val="accent5">
                    <a:lumMod val="50000"/>
                  </a:schemeClr>
                </a:solidFill>
              </a:rPr>
              <a:t>1,941</a:t>
            </a:r>
            <a:endParaRPr lang="en-US" b="1" dirty="0">
              <a:solidFill>
                <a:schemeClr val="accent5">
                  <a:lumMod val="50000"/>
                </a:schemeClr>
              </a:solidFill>
            </a:endParaRPr>
          </a:p>
        </p:txBody>
      </p:sp>
      <p:sp>
        <p:nvSpPr>
          <p:cNvPr id="109" name="TextBox 108"/>
          <p:cNvSpPr txBox="1"/>
          <p:nvPr/>
        </p:nvSpPr>
        <p:spPr>
          <a:xfrm>
            <a:off x="9276254" y="4533250"/>
            <a:ext cx="702436" cy="369332"/>
          </a:xfrm>
          <a:prstGeom prst="rect">
            <a:avLst/>
          </a:prstGeom>
          <a:noFill/>
        </p:spPr>
        <p:txBody>
          <a:bodyPr wrap="none" rtlCol="0">
            <a:spAutoFit/>
          </a:bodyPr>
          <a:lstStyle/>
          <a:p>
            <a:r>
              <a:rPr lang="en-US" b="1" dirty="0">
                <a:solidFill>
                  <a:schemeClr val="accent5">
                    <a:lumMod val="50000"/>
                  </a:schemeClr>
                </a:solidFill>
              </a:rPr>
              <a:t>1,114</a:t>
            </a:r>
            <a:endParaRPr lang="en-US" b="1"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7800" y="0"/>
            <a:ext cx="584200" cy="58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273800"/>
            <a:ext cx="584200"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75C75738-883E-4D82-874A-987559CF11A8}" type="datetime1">
              <a:rPr lang="en-US" smtClean="0"/>
            </a:fld>
            <a:endParaRPr lang="en-US" dirty="0"/>
          </a:p>
        </p:txBody>
      </p:sp>
      <p:sp>
        <p:nvSpPr>
          <p:cNvPr id="4" name="Slide Number Placeholder 3"/>
          <p:cNvSpPr>
            <a:spLocks noGrp="1"/>
          </p:cNvSpPr>
          <p:nvPr>
            <p:ph type="sldNum" sz="quarter" idx="12"/>
          </p:nvPr>
        </p:nvSpPr>
        <p:spPr/>
        <p:txBody>
          <a:bodyPr/>
          <a:lstStyle/>
          <a:p>
            <a:fld id="{5A4A7955-6230-48B4-BD8B-A7C460F75945}" type="slidenum">
              <a:rPr lang="en-US" smtClean="0"/>
            </a:fld>
            <a:endParaRPr lang="en-US" dirty="0"/>
          </a:p>
        </p:txBody>
      </p:sp>
      <p:sp>
        <p:nvSpPr>
          <p:cNvPr id="7" name="Title 6" hidden="1"/>
          <p:cNvSpPr>
            <a:spLocks noGrp="1"/>
          </p:cNvSpPr>
          <p:nvPr>
            <p:ph type="title" idx="4294967295"/>
          </p:nvPr>
        </p:nvSpPr>
        <p:spPr>
          <a:xfrm>
            <a:off x="0" y="365125"/>
            <a:ext cx="10515600" cy="1325563"/>
          </a:xfrm>
        </p:spPr>
        <p:txBody>
          <a:bodyPr/>
          <a:lstStyle/>
          <a:p>
            <a:r>
              <a:rPr lang="en-US" dirty="0"/>
              <a:t>Balanced scorecard slide 4</a:t>
            </a:r>
            <a:endParaRPr lang="en-US" dirty="0"/>
          </a:p>
        </p:txBody>
      </p:sp>
      <p:sp>
        <p:nvSpPr>
          <p:cNvPr id="13" name="TextBox 12"/>
          <p:cNvSpPr txBox="1"/>
          <p:nvPr/>
        </p:nvSpPr>
        <p:spPr>
          <a:xfrm>
            <a:off x="1463904" y="292100"/>
            <a:ext cx="9264193" cy="492443"/>
          </a:xfrm>
          <a:prstGeom prst="rect">
            <a:avLst/>
          </a:prstGeom>
          <a:noFill/>
        </p:spPr>
        <p:txBody>
          <a:bodyPr wrap="square" lIns="0" tIns="0" rIns="0" bIns="0" rtlCol="0" anchor="ctr">
            <a:spAutoFit/>
          </a:bodyPr>
          <a:lstStyle/>
          <a:p>
            <a:pPr algn="ctr"/>
            <a:r>
              <a:rPr lang="en-US" sz="3200" b="1" dirty="0">
                <a:latin typeface="+mj-lt"/>
              </a:rPr>
              <a:t>Technology – </a:t>
            </a:r>
            <a:r>
              <a:rPr lang="en-US" sz="3200" dirty="0">
                <a:latin typeface="+mj-lt"/>
              </a:rPr>
              <a:t>Does It Play Any Role?</a:t>
            </a:r>
            <a:endParaRPr lang="en-US" sz="3600" dirty="0">
              <a:latin typeface="+mj-lt"/>
            </a:endParaRPr>
          </a:p>
        </p:txBody>
      </p:sp>
      <p:sp>
        <p:nvSpPr>
          <p:cNvPr id="14" name="TextBox 13"/>
          <p:cNvSpPr txBox="1"/>
          <p:nvPr/>
        </p:nvSpPr>
        <p:spPr>
          <a:xfrm>
            <a:off x="1463904" y="886143"/>
            <a:ext cx="9264192" cy="923330"/>
          </a:xfrm>
          <a:prstGeom prst="rect">
            <a:avLst/>
          </a:prstGeom>
          <a:noFill/>
        </p:spPr>
        <p:txBody>
          <a:bodyPr wrap="square" lIns="0" tIns="0" rIns="0" bIns="0" rtlCol="0">
            <a:spAutoFit/>
          </a:bodyPr>
          <a:lstStyle/>
          <a:p>
            <a:pPr algn="ctr"/>
            <a:r>
              <a:rPr lang="en-US" sz="2000" dirty="0"/>
              <a:t>Overall fatality and incident both reduced over time but it was consistently lower in economically and technically advanced countries, proving technology plays significant role in safety.</a:t>
            </a:r>
            <a:endParaRPr lang="en-US" sz="2000" dirty="0"/>
          </a:p>
        </p:txBody>
      </p:sp>
      <p:sp>
        <p:nvSpPr>
          <p:cNvPr id="5" name="Rectangle: Top Corners Rounded 4"/>
          <p:cNvSpPr/>
          <p:nvPr/>
        </p:nvSpPr>
        <p:spPr>
          <a:xfrm rot="16200000">
            <a:off x="9454356" y="638960"/>
            <a:ext cx="1562100" cy="3913189"/>
          </a:xfrm>
          <a:prstGeom prst="round2SameRect">
            <a:avLst>
              <a:gd name="adj1" fmla="val 50000"/>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Top Corners Rounded 41"/>
          <p:cNvSpPr/>
          <p:nvPr/>
        </p:nvSpPr>
        <p:spPr>
          <a:xfrm rot="16200000">
            <a:off x="9454357" y="3226746"/>
            <a:ext cx="1562100" cy="3913189"/>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Top Corners Rounded 45"/>
          <p:cNvSpPr/>
          <p:nvPr/>
        </p:nvSpPr>
        <p:spPr>
          <a:xfrm rot="5400000" flipH="1">
            <a:off x="1175545" y="3226747"/>
            <a:ext cx="1562100" cy="3913189"/>
          </a:xfrm>
          <a:prstGeom prst="round2SameRect">
            <a:avLst>
              <a:gd name="adj1" fmla="val 50000"/>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Top Corners Rounded 46"/>
          <p:cNvSpPr/>
          <p:nvPr/>
        </p:nvSpPr>
        <p:spPr>
          <a:xfrm rot="5400000" flipH="1">
            <a:off x="1175544" y="638961"/>
            <a:ext cx="1562100" cy="3913189"/>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346121" y="2122888"/>
            <a:ext cx="3233228" cy="738664"/>
          </a:xfrm>
          <a:prstGeom prst="rect">
            <a:avLst/>
          </a:prstGeom>
          <a:noFill/>
        </p:spPr>
        <p:txBody>
          <a:bodyPr wrap="square" lIns="0" tIns="0" rIns="0" bIns="0" rtlCol="0">
            <a:spAutoFit/>
          </a:bodyPr>
          <a:lstStyle/>
          <a:p>
            <a:r>
              <a:rPr lang="en-US" sz="1600" dirty="0"/>
              <a:t>Between 1985-1999, airlines fatalities was </a:t>
            </a:r>
            <a:r>
              <a:rPr lang="en-US" sz="1600" b="1" dirty="0"/>
              <a:t>6.7</a:t>
            </a:r>
            <a:r>
              <a:rPr lang="en-US" sz="1600" dirty="0"/>
              <a:t> times more in countries other than the first world countries</a:t>
            </a:r>
            <a:endParaRPr lang="en-US" sz="1600" dirty="0"/>
          </a:p>
        </p:txBody>
      </p:sp>
      <p:sp>
        <p:nvSpPr>
          <p:cNvPr id="49" name="TextBox 48"/>
          <p:cNvSpPr txBox="1"/>
          <p:nvPr/>
        </p:nvSpPr>
        <p:spPr>
          <a:xfrm>
            <a:off x="346121" y="4724390"/>
            <a:ext cx="3233228" cy="984885"/>
          </a:xfrm>
          <a:prstGeom prst="rect">
            <a:avLst/>
          </a:prstGeom>
          <a:noFill/>
        </p:spPr>
        <p:txBody>
          <a:bodyPr wrap="square" lIns="0" tIns="0" rIns="0" bIns="0" rtlCol="0">
            <a:spAutoFit/>
          </a:bodyPr>
          <a:lstStyle/>
          <a:p>
            <a:r>
              <a:rPr lang="en-US" sz="1600" dirty="0"/>
              <a:t>Between 1985-1999, airlines incidents was </a:t>
            </a:r>
            <a:r>
              <a:rPr lang="en-US" sz="1600" b="1" dirty="0"/>
              <a:t>6.14</a:t>
            </a:r>
            <a:r>
              <a:rPr lang="en-US" sz="1600" dirty="0"/>
              <a:t> times more in countries other than the first world countries</a:t>
            </a:r>
            <a:endParaRPr lang="en-US" sz="1600" dirty="0"/>
          </a:p>
          <a:p>
            <a:endParaRPr lang="en-US" sz="1600" dirty="0"/>
          </a:p>
        </p:txBody>
      </p:sp>
      <p:sp>
        <p:nvSpPr>
          <p:cNvPr id="50" name="TextBox 49"/>
          <p:cNvSpPr txBox="1"/>
          <p:nvPr/>
        </p:nvSpPr>
        <p:spPr>
          <a:xfrm>
            <a:off x="8612651" y="2122888"/>
            <a:ext cx="3233228" cy="984885"/>
          </a:xfrm>
          <a:prstGeom prst="rect">
            <a:avLst/>
          </a:prstGeom>
          <a:noFill/>
        </p:spPr>
        <p:txBody>
          <a:bodyPr wrap="square" lIns="0" tIns="0" rIns="0" bIns="0" rtlCol="0">
            <a:spAutoFit/>
          </a:bodyPr>
          <a:lstStyle/>
          <a:p>
            <a:pPr algn="r"/>
            <a:r>
              <a:rPr lang="en-US" sz="1600" dirty="0"/>
              <a:t>Between 2000-2014, airlines fatalities was </a:t>
            </a:r>
            <a:r>
              <a:rPr lang="en-US" sz="1600" b="1" dirty="0"/>
              <a:t>9</a:t>
            </a:r>
            <a:r>
              <a:rPr lang="en-US" sz="1600" dirty="0"/>
              <a:t> times more in countries other than the first world countries</a:t>
            </a:r>
            <a:endParaRPr lang="en-US" sz="1600" dirty="0"/>
          </a:p>
          <a:p>
            <a:pPr algn="r"/>
            <a:r>
              <a:rPr lang="en-US" sz="1600" dirty="0"/>
              <a:t>. </a:t>
            </a:r>
            <a:endParaRPr lang="en-US" sz="1600" dirty="0"/>
          </a:p>
        </p:txBody>
      </p:sp>
      <p:sp>
        <p:nvSpPr>
          <p:cNvPr id="51" name="TextBox 50"/>
          <p:cNvSpPr txBox="1"/>
          <p:nvPr/>
        </p:nvSpPr>
        <p:spPr>
          <a:xfrm>
            <a:off x="8612651" y="4724390"/>
            <a:ext cx="3233228" cy="984885"/>
          </a:xfrm>
          <a:prstGeom prst="rect">
            <a:avLst/>
          </a:prstGeom>
          <a:noFill/>
        </p:spPr>
        <p:txBody>
          <a:bodyPr wrap="square" lIns="0" tIns="0" rIns="0" bIns="0" rtlCol="0">
            <a:spAutoFit/>
          </a:bodyPr>
          <a:lstStyle/>
          <a:p>
            <a:pPr algn="r"/>
            <a:r>
              <a:rPr lang="en-US" sz="1600" dirty="0"/>
              <a:t>Between 2000-2014, airlines incidents was </a:t>
            </a:r>
            <a:r>
              <a:rPr lang="en-US" sz="1600" b="1" dirty="0"/>
              <a:t>3.3</a:t>
            </a:r>
            <a:r>
              <a:rPr lang="en-US" sz="1600" dirty="0"/>
              <a:t> times more in countries other than the first world countries</a:t>
            </a:r>
            <a:endParaRPr lang="en-US" sz="1600" dirty="0"/>
          </a:p>
          <a:p>
            <a:pPr algn="r"/>
            <a:r>
              <a:rPr lang="en-US" sz="1600" dirty="0"/>
              <a:t>. </a:t>
            </a:r>
            <a:endParaRPr lang="en-US" sz="1600"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9349" y="2623930"/>
            <a:ext cx="5031252" cy="3107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7800" y="0"/>
            <a:ext cx="584200" cy="58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273800"/>
            <a:ext cx="584200"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75C75738-883E-4D82-874A-987559CF11A8}" type="datetime1">
              <a:rPr lang="en-US" smtClean="0"/>
            </a:fld>
            <a:endParaRPr lang="en-US" dirty="0"/>
          </a:p>
        </p:txBody>
      </p:sp>
      <p:sp>
        <p:nvSpPr>
          <p:cNvPr id="4" name="Slide Number Placeholder 3"/>
          <p:cNvSpPr>
            <a:spLocks noGrp="1"/>
          </p:cNvSpPr>
          <p:nvPr>
            <p:ph type="sldNum" sz="quarter" idx="12"/>
          </p:nvPr>
        </p:nvSpPr>
        <p:spPr/>
        <p:txBody>
          <a:bodyPr/>
          <a:lstStyle/>
          <a:p>
            <a:fld id="{5A4A7955-6230-48B4-BD8B-A7C460F75945}" type="slidenum">
              <a:rPr lang="en-US" smtClean="0"/>
            </a:fld>
            <a:endParaRPr lang="en-US" dirty="0"/>
          </a:p>
        </p:txBody>
      </p:sp>
      <p:sp>
        <p:nvSpPr>
          <p:cNvPr id="5" name="Title 4" hidden="1"/>
          <p:cNvSpPr>
            <a:spLocks noGrp="1"/>
          </p:cNvSpPr>
          <p:nvPr>
            <p:ph type="title" idx="4294967295"/>
          </p:nvPr>
        </p:nvSpPr>
        <p:spPr>
          <a:xfrm>
            <a:off x="0" y="365125"/>
            <a:ext cx="10515600" cy="1325563"/>
          </a:xfrm>
        </p:spPr>
        <p:txBody>
          <a:bodyPr/>
          <a:lstStyle/>
          <a:p>
            <a:r>
              <a:rPr lang="en-US" dirty="0"/>
              <a:t>Balanced scorecard slide 3</a:t>
            </a:r>
            <a:endParaRPr lang="en-US" dirty="0"/>
          </a:p>
        </p:txBody>
      </p:sp>
      <p:sp>
        <p:nvSpPr>
          <p:cNvPr id="13" name="TextBox 12"/>
          <p:cNvSpPr txBox="1"/>
          <p:nvPr/>
        </p:nvSpPr>
        <p:spPr>
          <a:xfrm>
            <a:off x="1463904" y="292100"/>
            <a:ext cx="9264193" cy="492443"/>
          </a:xfrm>
          <a:prstGeom prst="rect">
            <a:avLst/>
          </a:prstGeom>
          <a:noFill/>
        </p:spPr>
        <p:txBody>
          <a:bodyPr wrap="square" lIns="0" tIns="0" rIns="0" bIns="0" rtlCol="0" anchor="ctr">
            <a:spAutoFit/>
          </a:bodyPr>
          <a:lstStyle/>
          <a:p>
            <a:pPr algn="ctr"/>
            <a:r>
              <a:rPr lang="en-US" sz="3200" b="1" dirty="0">
                <a:latin typeface="+mj-lt"/>
              </a:rPr>
              <a:t>Correlation – </a:t>
            </a:r>
            <a:r>
              <a:rPr lang="en-US" sz="3200" dirty="0">
                <a:latin typeface="+mj-lt"/>
              </a:rPr>
              <a:t>Is There Any?</a:t>
            </a:r>
            <a:endParaRPr lang="en-US" sz="3600" dirty="0">
              <a:latin typeface="+mj-lt"/>
            </a:endParaRPr>
          </a:p>
        </p:txBody>
      </p:sp>
      <p:sp>
        <p:nvSpPr>
          <p:cNvPr id="87" name="TextBox 86"/>
          <p:cNvSpPr txBox="1"/>
          <p:nvPr/>
        </p:nvSpPr>
        <p:spPr>
          <a:xfrm>
            <a:off x="1388648" y="1054514"/>
            <a:ext cx="9751931" cy="2462213"/>
          </a:xfrm>
          <a:prstGeom prst="rect">
            <a:avLst/>
          </a:prstGeom>
          <a:noFill/>
        </p:spPr>
        <p:txBody>
          <a:bodyPr wrap="square" lIns="0" tIns="0" rIns="0" bIns="0" rtlCol="0">
            <a:spAutoFit/>
          </a:bodyPr>
          <a:lstStyle/>
          <a:p>
            <a:r>
              <a:rPr lang="en-US" sz="1600" b="1" dirty="0"/>
              <a:t>Fatalities</a:t>
            </a:r>
            <a:endParaRPr lang="en-US" sz="1600" b="1" dirty="0"/>
          </a:p>
          <a:p>
            <a:r>
              <a:rPr lang="en-US" sz="1600" dirty="0"/>
              <a:t>From the correlation of airlines and timeframe, fatalities are not very consistent. Avianca has a  series of major accidents in the first time frame (‘85-’99) but nothing after that. Kenya Airways has diametrically opposite stats between the timeframes. China Airlines has fatalities in both timeframe.</a:t>
            </a:r>
            <a:endParaRPr lang="en-US" sz="1600" dirty="0"/>
          </a:p>
          <a:p>
            <a:endParaRPr lang="en-US" sz="1600" b="1" dirty="0"/>
          </a:p>
          <a:p>
            <a:r>
              <a:rPr lang="en-US" sz="1600" b="1" dirty="0"/>
              <a:t>Incidents</a:t>
            </a:r>
            <a:endParaRPr lang="en-US" sz="1600" b="1" dirty="0"/>
          </a:p>
          <a:p>
            <a:r>
              <a:rPr lang="en-US" sz="1600" dirty="0"/>
              <a:t>Few airlines has consistent correlation in terms of incidents between the two timeframes. Though most of them showed sign of improvement, there are a few airlines such as PIA or Ethiopian, who remained outliers with persistently high rate of incidents.</a:t>
            </a:r>
            <a:endParaRPr lang="en-US" sz="1600" dirty="0"/>
          </a:p>
          <a:p>
            <a:endParaRPr lang="en-US" sz="1600" b="1" dirty="0"/>
          </a:p>
        </p:txBody>
      </p:sp>
      <p:pic>
        <p:nvPicPr>
          <p:cNvPr id="6" name="Picture 5"/>
          <p:cNvPicPr>
            <a:picLocks noChangeAspect="1"/>
          </p:cNvPicPr>
          <p:nvPr/>
        </p:nvPicPr>
        <p:blipFill>
          <a:blip r:embed="rId1"/>
          <a:stretch>
            <a:fillRect/>
          </a:stretch>
        </p:blipFill>
        <p:spPr>
          <a:xfrm>
            <a:off x="995321" y="4969452"/>
            <a:ext cx="990394" cy="911162"/>
          </a:xfrm>
          <a:prstGeom prst="rect">
            <a:avLst/>
          </a:prstGeom>
        </p:spPr>
      </p:pic>
      <p:pic>
        <p:nvPicPr>
          <p:cNvPr id="7" name="Picture 6"/>
          <p:cNvPicPr>
            <a:picLocks noChangeAspect="1"/>
          </p:cNvPicPr>
          <p:nvPr/>
        </p:nvPicPr>
        <p:blipFill>
          <a:blip r:embed="rId2"/>
          <a:stretch>
            <a:fillRect/>
          </a:stretch>
        </p:blipFill>
        <p:spPr>
          <a:xfrm>
            <a:off x="2523643" y="4867828"/>
            <a:ext cx="1163706" cy="1104029"/>
          </a:xfrm>
          <a:prstGeom prst="rect">
            <a:avLst/>
          </a:prstGeom>
        </p:spPr>
      </p:pic>
      <p:pic>
        <p:nvPicPr>
          <p:cNvPr id="8" name="Picture 7"/>
          <p:cNvPicPr>
            <a:picLocks noChangeAspect="1"/>
          </p:cNvPicPr>
          <p:nvPr/>
        </p:nvPicPr>
        <p:blipFill>
          <a:blip r:embed="rId3"/>
          <a:stretch>
            <a:fillRect/>
          </a:stretch>
        </p:blipFill>
        <p:spPr>
          <a:xfrm>
            <a:off x="4114800" y="4985264"/>
            <a:ext cx="1981200" cy="895350"/>
          </a:xfrm>
          <a:prstGeom prst="rect">
            <a:avLst/>
          </a:prstGeom>
        </p:spPr>
      </p:pic>
      <p:pic>
        <p:nvPicPr>
          <p:cNvPr id="9" name="Picture 8"/>
          <p:cNvPicPr>
            <a:picLocks noChangeAspect="1"/>
          </p:cNvPicPr>
          <p:nvPr/>
        </p:nvPicPr>
        <p:blipFill>
          <a:blip r:embed="rId4"/>
          <a:stretch>
            <a:fillRect/>
          </a:stretch>
        </p:blipFill>
        <p:spPr>
          <a:xfrm>
            <a:off x="6523451" y="5066226"/>
            <a:ext cx="2554764" cy="733425"/>
          </a:xfrm>
          <a:prstGeom prst="rect">
            <a:avLst/>
          </a:prstGeom>
        </p:spPr>
      </p:pic>
      <p:pic>
        <p:nvPicPr>
          <p:cNvPr id="11" name="Picture 10"/>
          <p:cNvPicPr>
            <a:picLocks noChangeAspect="1"/>
          </p:cNvPicPr>
          <p:nvPr/>
        </p:nvPicPr>
        <p:blipFill>
          <a:blip r:embed="rId5"/>
          <a:stretch>
            <a:fillRect/>
          </a:stretch>
        </p:blipFill>
        <p:spPr>
          <a:xfrm>
            <a:off x="9505666" y="4561086"/>
            <a:ext cx="1438274" cy="1385887"/>
          </a:xfrm>
          <a:prstGeom prst="rect">
            <a:avLst/>
          </a:prstGeom>
        </p:spPr>
      </p:pic>
      <p:sp>
        <p:nvSpPr>
          <p:cNvPr id="20" name="Rounded Rectangle 76"/>
          <p:cNvSpPr/>
          <p:nvPr/>
        </p:nvSpPr>
        <p:spPr>
          <a:xfrm>
            <a:off x="1664939" y="3749044"/>
            <a:ext cx="8862122" cy="560290"/>
          </a:xfrm>
          <a:prstGeom prst="roundRect">
            <a:avLst>
              <a:gd name="adj" fmla="val 50000"/>
            </a:avLst>
          </a:prstGeom>
          <a:solidFill>
            <a:schemeClr val="accent1">
              <a:alpha val="5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Top 5 Airlines with overall most incidents between 1985-2014</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7800" y="0"/>
            <a:ext cx="584200" cy="58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6273800"/>
            <a:ext cx="584200"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75C75738-883E-4D82-874A-987559CF11A8}" type="datetime1">
              <a:rPr lang="en-US" smtClean="0"/>
            </a:fld>
            <a:endParaRPr lang="en-US" dirty="0"/>
          </a:p>
        </p:txBody>
      </p:sp>
      <p:sp>
        <p:nvSpPr>
          <p:cNvPr id="4" name="Slide Number Placeholder 3"/>
          <p:cNvSpPr>
            <a:spLocks noGrp="1"/>
          </p:cNvSpPr>
          <p:nvPr>
            <p:ph type="sldNum" sz="quarter" idx="12"/>
          </p:nvPr>
        </p:nvSpPr>
        <p:spPr/>
        <p:txBody>
          <a:bodyPr/>
          <a:lstStyle/>
          <a:p>
            <a:fld id="{5A4A7955-6230-48B4-BD8B-A7C460F75945}" type="slidenum">
              <a:rPr lang="en-US" smtClean="0"/>
            </a:fld>
            <a:endParaRPr lang="en-US" dirty="0"/>
          </a:p>
        </p:txBody>
      </p:sp>
      <p:sp>
        <p:nvSpPr>
          <p:cNvPr id="5" name="Title 4" hidden="1"/>
          <p:cNvSpPr>
            <a:spLocks noGrp="1"/>
          </p:cNvSpPr>
          <p:nvPr>
            <p:ph type="title" idx="4294967295"/>
          </p:nvPr>
        </p:nvSpPr>
        <p:spPr>
          <a:xfrm>
            <a:off x="0" y="365125"/>
            <a:ext cx="10515600" cy="1325563"/>
          </a:xfrm>
        </p:spPr>
        <p:txBody>
          <a:bodyPr/>
          <a:lstStyle/>
          <a:p>
            <a:r>
              <a:rPr lang="en-US" dirty="0"/>
              <a:t>Balanced scorecard slide 5</a:t>
            </a:r>
            <a:endParaRPr lang="en-US" dirty="0"/>
          </a:p>
        </p:txBody>
      </p:sp>
      <p:sp>
        <p:nvSpPr>
          <p:cNvPr id="13" name="TextBox 12"/>
          <p:cNvSpPr txBox="1"/>
          <p:nvPr/>
        </p:nvSpPr>
        <p:spPr>
          <a:xfrm>
            <a:off x="1463904" y="292100"/>
            <a:ext cx="9264193" cy="492443"/>
          </a:xfrm>
          <a:prstGeom prst="rect">
            <a:avLst/>
          </a:prstGeom>
          <a:noFill/>
        </p:spPr>
        <p:txBody>
          <a:bodyPr wrap="square" lIns="0" tIns="0" rIns="0" bIns="0" rtlCol="0" anchor="ctr">
            <a:spAutoFit/>
          </a:bodyPr>
          <a:lstStyle/>
          <a:p>
            <a:pPr algn="ctr"/>
            <a:r>
              <a:rPr lang="en-US" sz="3200" b="1" dirty="0">
                <a:latin typeface="+mj-lt"/>
              </a:rPr>
              <a:t>Conclusion</a:t>
            </a:r>
            <a:endParaRPr lang="en-US" sz="3600" dirty="0">
              <a:latin typeface="+mj-lt"/>
            </a:endParaRPr>
          </a:p>
        </p:txBody>
      </p:sp>
      <p:sp>
        <p:nvSpPr>
          <p:cNvPr id="168" name="TextBox 167"/>
          <p:cNvSpPr txBox="1"/>
          <p:nvPr/>
        </p:nvSpPr>
        <p:spPr>
          <a:xfrm>
            <a:off x="1350628" y="1540116"/>
            <a:ext cx="9457072" cy="3693319"/>
          </a:xfrm>
          <a:prstGeom prst="rect">
            <a:avLst/>
          </a:prstGeom>
          <a:noFill/>
        </p:spPr>
        <p:txBody>
          <a:bodyPr wrap="square" lIns="0" tIns="0" rIns="0" bIns="0" rtlCol="0">
            <a:spAutoFit/>
          </a:bodyPr>
          <a:lstStyle/>
          <a:p>
            <a:pPr marL="285750" indent="-285750">
              <a:buBlip>
                <a:blip r:embed="rId1">
                  <a:extLst>
                    <a:ext uri="{96DAC541-7B7A-43D3-8B79-37D633B846F1}">
                      <asvg:svgBlip xmlns:asvg="http://schemas.microsoft.com/office/drawing/2016/SVG/main" r:embed="rId2"/>
                    </a:ext>
                  </a:extLst>
                </a:blip>
              </a:buBlip>
            </a:pPr>
            <a:r>
              <a:rPr lang="en-US" sz="1600" dirty="0"/>
              <a:t>When looked at the right way, there is a chance that the past record of the specific airlines might tell a story about the future chances of accidents.</a:t>
            </a:r>
            <a:endParaRPr lang="en-US" sz="1600" dirty="0"/>
          </a:p>
          <a:p>
            <a:pPr marL="285750" indent="-285750">
              <a:buBlip>
                <a:blip r:embed="rId1">
                  <a:extLst>
                    <a:ext uri="{96DAC541-7B7A-43D3-8B79-37D633B846F1}">
                      <asvg:svgBlip xmlns:asvg="http://schemas.microsoft.com/office/drawing/2016/SVG/main" r:embed="rId2"/>
                    </a:ext>
                  </a:extLst>
                </a:blip>
              </a:buBlip>
            </a:pPr>
            <a:endParaRPr lang="en-US" sz="1600" dirty="0"/>
          </a:p>
          <a:p>
            <a:pPr marL="285750" indent="-285750">
              <a:buBlip>
                <a:blip r:embed="rId1">
                  <a:extLst>
                    <a:ext uri="{96DAC541-7B7A-43D3-8B79-37D633B846F1}">
                      <asvg:svgBlip xmlns:asvg="http://schemas.microsoft.com/office/drawing/2016/SVG/main" r:embed="rId2"/>
                    </a:ext>
                  </a:extLst>
                </a:blip>
              </a:buBlip>
            </a:pPr>
            <a:r>
              <a:rPr lang="en-US" sz="1600" dirty="0"/>
              <a:t>Overall, flight incidents or fatalities are at a declining rate with the advancement of time and technology</a:t>
            </a:r>
            <a:endParaRPr lang="en-US" sz="1600" dirty="0"/>
          </a:p>
          <a:p>
            <a:pPr marL="285750" indent="-285750">
              <a:buBlip>
                <a:blip r:embed="rId1">
                  <a:extLst>
                    <a:ext uri="{96DAC541-7B7A-43D3-8B79-37D633B846F1}">
                      <asvg:svgBlip xmlns:asvg="http://schemas.microsoft.com/office/drawing/2016/SVG/main" r:embed="rId2"/>
                    </a:ext>
                  </a:extLst>
                </a:blip>
              </a:buBlip>
            </a:pPr>
            <a:endParaRPr lang="en-US" sz="1600" dirty="0"/>
          </a:p>
          <a:p>
            <a:pPr marL="285750" indent="-285750">
              <a:buBlip>
                <a:blip r:embed="rId1">
                  <a:extLst>
                    <a:ext uri="{96DAC541-7B7A-43D3-8B79-37D633B846F1}">
                      <asvg:svgBlip xmlns:asvg="http://schemas.microsoft.com/office/drawing/2016/SVG/main" r:embed="rId2"/>
                    </a:ext>
                  </a:extLst>
                </a:blip>
              </a:buBlip>
            </a:pPr>
            <a:r>
              <a:rPr lang="en-US" sz="1600" dirty="0"/>
              <a:t>Flight incidents have historically been lesser in first world countries compared to the rest of the world. Technology could be one of the reason.</a:t>
            </a:r>
            <a:endParaRPr lang="en-US" sz="1600" dirty="0"/>
          </a:p>
          <a:p>
            <a:pPr marL="285750" indent="-285750">
              <a:buBlip>
                <a:blip r:embed="rId1">
                  <a:extLst>
                    <a:ext uri="{96DAC541-7B7A-43D3-8B79-37D633B846F1}">
                      <asvg:svgBlip xmlns:asvg="http://schemas.microsoft.com/office/drawing/2016/SVG/main" r:embed="rId2"/>
                    </a:ext>
                  </a:extLst>
                </a:blip>
              </a:buBlip>
            </a:pPr>
            <a:endParaRPr lang="en-US" sz="1600" dirty="0"/>
          </a:p>
          <a:p>
            <a:pPr marL="285750" indent="-285750">
              <a:buBlip>
                <a:blip r:embed="rId1">
                  <a:extLst>
                    <a:ext uri="{96DAC541-7B7A-43D3-8B79-37D633B846F1}">
                      <asvg:svgBlip xmlns:asvg="http://schemas.microsoft.com/office/drawing/2016/SVG/main" r:embed="rId2"/>
                    </a:ext>
                  </a:extLst>
                </a:blip>
              </a:buBlip>
            </a:pPr>
            <a:r>
              <a:rPr lang="en-US" sz="1600" dirty="0"/>
              <a:t>When it comes to the question of ‘Whether airlines is a safe mode of travel or not’, we compared the worldwide air travel incidents data with the road safety incident data of only USA and still found airlines to be extremely safe. </a:t>
            </a:r>
            <a:endParaRPr lang="en-US" sz="1600" dirty="0"/>
          </a:p>
          <a:p>
            <a:pPr marL="285750" indent="-285750">
              <a:buBlip>
                <a:blip r:embed="rId1">
                  <a:extLst>
                    <a:ext uri="{96DAC541-7B7A-43D3-8B79-37D633B846F1}">
                      <asvg:svgBlip xmlns:asvg="http://schemas.microsoft.com/office/drawing/2016/SVG/main" r:embed="rId2"/>
                    </a:ext>
                  </a:extLst>
                </a:blip>
              </a:buBlip>
            </a:pPr>
            <a:endParaRPr lang="en-US" sz="1600" dirty="0"/>
          </a:p>
          <a:p>
            <a:pPr marL="285750" indent="-285750">
              <a:buBlip>
                <a:blip r:embed="rId1">
                  <a:extLst>
                    <a:ext uri="{96DAC541-7B7A-43D3-8B79-37D633B846F1}">
                      <asvg:svgBlip xmlns:asvg="http://schemas.microsoft.com/office/drawing/2016/SVG/main" r:embed="rId2"/>
                    </a:ext>
                  </a:extLst>
                </a:blip>
              </a:buBlip>
            </a:pPr>
            <a:r>
              <a:rPr lang="en-US" sz="1600" dirty="0"/>
              <a:t>Therefore, the tagline of ‘Air travel is not safe anymore’  could be a result of Oversampled data that skewed the result by a specific geography, timeframe or airlines. The future is unknown and no one can prevent disaster one hundred percent but by statistics, air travel is still one of the safest means of travel.</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701800"/>
            <a:ext cx="12192000" cy="34544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202669" y="2967335"/>
            <a:ext cx="5786662" cy="923330"/>
          </a:xfrm>
          <a:prstGeom prst="rect">
            <a:avLst/>
          </a:prstGeom>
          <a:noFill/>
        </p:spPr>
        <p:txBody>
          <a:bodyPr wrap="square" lIns="0" tIns="0" rIns="0" bIns="0" rtlCol="0" anchor="ctr">
            <a:spAutoFit/>
          </a:bodyPr>
          <a:lstStyle/>
          <a:p>
            <a:pPr algn="ctr"/>
            <a:r>
              <a:rPr lang="en-US" sz="6000" b="1" dirty="0">
                <a:solidFill>
                  <a:schemeClr val="bg1"/>
                </a:solidFill>
                <a:latin typeface="+mj-lt"/>
              </a:rPr>
              <a:t>THANK</a:t>
            </a:r>
            <a:r>
              <a:rPr lang="en-US" sz="6000" dirty="0">
                <a:solidFill>
                  <a:schemeClr val="bg1"/>
                </a:solidFill>
                <a:latin typeface="+mj-lt"/>
              </a:rPr>
              <a:t> YOU</a:t>
            </a:r>
            <a:endParaRPr lang="en-US" sz="6600" dirty="0">
              <a:solidFill>
                <a:schemeClr val="bg1"/>
              </a:solidFill>
              <a:latin typeface="+mj-lt"/>
            </a:endParaRPr>
          </a:p>
        </p:txBody>
      </p:sp>
      <p:sp>
        <p:nvSpPr>
          <p:cNvPr id="2" name="Title 1" hidden="1"/>
          <p:cNvSpPr>
            <a:spLocks noGrp="1"/>
          </p:cNvSpPr>
          <p:nvPr>
            <p:ph type="title" idx="4294967295"/>
          </p:nvPr>
        </p:nvSpPr>
        <p:spPr>
          <a:xfrm>
            <a:off x="0" y="365125"/>
            <a:ext cx="10515600" cy="1325563"/>
          </a:xfrm>
        </p:spPr>
        <p:txBody>
          <a:bodyPr/>
          <a:lstStyle/>
          <a:p>
            <a:r>
              <a:rPr lang="en-US" dirty="0"/>
              <a:t>Balanced scorecard slide 10</a:t>
            </a:r>
            <a:endParaRPr lang="en-US" dirty="0"/>
          </a:p>
        </p:txBody>
      </p:sp>
    </p:spTree>
  </p:cSld>
  <p:clrMapOvr>
    <a:masterClrMapping/>
  </p:clrMapOvr>
</p:sld>
</file>

<file path=ppt/theme/theme1.xml><?xml version="1.0" encoding="utf-8"?>
<a:theme xmlns:a="http://schemas.openxmlformats.org/drawingml/2006/main" name="Office Theme">
  <a:themeElements>
    <a:clrScheme name="McD color scheme">
      <a:dk1>
        <a:sysClr val="windowText" lastClr="000000"/>
      </a:dk1>
      <a:lt1>
        <a:sysClr val="window" lastClr="FFFFFF"/>
      </a:lt1>
      <a:dk2>
        <a:srgbClr val="44546A"/>
      </a:dk2>
      <a:lt2>
        <a:srgbClr val="E7E6E6"/>
      </a:lt2>
      <a:accent1>
        <a:srgbClr val="E31737"/>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Modern 04">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Balanced scorecard, from 24Slides</Template>
  <TotalTime>0</TotalTime>
  <Words>3110</Words>
  <Application>WPS Presentation</Application>
  <PresentationFormat>Widescreen</PresentationFormat>
  <Paragraphs>108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Calibri Light</vt:lpstr>
      <vt:lpstr>Century Gothic</vt:lpstr>
      <vt:lpstr>Microsoft YaHei</vt:lpstr>
      <vt:lpstr>Arial Unicode MS</vt:lpstr>
      <vt:lpstr>Calibri</vt:lpstr>
      <vt:lpstr>Office Theme</vt:lpstr>
      <vt:lpstr>Balanced scorecard slide 1</vt:lpstr>
      <vt:lpstr>Balanced scorecard slide 2</vt:lpstr>
      <vt:lpstr>Balanced scorecard slide 4</vt:lpstr>
      <vt:lpstr>Balanced scorecard slide 3</vt:lpstr>
      <vt:lpstr>Balanced scorecard slide 5</vt:lpstr>
      <vt:lpstr>Balanced scorecard slide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Supraja</cp:lastModifiedBy>
  <cp:revision>4</cp:revision>
  <dcterms:created xsi:type="dcterms:W3CDTF">2019-04-17T06:29:00Z</dcterms:created>
  <dcterms:modified xsi:type="dcterms:W3CDTF">2022-04-23T18:14:29Z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2018-11-28T18:24:19.6333999Z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ICV">
    <vt:lpwstr>675BE7DEE61E45188B8AA65885AA8A76</vt:lpwstr>
  </property>
  <property fmtid="{D5CDD505-2E9C-101B-9397-08002B2CF9AE}" pid="11" name="KSOProductBuildVer">
    <vt:lpwstr>1033-11.2.0.11074</vt:lpwstr>
  </property>
</Properties>
</file>