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39A05A-666B-4168-9C05-DEF0775F0F77}">
  <a:tblStyle styleId="{C939A05A-666B-4168-9C05-DEF0775F0F7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4640ef02f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84640ef02f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4640ef02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84640ef02f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4640ef02f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84640ef02f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640ef02f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4640ef02f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4640ef02f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84640ef02f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4640ef02f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84640ef02f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4640ef02f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84640ef02f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4640ef02f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84640ef02f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4640ef02f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84640ef02f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66" name="Google Shape;66;p1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6" name="Google Shape;76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300" dirty="0"/>
              <a:t>   FAKE NEWS DETECTION</a:t>
            </a:r>
            <a:endParaRPr sz="4300" dirty="0"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4971875" y="3316200"/>
            <a:ext cx="4053300" cy="18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" sz="2500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" sz="250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" sz="2500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500" dirty="0">
                <a:solidFill>
                  <a:schemeClr val="lt1"/>
                </a:solidFill>
              </a:rPr>
              <a:t>Supraja Ravipati</a:t>
            </a:r>
            <a:endParaRPr sz="2500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500" dirty="0">
                <a:solidFill>
                  <a:schemeClr val="lt1"/>
                </a:solidFill>
              </a:rPr>
              <a:t>    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project to explore text analytics, Natural language processing techniques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fictitious website called ‘Fakebook’ is created to share fake news among clients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Classification of the news being shared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</a:t>
            </a:r>
            <a:endParaRPr/>
          </a:p>
        </p:txBody>
      </p:sp>
      <p:grpSp>
        <p:nvGrpSpPr>
          <p:cNvPr id="143" name="Google Shape;143;p27"/>
          <p:cNvGrpSpPr/>
          <p:nvPr/>
        </p:nvGrpSpPr>
        <p:grpSpPr>
          <a:xfrm>
            <a:off x="314362" y="1157518"/>
            <a:ext cx="8515275" cy="1570013"/>
            <a:chOff x="2662" y="5043"/>
            <a:chExt cx="8515275" cy="1570013"/>
          </a:xfrm>
        </p:grpSpPr>
        <p:sp>
          <p:nvSpPr>
            <p:cNvPr id="144" name="Google Shape;144;p27"/>
            <p:cNvSpPr/>
            <p:nvPr/>
          </p:nvSpPr>
          <p:spPr>
            <a:xfrm>
              <a:off x="2662" y="5043"/>
              <a:ext cx="2596120" cy="691612"/>
            </a:xfrm>
            <a:prstGeom prst="rect">
              <a:avLst/>
            </a:prstGeom>
            <a:solidFill>
              <a:srgbClr val="212C74"/>
            </a:solidFill>
            <a:ln w="25400" cap="flat" cmpd="sng">
              <a:solidFill>
                <a:srgbClr val="212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 txBox="1"/>
            <p:nvPr/>
          </p:nvSpPr>
          <p:spPr>
            <a:xfrm>
              <a:off x="2662" y="5043"/>
              <a:ext cx="2596120" cy="6916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81275" rIns="142225" bIns="81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Dataset Size : 38000 x 4 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662" y="696656"/>
              <a:ext cx="2596120" cy="878400"/>
            </a:xfrm>
            <a:prstGeom prst="rect">
              <a:avLst/>
            </a:prstGeom>
            <a:solidFill>
              <a:srgbClr val="CBCCD5">
                <a:alpha val="89803"/>
              </a:srgbClr>
            </a:solidFill>
            <a:ln w="25400" cap="flat" cmpd="sng">
              <a:solidFill>
                <a:srgbClr val="CBCCD5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962239" y="5043"/>
              <a:ext cx="2596120" cy="691612"/>
            </a:xfrm>
            <a:prstGeom prst="rect">
              <a:avLst/>
            </a:prstGeom>
            <a:solidFill>
              <a:srgbClr val="212C74"/>
            </a:solidFill>
            <a:ln w="25400" cap="flat" cmpd="sng">
              <a:solidFill>
                <a:srgbClr val="212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 txBox="1"/>
            <p:nvPr/>
          </p:nvSpPr>
          <p:spPr>
            <a:xfrm>
              <a:off x="2962239" y="5043"/>
              <a:ext cx="2596120" cy="6916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81275" rIns="142225" bIns="81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38000 reviews need to be analyzed 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2962239" y="696656"/>
              <a:ext cx="2596120" cy="878400"/>
            </a:xfrm>
            <a:prstGeom prst="rect">
              <a:avLst/>
            </a:prstGeom>
            <a:solidFill>
              <a:srgbClr val="CBCCD5">
                <a:alpha val="89803"/>
              </a:srgbClr>
            </a:solidFill>
            <a:ln w="25400" cap="flat" cmpd="sng">
              <a:solidFill>
                <a:srgbClr val="CBCCD5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5921817" y="5043"/>
              <a:ext cx="2596120" cy="691612"/>
            </a:xfrm>
            <a:prstGeom prst="rect">
              <a:avLst/>
            </a:prstGeom>
            <a:solidFill>
              <a:srgbClr val="212C74"/>
            </a:solidFill>
            <a:ln w="25400" cap="flat" cmpd="sng">
              <a:solidFill>
                <a:srgbClr val="212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7"/>
            <p:cNvSpPr txBox="1"/>
            <p:nvPr/>
          </p:nvSpPr>
          <p:spPr>
            <a:xfrm>
              <a:off x="5921817" y="5043"/>
              <a:ext cx="2596120" cy="6916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81275" rIns="142225" bIns="81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column is the review column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921817" y="696656"/>
              <a:ext cx="2596120" cy="878400"/>
            </a:xfrm>
            <a:prstGeom prst="rect">
              <a:avLst/>
            </a:prstGeom>
            <a:solidFill>
              <a:srgbClr val="CBCCD5">
                <a:alpha val="89803"/>
              </a:srgbClr>
            </a:solidFill>
            <a:ln w="25400" cap="flat" cmpd="sng">
              <a:solidFill>
                <a:srgbClr val="CBCCD5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925" y="3203975"/>
            <a:ext cx="6702477" cy="1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Preprocessing</a:t>
            </a:r>
            <a:endParaRPr/>
          </a:p>
        </p:txBody>
      </p:sp>
      <p:grpSp>
        <p:nvGrpSpPr>
          <p:cNvPr id="159" name="Google Shape;159;p28"/>
          <p:cNvGrpSpPr/>
          <p:nvPr/>
        </p:nvGrpSpPr>
        <p:grpSpPr>
          <a:xfrm>
            <a:off x="1055235" y="1974170"/>
            <a:ext cx="6706605" cy="1100400"/>
            <a:chOff x="4160" y="1119345"/>
            <a:chExt cx="6706605" cy="1100400"/>
          </a:xfrm>
        </p:grpSpPr>
        <p:sp>
          <p:nvSpPr>
            <p:cNvPr id="160" name="Google Shape;160;p28"/>
            <p:cNvSpPr/>
            <p:nvPr/>
          </p:nvSpPr>
          <p:spPr>
            <a:xfrm>
              <a:off x="4160" y="1119345"/>
              <a:ext cx="1289700" cy="1100400"/>
            </a:xfrm>
            <a:prstGeom prst="roundRect">
              <a:avLst>
                <a:gd name="adj" fmla="val 10000"/>
              </a:avLst>
            </a:prstGeom>
            <a:solidFill>
              <a:srgbClr val="212C7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 txBox="1"/>
            <p:nvPr/>
          </p:nvSpPr>
          <p:spPr>
            <a:xfrm>
              <a:off x="36387" y="1151572"/>
              <a:ext cx="1225200" cy="10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Replacement of empty rows(reviews) with title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1422873" y="1509572"/>
              <a:ext cx="273300" cy="319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9A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 txBox="1"/>
            <p:nvPr/>
          </p:nvSpPr>
          <p:spPr>
            <a:xfrm>
              <a:off x="1422873" y="1573543"/>
              <a:ext cx="1914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1809795" y="1119345"/>
              <a:ext cx="1289700" cy="1100400"/>
            </a:xfrm>
            <a:prstGeom prst="roundRect">
              <a:avLst>
                <a:gd name="adj" fmla="val 10000"/>
              </a:avLst>
            </a:prstGeom>
            <a:solidFill>
              <a:srgbClr val="212C7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 txBox="1"/>
            <p:nvPr/>
          </p:nvSpPr>
          <p:spPr>
            <a:xfrm>
              <a:off x="1842022" y="1151572"/>
              <a:ext cx="1225200" cy="10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Removal of Punctuations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228508" y="1509572"/>
              <a:ext cx="273300" cy="319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9A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 txBox="1"/>
            <p:nvPr/>
          </p:nvSpPr>
          <p:spPr>
            <a:xfrm>
              <a:off x="3228508" y="1573543"/>
              <a:ext cx="1914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3615430" y="1119345"/>
              <a:ext cx="1289700" cy="1100400"/>
            </a:xfrm>
            <a:prstGeom prst="roundRect">
              <a:avLst>
                <a:gd name="adj" fmla="val 10000"/>
              </a:avLst>
            </a:prstGeom>
            <a:solidFill>
              <a:srgbClr val="212C7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 txBox="1"/>
            <p:nvPr/>
          </p:nvSpPr>
          <p:spPr>
            <a:xfrm>
              <a:off x="3647657" y="1151572"/>
              <a:ext cx="1225200" cy="10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Removal of Stopwords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5034143" y="1509572"/>
              <a:ext cx="273300" cy="319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9A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 txBox="1"/>
            <p:nvPr/>
          </p:nvSpPr>
          <p:spPr>
            <a:xfrm>
              <a:off x="5034143" y="1573543"/>
              <a:ext cx="1914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5421065" y="1119345"/>
              <a:ext cx="1289700" cy="1100400"/>
            </a:xfrm>
            <a:prstGeom prst="roundRect">
              <a:avLst>
                <a:gd name="adj" fmla="val 10000"/>
              </a:avLst>
            </a:prstGeom>
            <a:solidFill>
              <a:srgbClr val="212C7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 txBox="1"/>
            <p:nvPr/>
          </p:nvSpPr>
          <p:spPr>
            <a:xfrm>
              <a:off x="5453292" y="1151572"/>
              <a:ext cx="1225200" cy="10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Stemming and Lemmatizing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 Engineering</a:t>
            </a:r>
            <a:endParaRPr/>
          </a:p>
        </p:txBody>
      </p:sp>
      <p:grpSp>
        <p:nvGrpSpPr>
          <p:cNvPr id="179" name="Google Shape;179;p29"/>
          <p:cNvGrpSpPr/>
          <p:nvPr/>
        </p:nvGrpSpPr>
        <p:grpSpPr>
          <a:xfrm>
            <a:off x="420807" y="1229875"/>
            <a:ext cx="8302385" cy="3339000"/>
            <a:chOff x="109107" y="0"/>
            <a:chExt cx="8302385" cy="3339000"/>
          </a:xfrm>
        </p:grpSpPr>
        <p:sp>
          <p:nvSpPr>
            <p:cNvPr id="180" name="Google Shape;180;p29"/>
            <p:cNvSpPr/>
            <p:nvPr/>
          </p:nvSpPr>
          <p:spPr>
            <a:xfrm>
              <a:off x="639044" y="0"/>
              <a:ext cx="7242510" cy="3339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BC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109107" y="1001700"/>
              <a:ext cx="4047285" cy="1335600"/>
            </a:xfrm>
            <a:prstGeom prst="roundRect">
              <a:avLst>
                <a:gd name="adj" fmla="val 16667"/>
              </a:avLst>
            </a:prstGeom>
            <a:solidFill>
              <a:srgbClr val="212C7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 txBox="1"/>
            <p:nvPr/>
          </p:nvSpPr>
          <p:spPr>
            <a:xfrm>
              <a:off x="174306" y="1066899"/>
              <a:ext cx="3916887" cy="1205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Extracted features using Tf-Idf vectorization </a:t>
              </a: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364207" y="1001700"/>
              <a:ext cx="4047285" cy="1335600"/>
            </a:xfrm>
            <a:prstGeom prst="roundRect">
              <a:avLst>
                <a:gd name="adj" fmla="val 16667"/>
              </a:avLst>
            </a:prstGeom>
            <a:solidFill>
              <a:srgbClr val="212C7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 txBox="1"/>
            <p:nvPr/>
          </p:nvSpPr>
          <p:spPr>
            <a:xfrm>
              <a:off x="4429406" y="1066899"/>
              <a:ext cx="3916887" cy="1205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Label Encoding: Scikit- learn’s Label Binarizer</a:t>
              </a: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Models Used</a:t>
            </a:r>
            <a:endParaRPr/>
          </a:p>
        </p:txBody>
      </p:sp>
      <p:grpSp>
        <p:nvGrpSpPr>
          <p:cNvPr id="190" name="Google Shape;190;p30"/>
          <p:cNvGrpSpPr/>
          <p:nvPr/>
        </p:nvGrpSpPr>
        <p:grpSpPr>
          <a:xfrm>
            <a:off x="3038291" y="1231342"/>
            <a:ext cx="3067416" cy="3336065"/>
            <a:chOff x="2726591" y="1467"/>
            <a:chExt cx="3067416" cy="3336065"/>
          </a:xfrm>
        </p:grpSpPr>
        <p:sp>
          <p:nvSpPr>
            <p:cNvPr id="191" name="Google Shape;191;p30"/>
            <p:cNvSpPr/>
            <p:nvPr/>
          </p:nvSpPr>
          <p:spPr>
            <a:xfrm>
              <a:off x="2726591" y="1467"/>
              <a:ext cx="3067416" cy="641551"/>
            </a:xfrm>
            <a:prstGeom prst="roundRect">
              <a:avLst>
                <a:gd name="adj" fmla="val 16667"/>
              </a:avLst>
            </a:prstGeom>
            <a:solidFill>
              <a:srgbClr val="212C7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0"/>
            <p:cNvSpPr txBox="1"/>
            <p:nvPr/>
          </p:nvSpPr>
          <p:spPr>
            <a:xfrm>
              <a:off x="2757909" y="32785"/>
              <a:ext cx="3004780" cy="578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Logistic Regression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2726591" y="675095"/>
              <a:ext cx="3067416" cy="641551"/>
            </a:xfrm>
            <a:prstGeom prst="roundRect">
              <a:avLst>
                <a:gd name="adj" fmla="val 16667"/>
              </a:avLst>
            </a:prstGeom>
            <a:solidFill>
              <a:srgbClr val="212C7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0"/>
            <p:cNvSpPr txBox="1"/>
            <p:nvPr/>
          </p:nvSpPr>
          <p:spPr>
            <a:xfrm>
              <a:off x="2757909" y="706413"/>
              <a:ext cx="3004780" cy="578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Decision Tree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2726591" y="1348724"/>
              <a:ext cx="3067416" cy="641551"/>
            </a:xfrm>
            <a:prstGeom prst="roundRect">
              <a:avLst>
                <a:gd name="adj" fmla="val 16667"/>
              </a:avLst>
            </a:prstGeom>
            <a:solidFill>
              <a:srgbClr val="212C7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0"/>
            <p:cNvSpPr txBox="1"/>
            <p:nvPr/>
          </p:nvSpPr>
          <p:spPr>
            <a:xfrm>
              <a:off x="2757909" y="1380042"/>
              <a:ext cx="3004780" cy="578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Random Forest 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2726591" y="2022353"/>
              <a:ext cx="3067416" cy="641551"/>
            </a:xfrm>
            <a:prstGeom prst="roundRect">
              <a:avLst>
                <a:gd name="adj" fmla="val 16667"/>
              </a:avLst>
            </a:prstGeom>
            <a:solidFill>
              <a:srgbClr val="212C7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0"/>
            <p:cNvSpPr txBox="1"/>
            <p:nvPr/>
          </p:nvSpPr>
          <p:spPr>
            <a:xfrm>
              <a:off x="2757909" y="2053671"/>
              <a:ext cx="3004780" cy="578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Support Vector Classifier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2726591" y="2695981"/>
              <a:ext cx="3067416" cy="641551"/>
            </a:xfrm>
            <a:prstGeom prst="roundRect">
              <a:avLst>
                <a:gd name="adj" fmla="val 16667"/>
              </a:avLst>
            </a:prstGeom>
            <a:solidFill>
              <a:srgbClr val="212C7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 txBox="1"/>
            <p:nvPr/>
          </p:nvSpPr>
          <p:spPr>
            <a:xfrm>
              <a:off x="2757909" y="2727299"/>
              <a:ext cx="3004780" cy="578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AdaBoost Classifier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 Results</a:t>
            </a:r>
            <a:endParaRPr/>
          </a:p>
        </p:txBody>
      </p:sp>
      <p:graphicFrame>
        <p:nvGraphicFramePr>
          <p:cNvPr id="206" name="Google Shape;206;p31"/>
          <p:cNvGraphicFramePr/>
          <p:nvPr>
            <p:extLst>
              <p:ext uri="{D42A27DB-BD31-4B8C-83A1-F6EECF244321}">
                <p14:modId xmlns:p14="http://schemas.microsoft.com/office/powerpoint/2010/main" val="2278165050"/>
              </p:ext>
            </p:extLst>
          </p:nvPr>
        </p:nvGraphicFramePr>
        <p:xfrm>
          <a:off x="459600" y="1517633"/>
          <a:ext cx="7239000" cy="2522040"/>
        </p:xfrm>
        <a:graphic>
          <a:graphicData uri="http://schemas.openxmlformats.org/drawingml/2006/table">
            <a:tbl>
              <a:tblPr>
                <a:noFill/>
                <a:tableStyleId>{C939A05A-666B-4168-9C05-DEF0775F0F77}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dk1"/>
                          </a:solidFill>
                        </a:rPr>
                        <a:t>Accuracy(%)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" sz="1400" u="none" strike="noStrike" cap="none" dirty="0">
                          <a:solidFill>
                            <a:schemeClr val="dk1"/>
                          </a:solidFill>
                        </a:rPr>
                        <a:t>Precision (%)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" sz="1400" u="none" strike="noStrike" cap="none" dirty="0">
                          <a:solidFill>
                            <a:schemeClr val="dk1"/>
                          </a:solidFill>
                        </a:rPr>
                        <a:t>Recall (%)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98.63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99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99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99.61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100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100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99.12 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99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99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Support Vector Classifier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99.36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99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99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XG Boost Classifier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99.78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100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100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Google Shape;207;p31"/>
          <p:cNvSpPr txBox="1"/>
          <p:nvPr/>
        </p:nvSpPr>
        <p:spPr>
          <a:xfrm>
            <a:off x="311700" y="4428162"/>
            <a:ext cx="852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10- fold cross validation is used to evaluate the model performance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800">
                <a:solidFill>
                  <a:schemeClr val="dk1"/>
                </a:solidFill>
              </a:rPr>
              <a:t>XG Boost classifier: giving highest accuracy along with good precision and recall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3000" b="1">
                <a:solidFill>
                  <a:schemeClr val="dk1"/>
                </a:solidFill>
              </a:rPr>
              <a:t>THANK YOU</a:t>
            </a:r>
            <a:endParaRPr sz="3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On-screen Show (16:9)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Arial</vt:lpstr>
      <vt:lpstr>Simple Light</vt:lpstr>
      <vt:lpstr>Geometric</vt:lpstr>
      <vt:lpstr>   FAKE NEWS DETECTION</vt:lpstr>
      <vt:lpstr>Objective</vt:lpstr>
      <vt:lpstr>Data </vt:lpstr>
      <vt:lpstr>Preprocessing</vt:lpstr>
      <vt:lpstr>Feature Engineering</vt:lpstr>
      <vt:lpstr>Models Used</vt:lpstr>
      <vt:lpstr>Model 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FAKE NEWS DETECTION</dc:title>
  <cp:lastModifiedBy>Sravan Roy Akkineni</cp:lastModifiedBy>
  <cp:revision>1</cp:revision>
  <dcterms:modified xsi:type="dcterms:W3CDTF">2020-05-09T03:50:28Z</dcterms:modified>
</cp:coreProperties>
</file>