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Abril Fatface" panose="02000503000000020003"/>
      <p:regular r:id="rId17"/>
    </p:embeddedFont>
    <p:embeddedFont>
      <p:font typeface="Trebuchet MS Bold" panose="020B0703020202020204"/>
      <p:bold r:id="rId18"/>
    </p:embeddedFont>
    <p:embeddedFont>
      <p:font typeface="Trebuchet MS" panose="020B0603020202020204"/>
      <p:regular r:id="rId19"/>
      <p:bold r:id="rId20"/>
      <p:italic r:id="rId21"/>
      <p:boldItalic r:id="rId22"/>
    </p:embeddedFont>
    <p:embeddedFont>
      <p:font typeface="Canva Sans Bold" panose="020B0803030501040103"/>
      <p:bold r:id="rId23"/>
    </p:embeddedFont>
    <p:embeddedFont>
      <p:font typeface="Times New Roman Bold" panose="02030802070405020303"/>
      <p:bold r:id="rId24"/>
    </p:embeddedFont>
    <p:embeddedFont>
      <p:font typeface="Arial Bold" panose="020B0802020202020204"/>
      <p:bold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4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14412" y="9748066"/>
            <a:ext cx="2714625" cy="257175"/>
            <a:chOff x="0" y="0"/>
            <a:chExt cx="3619500" cy="342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500" cy="342900"/>
            </a:xfrm>
            <a:custGeom>
              <a:avLst/>
              <a:gdLst/>
              <a:ahLst/>
              <a:cxnLst/>
              <a:rect l="l" t="t" r="r" b="b"/>
              <a:pathLst>
                <a:path w="3619500" h="342900">
                  <a:moveTo>
                    <a:pt x="0" y="0"/>
                  </a:moveTo>
                  <a:lnTo>
                    <a:pt x="3619500" y="0"/>
                  </a:lnTo>
                  <a:lnTo>
                    <a:pt x="36195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8421" r="-6842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590900" y="3155099"/>
            <a:ext cx="4018607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95"/>
              </a:lnSpc>
            </a:pPr>
            <a:r>
              <a:rPr lang="en-US" sz="4925" spc="24">
                <a:solidFill>
                  <a:srgbClr val="000000"/>
                </a:solidFill>
                <a:latin typeface="Abril Fatface" panose="02000503000000020003"/>
              </a:rPr>
              <a:t>S D SUPRAJA</a:t>
            </a:r>
            <a:endParaRPr lang="en-US" sz="4925" spc="24">
              <a:solidFill>
                <a:srgbClr val="000000"/>
              </a:solidFill>
              <a:latin typeface="Abril Fatface" panose="020005030000000200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71316" y="4329560"/>
            <a:ext cx="2800750" cy="801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D936B"/>
                </a:solidFill>
                <a:latin typeface="Trebuchet MS Bold" panose="020B0703020202020204"/>
              </a:rPr>
              <a:t>Final Project</a:t>
            </a:r>
            <a:endParaRPr lang="en-US" sz="3600">
              <a:solidFill>
                <a:srgbClr val="2D936B"/>
              </a:solidFill>
              <a:latin typeface="Trebuchet MS Bold" panose="020B0703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9619326"/>
            <a:ext cx="2515753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 panose="020B0603020202020204"/>
              </a:rPr>
              <a:t>22/6/2024 Annual review</a:t>
            </a:r>
            <a:endParaRPr lang="en-US" sz="1650" spc="28">
              <a:solidFill>
                <a:srgbClr val="2D83C3"/>
              </a:solidFill>
              <a:latin typeface="Trebuchet MS" panose="020B0603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30128" y="9582721"/>
            <a:ext cx="112090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 panose="020B0603020202020204"/>
              </a:rPr>
              <a:t>1</a:t>
            </a:r>
            <a:endParaRPr lang="en-US" sz="1650">
              <a:solidFill>
                <a:srgbClr val="2D936B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7142" b="-7142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128712" y="9591075"/>
            <a:ext cx="2668857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 Bold" panose="020B0703020202020204"/>
              </a:rPr>
              <a:t>22/6/2024 Annual Review</a:t>
            </a:r>
            <a:endParaRPr lang="en-US" sz="1650" spc="28">
              <a:solidFill>
                <a:srgbClr val="2D83C3"/>
              </a:solidFill>
              <a:latin typeface="Trebuchet MS Bold" panose="020B0703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915828" y="9582721"/>
            <a:ext cx="226124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 panose="020B0603020202020204"/>
              </a:rPr>
              <a:t>10</a:t>
            </a:r>
            <a:endParaRPr lang="en-US" sz="1650" spc="14">
              <a:solidFill>
                <a:srgbClr val="2D936B"/>
              </a:solidFill>
              <a:latin typeface="Trebuchet MS" panose="020B0603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6392" y="191557"/>
            <a:ext cx="6263611" cy="767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0"/>
              </a:lnSpc>
            </a:pPr>
            <a:r>
              <a:rPr lang="en-US" sz="3550" u="sng" spc="31">
                <a:solidFill>
                  <a:srgbClr val="000000"/>
                </a:solidFill>
                <a:latin typeface="Trebuchet MS Bold" panose="020B0703020202020204"/>
              </a:rPr>
              <a:t>RESULTS AND CONCLUSION</a:t>
            </a:r>
            <a:endParaRPr lang="en-US" sz="3550" u="sng" spc="31">
              <a:solidFill>
                <a:srgbClr val="000000"/>
              </a:solidFill>
              <a:latin typeface="Trebuchet MS Bold" panose="020B0703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1449" y="5152014"/>
            <a:ext cx="13950548" cy="1592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0"/>
              </a:lnSpc>
            </a:pPr>
            <a:r>
              <a:rPr lang="en-US" sz="3205" spc="28">
                <a:solidFill>
                  <a:srgbClr val="000000"/>
                </a:solidFill>
                <a:latin typeface="Times New Roman" panose="02020603050405020304"/>
              </a:rPr>
              <a:t>By emphasizing security, transparency, and compliance, it seeks to enhance digital security measures while safeguarding user privacy and upholding ethical standards.</a:t>
            </a:r>
            <a:endParaRPr lang="en-US" sz="3205" spc="28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1449" y="1957826"/>
            <a:ext cx="14059006" cy="298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0"/>
              </a:lnSpc>
            </a:pPr>
            <a:r>
              <a:rPr lang="en-US" sz="3155" spc="109">
                <a:solidFill>
                  <a:srgbClr val="000000"/>
                </a:solidFill>
                <a:latin typeface="Times New Roman" panose="02020603050405020304"/>
              </a:rPr>
              <a:t>In conclusion, developing a keylogger involves not only technical expertise but also a commitment to ethical principles, user trust, and regulatory compliance. By prioritizing security, transparency, and user-centric design, developers can create a keylogger solution that effectively meets monitoring needs while safeguarding privacy and promoting responsible usage in organizational and personal contexts.</a:t>
            </a:r>
            <a:endParaRPr lang="en-US" sz="3155" spc="109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78476" y="1508808"/>
            <a:ext cx="4638894" cy="107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u="sng">
                <a:solidFill>
                  <a:srgbClr val="000000"/>
                </a:solidFill>
                <a:latin typeface="Canva Sans Bold" panose="020B0803030501040103"/>
              </a:rPr>
              <a:t>PROJECT LINK</a:t>
            </a:r>
            <a:endParaRPr lang="en-US" sz="5000" u="sng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61518" y="4557077"/>
            <a:ext cx="13764964" cy="982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u="sng">
                <a:solidFill>
                  <a:srgbClr val="000000"/>
                </a:solidFill>
                <a:latin typeface="Canva Sans Bold" panose="020B0803030501040103"/>
              </a:rPr>
              <a:t>https://github.com/suprajasd29/keylogger</a:t>
            </a:r>
            <a:endParaRPr lang="en-US" sz="5200" u="sng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2D86">
                <a:alpha val="100000"/>
              </a:srgbClr>
            </a:gs>
            <a:gs pos="100000">
              <a:srgbClr val="0E25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504565" y="-1692275"/>
            <a:ext cx="1134111" cy="774012"/>
            <a:chOff x="0" y="0"/>
            <a:chExt cx="1512148" cy="10320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2189" cy="1032002"/>
            </a:xfrm>
            <a:custGeom>
              <a:avLst/>
              <a:gdLst/>
              <a:ahLst/>
              <a:cxnLst/>
              <a:rect l="l" t="t" r="r" b="b"/>
              <a:pathLst>
                <a:path w="1512189" h="1032002">
                  <a:moveTo>
                    <a:pt x="0" y="0"/>
                  </a:moveTo>
                  <a:lnTo>
                    <a:pt x="1512189" y="0"/>
                  </a:lnTo>
                  <a:lnTo>
                    <a:pt x="1512189" y="1032002"/>
                  </a:lnTo>
                  <a:lnTo>
                    <a:pt x="0" y="10320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03728" r="-503725" b="-1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0">
            <a:off x="1014412" y="9701212"/>
            <a:ext cx="3219450" cy="304800"/>
            <a:chOff x="0" y="0"/>
            <a:chExt cx="42926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92600" cy="406400"/>
            </a:xfrm>
            <a:custGeom>
              <a:avLst/>
              <a:gdLst/>
              <a:ahLst/>
              <a:cxnLst/>
              <a:rect l="l" t="t" r="r" b="b"/>
              <a:pathLst>
                <a:path w="4292600" h="406400">
                  <a:moveTo>
                    <a:pt x="0" y="0"/>
                  </a:moveTo>
                  <a:lnTo>
                    <a:pt x="4292600" y="0"/>
                  </a:lnTo>
                  <a:lnTo>
                    <a:pt x="4292600" y="406400"/>
                  </a:lnTo>
                  <a:lnTo>
                    <a:pt x="0" y="40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8343" r="-68343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00088" y="9614935"/>
            <a:ext cx="5562600" cy="447675"/>
            <a:chOff x="0" y="0"/>
            <a:chExt cx="7416800" cy="596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16800" cy="596900"/>
            </a:xfrm>
            <a:custGeom>
              <a:avLst/>
              <a:gdLst/>
              <a:ahLst/>
              <a:cxnLst/>
              <a:rect l="l" t="t" r="r" b="b"/>
              <a:pathLst>
                <a:path w="7416800" h="596900">
                  <a:moveTo>
                    <a:pt x="0" y="0"/>
                  </a:moveTo>
                  <a:lnTo>
                    <a:pt x="7416800" y="0"/>
                  </a:lnTo>
                  <a:lnTo>
                    <a:pt x="74168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5486400" y="5644515"/>
            <a:ext cx="7315200" cy="3325091"/>
          </a:xfrm>
          <a:custGeom>
            <a:avLst/>
            <a:gdLst/>
            <a:ahLst/>
            <a:cxnLst/>
            <a:rect l="l" t="t" r="r" b="b"/>
            <a:pathLst>
              <a:path w="7315200" h="3325091">
                <a:moveTo>
                  <a:pt x="0" y="0"/>
                </a:moveTo>
                <a:lnTo>
                  <a:pt x="7315200" y="0"/>
                </a:lnTo>
                <a:lnTo>
                  <a:pt x="7315200" y="3325091"/>
                </a:lnTo>
                <a:lnTo>
                  <a:pt x="0" y="33250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335915" y="3077210"/>
            <a:ext cx="15718155" cy="2567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265" spc="27">
                <a:solidFill>
                  <a:srgbClr val="000000"/>
                </a:solidFill>
                <a:latin typeface="Times New Roman" panose="02020603050405020304"/>
              </a:rPr>
              <a:t>A keylogger or keystroke logger/keyboard capturing is a form of malware or hardware that keeps track of and records your keystrokes as you type. It takes the information and sends it to a hacker using a command-and-control (C&amp;C) server. The hacker then analyzes the keystrokes to locate usernames and passwords and uses them to hack into otherwise secure systems.</a:t>
            </a:r>
            <a:endParaRPr lang="en-US" sz="3265" spc="27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876800" y="1173480"/>
            <a:ext cx="9213215" cy="185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5195" u="sng" spc="5">
                <a:solidFill>
                  <a:srgbClr val="000000"/>
                </a:solidFill>
                <a:latin typeface="Canva Sans Bold" panose="020B0803030501040103"/>
              </a:rPr>
              <a:t>KEYLOGGER AND SECURITY</a:t>
            </a:r>
            <a:endParaRPr lang="en-US" sz="5195" u="sng" spc="5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09662" y="9582721"/>
            <a:ext cx="2702585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 panose="020B0603020202020204"/>
              </a:rPr>
              <a:t>22/6/2024 </a:t>
            </a:r>
            <a:r>
              <a:rPr lang="en-US" sz="1650" spc="28">
                <a:solidFill>
                  <a:srgbClr val="2D83C3"/>
                </a:solidFill>
                <a:latin typeface="Trebuchet MS Bold" panose="020B0703020202020204"/>
              </a:rPr>
              <a:t>Annual Review</a:t>
            </a:r>
            <a:endParaRPr lang="en-US" sz="1650" spc="28">
              <a:solidFill>
                <a:srgbClr val="2D83C3"/>
              </a:solidFill>
              <a:latin typeface="Trebuchet MS Bold" panose="020B0703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030128" y="9582721"/>
            <a:ext cx="112090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 panose="020B0603020202020204"/>
              </a:rPr>
              <a:t>2</a:t>
            </a:r>
            <a:endParaRPr lang="en-US" sz="1650">
              <a:solidFill>
                <a:srgbClr val="2D936B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3801725" y="-3158490"/>
            <a:ext cx="503555" cy="217170"/>
            <a:chOff x="0" y="0"/>
            <a:chExt cx="671407" cy="289560"/>
          </a:xfrm>
        </p:grpSpPr>
        <p:sp>
          <p:nvSpPr>
            <p:cNvPr id="4" name="Freeform 4"/>
            <p:cNvSpPr/>
            <p:nvPr/>
          </p:nvSpPr>
          <p:spPr>
            <a:xfrm flipV="1">
              <a:off x="0" y="0"/>
              <a:ext cx="671449" cy="289560"/>
            </a:xfrm>
            <a:custGeom>
              <a:avLst/>
              <a:gdLst/>
              <a:ahLst/>
              <a:cxnLst/>
              <a:rect l="l" t="t" r="r" b="b"/>
              <a:pathLst>
                <a:path w="671449" h="289560">
                  <a:moveTo>
                    <a:pt x="0" y="0"/>
                  </a:moveTo>
                  <a:lnTo>
                    <a:pt x="671449" y="0"/>
                  </a:lnTo>
                  <a:lnTo>
                    <a:pt x="671449" y="289560"/>
                  </a:lnTo>
                  <a:lnTo>
                    <a:pt x="0" y="289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5563" r="6" b="-1556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00088" y="9614935"/>
            <a:ext cx="5562600" cy="447675"/>
            <a:chOff x="0" y="0"/>
            <a:chExt cx="7416800" cy="596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16800" cy="596900"/>
            </a:xfrm>
            <a:custGeom>
              <a:avLst/>
              <a:gdLst/>
              <a:ahLst/>
              <a:cxnLst/>
              <a:rect l="l" t="t" r="r" b="b"/>
              <a:pathLst>
                <a:path w="7416800" h="596900">
                  <a:moveTo>
                    <a:pt x="0" y="0"/>
                  </a:moveTo>
                  <a:lnTo>
                    <a:pt x="7416800" y="0"/>
                  </a:lnTo>
                  <a:lnTo>
                    <a:pt x="741680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 rot="0">
            <a:off x="71438" y="6654565"/>
            <a:ext cx="2066830" cy="3590925"/>
            <a:chOff x="0" y="0"/>
            <a:chExt cx="2755773" cy="47879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55773" cy="4787900"/>
            </a:xfrm>
            <a:custGeom>
              <a:avLst/>
              <a:gdLst/>
              <a:ahLst/>
              <a:cxnLst/>
              <a:rect l="l" t="t" r="r" b="b"/>
              <a:pathLst>
                <a:path w="2755773" h="4787900">
                  <a:moveTo>
                    <a:pt x="0" y="0"/>
                  </a:moveTo>
                  <a:lnTo>
                    <a:pt x="2755773" y="0"/>
                  </a:lnTo>
                  <a:lnTo>
                    <a:pt x="2755773" y="4787900"/>
                  </a:lnTo>
                  <a:lnTo>
                    <a:pt x="0" y="4787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24" r="-124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128712" y="9589541"/>
            <a:ext cx="2702585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 panose="020B0603020202020204"/>
              </a:rPr>
              <a:t>22/6/2024 </a:t>
            </a:r>
            <a:r>
              <a:rPr lang="en-US" sz="1650" spc="28">
                <a:solidFill>
                  <a:srgbClr val="2D83C3"/>
                </a:solidFill>
                <a:latin typeface="Trebuchet MS Bold" panose="020B0703020202020204"/>
              </a:rPr>
              <a:t>Annual Review</a:t>
            </a:r>
            <a:endParaRPr lang="en-US" sz="1650" spc="28">
              <a:solidFill>
                <a:srgbClr val="2D83C3"/>
              </a:solidFill>
              <a:latin typeface="Trebuchet MS Bold" panose="020B0703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030128" y="9582721"/>
            <a:ext cx="112090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 panose="020B0603020202020204"/>
              </a:rPr>
              <a:t>3</a:t>
            </a:r>
            <a:endParaRPr lang="en-US" sz="1650">
              <a:solidFill>
                <a:srgbClr val="2D936B"/>
              </a:solidFill>
              <a:latin typeface="Trebuchet MS" panose="020B0603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09662" y="179451"/>
            <a:ext cx="3015910" cy="1370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4800" u="sng">
                <a:solidFill>
                  <a:srgbClr val="000000"/>
                </a:solidFill>
                <a:latin typeface="Trebuchet MS Bold" panose="020B0703020202020204"/>
              </a:rPr>
              <a:t>AGENDA</a:t>
            </a:r>
            <a:endParaRPr lang="en-US" sz="4800" u="sng">
              <a:solidFill>
                <a:srgbClr val="000000"/>
              </a:solidFill>
              <a:latin typeface="Trebuchet MS Bold" panose="020B0703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733796" y="2019065"/>
            <a:ext cx="8354467" cy="5262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5365" lvl="2" indent="-457200" algn="just">
              <a:lnSpc>
                <a:spcPts val="5130"/>
              </a:lnSpc>
              <a:buFont typeface="Arial" panose="020B0604020202020204" pitchFamily="34" charset="0"/>
              <a:buChar char="•"/>
            </a:pPr>
            <a:r>
              <a:rPr lang="en-US" sz="3200"/>
              <a:t>Introduction to the project</a:t>
            </a:r>
            <a:endParaRPr lang="en-US" sz="3200"/>
          </a:p>
          <a:p>
            <a:pPr marL="1015365" lvl="2" indent="-457200" algn="just">
              <a:lnSpc>
                <a:spcPts val="5130"/>
              </a:lnSpc>
              <a:buFont typeface="Arial" panose="020B0604020202020204" pitchFamily="34" charset="0"/>
              <a:buChar char="•"/>
            </a:pPr>
            <a:r>
              <a:rPr lang="en-US" sz="3200"/>
              <a:t>Problem statement</a:t>
            </a:r>
            <a:endParaRPr lang="en-US" sz="3200"/>
          </a:p>
          <a:p>
            <a:pPr marL="1015365" lvl="2" indent="-457200" algn="just">
              <a:lnSpc>
                <a:spcPts val="5130"/>
              </a:lnSpc>
              <a:buFont typeface="Arial" panose="020B0604020202020204" pitchFamily="34" charset="0"/>
              <a:buChar char="•"/>
            </a:pPr>
            <a:r>
              <a:rPr lang="en-US" sz="3200"/>
              <a:t>Project overview </a:t>
            </a:r>
            <a:endParaRPr lang="en-US" sz="3200"/>
          </a:p>
          <a:p>
            <a:pPr marL="1015365" lvl="2" indent="-457200" algn="just">
              <a:lnSpc>
                <a:spcPts val="5130"/>
              </a:lnSpc>
              <a:buFont typeface="Arial" panose="020B0604020202020204" pitchFamily="34" charset="0"/>
              <a:buChar char="•"/>
            </a:pPr>
            <a:r>
              <a:rPr lang="en-US" sz="3200"/>
              <a:t>Who are the end users </a:t>
            </a:r>
            <a:endParaRPr lang="en-US" sz="3200"/>
          </a:p>
          <a:p>
            <a:pPr marL="1015365" lvl="2" indent="-457200" algn="just">
              <a:lnSpc>
                <a:spcPts val="5130"/>
              </a:lnSpc>
              <a:buFont typeface="Arial" panose="020B0604020202020204" pitchFamily="34" charset="0"/>
              <a:buChar char="•"/>
            </a:pPr>
            <a:r>
              <a:rPr lang="en-US" sz="3200"/>
              <a:t>Solution and its value proposition</a:t>
            </a:r>
            <a:endParaRPr lang="en-US" sz="3200"/>
          </a:p>
          <a:p>
            <a:pPr marL="1015365" lvl="2" indent="-457200" algn="just">
              <a:lnSpc>
                <a:spcPts val="5130"/>
              </a:lnSpc>
              <a:buFont typeface="Arial" panose="020B0604020202020204" pitchFamily="34" charset="0"/>
              <a:buChar char="•"/>
            </a:pPr>
            <a:r>
              <a:rPr lang="en-US" sz="3200"/>
              <a:t>The ‘wow’ factor in the solution</a:t>
            </a:r>
            <a:endParaRPr lang="en-US" sz="3200"/>
          </a:p>
          <a:p>
            <a:pPr marL="1015365" lvl="2" indent="-457200" algn="just">
              <a:lnSpc>
                <a:spcPts val="5130"/>
              </a:lnSpc>
              <a:buFont typeface="Arial" panose="020B0604020202020204" pitchFamily="34" charset="0"/>
              <a:buChar char="•"/>
            </a:pPr>
            <a:r>
              <a:rPr lang="en-US" sz="3200"/>
              <a:t>Modelling</a:t>
            </a:r>
            <a:endParaRPr lang="en-US" sz="3200"/>
          </a:p>
          <a:p>
            <a:pPr marL="1015365" lvl="2" indent="-457200" algn="just">
              <a:lnSpc>
                <a:spcPts val="5130"/>
              </a:lnSpc>
              <a:buFont typeface="Arial" panose="020B0604020202020204" pitchFamily="34" charset="0"/>
              <a:buChar char="•"/>
            </a:pPr>
            <a:r>
              <a:rPr lang="en-US" sz="3200"/>
              <a:t>Results and conclusion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9581" y="-27289"/>
            <a:ext cx="6549771" cy="107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20"/>
              </a:lnSpc>
            </a:pPr>
            <a:r>
              <a:rPr lang="en-US" sz="4870" u="sng" spc="14">
                <a:solidFill>
                  <a:srgbClr val="000000"/>
                </a:solidFill>
                <a:latin typeface="Trebuchet MS Bold" panose="020B0703020202020204"/>
              </a:rPr>
              <a:t>PROBLEM STATEMENT</a:t>
            </a:r>
            <a:endParaRPr lang="en-US" sz="4870" u="sng" spc="14">
              <a:solidFill>
                <a:srgbClr val="000000"/>
              </a:solidFill>
              <a:latin typeface="Trebuchet MS Bold" panose="020B0703020202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9582721"/>
            <a:ext cx="2702585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 panose="020B0603020202020204"/>
              </a:rPr>
              <a:t>22/6/2024 </a:t>
            </a:r>
            <a:r>
              <a:rPr lang="en-US" sz="1650" spc="28">
                <a:solidFill>
                  <a:srgbClr val="2D83C3"/>
                </a:solidFill>
                <a:latin typeface="Trebuchet MS Bold" panose="020B0703020202020204"/>
              </a:rPr>
              <a:t>Annual Review</a:t>
            </a:r>
            <a:endParaRPr lang="en-US" sz="1650" spc="28">
              <a:solidFill>
                <a:srgbClr val="2D83C3"/>
              </a:solidFill>
              <a:latin typeface="Trebuchet MS Bold" panose="020B0703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30128" y="9582721"/>
            <a:ext cx="112090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 panose="020B0603020202020204"/>
              </a:rPr>
              <a:t>4</a:t>
            </a:r>
            <a:endParaRPr lang="en-US" sz="1650">
              <a:solidFill>
                <a:srgbClr val="2D936B"/>
              </a:solidFill>
              <a:latin typeface="Trebuchet MS" panose="020B0603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1512" y="1583943"/>
            <a:ext cx="14308806" cy="161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3200" spc="25">
                <a:solidFill>
                  <a:srgbClr val="000000"/>
                </a:solidFill>
                <a:latin typeface="Times New Roman" panose="02020603050405020304"/>
              </a:rPr>
              <a:t>Keyloggers are software programs designed to capture and record keystrokes made by a user on a computer. While keyloggers can serve legitimate purposes such as monitoring employee activities or detecting unauthorized access attempt.</a:t>
            </a:r>
            <a:endParaRPr lang="en-US" sz="3200" spc="2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536950"/>
            <a:ext cx="13335000" cy="52959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7370"/>
              </a:lnSpc>
            </a:pPr>
            <a:r>
              <a:rPr lang="en-US" sz="2950" spc="24">
                <a:solidFill>
                  <a:srgbClr val="000000"/>
                </a:solidFill>
                <a:latin typeface="Times New Roman Bold" panose="02030802070405020303"/>
              </a:rPr>
              <a:t>Data Encryption</a:t>
            </a:r>
            <a:r>
              <a:rPr lang="en-US" sz="2950" spc="24">
                <a:solidFill>
                  <a:srgbClr val="000000"/>
                </a:solidFill>
                <a:latin typeface="Times New Roman" panose="02020603050405020304"/>
              </a:rPr>
              <a:t>: Encrypt captured keystrokes to ensure confidentiality </a:t>
            </a:r>
            <a:endParaRPr lang="en-US" sz="2950" spc="24">
              <a:solidFill>
                <a:srgbClr val="000000"/>
              </a:solidFill>
              <a:latin typeface="Times New Roman" panose="02020603050405020304"/>
            </a:endParaRPr>
          </a:p>
          <a:p>
            <a:pPr algn="l">
              <a:lnSpc>
                <a:spcPts val="7370"/>
              </a:lnSpc>
            </a:pPr>
            <a:r>
              <a:rPr lang="en-US" sz="2950" spc="24">
                <a:solidFill>
                  <a:srgbClr val="000000"/>
                </a:solidFill>
                <a:latin typeface="Times New Roman Bold" panose="02030802070405020303"/>
              </a:rPr>
              <a:t>Access Control</a:t>
            </a:r>
            <a:r>
              <a:rPr lang="en-US" sz="2950" spc="24">
                <a:solidFill>
                  <a:srgbClr val="000000"/>
                </a:solidFill>
                <a:latin typeface="Times New Roman" panose="02020603050405020304"/>
              </a:rPr>
              <a:t>: Implement strict installation or use of the keylogger.</a:t>
            </a:r>
            <a:endParaRPr lang="en-US" sz="2950" spc="24">
              <a:solidFill>
                <a:srgbClr val="000000"/>
              </a:solidFill>
              <a:latin typeface="Times New Roman" panose="02020603050405020304"/>
            </a:endParaRPr>
          </a:p>
          <a:p>
            <a:pPr algn="l">
              <a:lnSpc>
                <a:spcPts val="7370"/>
              </a:lnSpc>
            </a:pPr>
            <a:r>
              <a:rPr lang="en-US" sz="2950" spc="24">
                <a:solidFill>
                  <a:srgbClr val="000000"/>
                </a:solidFill>
                <a:latin typeface="Times New Roman Bold" panose="02030802070405020303"/>
              </a:rPr>
              <a:t>Anomaly Detection</a:t>
            </a:r>
            <a:r>
              <a:rPr lang="en-US" sz="2950" spc="24">
                <a:solidFill>
                  <a:srgbClr val="000000"/>
                </a:solidFill>
                <a:latin typeface="Times New Roman" panose="02020603050405020304"/>
              </a:rPr>
              <a:t>: Employ algorithms to detect suspicious behavior patterns.</a:t>
            </a:r>
            <a:endParaRPr lang="en-US" sz="2950" spc="24">
              <a:solidFill>
                <a:srgbClr val="000000"/>
              </a:solidFill>
              <a:latin typeface="Times New Roman" panose="02020603050405020304"/>
            </a:endParaRPr>
          </a:p>
          <a:p>
            <a:pPr algn="l">
              <a:lnSpc>
                <a:spcPts val="7370"/>
              </a:lnSpc>
            </a:pPr>
            <a:r>
              <a:rPr lang="en-US" sz="2950" spc="24">
                <a:solidFill>
                  <a:srgbClr val="000000"/>
                </a:solidFill>
                <a:latin typeface="Times New Roman Bold" panose="02030802070405020303"/>
              </a:rPr>
              <a:t>Notification System</a:t>
            </a:r>
            <a:r>
              <a:rPr lang="en-US" sz="2950" spc="24">
                <a:solidFill>
                  <a:srgbClr val="000000"/>
                </a:solidFill>
                <a:latin typeface="Times New Roman" panose="02020603050405020304"/>
              </a:rPr>
              <a:t>: Alert administrators or users of suspicious activities </a:t>
            </a:r>
            <a:endParaRPr lang="en-US" sz="2950" spc="24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14412" y="9701212"/>
            <a:ext cx="3219450" cy="304800"/>
            <a:chOff x="0" y="0"/>
            <a:chExt cx="4292600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92600" cy="406400"/>
            </a:xfrm>
            <a:custGeom>
              <a:avLst/>
              <a:gdLst/>
              <a:ahLst/>
              <a:cxnLst/>
              <a:rect l="l" t="t" r="r" b="b"/>
              <a:pathLst>
                <a:path w="4292600" h="406400">
                  <a:moveTo>
                    <a:pt x="0" y="0"/>
                  </a:moveTo>
                  <a:lnTo>
                    <a:pt x="4292600" y="0"/>
                  </a:lnTo>
                  <a:lnTo>
                    <a:pt x="4292600" y="406400"/>
                  </a:lnTo>
                  <a:lnTo>
                    <a:pt x="0" y="40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8343" r="-68343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335915" y="268605"/>
            <a:ext cx="5613400" cy="109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65"/>
              </a:lnSpc>
            </a:pPr>
            <a:r>
              <a:rPr lang="en-US" sz="4475" u="sng" spc="3">
                <a:solidFill>
                  <a:srgbClr val="000000"/>
                </a:solidFill>
                <a:latin typeface="Trebuchet MS Bold" panose="020B0703020202020204"/>
              </a:rPr>
              <a:t>PROJECT OVERVIEW</a:t>
            </a:r>
            <a:endParaRPr lang="en-US" sz="4475" u="sng" spc="3">
              <a:solidFill>
                <a:srgbClr val="000000"/>
              </a:solidFill>
              <a:latin typeface="Trebuchet MS Bold" panose="020B0703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9662" y="9582721"/>
            <a:ext cx="2702585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 panose="020B0603020202020204"/>
              </a:rPr>
              <a:t>22/6/2024 </a:t>
            </a:r>
            <a:r>
              <a:rPr lang="en-US" sz="1650" spc="28">
                <a:solidFill>
                  <a:srgbClr val="2D83C3"/>
                </a:solidFill>
                <a:latin typeface="Trebuchet MS Bold" panose="020B0703020202020204"/>
              </a:rPr>
              <a:t>Annual Review</a:t>
            </a:r>
            <a:endParaRPr lang="en-US" sz="1650" spc="28">
              <a:solidFill>
                <a:srgbClr val="2D83C3"/>
              </a:solidFill>
              <a:latin typeface="Trebuchet MS Bold" panose="020B0703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30128" y="9582721"/>
            <a:ext cx="112090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 panose="020B0603020202020204"/>
              </a:rPr>
              <a:t>5</a:t>
            </a:r>
            <a:endParaRPr lang="en-US" sz="1650">
              <a:solidFill>
                <a:srgbClr val="2D936B"/>
              </a:solidFill>
              <a:latin typeface="Trebuchet MS" panose="020B0603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1449" y="1794259"/>
            <a:ext cx="14059006" cy="3538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345" lvl="2" indent="-242570" algn="l">
              <a:lnSpc>
                <a:spcPts val="4455"/>
              </a:lnSpc>
              <a:buFont typeface="Arial" panose="020B0604020202020204"/>
              <a:buChar char="⚬"/>
            </a:pPr>
            <a:r>
              <a:rPr lang="en-US" sz="3185">
                <a:solidFill>
                  <a:srgbClr val="000000"/>
                </a:solidFill>
                <a:latin typeface="Times New Roman" panose="02020603050405020304"/>
              </a:rPr>
              <a:t>The purpose of this project is to design and develop a keylogger software application. Capture and record keystrokes made by users on a designated computer system, ensuring security and ethical use.Develop the keylogger to operate on Windows, macOS, and Linux platforms.Use languages like Python, C++, or Java depending on platform compatibility and performance requirements.</a:t>
            </a:r>
            <a:endParaRPr lang="en-US" sz="318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5246" y="5525913"/>
            <a:ext cx="12830184" cy="292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010" lvl="2" indent="-238125" algn="l">
              <a:lnSpc>
                <a:spcPts val="4375"/>
              </a:lnSpc>
              <a:buFont typeface="Arial" panose="020B0604020202020204"/>
              <a:buChar char="⚬"/>
            </a:pPr>
            <a:r>
              <a:rPr lang="en-US" sz="3125">
                <a:solidFill>
                  <a:srgbClr val="000000"/>
                </a:solidFill>
                <a:latin typeface="Times New Roman" panose="02020603050405020304"/>
              </a:rPr>
              <a:t> This overview provides a structured approach to developing a keylogger software application, outlining its purpose, scope, technical specifications, development stages, challenges, and expected deliverables. It emphasizes the importance of security, compliance, and ethical considerations throughout the project lifecycle</a:t>
            </a:r>
            <a:endParaRPr lang="en-US" sz="312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109662" y="9394335"/>
            <a:ext cx="2668857" cy="597390"/>
            <a:chOff x="0" y="0"/>
            <a:chExt cx="3558476" cy="7965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58413" cy="796544"/>
            </a:xfrm>
            <a:custGeom>
              <a:avLst/>
              <a:gdLst/>
              <a:ahLst/>
              <a:cxnLst/>
              <a:rect l="l" t="t" r="r" b="b"/>
              <a:pathLst>
                <a:path w="3558413" h="796544">
                  <a:moveTo>
                    <a:pt x="0" y="0"/>
                  </a:moveTo>
                  <a:lnTo>
                    <a:pt x="3558413" y="0"/>
                  </a:lnTo>
                  <a:lnTo>
                    <a:pt x="3558413" y="796544"/>
                  </a:lnTo>
                  <a:lnTo>
                    <a:pt x="0" y="7965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80" r="-1" b="-77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71449" y="1383084"/>
            <a:ext cx="13422906" cy="445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8680" lvl="3" indent="-217170" algn="l">
              <a:lnSpc>
                <a:spcPts val="3805"/>
              </a:lnSpc>
              <a:buFont typeface="Arial" panose="020B0604020202020204"/>
              <a:buChar char="￭"/>
            </a:pPr>
            <a:r>
              <a:rPr lang="en-US" sz="3180">
                <a:solidFill>
                  <a:srgbClr val="000000"/>
                </a:solidFill>
                <a:latin typeface="Times New Roman Bold" panose="02030802070405020303"/>
              </a:rPr>
              <a:t>Security Monitoring</a:t>
            </a:r>
            <a:r>
              <a:rPr lang="en-US" sz="3180">
                <a:solidFill>
                  <a:srgbClr val="000000"/>
                </a:solidFill>
                <a:latin typeface="Times New Roman" panose="02020603050405020304"/>
              </a:rPr>
              <a:t>: Companies may use keyloggers to monitor employee activities on company-owned devices to prevent insider threats.</a:t>
            </a:r>
            <a:endParaRPr lang="en-US" sz="3180">
              <a:solidFill>
                <a:srgbClr val="000000"/>
              </a:solidFill>
              <a:latin typeface="Times New Roman" panose="02020603050405020304"/>
            </a:endParaRPr>
          </a:p>
          <a:p>
            <a:pPr marL="868680" lvl="3" indent="-217170" algn="l">
              <a:lnSpc>
                <a:spcPts val="3805"/>
              </a:lnSpc>
              <a:buFont typeface="Arial" panose="020B0604020202020204"/>
              <a:buChar char="￭"/>
            </a:pPr>
            <a:r>
              <a:rPr lang="en-US" sz="3180">
                <a:solidFill>
                  <a:srgbClr val="000000"/>
                </a:solidFill>
                <a:latin typeface="Times New Roman Bold" panose="02030802070405020303"/>
              </a:rPr>
              <a:t>Productivity Monitoring</a:t>
            </a:r>
            <a:r>
              <a:rPr lang="en-US" sz="3180">
                <a:solidFill>
                  <a:srgbClr val="000000"/>
                </a:solidFill>
                <a:latin typeface="Times New Roman" panose="02020603050405020304"/>
              </a:rPr>
              <a:t>: Some organizations use keyloggers to analyze employee productivity by tracking keystrokes and time spent on various applications or tasks.</a:t>
            </a:r>
            <a:endParaRPr lang="en-US" sz="3180">
              <a:solidFill>
                <a:srgbClr val="000000"/>
              </a:solidFill>
              <a:latin typeface="Times New Roman" panose="02020603050405020304"/>
            </a:endParaRPr>
          </a:p>
          <a:p>
            <a:pPr marL="868680" lvl="3" indent="-217170" algn="l">
              <a:lnSpc>
                <a:spcPts val="3805"/>
              </a:lnSpc>
              <a:buFont typeface="Arial" panose="020B0604020202020204"/>
              <a:buChar char="￭"/>
            </a:pPr>
            <a:r>
              <a:rPr lang="en-US" sz="3180">
                <a:solidFill>
                  <a:srgbClr val="000000"/>
                </a:solidFill>
                <a:latin typeface="Times New Roman Bold" panose="02030802070405020303"/>
              </a:rPr>
              <a:t>Child Safety</a:t>
            </a:r>
            <a:r>
              <a:rPr lang="en-US" sz="3180">
                <a:solidFill>
                  <a:srgbClr val="000000"/>
                </a:solidFill>
                <a:latin typeface="Times New Roman" panose="02020603050405020304"/>
              </a:rPr>
              <a:t>: Parents may install keyloggers on family computers to monitor their children's online activities.</a:t>
            </a:r>
            <a:endParaRPr lang="en-US" sz="3180">
              <a:solidFill>
                <a:srgbClr val="000000"/>
              </a:solidFill>
              <a:latin typeface="Times New Roman" panose="02020603050405020304"/>
            </a:endParaRPr>
          </a:p>
          <a:p>
            <a:pPr marL="868680" lvl="3" indent="-217170" algn="l">
              <a:lnSpc>
                <a:spcPts val="3805"/>
              </a:lnSpc>
              <a:buFont typeface="Arial" panose="020B0604020202020204"/>
              <a:buChar char="￭"/>
            </a:pPr>
            <a:r>
              <a:rPr lang="en-US" sz="3180">
                <a:solidFill>
                  <a:srgbClr val="000000"/>
                </a:solidFill>
                <a:latin typeface="Times New Roman Bold" panose="02030802070405020303"/>
              </a:rPr>
              <a:t>Behavior Monitoring</a:t>
            </a:r>
            <a:r>
              <a:rPr lang="en-US" sz="3180">
                <a:solidFill>
                  <a:srgbClr val="000000"/>
                </a:solidFill>
                <a:latin typeface="Times New Roman" panose="02020603050405020304"/>
              </a:rPr>
              <a:t>: Keyloggers can help parents understand their child's behavior online.</a:t>
            </a:r>
            <a:endParaRPr lang="en-US" sz="3180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4250809" y="5984294"/>
            <a:ext cx="7565260" cy="2776212"/>
            <a:chOff x="0" y="0"/>
            <a:chExt cx="10087013" cy="3701616"/>
          </a:xfrm>
        </p:grpSpPr>
        <p:sp>
          <p:nvSpPr>
            <p:cNvPr id="7" name="Freeform 7"/>
            <p:cNvSpPr/>
            <p:nvPr/>
          </p:nvSpPr>
          <p:spPr>
            <a:xfrm>
              <a:off x="2159" y="2159"/>
              <a:ext cx="10083800" cy="3699002"/>
            </a:xfrm>
            <a:custGeom>
              <a:avLst/>
              <a:gdLst/>
              <a:ahLst/>
              <a:cxnLst/>
              <a:rect l="l" t="t" r="r" b="b"/>
              <a:pathLst>
                <a:path w="10083800" h="3699002">
                  <a:moveTo>
                    <a:pt x="0" y="0"/>
                  </a:moveTo>
                  <a:lnTo>
                    <a:pt x="10083800" y="0"/>
                  </a:lnTo>
                  <a:lnTo>
                    <a:pt x="10083800" y="3699002"/>
                  </a:lnTo>
                  <a:lnTo>
                    <a:pt x="0" y="36990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" t="-12625" r="-10" b="-12578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8118" cy="3703320"/>
            </a:xfrm>
            <a:custGeom>
              <a:avLst/>
              <a:gdLst/>
              <a:ahLst/>
              <a:cxnLst/>
              <a:rect l="l" t="t" r="r" b="b"/>
              <a:pathLst>
                <a:path w="10088118" h="3703320">
                  <a:moveTo>
                    <a:pt x="2159" y="0"/>
                  </a:moveTo>
                  <a:lnTo>
                    <a:pt x="10085959" y="0"/>
                  </a:lnTo>
                  <a:cubicBezTo>
                    <a:pt x="10087102" y="0"/>
                    <a:pt x="10088118" y="889"/>
                    <a:pt x="10088118" y="2159"/>
                  </a:cubicBezTo>
                  <a:lnTo>
                    <a:pt x="10088118" y="3701161"/>
                  </a:lnTo>
                  <a:cubicBezTo>
                    <a:pt x="10088118" y="3702304"/>
                    <a:pt x="10087229" y="3703320"/>
                    <a:pt x="10085959" y="3703320"/>
                  </a:cubicBezTo>
                  <a:lnTo>
                    <a:pt x="2159" y="3703320"/>
                  </a:lnTo>
                  <a:cubicBezTo>
                    <a:pt x="1016" y="3703320"/>
                    <a:pt x="0" y="3702431"/>
                    <a:pt x="0" y="3701161"/>
                  </a:cubicBezTo>
                  <a:lnTo>
                    <a:pt x="0" y="2159"/>
                  </a:lnTo>
                  <a:cubicBezTo>
                    <a:pt x="0" y="889"/>
                    <a:pt x="889" y="0"/>
                    <a:pt x="2159" y="0"/>
                  </a:cubicBezTo>
                  <a:moveTo>
                    <a:pt x="2159" y="4191"/>
                  </a:moveTo>
                  <a:lnTo>
                    <a:pt x="2159" y="2159"/>
                  </a:lnTo>
                  <a:lnTo>
                    <a:pt x="4191" y="2159"/>
                  </a:lnTo>
                  <a:lnTo>
                    <a:pt x="4191" y="3701161"/>
                  </a:lnTo>
                  <a:lnTo>
                    <a:pt x="2159" y="3701161"/>
                  </a:lnTo>
                  <a:lnTo>
                    <a:pt x="2159" y="3699002"/>
                  </a:lnTo>
                  <a:lnTo>
                    <a:pt x="10085959" y="3699002"/>
                  </a:lnTo>
                  <a:lnTo>
                    <a:pt x="10085959" y="3701161"/>
                  </a:lnTo>
                  <a:lnTo>
                    <a:pt x="10083800" y="3701161"/>
                  </a:lnTo>
                  <a:lnTo>
                    <a:pt x="10083800" y="2159"/>
                  </a:lnTo>
                  <a:lnTo>
                    <a:pt x="10085959" y="2159"/>
                  </a:lnTo>
                  <a:lnTo>
                    <a:pt x="10085959" y="4191"/>
                  </a:lnTo>
                  <a:lnTo>
                    <a:pt x="2159" y="4191"/>
                  </a:lnTo>
                  <a:close/>
                </a:path>
              </a:pathLst>
            </a:custGeom>
            <a:solidFill>
              <a:srgbClr val="000000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9" name="TextBox 9"/>
          <p:cNvSpPr txBox="1"/>
          <p:nvPr/>
        </p:nvSpPr>
        <p:spPr>
          <a:xfrm>
            <a:off x="700088" y="412633"/>
            <a:ext cx="6684750" cy="89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u="sng">
                <a:solidFill>
                  <a:srgbClr val="000000"/>
                </a:solidFill>
                <a:latin typeface="Trebuchet MS Bold" panose="020B0703020202020204"/>
              </a:rPr>
              <a:t>WHO ARE THE END USERS?</a:t>
            </a:r>
            <a:endParaRPr lang="en-US" sz="4200" u="sng">
              <a:solidFill>
                <a:srgbClr val="000000"/>
              </a:solidFill>
              <a:latin typeface="Trebuchet MS Bold" panose="020B0703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09662" y="9584255"/>
            <a:ext cx="2668857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 Bold" panose="020B0703020202020204"/>
              </a:rPr>
              <a:t>22/6/2024 Annual Review</a:t>
            </a:r>
            <a:endParaRPr lang="en-US" sz="1650" spc="28">
              <a:solidFill>
                <a:srgbClr val="2D83C3"/>
              </a:solidFill>
              <a:latin typeface="Trebuchet MS Bold" panose="020B0703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30128" y="9582721"/>
            <a:ext cx="112090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 panose="020B0603020202020204"/>
              </a:rPr>
              <a:t>6</a:t>
            </a:r>
            <a:endParaRPr lang="en-US" sz="1650">
              <a:solidFill>
                <a:srgbClr val="2D936B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14412" y="9701212"/>
            <a:ext cx="3219450" cy="304800"/>
            <a:chOff x="0" y="0"/>
            <a:chExt cx="4292600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92600" cy="406400"/>
            </a:xfrm>
            <a:custGeom>
              <a:avLst/>
              <a:gdLst/>
              <a:ahLst/>
              <a:cxnLst/>
              <a:rect l="l" t="t" r="r" b="b"/>
              <a:pathLst>
                <a:path w="4292600" h="406400">
                  <a:moveTo>
                    <a:pt x="0" y="0"/>
                  </a:moveTo>
                  <a:lnTo>
                    <a:pt x="4292600" y="0"/>
                  </a:lnTo>
                  <a:lnTo>
                    <a:pt x="4292600" y="406400"/>
                  </a:lnTo>
                  <a:lnTo>
                    <a:pt x="0" y="40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8343" r="-68343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71512" y="1562908"/>
            <a:ext cx="13435313" cy="480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3915" lvl="3" indent="-210820" algn="l">
              <a:lnSpc>
                <a:spcPts val="3695"/>
              </a:lnSpc>
              <a:buFont typeface="Arial" panose="020B0604020202020204"/>
              <a:buChar char="￭"/>
            </a:pPr>
            <a:r>
              <a:rPr lang="en-US" sz="3090" spc="18">
                <a:solidFill>
                  <a:srgbClr val="000000"/>
                </a:solidFill>
                <a:latin typeface="Times New Roman Bold" panose="02030802070405020303"/>
              </a:rPr>
              <a:t>Advanced Encryption</a:t>
            </a:r>
            <a:r>
              <a:rPr lang="en-US" sz="3090" spc="18">
                <a:solidFill>
                  <a:srgbClr val="000000"/>
                </a:solidFill>
                <a:latin typeface="Times New Roman" panose="02020603050405020304"/>
              </a:rPr>
              <a:t>: Implement robust encryption algorithms (e.g., AES-256) to secure captured keystrokes during transmission and storage.</a:t>
            </a:r>
            <a:endParaRPr lang="en-US" sz="3090" spc="18">
              <a:solidFill>
                <a:srgbClr val="000000"/>
              </a:solidFill>
              <a:latin typeface="Times New Roman" panose="02020603050405020304"/>
            </a:endParaRPr>
          </a:p>
          <a:p>
            <a:pPr marL="843915" lvl="3" indent="-210820" algn="l">
              <a:lnSpc>
                <a:spcPts val="3695"/>
              </a:lnSpc>
              <a:buFont typeface="Arial" panose="020B0604020202020204"/>
              <a:buChar char="￭"/>
            </a:pPr>
            <a:r>
              <a:rPr lang="en-US" sz="3090" spc="18">
                <a:solidFill>
                  <a:srgbClr val="000000"/>
                </a:solidFill>
                <a:latin typeface="Times New Roman Bold" panose="02030802070405020303"/>
              </a:rPr>
              <a:t>Access Contro</a:t>
            </a:r>
            <a:r>
              <a:rPr lang="en-US" sz="3090" spc="18">
                <a:solidFill>
                  <a:srgbClr val="000000"/>
                </a:solidFill>
                <a:latin typeface="Times New Roman" panose="02020603050405020304"/>
              </a:rPr>
              <a:t>l: Utilize strong access control mechanisms to prevent unauthorized access to logged data, maintaining the integrity of captured information.</a:t>
            </a:r>
            <a:endParaRPr lang="en-US" sz="3090" spc="18">
              <a:solidFill>
                <a:srgbClr val="000000"/>
              </a:solidFill>
              <a:latin typeface="Times New Roman" panose="02020603050405020304"/>
            </a:endParaRPr>
          </a:p>
          <a:p>
            <a:pPr marL="843915" lvl="3" indent="-210820" algn="l">
              <a:lnSpc>
                <a:spcPts val="3695"/>
              </a:lnSpc>
              <a:buFont typeface="Arial" panose="020B0604020202020204"/>
              <a:buChar char="￭"/>
            </a:pPr>
            <a:r>
              <a:rPr lang="en-US" sz="3090" spc="18">
                <a:solidFill>
                  <a:srgbClr val="000000"/>
                </a:solidFill>
                <a:latin typeface="Times New Roman Bold" panose="02030802070405020303"/>
              </a:rPr>
              <a:t>Real-time Alerts</a:t>
            </a:r>
            <a:r>
              <a:rPr lang="en-US" sz="3090" spc="18">
                <a:solidFill>
                  <a:srgbClr val="000000"/>
                </a:solidFill>
                <a:latin typeface="Times New Roman" panose="02020603050405020304"/>
              </a:rPr>
              <a:t>: Incorporate a notification system to alert administrators or users of suspicious activities or attempts to tamper with the keylogger.</a:t>
            </a:r>
            <a:endParaRPr lang="en-US" sz="3090" spc="18">
              <a:solidFill>
                <a:srgbClr val="000000"/>
              </a:solidFill>
              <a:latin typeface="Times New Roman" panose="02020603050405020304"/>
            </a:endParaRPr>
          </a:p>
          <a:p>
            <a:pPr marL="843915" lvl="3" indent="-210820" algn="l">
              <a:lnSpc>
                <a:spcPts val="3695"/>
              </a:lnSpc>
              <a:buFont typeface="Arial" panose="020B0604020202020204"/>
              <a:buChar char="￭"/>
            </a:pPr>
            <a:r>
              <a:rPr lang="en-US" sz="3090" spc="18">
                <a:solidFill>
                  <a:srgbClr val="000000"/>
                </a:solidFill>
                <a:latin typeface="Times New Roman Bold" panose="02030802070405020303"/>
              </a:rPr>
              <a:t>Activity Reports</a:t>
            </a:r>
            <a:r>
              <a:rPr lang="en-US" sz="3090" spc="18">
                <a:solidFill>
                  <a:srgbClr val="000000"/>
                </a:solidFill>
                <a:latin typeface="Times New Roman" panose="02020603050405020304"/>
              </a:rPr>
              <a:t>: Generate comprehensive reports on logged activities, aiding in behavioral analysis and compliance auditing purposes. </a:t>
            </a:r>
            <a:endParaRPr lang="en-US" sz="3090" spc="18">
              <a:solidFill>
                <a:srgbClr val="000000"/>
              </a:solidFill>
              <a:latin typeface="Times New Roman" panose="02020603050405020304"/>
            </a:endParaRPr>
          </a:p>
          <a:p>
            <a:pPr marL="843915" lvl="3" indent="-210820" algn="l">
              <a:lnSpc>
                <a:spcPts val="3695"/>
              </a:lnSpc>
            </a:pPr>
          </a:p>
        </p:txBody>
      </p:sp>
      <p:grpSp>
        <p:nvGrpSpPr>
          <p:cNvPr id="6" name="Group 6"/>
          <p:cNvGrpSpPr/>
          <p:nvPr/>
        </p:nvGrpSpPr>
        <p:grpSpPr>
          <a:xfrm rot="0">
            <a:off x="4783240" y="6354742"/>
            <a:ext cx="6323406" cy="3288738"/>
            <a:chOff x="0" y="0"/>
            <a:chExt cx="8431208" cy="4384985"/>
          </a:xfrm>
        </p:grpSpPr>
        <p:sp>
          <p:nvSpPr>
            <p:cNvPr id="7" name="Freeform 7"/>
            <p:cNvSpPr/>
            <p:nvPr/>
          </p:nvSpPr>
          <p:spPr>
            <a:xfrm>
              <a:off x="2159" y="2159"/>
              <a:ext cx="8427974" cy="4381754"/>
            </a:xfrm>
            <a:custGeom>
              <a:avLst/>
              <a:gdLst/>
              <a:ahLst/>
              <a:cxnLst/>
              <a:rect l="l" t="t" r="r" b="b"/>
              <a:pathLst>
                <a:path w="8427974" h="4381754">
                  <a:moveTo>
                    <a:pt x="0" y="0"/>
                  </a:moveTo>
                  <a:lnTo>
                    <a:pt x="8427974" y="0"/>
                  </a:lnTo>
                  <a:lnTo>
                    <a:pt x="8427974" y="4381754"/>
                  </a:lnTo>
                  <a:lnTo>
                    <a:pt x="0" y="43817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" t="-3289" r="-12" b="-3264"/>
              </a:stretch>
            </a:blip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8432292" cy="4386072"/>
            </a:xfrm>
            <a:custGeom>
              <a:avLst/>
              <a:gdLst/>
              <a:ahLst/>
              <a:cxnLst/>
              <a:rect l="l" t="t" r="r" b="b"/>
              <a:pathLst>
                <a:path w="8432292" h="4386072">
                  <a:moveTo>
                    <a:pt x="2159" y="0"/>
                  </a:moveTo>
                  <a:lnTo>
                    <a:pt x="8430133" y="0"/>
                  </a:lnTo>
                  <a:cubicBezTo>
                    <a:pt x="8431276" y="0"/>
                    <a:pt x="8432292" y="889"/>
                    <a:pt x="8432292" y="2159"/>
                  </a:cubicBezTo>
                  <a:lnTo>
                    <a:pt x="8432292" y="4383913"/>
                  </a:lnTo>
                  <a:cubicBezTo>
                    <a:pt x="8432292" y="4385056"/>
                    <a:pt x="8431402" y="4386072"/>
                    <a:pt x="8430133" y="4386072"/>
                  </a:cubicBezTo>
                  <a:lnTo>
                    <a:pt x="2159" y="4386072"/>
                  </a:lnTo>
                  <a:cubicBezTo>
                    <a:pt x="1016" y="4386072"/>
                    <a:pt x="0" y="4385183"/>
                    <a:pt x="0" y="4383913"/>
                  </a:cubicBezTo>
                  <a:lnTo>
                    <a:pt x="0" y="2159"/>
                  </a:lnTo>
                  <a:cubicBezTo>
                    <a:pt x="0" y="889"/>
                    <a:pt x="889" y="0"/>
                    <a:pt x="2159" y="0"/>
                  </a:cubicBezTo>
                  <a:moveTo>
                    <a:pt x="2159" y="4191"/>
                  </a:moveTo>
                  <a:lnTo>
                    <a:pt x="2159" y="2159"/>
                  </a:lnTo>
                  <a:lnTo>
                    <a:pt x="4191" y="2159"/>
                  </a:lnTo>
                  <a:lnTo>
                    <a:pt x="4191" y="4383913"/>
                  </a:lnTo>
                  <a:lnTo>
                    <a:pt x="2159" y="4383913"/>
                  </a:lnTo>
                  <a:lnTo>
                    <a:pt x="2159" y="4381754"/>
                  </a:lnTo>
                  <a:lnTo>
                    <a:pt x="8430133" y="4381754"/>
                  </a:lnTo>
                  <a:lnTo>
                    <a:pt x="8430133" y="4383913"/>
                  </a:lnTo>
                  <a:lnTo>
                    <a:pt x="8427974" y="4383913"/>
                  </a:lnTo>
                  <a:lnTo>
                    <a:pt x="8427974" y="2159"/>
                  </a:lnTo>
                  <a:lnTo>
                    <a:pt x="8430133" y="2159"/>
                  </a:lnTo>
                  <a:lnTo>
                    <a:pt x="8430133" y="4191"/>
                  </a:lnTo>
                  <a:lnTo>
                    <a:pt x="2159" y="4191"/>
                  </a:lnTo>
                  <a:close/>
                </a:path>
              </a:pathLst>
            </a:custGeom>
            <a:solidFill>
              <a:srgbClr val="000000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9" name="TextBox 9"/>
          <p:cNvSpPr txBox="1"/>
          <p:nvPr/>
        </p:nvSpPr>
        <p:spPr>
          <a:xfrm>
            <a:off x="522605" y="90170"/>
            <a:ext cx="13695045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u="sng" spc="22">
                <a:solidFill>
                  <a:srgbClr val="000000"/>
                </a:solidFill>
                <a:latin typeface="Arial" panose="020B0604020202020204"/>
              </a:rPr>
              <a:t>YOUR SOLUTION AND ITS VALUE</a:t>
            </a:r>
            <a:r>
              <a:rPr lang="en-US" sz="3800" u="sng" spc="22">
                <a:solidFill>
                  <a:srgbClr val="000000"/>
                </a:solidFill>
                <a:latin typeface="Arial Bold" panose="020B0802020202020204"/>
              </a:rPr>
              <a:t> </a:t>
            </a:r>
            <a:r>
              <a:rPr lang="en-US" sz="3800" u="sng" spc="22">
                <a:solidFill>
                  <a:srgbClr val="000000"/>
                </a:solidFill>
                <a:latin typeface="Arial" panose="020B0604020202020204"/>
              </a:rPr>
              <a:t>PROPOSITION </a:t>
            </a:r>
            <a:endParaRPr lang="en-US" sz="3800" u="sng" spc="22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09662" y="9582721"/>
            <a:ext cx="2702585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 panose="020B0603020202020204"/>
              </a:rPr>
              <a:t>22/6/2024 </a:t>
            </a:r>
            <a:r>
              <a:rPr lang="en-US" sz="1650" spc="28">
                <a:solidFill>
                  <a:srgbClr val="2D83C3"/>
                </a:solidFill>
                <a:latin typeface="Trebuchet MS Bold" panose="020B0703020202020204"/>
              </a:rPr>
              <a:t>Annual Review</a:t>
            </a:r>
            <a:endParaRPr lang="en-US" sz="1650" spc="28">
              <a:solidFill>
                <a:srgbClr val="2D83C3"/>
              </a:solidFill>
              <a:latin typeface="Trebuchet MS Bold" panose="020B0703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30128" y="9582721"/>
            <a:ext cx="112090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 panose="020B0603020202020204"/>
              </a:rPr>
              <a:t>7</a:t>
            </a:r>
            <a:endParaRPr lang="en-US" sz="1650">
              <a:solidFill>
                <a:srgbClr val="2D936B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0498" y="1135437"/>
            <a:ext cx="13292221" cy="874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3220" spc="11">
                <a:solidFill>
                  <a:srgbClr val="000000"/>
                </a:solidFill>
                <a:latin typeface="Times New Roman Bold" panose="02030802070405020303"/>
              </a:rPr>
              <a:t>Wow Factor:</a:t>
            </a:r>
            <a:r>
              <a:rPr lang="en-US" sz="3220" spc="11">
                <a:solidFill>
                  <a:srgbClr val="000000"/>
                </a:solidFill>
                <a:latin typeface="Times New Roman" panose="02020603050405020304"/>
              </a:rPr>
              <a:t> Redefining Monitoring with Advanced Security and Insight..</a:t>
            </a:r>
            <a:endParaRPr lang="en-US" sz="3220" spc="11">
              <a:solidFill>
                <a:srgbClr val="000000"/>
              </a:solidFill>
              <a:latin typeface="Times New Roman" panose="02020603050405020304"/>
            </a:endParaRPr>
          </a:p>
          <a:p>
            <a:pPr algn="l">
              <a:lnSpc>
                <a:spcPts val="317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028700" y="2066926"/>
            <a:ext cx="13342810" cy="644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0270" lvl="3" indent="-222885" algn="just">
              <a:lnSpc>
                <a:spcPts val="4210"/>
              </a:lnSpc>
              <a:buFont typeface="Arial" panose="020B0604020202020204"/>
              <a:buChar char="￭"/>
            </a:pPr>
            <a:r>
              <a:rPr lang="en-US" sz="3260" spc="12">
                <a:solidFill>
                  <a:srgbClr val="000000"/>
                </a:solidFill>
                <a:latin typeface="Times New Roman Bold" panose="02030802070405020303"/>
              </a:rPr>
              <a:t>Military-Grade Encryption</a:t>
            </a:r>
            <a:r>
              <a:rPr lang="en-US" sz="3260" spc="12">
                <a:solidFill>
                  <a:srgbClr val="000000"/>
                </a:solidFill>
                <a:latin typeface="Times New Roman" panose="02020603050405020304"/>
              </a:rPr>
              <a:t>: Employ AES-256 encryption to safeguard captured keystrokes, ensuring unparalleled data security against unauthorized access. </a:t>
            </a:r>
            <a:endParaRPr lang="en-US" sz="3260" spc="12">
              <a:solidFill>
                <a:srgbClr val="000000"/>
              </a:solidFill>
              <a:latin typeface="Times New Roman" panose="02020603050405020304"/>
            </a:endParaRPr>
          </a:p>
          <a:p>
            <a:pPr marL="890270" lvl="3" indent="-222885" algn="just">
              <a:lnSpc>
                <a:spcPts val="4210"/>
              </a:lnSpc>
              <a:buFont typeface="Arial" panose="020B0604020202020204"/>
              <a:buChar char="￭"/>
            </a:pPr>
            <a:r>
              <a:rPr lang="en-US" sz="3260" spc="12">
                <a:solidFill>
                  <a:srgbClr val="000000"/>
                </a:solidFill>
                <a:latin typeface="Times New Roman Bold" panose="02030802070405020303"/>
              </a:rPr>
              <a:t>Tamper-Proof Design</a:t>
            </a:r>
            <a:r>
              <a:rPr lang="en-US" sz="3260" spc="12">
                <a:solidFill>
                  <a:srgbClr val="000000"/>
                </a:solidFill>
                <a:latin typeface="Times New Roman" panose="02020603050405020304"/>
              </a:rPr>
              <a:t>: Implement robust access controls and real-time alerts to thwart tampering attempts, securing sensitive information from any malicious interference. </a:t>
            </a:r>
            <a:endParaRPr lang="en-US" sz="3260" spc="12">
              <a:solidFill>
                <a:srgbClr val="000000"/>
              </a:solidFill>
              <a:latin typeface="Times New Roman" panose="02020603050405020304"/>
            </a:endParaRPr>
          </a:p>
          <a:p>
            <a:pPr marL="890270" lvl="3" indent="-222885" algn="just">
              <a:lnSpc>
                <a:spcPts val="4210"/>
              </a:lnSpc>
              <a:buFont typeface="Arial" panose="020B0604020202020204"/>
              <a:buChar char="￭"/>
            </a:pPr>
            <a:r>
              <a:rPr lang="en-US" sz="3260" spc="12">
                <a:solidFill>
                  <a:srgbClr val="000000"/>
                </a:solidFill>
                <a:latin typeface="Times New Roman Bold" panose="02030802070405020303"/>
              </a:rPr>
              <a:t>Cross-Platform Compatibility</a:t>
            </a:r>
            <a:r>
              <a:rPr lang="en-US" sz="3260" spc="12">
                <a:solidFill>
                  <a:srgbClr val="000000"/>
                </a:solidFill>
                <a:latin typeface="Times New Roman" panose="02020603050405020304"/>
              </a:rPr>
              <a:t>: Support Windows, macOS, and Linux environments seamlessly, empowering organizations with flexible deployment options across diverse IT infrastructures. </a:t>
            </a:r>
            <a:endParaRPr lang="en-US" sz="3260" spc="12">
              <a:solidFill>
                <a:srgbClr val="000000"/>
              </a:solidFill>
              <a:latin typeface="Times New Roman" panose="02020603050405020304"/>
            </a:endParaRPr>
          </a:p>
          <a:p>
            <a:pPr marL="890270" lvl="3" indent="-222885" algn="just">
              <a:lnSpc>
                <a:spcPts val="4210"/>
              </a:lnSpc>
              <a:buFont typeface="Arial" panose="020B0604020202020204"/>
              <a:buChar char="￭"/>
            </a:pPr>
            <a:r>
              <a:rPr lang="en-US" sz="3260" spc="12">
                <a:solidFill>
                  <a:srgbClr val="000000"/>
                </a:solidFill>
                <a:latin typeface="Times New Roman Bold" panose="02030802070405020303"/>
              </a:rPr>
              <a:t>Transparency and Consent</a:t>
            </a:r>
            <a:r>
              <a:rPr lang="en-US" sz="3260" spc="12">
                <a:solidFill>
                  <a:srgbClr val="000000"/>
                </a:solidFill>
                <a:latin typeface="Times New Roman" panose="02020603050405020304"/>
              </a:rPr>
              <a:t>: Prioritize user awareness and consent through transparent communication about monitoring practices.. </a:t>
            </a:r>
            <a:endParaRPr lang="en-US" sz="3260" spc="12">
              <a:solidFill>
                <a:srgbClr val="000000"/>
              </a:solidFill>
              <a:latin typeface="Times New Roman" panose="02020603050405020304"/>
            </a:endParaRPr>
          </a:p>
          <a:p>
            <a:pPr marL="890270" lvl="3" indent="-222885" algn="just">
              <a:lnSpc>
                <a:spcPts val="3215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128712" y="9589541"/>
            <a:ext cx="2702585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 panose="020B0603020202020204"/>
              </a:rPr>
              <a:t>22/6/2024 </a:t>
            </a:r>
            <a:r>
              <a:rPr lang="en-US" sz="1650" spc="28">
                <a:solidFill>
                  <a:srgbClr val="2D83C3"/>
                </a:solidFill>
                <a:latin typeface="Trebuchet MS Bold" panose="020B0703020202020204"/>
              </a:rPr>
              <a:t>Annual Review</a:t>
            </a:r>
            <a:endParaRPr lang="en-US" sz="1650" spc="28">
              <a:solidFill>
                <a:srgbClr val="2D83C3"/>
              </a:solidFill>
              <a:latin typeface="Trebuchet MS Bold" panose="020B0703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915828" y="9582721"/>
            <a:ext cx="112090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 panose="020B0603020202020204"/>
              </a:rPr>
              <a:t>8</a:t>
            </a:r>
            <a:endParaRPr lang="en-US" sz="1650">
              <a:solidFill>
                <a:srgbClr val="2D936B"/>
              </a:solidFill>
              <a:latin typeface="Trebuchet MS" panose="020B0603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2185" y="143980"/>
            <a:ext cx="9184091" cy="73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5"/>
              </a:lnSpc>
            </a:pPr>
            <a:r>
              <a:rPr lang="en-US" sz="3575" u="sng" spc="12">
                <a:solidFill>
                  <a:srgbClr val="000000"/>
                </a:solidFill>
                <a:latin typeface="Canva Sans Bold" panose="020B0803030501040103"/>
              </a:rPr>
              <a:t>THE ‘’WOW ‘’ FACTOR IN THE SOLUTION </a:t>
            </a:r>
            <a:endParaRPr lang="en-US" sz="3575" u="sng" spc="12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313400" h="10287000">
                <a:moveTo>
                  <a:pt x="0" y="0"/>
                </a:moveTo>
                <a:lnTo>
                  <a:pt x="18313400" y="0"/>
                </a:lnTo>
                <a:lnTo>
                  <a:pt x="18313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6759" b="-167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7142" b="-7142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128712" y="9589541"/>
            <a:ext cx="2702585" cy="38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 panose="020B0603020202020204"/>
              </a:rPr>
              <a:t>22/6/2024 </a:t>
            </a:r>
            <a:r>
              <a:rPr lang="en-US" sz="1650" spc="28">
                <a:solidFill>
                  <a:srgbClr val="2D83C3"/>
                </a:solidFill>
                <a:latin typeface="Trebuchet MS Bold" panose="020B0703020202020204"/>
              </a:rPr>
              <a:t>Annual Review</a:t>
            </a:r>
            <a:endParaRPr lang="en-US" sz="1650" spc="28">
              <a:solidFill>
                <a:srgbClr val="2D83C3"/>
              </a:solidFill>
              <a:latin typeface="Trebuchet MS Bold" panose="020B0703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915828" y="9582721"/>
            <a:ext cx="112090" cy="3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 panose="020B0603020202020204"/>
              </a:rPr>
              <a:t>9</a:t>
            </a:r>
            <a:endParaRPr lang="en-US" sz="1650">
              <a:solidFill>
                <a:srgbClr val="2D936B"/>
              </a:solidFill>
              <a:latin typeface="Trebuchet MS" panose="020B0603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-89592"/>
            <a:ext cx="3453222" cy="107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4400" u="sng">
                <a:solidFill>
                  <a:srgbClr val="000000"/>
                </a:solidFill>
                <a:latin typeface="Trebuchet MS Bold" panose="020B0703020202020204"/>
              </a:rPr>
              <a:t>MODELLING</a:t>
            </a:r>
            <a:endParaRPr lang="en-US" sz="4400" u="sng">
              <a:solidFill>
                <a:srgbClr val="000000"/>
              </a:solidFill>
              <a:latin typeface="Trebuchet MS Bold" panose="020B0703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5756" y="1437730"/>
            <a:ext cx="14205654" cy="1491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30"/>
              </a:lnSpc>
            </a:pPr>
            <a:r>
              <a:rPr lang="en-US" sz="3150" spc="27">
                <a:solidFill>
                  <a:srgbClr val="000000"/>
                </a:solidFill>
                <a:latin typeface="Times New Roman" panose="02020603050405020304"/>
              </a:rPr>
              <a:t>Modelling in the context of a keylogger typically involves designing the software architecture and behavior to ensure it meets functional requirements while adhering to security and ethical standards. </a:t>
            </a:r>
            <a:endParaRPr lang="en-US" sz="3150" spc="27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8324" y="3782562"/>
            <a:ext cx="13377740" cy="448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90" lvl="3" indent="-220980" algn="l">
              <a:lnSpc>
                <a:spcPts val="3840"/>
              </a:lnSpc>
              <a:buFont typeface="Arial" panose="020B0604020202020204"/>
              <a:buChar char="￭"/>
            </a:pPr>
            <a:r>
              <a:rPr lang="en-US" sz="3240" spc="28">
                <a:solidFill>
                  <a:srgbClr val="000000"/>
                </a:solidFill>
                <a:latin typeface="Times New Roman Bold" panose="02030802070405020303"/>
              </a:rPr>
              <a:t>Resource Utilization</a:t>
            </a:r>
            <a:r>
              <a:rPr lang="en-US" sz="3240" spc="28">
                <a:solidFill>
                  <a:srgbClr val="000000"/>
                </a:solidFill>
                <a:latin typeface="Times New Roman" panose="02020603050405020304"/>
              </a:rPr>
              <a:t>: Determines how efficiently the keylogger operates without impacting system performance.</a:t>
            </a:r>
            <a:endParaRPr lang="en-US" sz="3240" spc="28">
              <a:solidFill>
                <a:srgbClr val="000000"/>
              </a:solidFill>
              <a:latin typeface="Times New Roman" panose="02020603050405020304"/>
            </a:endParaRPr>
          </a:p>
          <a:p>
            <a:pPr marL="885190" lvl="3" indent="-220980" algn="l">
              <a:lnSpc>
                <a:spcPts val="3840"/>
              </a:lnSpc>
              <a:buFont typeface="Arial" panose="020B0604020202020204"/>
              <a:buChar char="￭"/>
            </a:pPr>
            <a:r>
              <a:rPr lang="en-US" sz="3240" spc="28">
                <a:solidFill>
                  <a:srgbClr val="000000"/>
                </a:solidFill>
                <a:latin typeface="Times New Roman Bold" panose="02030802070405020303"/>
              </a:rPr>
              <a:t>Optimization Techniques</a:t>
            </a:r>
            <a:r>
              <a:rPr lang="en-US" sz="3240" spc="28">
                <a:solidFill>
                  <a:srgbClr val="000000"/>
                </a:solidFill>
                <a:latin typeface="Times New Roman" panose="02020603050405020304"/>
              </a:rPr>
              <a:t>: Improves logging efficiency through batch processing or data compression. </a:t>
            </a:r>
            <a:endParaRPr lang="en-US" sz="3240" spc="28">
              <a:solidFill>
                <a:srgbClr val="000000"/>
              </a:solidFill>
              <a:latin typeface="Times New Roman" panose="02020603050405020304"/>
            </a:endParaRPr>
          </a:p>
          <a:p>
            <a:pPr marL="885190" lvl="3" indent="-220980" algn="l">
              <a:lnSpc>
                <a:spcPts val="3840"/>
              </a:lnSpc>
              <a:buFont typeface="Arial" panose="020B0604020202020204"/>
              <a:buChar char="￭"/>
            </a:pPr>
            <a:r>
              <a:rPr lang="en-US" sz="3240" spc="28">
                <a:solidFill>
                  <a:srgbClr val="000000"/>
                </a:solidFill>
                <a:latin typeface="Times New Roman Bold" panose="02030802070405020303"/>
              </a:rPr>
              <a:t>Interface Mockups</a:t>
            </a:r>
            <a:r>
              <a:rPr lang="en-US" sz="3240" spc="28">
                <a:solidFill>
                  <a:srgbClr val="000000"/>
                </a:solidFill>
                <a:latin typeface="Times New Roman" panose="02020603050405020304"/>
              </a:rPr>
              <a:t>: Designs user-friendly interfaces for configuring settings and viewing logs.</a:t>
            </a:r>
            <a:endParaRPr lang="en-US" sz="3240" spc="28">
              <a:solidFill>
                <a:srgbClr val="000000"/>
              </a:solidFill>
              <a:latin typeface="Times New Roman" panose="02020603050405020304"/>
            </a:endParaRPr>
          </a:p>
          <a:p>
            <a:pPr marL="885190" lvl="3" indent="-220980" algn="l">
              <a:lnSpc>
                <a:spcPts val="3840"/>
              </a:lnSpc>
              <a:buFont typeface="Arial" panose="020B0604020202020204"/>
              <a:buChar char="￭"/>
            </a:pPr>
            <a:r>
              <a:rPr lang="en-US" sz="3240" spc="28">
                <a:solidFill>
                  <a:srgbClr val="000000"/>
                </a:solidFill>
                <a:latin typeface="Times New Roman Bold" panose="02030802070405020303"/>
              </a:rPr>
              <a:t>Accessibility</a:t>
            </a:r>
            <a:r>
              <a:rPr lang="en-US" sz="3240" spc="28">
                <a:solidFill>
                  <a:srgbClr val="000000"/>
                </a:solidFill>
                <a:latin typeface="Times New Roman" panose="02020603050405020304"/>
              </a:rPr>
              <a:t>: Ensures ease of use and clarity in displaying monitoring data,alerts.</a:t>
            </a:r>
            <a:endParaRPr lang="en-US" sz="3240" spc="28">
              <a:solidFill>
                <a:srgbClr val="000000"/>
              </a:solidFill>
              <a:latin typeface="Times New Roman" panose="02020603050405020304"/>
            </a:endParaRPr>
          </a:p>
          <a:p>
            <a:pPr marL="885190" lvl="3" indent="-220980" algn="l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5206</Words>
  <Application>WPS Presentation</Application>
  <PresentationFormat>On-screen Show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Abril Fatface</vt:lpstr>
      <vt:lpstr>Trebuchet MS Bold</vt:lpstr>
      <vt:lpstr>Trebuchet MS</vt:lpstr>
      <vt:lpstr>Times New Roman</vt:lpstr>
      <vt:lpstr>Canva Sans Bold</vt:lpstr>
      <vt:lpstr>Arial</vt:lpstr>
      <vt:lpstr>Canva Sans</vt:lpstr>
      <vt:lpstr>Times New Roman Bold</vt:lpstr>
      <vt:lpstr>Arial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D SUPRAJA.pptx</dc:title>
  <dc:creator/>
  <cp:lastModifiedBy>Srinivasa Savanur</cp:lastModifiedBy>
  <cp:revision>2</cp:revision>
  <dcterms:created xsi:type="dcterms:W3CDTF">2006-08-16T00:00:00Z</dcterms:created>
  <dcterms:modified xsi:type="dcterms:W3CDTF">2024-06-22T14:48:06Z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F424EE38D65A423880A9998C3E46AD0F_13</vt:lpwstr>
  </property>
  <property fmtid="{D5CDD505-2E9C-101B-9397-08002B2CF9AE}" pid="3" name="KSOProductBuildVer">
    <vt:lpwstr>1033-12.2.0.17119</vt:lpwstr>
  </property>
</Properties>
</file>