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5"/>
  </p:notesMasterIdLst>
  <p:sldIdLst>
    <p:sldId id="256" r:id="rId2"/>
    <p:sldId id="258" r:id="rId3"/>
    <p:sldId id="305" r:id="rId4"/>
    <p:sldId id="257" r:id="rId5"/>
    <p:sldId id="306" r:id="rId6"/>
    <p:sldId id="296" r:id="rId7"/>
    <p:sldId id="307" r:id="rId8"/>
    <p:sldId id="263" r:id="rId9"/>
    <p:sldId id="301" r:id="rId10"/>
    <p:sldId id="299" r:id="rId11"/>
    <p:sldId id="266" r:id="rId12"/>
    <p:sldId id="267" r:id="rId13"/>
    <p:sldId id="303" r:id="rId14"/>
    <p:sldId id="304" r:id="rId15"/>
    <p:sldId id="308" r:id="rId16"/>
    <p:sldId id="262" r:id="rId17"/>
    <p:sldId id="297" r:id="rId18"/>
    <p:sldId id="309" r:id="rId19"/>
    <p:sldId id="302" r:id="rId20"/>
    <p:sldId id="311" r:id="rId21"/>
    <p:sldId id="313" r:id="rId22"/>
    <p:sldId id="314" r:id="rId23"/>
    <p:sldId id="310" r:id="rId24"/>
  </p:sldIdLst>
  <p:sldSz cx="9144000" cy="5143500" type="screen16x9"/>
  <p:notesSz cx="6858000" cy="9144000"/>
  <p:embeddedFontLst>
    <p:embeddedFont>
      <p:font typeface="Bebas Neue" panose="020B0606020202050201" pitchFamily="34" charset="0"/>
      <p:regular r:id="rId26"/>
    </p:embeddedFont>
    <p:embeddedFont>
      <p:font typeface="Cambria" panose="02040503050406030204" pitchFamily="18" charset="0"/>
      <p:regular r:id="rId27"/>
      <p:bold r:id="rId28"/>
      <p:italic r:id="rId29"/>
      <p:boldItalic r:id="rId30"/>
    </p:embeddedFont>
    <p:embeddedFont>
      <p:font typeface="Doppio One" panose="020B0604020202020204" charset="0"/>
      <p:regular r:id="rId31"/>
    </p:embeddedFont>
    <p:embeddedFont>
      <p:font typeface="Encode Sans" panose="020B0604020202020204" charset="0"/>
      <p:regular r:id="rId32"/>
      <p:bold r:id="rId33"/>
    </p:embeddedFont>
    <p:embeddedFont>
      <p:font typeface="Encode Sans Condensed" panose="020B0604020202020204" charset="0"/>
      <p:regular r:id="rId34"/>
      <p:bold r:id="rId35"/>
    </p:embeddedFont>
    <p:embeddedFont>
      <p:font typeface="Segoe UI" panose="020B0502040204020203"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B96DA2-542C-429C-BF6D-26B64C40110C}">
  <a:tblStyle styleId="{A9B96DA2-542C-429C-BF6D-26B64C4011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94CDBD-7A4F-4FA7-98FA-ED06CEC45DC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A1842B41-E634-968B-E17E-A178E6CCF234}"/>
            </a:ext>
          </a:extLst>
        </p:cNvPr>
        <p:cNvGrpSpPr/>
        <p:nvPr/>
      </p:nvGrpSpPr>
      <p:grpSpPr>
        <a:xfrm>
          <a:off x="0" y="0"/>
          <a:ext cx="0" cy="0"/>
          <a:chOff x="0" y="0"/>
          <a:chExt cx="0" cy="0"/>
        </a:xfrm>
      </p:grpSpPr>
      <p:sp>
        <p:nvSpPr>
          <p:cNvPr id="240" name="Google Shape;240;g20a5d1115b7_0_55:notes">
            <a:extLst>
              <a:ext uri="{FF2B5EF4-FFF2-40B4-BE49-F238E27FC236}">
                <a16:creationId xmlns:a16="http://schemas.microsoft.com/office/drawing/2014/main" id="{EF839615-BAE0-FB78-C9E7-FDF383842D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a5d1115b7_0_55:notes">
            <a:extLst>
              <a:ext uri="{FF2B5EF4-FFF2-40B4-BE49-F238E27FC236}">
                <a16:creationId xmlns:a16="http://schemas.microsoft.com/office/drawing/2014/main" id="{A1B2C309-01B7-C843-D10D-4101A8CF13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06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0a5d1115b7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a5d1115b7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0a5d1115b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a5d1115b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307BC6A4-5BCC-D778-C12F-0617C4CF1DE8}"/>
            </a:ext>
          </a:extLst>
        </p:cNvPr>
        <p:cNvGrpSpPr/>
        <p:nvPr/>
      </p:nvGrpSpPr>
      <p:grpSpPr>
        <a:xfrm>
          <a:off x="0" y="0"/>
          <a:ext cx="0" cy="0"/>
          <a:chOff x="0" y="0"/>
          <a:chExt cx="0" cy="0"/>
        </a:xfrm>
      </p:grpSpPr>
      <p:sp>
        <p:nvSpPr>
          <p:cNvPr id="298" name="Google Shape;298;g20a5d1115b7_0_209:notes">
            <a:extLst>
              <a:ext uri="{FF2B5EF4-FFF2-40B4-BE49-F238E27FC236}">
                <a16:creationId xmlns:a16="http://schemas.microsoft.com/office/drawing/2014/main" id="{63192B5F-63E3-B2BA-BC88-C40C9741E4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a5d1115b7_0_209:notes">
            <a:extLst>
              <a:ext uri="{FF2B5EF4-FFF2-40B4-BE49-F238E27FC236}">
                <a16:creationId xmlns:a16="http://schemas.microsoft.com/office/drawing/2014/main" id="{01828318-CDAC-D81E-F28B-EE79778165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361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5ECFB3CB-3EC3-0BC6-0D22-1194E85B0A17}"/>
            </a:ext>
          </a:extLst>
        </p:cNvPr>
        <p:cNvGrpSpPr/>
        <p:nvPr/>
      </p:nvGrpSpPr>
      <p:grpSpPr>
        <a:xfrm>
          <a:off x="0" y="0"/>
          <a:ext cx="0" cy="0"/>
          <a:chOff x="0" y="0"/>
          <a:chExt cx="0" cy="0"/>
        </a:xfrm>
      </p:grpSpPr>
      <p:sp>
        <p:nvSpPr>
          <p:cNvPr id="298" name="Google Shape;298;g20a5d1115b7_0_209:notes">
            <a:extLst>
              <a:ext uri="{FF2B5EF4-FFF2-40B4-BE49-F238E27FC236}">
                <a16:creationId xmlns:a16="http://schemas.microsoft.com/office/drawing/2014/main" id="{45EC5421-D7CD-3077-5A8C-B81DE90DD8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a5d1115b7_0_209:notes">
            <a:extLst>
              <a:ext uri="{FF2B5EF4-FFF2-40B4-BE49-F238E27FC236}">
                <a16:creationId xmlns:a16="http://schemas.microsoft.com/office/drawing/2014/main" id="{1588B617-616A-9A64-6915-E42FDF1180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62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DA52A810-3B58-5F48-8AED-B4AD12AE3F26}"/>
            </a:ext>
          </a:extLst>
        </p:cNvPr>
        <p:cNvGrpSpPr/>
        <p:nvPr/>
      </p:nvGrpSpPr>
      <p:grpSpPr>
        <a:xfrm>
          <a:off x="0" y="0"/>
          <a:ext cx="0" cy="0"/>
          <a:chOff x="0" y="0"/>
          <a:chExt cx="0" cy="0"/>
        </a:xfrm>
      </p:grpSpPr>
      <p:sp>
        <p:nvSpPr>
          <p:cNvPr id="208" name="Google Shape;208;g20a5d1115b7_0_18:notes">
            <a:extLst>
              <a:ext uri="{FF2B5EF4-FFF2-40B4-BE49-F238E27FC236}">
                <a16:creationId xmlns:a16="http://schemas.microsoft.com/office/drawing/2014/main" id="{DCDBA9C5-BB1F-C4D6-B64D-79379DD078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a:extLst>
              <a:ext uri="{FF2B5EF4-FFF2-40B4-BE49-F238E27FC236}">
                <a16:creationId xmlns:a16="http://schemas.microsoft.com/office/drawing/2014/main" id="{2C685210-FA0C-9F7D-D4E8-81E6E8F6A6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778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a5d1115b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0a5d1115b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21699013-8C4A-DD93-3C50-FAA4F8EB5437}"/>
            </a:ext>
          </a:extLst>
        </p:cNvPr>
        <p:cNvGrpSpPr/>
        <p:nvPr/>
      </p:nvGrpSpPr>
      <p:grpSpPr>
        <a:xfrm>
          <a:off x="0" y="0"/>
          <a:ext cx="0" cy="0"/>
          <a:chOff x="0" y="0"/>
          <a:chExt cx="0" cy="0"/>
        </a:xfrm>
      </p:grpSpPr>
      <p:sp>
        <p:nvSpPr>
          <p:cNvPr id="175" name="Google Shape;175;g20a5d1115b7_0_0:notes">
            <a:extLst>
              <a:ext uri="{FF2B5EF4-FFF2-40B4-BE49-F238E27FC236}">
                <a16:creationId xmlns:a16="http://schemas.microsoft.com/office/drawing/2014/main" id="{1F5F6FEC-70B4-2FF4-8524-9564981F02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a5d1115b7_0_0:notes">
            <a:extLst>
              <a:ext uri="{FF2B5EF4-FFF2-40B4-BE49-F238E27FC236}">
                <a16:creationId xmlns:a16="http://schemas.microsoft.com/office/drawing/2014/main" id="{59F57040-058B-027A-394A-1AF5BEE4C7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62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a:extLst>
            <a:ext uri="{FF2B5EF4-FFF2-40B4-BE49-F238E27FC236}">
              <a16:creationId xmlns:a16="http://schemas.microsoft.com/office/drawing/2014/main" id="{747A9641-6405-6B7F-A7D3-B58784214FA8}"/>
            </a:ext>
          </a:extLst>
        </p:cNvPr>
        <p:cNvGrpSpPr/>
        <p:nvPr/>
      </p:nvGrpSpPr>
      <p:grpSpPr>
        <a:xfrm>
          <a:off x="0" y="0"/>
          <a:ext cx="0" cy="0"/>
          <a:chOff x="0" y="0"/>
          <a:chExt cx="0" cy="0"/>
        </a:xfrm>
      </p:grpSpPr>
      <p:sp>
        <p:nvSpPr>
          <p:cNvPr id="291" name="Google Shape;291;g20a5d1115b7_0_199:notes">
            <a:extLst>
              <a:ext uri="{FF2B5EF4-FFF2-40B4-BE49-F238E27FC236}">
                <a16:creationId xmlns:a16="http://schemas.microsoft.com/office/drawing/2014/main" id="{B1735417-09BD-0FD7-14BC-772DF0D581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0a5d1115b7_0_199:notes">
            <a:extLst>
              <a:ext uri="{FF2B5EF4-FFF2-40B4-BE49-F238E27FC236}">
                <a16:creationId xmlns:a16="http://schemas.microsoft.com/office/drawing/2014/main" id="{D1233300-B373-720B-37ED-9E041D619E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384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F9EEC35A-00C9-2DE1-D709-8910C931F158}"/>
            </a:ext>
          </a:extLst>
        </p:cNvPr>
        <p:cNvGrpSpPr/>
        <p:nvPr/>
      </p:nvGrpSpPr>
      <p:grpSpPr>
        <a:xfrm>
          <a:off x="0" y="0"/>
          <a:ext cx="0" cy="0"/>
          <a:chOff x="0" y="0"/>
          <a:chExt cx="0" cy="0"/>
        </a:xfrm>
      </p:grpSpPr>
      <p:sp>
        <p:nvSpPr>
          <p:cNvPr id="298" name="Google Shape;298;g20a5d1115b7_0_209:notes">
            <a:extLst>
              <a:ext uri="{FF2B5EF4-FFF2-40B4-BE49-F238E27FC236}">
                <a16:creationId xmlns:a16="http://schemas.microsoft.com/office/drawing/2014/main" id="{3D853995-74D5-C7FC-5907-A4A93B80B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0a5d1115b7_0_209:notes">
            <a:extLst>
              <a:ext uri="{FF2B5EF4-FFF2-40B4-BE49-F238E27FC236}">
                <a16:creationId xmlns:a16="http://schemas.microsoft.com/office/drawing/2014/main" id="{50009EF4-2B16-8127-6F1C-AE1DB17920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133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02afc7a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2afc7a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4F9DD34D-56BF-0DDF-B286-A6E38AC66E08}"/>
            </a:ext>
          </a:extLst>
        </p:cNvPr>
        <p:cNvGrpSpPr/>
        <p:nvPr/>
      </p:nvGrpSpPr>
      <p:grpSpPr>
        <a:xfrm>
          <a:off x="0" y="0"/>
          <a:ext cx="0" cy="0"/>
          <a:chOff x="0" y="0"/>
          <a:chExt cx="0" cy="0"/>
        </a:xfrm>
      </p:grpSpPr>
      <p:sp>
        <p:nvSpPr>
          <p:cNvPr id="184" name="Google Shape;184;g2502afc7aad_1_8:notes">
            <a:extLst>
              <a:ext uri="{FF2B5EF4-FFF2-40B4-BE49-F238E27FC236}">
                <a16:creationId xmlns:a16="http://schemas.microsoft.com/office/drawing/2014/main" id="{D2032FF0-DD55-DAB4-1292-69814EE05F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2afc7aad_1_8:notes">
            <a:extLst>
              <a:ext uri="{FF2B5EF4-FFF2-40B4-BE49-F238E27FC236}">
                <a16:creationId xmlns:a16="http://schemas.microsoft.com/office/drawing/2014/main" id="{1E46237A-9DFF-E9B9-797E-7B3B7EFBE9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18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99435D3B-39D1-2E5A-3FF7-C813BB0C0B02}"/>
            </a:ext>
          </a:extLst>
        </p:cNvPr>
        <p:cNvGrpSpPr/>
        <p:nvPr/>
      </p:nvGrpSpPr>
      <p:grpSpPr>
        <a:xfrm>
          <a:off x="0" y="0"/>
          <a:ext cx="0" cy="0"/>
          <a:chOff x="0" y="0"/>
          <a:chExt cx="0" cy="0"/>
        </a:xfrm>
      </p:grpSpPr>
      <p:sp>
        <p:nvSpPr>
          <p:cNvPr id="208" name="Google Shape;208;g20a5d1115b7_0_18:notes">
            <a:extLst>
              <a:ext uri="{FF2B5EF4-FFF2-40B4-BE49-F238E27FC236}">
                <a16:creationId xmlns:a16="http://schemas.microsoft.com/office/drawing/2014/main" id="{7408012D-2745-81E6-6260-6222FF1A6D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a:extLst>
              <a:ext uri="{FF2B5EF4-FFF2-40B4-BE49-F238E27FC236}">
                <a16:creationId xmlns:a16="http://schemas.microsoft.com/office/drawing/2014/main" id="{D1FE377A-70F1-43FF-85B3-A4FC4D4922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877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a5d1115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a5d1115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FDDBAB52-49B2-1359-5BEF-DBE158761DB3}"/>
            </a:ext>
          </a:extLst>
        </p:cNvPr>
        <p:cNvGrpSpPr/>
        <p:nvPr/>
      </p:nvGrpSpPr>
      <p:grpSpPr>
        <a:xfrm>
          <a:off x="0" y="0"/>
          <a:ext cx="0" cy="0"/>
          <a:chOff x="0" y="0"/>
          <a:chExt cx="0" cy="0"/>
        </a:xfrm>
      </p:grpSpPr>
      <p:sp>
        <p:nvSpPr>
          <p:cNvPr id="208" name="Google Shape;208;g20a5d1115b7_0_18:notes">
            <a:extLst>
              <a:ext uri="{FF2B5EF4-FFF2-40B4-BE49-F238E27FC236}">
                <a16:creationId xmlns:a16="http://schemas.microsoft.com/office/drawing/2014/main" id="{BCE1C77E-BBB7-2A64-2085-BA6FC6BDA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a:extLst>
              <a:ext uri="{FF2B5EF4-FFF2-40B4-BE49-F238E27FC236}">
                <a16:creationId xmlns:a16="http://schemas.microsoft.com/office/drawing/2014/main" id="{3A83AFDB-9B30-A64E-2F5C-AF9F6C8480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912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a:extLst>
            <a:ext uri="{FF2B5EF4-FFF2-40B4-BE49-F238E27FC236}">
              <a16:creationId xmlns:a16="http://schemas.microsoft.com/office/drawing/2014/main" id="{AC87CAE5-D81A-E8A1-3A30-22AF648A07A0}"/>
            </a:ext>
          </a:extLst>
        </p:cNvPr>
        <p:cNvGrpSpPr/>
        <p:nvPr/>
      </p:nvGrpSpPr>
      <p:grpSpPr>
        <a:xfrm>
          <a:off x="0" y="0"/>
          <a:ext cx="0" cy="0"/>
          <a:chOff x="0" y="0"/>
          <a:chExt cx="0" cy="0"/>
        </a:xfrm>
      </p:grpSpPr>
      <p:sp>
        <p:nvSpPr>
          <p:cNvPr id="175" name="Google Shape;175;g20a5d1115b7_0_0:notes">
            <a:extLst>
              <a:ext uri="{FF2B5EF4-FFF2-40B4-BE49-F238E27FC236}">
                <a16:creationId xmlns:a16="http://schemas.microsoft.com/office/drawing/2014/main" id="{4FBC411D-BC8B-4588-B3E9-80E41B420C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a5d1115b7_0_0:notes">
            <a:extLst>
              <a:ext uri="{FF2B5EF4-FFF2-40B4-BE49-F238E27FC236}">
                <a16:creationId xmlns:a16="http://schemas.microsoft.com/office/drawing/2014/main" id="{4BAD59F9-A331-DFD4-1C9D-81D68F4076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95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A731FEB4-ED35-7C15-6EAE-DF38A3F366F4}"/>
            </a:ext>
          </a:extLst>
        </p:cNvPr>
        <p:cNvGrpSpPr/>
        <p:nvPr/>
      </p:nvGrpSpPr>
      <p:grpSpPr>
        <a:xfrm>
          <a:off x="0" y="0"/>
          <a:ext cx="0" cy="0"/>
          <a:chOff x="0" y="0"/>
          <a:chExt cx="0" cy="0"/>
        </a:xfrm>
      </p:grpSpPr>
      <p:sp>
        <p:nvSpPr>
          <p:cNvPr id="208" name="Google Shape;208;g20a5d1115b7_0_18:notes">
            <a:extLst>
              <a:ext uri="{FF2B5EF4-FFF2-40B4-BE49-F238E27FC236}">
                <a16:creationId xmlns:a16="http://schemas.microsoft.com/office/drawing/2014/main" id="{8E3217EF-43DE-A0EC-EB10-37FE9B8E4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a:extLst>
              <a:ext uri="{FF2B5EF4-FFF2-40B4-BE49-F238E27FC236}">
                <a16:creationId xmlns:a16="http://schemas.microsoft.com/office/drawing/2014/main" id="{85D2D4EC-0EE3-CBA1-BB5A-AAA53D83AB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02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0a5d1115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a5d1115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a:extLst>
            <a:ext uri="{FF2B5EF4-FFF2-40B4-BE49-F238E27FC236}">
              <a16:creationId xmlns:a16="http://schemas.microsoft.com/office/drawing/2014/main" id="{A53CA314-E623-C8A4-7CE7-F4818C5B8524}"/>
            </a:ext>
          </a:extLst>
        </p:cNvPr>
        <p:cNvGrpSpPr/>
        <p:nvPr/>
      </p:nvGrpSpPr>
      <p:grpSpPr>
        <a:xfrm>
          <a:off x="0" y="0"/>
          <a:ext cx="0" cy="0"/>
          <a:chOff x="0" y="0"/>
          <a:chExt cx="0" cy="0"/>
        </a:xfrm>
      </p:grpSpPr>
      <p:sp>
        <p:nvSpPr>
          <p:cNvPr id="240" name="Google Shape;240;g20a5d1115b7_0_55:notes">
            <a:extLst>
              <a:ext uri="{FF2B5EF4-FFF2-40B4-BE49-F238E27FC236}">
                <a16:creationId xmlns:a16="http://schemas.microsoft.com/office/drawing/2014/main" id="{2584F279-BA09-A693-E561-DF73A39BB0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0a5d1115b7_0_55:notes">
            <a:extLst>
              <a:ext uri="{FF2B5EF4-FFF2-40B4-BE49-F238E27FC236}">
                <a16:creationId xmlns:a16="http://schemas.microsoft.com/office/drawing/2014/main" id="{2121A470-217B-1664-C47A-D65E2C6A77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404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3955" t="33705" r="57710" b="5922"/>
          <a:stretch/>
        </p:blipFill>
        <p:spPr>
          <a:xfrm>
            <a:off x="0" y="2133600"/>
            <a:ext cx="3505200" cy="3105151"/>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1473525" y="2562750"/>
            <a:ext cx="6196800" cy="15126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5200"/>
              <a:buNone/>
              <a:defRPr sz="42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73675" y="4056400"/>
            <a:ext cx="6196800" cy="5280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90" name="Google Shape;90;p1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lt1"/>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28000"/>
          </a:blip>
          <a:srcRect l="833" b="3400"/>
          <a:stretch/>
        </p:blipFill>
        <p:spPr>
          <a:xfrm>
            <a:off x="-100" y="66675"/>
            <a:ext cx="9144000" cy="5143500"/>
          </a:xfrm>
          <a:prstGeom prst="rect">
            <a:avLst/>
          </a:prstGeom>
          <a:noFill/>
          <a:ln>
            <a:noFill/>
          </a:ln>
        </p:spPr>
      </p:pic>
      <p:sp>
        <p:nvSpPr>
          <p:cNvPr id="109" name="Google Shape;109;p19"/>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subTitle" idx="1"/>
          </p:nvPr>
        </p:nvSpPr>
        <p:spPr>
          <a:xfrm>
            <a:off x="796199"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1" name="Google Shape;111;p19"/>
          <p:cNvSpPr txBox="1">
            <a:spLocks noGrp="1"/>
          </p:cNvSpPr>
          <p:nvPr>
            <p:ph type="subTitle" idx="2"/>
          </p:nvPr>
        </p:nvSpPr>
        <p:spPr>
          <a:xfrm>
            <a:off x="3419248"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2" name="Google Shape;112;p19"/>
          <p:cNvSpPr txBox="1">
            <a:spLocks noGrp="1"/>
          </p:cNvSpPr>
          <p:nvPr>
            <p:ph type="subTitle" idx="3"/>
          </p:nvPr>
        </p:nvSpPr>
        <p:spPr>
          <a:xfrm>
            <a:off x="6042301"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3" name="Google Shape;113;p19"/>
          <p:cNvSpPr txBox="1">
            <a:spLocks noGrp="1"/>
          </p:cNvSpPr>
          <p:nvPr>
            <p:ph type="subTitle" idx="4"/>
          </p:nvPr>
        </p:nvSpPr>
        <p:spPr>
          <a:xfrm>
            <a:off x="796199"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9"/>
          <p:cNvSpPr txBox="1">
            <a:spLocks noGrp="1"/>
          </p:cNvSpPr>
          <p:nvPr>
            <p:ph type="subTitle" idx="5"/>
          </p:nvPr>
        </p:nvSpPr>
        <p:spPr>
          <a:xfrm>
            <a:off x="3419252"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9"/>
          <p:cNvSpPr txBox="1">
            <a:spLocks noGrp="1"/>
          </p:cNvSpPr>
          <p:nvPr>
            <p:ph type="subTitle" idx="6"/>
          </p:nvPr>
        </p:nvSpPr>
        <p:spPr>
          <a:xfrm>
            <a:off x="6042301"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9"/>
          <p:cNvSpPr>
            <a:spLocks noGrp="1"/>
          </p:cNvSpPr>
          <p:nvPr>
            <p:ph type="pic" idx="7"/>
          </p:nvPr>
        </p:nvSpPr>
        <p:spPr>
          <a:xfrm>
            <a:off x="796200" y="1509050"/>
            <a:ext cx="2305500" cy="876300"/>
          </a:xfrm>
          <a:prstGeom prst="rect">
            <a:avLst/>
          </a:prstGeom>
          <a:noFill/>
          <a:ln>
            <a:noFill/>
          </a:ln>
        </p:spPr>
      </p:sp>
      <p:sp>
        <p:nvSpPr>
          <p:cNvPr id="118" name="Google Shape;118;p19"/>
          <p:cNvSpPr>
            <a:spLocks noGrp="1"/>
          </p:cNvSpPr>
          <p:nvPr>
            <p:ph type="pic" idx="8"/>
          </p:nvPr>
        </p:nvSpPr>
        <p:spPr>
          <a:xfrm>
            <a:off x="3419250" y="1509050"/>
            <a:ext cx="2305500" cy="876300"/>
          </a:xfrm>
          <a:prstGeom prst="rect">
            <a:avLst/>
          </a:prstGeom>
          <a:noFill/>
          <a:ln>
            <a:noFill/>
          </a:ln>
        </p:spPr>
      </p:sp>
      <p:sp>
        <p:nvSpPr>
          <p:cNvPr id="119" name="Google Shape;119;p19"/>
          <p:cNvSpPr>
            <a:spLocks noGrp="1"/>
          </p:cNvSpPr>
          <p:nvPr>
            <p:ph type="pic" idx="9"/>
          </p:nvPr>
        </p:nvSpPr>
        <p:spPr>
          <a:xfrm>
            <a:off x="6042301" y="1509050"/>
            <a:ext cx="2305500" cy="8763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solidFill>
          <a:schemeClr val="lt1"/>
        </a:solidFill>
        <a:effectLst/>
      </p:bgPr>
    </p:bg>
    <p:spTree>
      <p:nvGrpSpPr>
        <p:cNvPr id="1" name="Shape 120"/>
        <p:cNvGrpSpPr/>
        <p:nvPr/>
      </p:nvGrpSpPr>
      <p:grpSpPr>
        <a:xfrm>
          <a:off x="0" y="0"/>
          <a:ext cx="0" cy="0"/>
          <a:chOff x="0" y="0"/>
          <a:chExt cx="0" cy="0"/>
        </a:xfrm>
      </p:grpSpPr>
      <p:pic>
        <p:nvPicPr>
          <p:cNvPr id="121" name="Google Shape;121;p20"/>
          <p:cNvPicPr preferRelativeResize="0"/>
          <p:nvPr/>
        </p:nvPicPr>
        <p:blipFill rotWithShape="1">
          <a:blip r:embed="rId2">
            <a:alphaModFix amt="28000"/>
          </a:blip>
          <a:srcRect l="833" b="3400"/>
          <a:stretch/>
        </p:blipFill>
        <p:spPr>
          <a:xfrm rot="10800000" flipH="1">
            <a:off x="-100" y="-9525"/>
            <a:ext cx="9144000" cy="5143500"/>
          </a:xfrm>
          <a:prstGeom prst="rect">
            <a:avLst/>
          </a:prstGeom>
          <a:noFill/>
          <a:ln>
            <a:noFill/>
          </a:ln>
        </p:spPr>
      </p:pic>
      <p:sp>
        <p:nvSpPr>
          <p:cNvPr id="122" name="Google Shape;122;p20"/>
          <p:cNvSpPr/>
          <p:nvPr/>
        </p:nvSpPr>
        <p:spPr>
          <a:xfrm rot="10800000" flipH="1">
            <a:off x="447750" y="36195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20"/>
          <p:cNvSpPr txBox="1">
            <a:spLocks noGrp="1"/>
          </p:cNvSpPr>
          <p:nvPr>
            <p:ph type="subTitle" idx="1"/>
          </p:nvPr>
        </p:nvSpPr>
        <p:spPr>
          <a:xfrm>
            <a:off x="1088024" y="1743740"/>
            <a:ext cx="3314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subTitle" idx="2"/>
          </p:nvPr>
        </p:nvSpPr>
        <p:spPr>
          <a:xfrm>
            <a:off x="4914476" y="1743740"/>
            <a:ext cx="33144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subTitle" idx="3"/>
          </p:nvPr>
        </p:nvSpPr>
        <p:spPr>
          <a:xfrm>
            <a:off x="1088024" y="3352628"/>
            <a:ext cx="3314400" cy="11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0"/>
          <p:cNvSpPr txBox="1">
            <a:spLocks noGrp="1"/>
          </p:cNvSpPr>
          <p:nvPr>
            <p:ph type="subTitle" idx="4"/>
          </p:nvPr>
        </p:nvSpPr>
        <p:spPr>
          <a:xfrm>
            <a:off x="4914475" y="3352628"/>
            <a:ext cx="3314400" cy="11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ubTitle" idx="5"/>
          </p:nvPr>
        </p:nvSpPr>
        <p:spPr>
          <a:xfrm>
            <a:off x="1088024" y="1274089"/>
            <a:ext cx="3314400" cy="47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20"/>
          <p:cNvSpPr txBox="1">
            <a:spLocks noGrp="1"/>
          </p:cNvSpPr>
          <p:nvPr>
            <p:ph type="subTitle" idx="6"/>
          </p:nvPr>
        </p:nvSpPr>
        <p:spPr>
          <a:xfrm>
            <a:off x="1088024" y="2885814"/>
            <a:ext cx="3314400" cy="47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0"/>
          <p:cNvSpPr txBox="1">
            <a:spLocks noGrp="1"/>
          </p:cNvSpPr>
          <p:nvPr>
            <p:ph type="subTitle" idx="7"/>
          </p:nvPr>
        </p:nvSpPr>
        <p:spPr>
          <a:xfrm>
            <a:off x="4914449" y="1274089"/>
            <a:ext cx="3314400" cy="47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1" name="Google Shape;131;p20"/>
          <p:cNvSpPr txBox="1">
            <a:spLocks noGrp="1"/>
          </p:cNvSpPr>
          <p:nvPr>
            <p:ph type="subTitle" idx="8"/>
          </p:nvPr>
        </p:nvSpPr>
        <p:spPr>
          <a:xfrm>
            <a:off x="4914448" y="2885814"/>
            <a:ext cx="3314400" cy="47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7">
    <p:bg>
      <p:bgPr>
        <a:solidFill>
          <a:schemeClr val="lt1"/>
        </a:solidFill>
        <a:effectLst/>
      </p:bgPr>
    </p:bg>
    <p:spTree>
      <p:nvGrpSpPr>
        <p:cNvPr id="1" name="Shape 154"/>
        <p:cNvGrpSpPr/>
        <p:nvPr/>
      </p:nvGrpSpPr>
      <p:grpSpPr>
        <a:xfrm>
          <a:off x="0" y="0"/>
          <a:ext cx="0" cy="0"/>
          <a:chOff x="0" y="0"/>
          <a:chExt cx="0" cy="0"/>
        </a:xfrm>
      </p:grpSpPr>
      <p:pic>
        <p:nvPicPr>
          <p:cNvPr id="155" name="Google Shape;155;p23"/>
          <p:cNvPicPr preferRelativeResize="0"/>
          <p:nvPr/>
        </p:nvPicPr>
        <p:blipFill rotWithShape="1">
          <a:blip r:embed="rId2">
            <a:alphaModFix amt="28000"/>
          </a:blip>
          <a:srcRect l="3953" r="60529"/>
          <a:stretch/>
        </p:blipFill>
        <p:spPr>
          <a:xfrm>
            <a:off x="0" y="0"/>
            <a:ext cx="3247699"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lt2"/>
        </a:solidFill>
        <a:effectLst/>
      </p:bgPr>
    </p:bg>
    <p:spTree>
      <p:nvGrpSpPr>
        <p:cNvPr id="1" name="Shape 156"/>
        <p:cNvGrpSpPr/>
        <p:nvPr/>
      </p:nvGrpSpPr>
      <p:grpSpPr>
        <a:xfrm>
          <a:off x="0" y="0"/>
          <a:ext cx="0" cy="0"/>
          <a:chOff x="0" y="0"/>
          <a:chExt cx="0" cy="0"/>
        </a:xfrm>
      </p:grpSpPr>
      <p:pic>
        <p:nvPicPr>
          <p:cNvPr id="157" name="Google Shape;157;p24"/>
          <p:cNvPicPr preferRelativeResize="0"/>
          <p:nvPr/>
        </p:nvPicPr>
        <p:blipFill rotWithShape="1">
          <a:blip r:embed="rId2">
            <a:alphaModFix amt="28000"/>
          </a:blip>
          <a:srcRect l="43587" r="26256" b="-10"/>
          <a:stretch/>
        </p:blipFill>
        <p:spPr>
          <a:xfrm>
            <a:off x="6347800" y="0"/>
            <a:ext cx="275735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7_1_1">
    <p:bg>
      <p:bgPr>
        <a:solidFill>
          <a:schemeClr val="dk2"/>
        </a:solidFill>
        <a:effectLst/>
      </p:bgPr>
    </p:bg>
    <p:spTree>
      <p:nvGrpSpPr>
        <p:cNvPr id="1" name="Shape 158"/>
        <p:cNvGrpSpPr/>
        <p:nvPr/>
      </p:nvGrpSpPr>
      <p:grpSpPr>
        <a:xfrm>
          <a:off x="0" y="0"/>
          <a:ext cx="0" cy="0"/>
          <a:chOff x="0" y="0"/>
          <a:chExt cx="0" cy="0"/>
        </a:xfrm>
      </p:grpSpPr>
      <p:pic>
        <p:nvPicPr>
          <p:cNvPr id="159" name="Google Shape;159;p25"/>
          <p:cNvPicPr preferRelativeResize="0"/>
          <p:nvPr/>
        </p:nvPicPr>
        <p:blipFill rotWithShape="1">
          <a:blip r:embed="rId2">
            <a:alphaModFix amt="28000"/>
          </a:blip>
          <a:srcRect l="43587" r="26256" b="-10"/>
          <a:stretch/>
        </p:blipFill>
        <p:spPr>
          <a:xfrm flipH="1">
            <a:off x="-21813" y="0"/>
            <a:ext cx="2757350" cy="5143500"/>
          </a:xfrm>
          <a:prstGeom prst="rect">
            <a:avLst/>
          </a:prstGeom>
          <a:noFill/>
          <a:ln>
            <a:noFill/>
          </a:ln>
        </p:spPr>
      </p:pic>
      <p:pic>
        <p:nvPicPr>
          <p:cNvPr id="160" name="Google Shape;160;p25"/>
          <p:cNvPicPr preferRelativeResize="0"/>
          <p:nvPr/>
        </p:nvPicPr>
        <p:blipFill rotWithShape="1">
          <a:blip r:embed="rId2">
            <a:alphaModFix amt="28000"/>
          </a:blip>
          <a:srcRect l="3954" r="60452"/>
          <a:stretch/>
        </p:blipFill>
        <p:spPr>
          <a:xfrm flipH="1">
            <a:off x="5889374" y="0"/>
            <a:ext cx="3254626"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3"/>
          <p:cNvSpPr txBox="1">
            <a:spLocks noGrp="1"/>
          </p:cNvSpPr>
          <p:nvPr>
            <p:ph type="title" idx="2" hasCustomPrompt="1"/>
          </p:nvPr>
        </p:nvSpPr>
        <p:spPr>
          <a:xfrm>
            <a:off x="1618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3" hasCustomPrompt="1"/>
          </p:nvPr>
        </p:nvSpPr>
        <p:spPr>
          <a:xfrm>
            <a:off x="1618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4" hasCustomPrompt="1"/>
          </p:nvPr>
        </p:nvSpPr>
        <p:spPr>
          <a:xfrm>
            <a:off x="4204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5" hasCustomPrompt="1"/>
          </p:nvPr>
        </p:nvSpPr>
        <p:spPr>
          <a:xfrm>
            <a:off x="4204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6" hasCustomPrompt="1"/>
          </p:nvPr>
        </p:nvSpPr>
        <p:spPr>
          <a:xfrm>
            <a:off x="6790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7" hasCustomPrompt="1"/>
          </p:nvPr>
        </p:nvSpPr>
        <p:spPr>
          <a:xfrm>
            <a:off x="6790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9"/>
          </p:nvPr>
        </p:nvSpPr>
        <p:spPr>
          <a:xfrm>
            <a:off x="5892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13"/>
          </p:nvPr>
        </p:nvSpPr>
        <p:spPr>
          <a:xfrm>
            <a:off x="720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4"/>
          </p:nvPr>
        </p:nvSpPr>
        <p:spPr>
          <a:xfrm>
            <a:off x="3306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txBox="1">
            <a:spLocks noGrp="1"/>
          </p:cNvSpPr>
          <p:nvPr>
            <p:ph type="subTitle" idx="15"/>
          </p:nvPr>
        </p:nvSpPr>
        <p:spPr>
          <a:xfrm>
            <a:off x="5892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1" r:id="rId10"/>
    <p:sldLayoutId id="2147483665" r:id="rId11"/>
    <p:sldLayoutId id="2147483666" r:id="rId12"/>
    <p:sldLayoutId id="2147483669" r:id="rId13"/>
    <p:sldLayoutId id="2147483670" r:id="rId14"/>
    <p:sldLayoutId id="2147483671"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16.jp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1473600" y="2992365"/>
            <a:ext cx="6196800" cy="9610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Network Sniffer</a:t>
            </a:r>
            <a:endParaRPr b="1" dirty="0"/>
          </a:p>
        </p:txBody>
      </p:sp>
      <p:sp>
        <p:nvSpPr>
          <p:cNvPr id="172" name="Google Shape;172;p29"/>
          <p:cNvSpPr txBox="1">
            <a:spLocks noGrp="1"/>
          </p:cNvSpPr>
          <p:nvPr>
            <p:ph type="subTitle" idx="1"/>
          </p:nvPr>
        </p:nvSpPr>
        <p:spPr>
          <a:xfrm>
            <a:off x="1473600" y="3953400"/>
            <a:ext cx="61968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Doppio One" panose="020B0604020202020204" charset="0"/>
              </a:rPr>
              <a:t>A Cross-Platform Solution for Real-Time Packet Analysis</a:t>
            </a:r>
            <a:endParaRPr dirty="0">
              <a:latin typeface="Doppio One" panose="020B0604020202020204" charset="0"/>
              <a:ea typeface="Encode Sans"/>
              <a:cs typeface="Encode Sans"/>
              <a:sym typeface="Encode Sans"/>
            </a:endParaRPr>
          </a:p>
        </p:txBody>
      </p:sp>
      <p:pic>
        <p:nvPicPr>
          <p:cNvPr id="173" name="Google Shape;173;p29"/>
          <p:cNvPicPr preferRelativeResize="0">
            <a:picLocks noGrp="1"/>
          </p:cNvPicPr>
          <p:nvPr>
            <p:ph type="pic" idx="2"/>
          </p:nvPr>
        </p:nvPicPr>
        <p:blipFill rotWithShape="1">
          <a:blip r:embed="rId3">
            <a:alphaModFix/>
          </a:blip>
          <a:srcRect t="40896" b="23395"/>
          <a:stretch/>
        </p:blipFill>
        <p:spPr>
          <a:xfrm>
            <a:off x="0" y="0"/>
            <a:ext cx="9144003" cy="2176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93B83E4F-B154-7E02-AEA6-0E724FA496A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4FD133-BBC6-5129-9171-CD8087218C7C}"/>
              </a:ext>
            </a:extLst>
          </p:cNvPr>
          <p:cNvPicPr>
            <a:picLocks noChangeAspect="1"/>
          </p:cNvPicPr>
          <p:nvPr/>
        </p:nvPicPr>
        <p:blipFill>
          <a:blip r:embed="rId3"/>
          <a:stretch>
            <a:fillRect/>
          </a:stretch>
        </p:blipFill>
        <p:spPr>
          <a:xfrm>
            <a:off x="553037" y="1163559"/>
            <a:ext cx="7917896" cy="1550590"/>
          </a:xfrm>
          <a:prstGeom prst="rect">
            <a:avLst/>
          </a:prstGeom>
        </p:spPr>
      </p:pic>
      <p:pic>
        <p:nvPicPr>
          <p:cNvPr id="5" name="Picture 4">
            <a:extLst>
              <a:ext uri="{FF2B5EF4-FFF2-40B4-BE49-F238E27FC236}">
                <a16:creationId xmlns:a16="http://schemas.microsoft.com/office/drawing/2014/main" id="{6E3D0C1E-9DA0-9348-9B5C-93E9B3B549A1}"/>
              </a:ext>
            </a:extLst>
          </p:cNvPr>
          <p:cNvPicPr>
            <a:picLocks noChangeAspect="1"/>
          </p:cNvPicPr>
          <p:nvPr/>
        </p:nvPicPr>
        <p:blipFill>
          <a:blip r:embed="rId4"/>
          <a:stretch>
            <a:fillRect/>
          </a:stretch>
        </p:blipFill>
        <p:spPr>
          <a:xfrm>
            <a:off x="553037" y="2966910"/>
            <a:ext cx="7917896" cy="1617413"/>
          </a:xfrm>
          <a:prstGeom prst="rect">
            <a:avLst/>
          </a:prstGeom>
        </p:spPr>
      </p:pic>
      <p:sp>
        <p:nvSpPr>
          <p:cNvPr id="6" name="TextBox 5">
            <a:extLst>
              <a:ext uri="{FF2B5EF4-FFF2-40B4-BE49-F238E27FC236}">
                <a16:creationId xmlns:a16="http://schemas.microsoft.com/office/drawing/2014/main" id="{C15AE8FA-7030-984B-AC74-DA22F3F9CA32}"/>
              </a:ext>
            </a:extLst>
          </p:cNvPr>
          <p:cNvSpPr txBox="1"/>
          <p:nvPr/>
        </p:nvSpPr>
        <p:spPr>
          <a:xfrm>
            <a:off x="783906" y="498087"/>
            <a:ext cx="7576186" cy="400110"/>
          </a:xfrm>
          <a:prstGeom prst="rect">
            <a:avLst/>
          </a:prstGeom>
          <a:noFill/>
        </p:spPr>
        <p:txBody>
          <a:bodyPr wrap="square" rtlCol="0">
            <a:spAutoFit/>
          </a:bodyPr>
          <a:lstStyle/>
          <a:p>
            <a:r>
              <a:rPr lang="en-US" sz="2000" dirty="0">
                <a:solidFill>
                  <a:schemeClr val="tx1"/>
                </a:solidFill>
              </a:rPr>
              <a:t>User Interface</a:t>
            </a:r>
            <a:endParaRPr lang="en-IN" sz="2000" dirty="0">
              <a:solidFill>
                <a:schemeClr val="tx1"/>
              </a:solidFill>
            </a:endParaRPr>
          </a:p>
        </p:txBody>
      </p:sp>
    </p:spTree>
    <p:extLst>
      <p:ext uri="{BB962C8B-B14F-4D97-AF65-F5344CB8AC3E}">
        <p14:creationId xmlns:p14="http://schemas.microsoft.com/office/powerpoint/2010/main" val="301308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6" name="Google Shape;296;p39"/>
          <p:cNvPicPr preferRelativeResize="0">
            <a:picLocks noGrp="1"/>
          </p:cNvPicPr>
          <p:nvPr>
            <p:ph type="pic" idx="2"/>
          </p:nvPr>
        </p:nvPicPr>
        <p:blipFill rotWithShape="1">
          <a:blip r:embed="rId3">
            <a:alphaModFix/>
          </a:blip>
          <a:srcRect t="32147" b="32144"/>
          <a:stretch/>
        </p:blipFill>
        <p:spPr>
          <a:xfrm>
            <a:off x="0" y="0"/>
            <a:ext cx="9144003" cy="2176199"/>
          </a:xfrm>
          <a:prstGeom prst="rect">
            <a:avLst/>
          </a:prstGeom>
        </p:spPr>
      </p:pic>
      <p:sp>
        <p:nvSpPr>
          <p:cNvPr id="4" name="Google Shape;212;p33">
            <a:extLst>
              <a:ext uri="{FF2B5EF4-FFF2-40B4-BE49-F238E27FC236}">
                <a16:creationId xmlns:a16="http://schemas.microsoft.com/office/drawing/2014/main" id="{6BB2691B-92BC-9D73-D9C2-514926D45FAF}"/>
              </a:ext>
            </a:extLst>
          </p:cNvPr>
          <p:cNvSpPr txBox="1">
            <a:spLocks/>
          </p:cNvSpPr>
          <p:nvPr/>
        </p:nvSpPr>
        <p:spPr>
          <a:xfrm>
            <a:off x="1284000" y="2380125"/>
            <a:ext cx="2046600" cy="1626600"/>
          </a:xfrm>
          <a:prstGeom prst="rect">
            <a:avLst/>
          </a:prstGeom>
          <a:noFill/>
          <a:ln>
            <a:noFill/>
          </a:ln>
        </p:spPr>
        <p:txBody>
          <a:bodyPr spcFirstLastPara="1" wrap="square" lIns="91425" tIns="91425" rIns="91425" bIns="91425" anchor="ctr" anchorCtr="0">
            <a:noAutofit/>
          </a:bodyPr>
          <a:lstStyle/>
          <a:p>
            <a:pPr algn="ctr" rtl="0">
              <a:buClrTx/>
              <a:buFontTx/>
            </a:pPr>
            <a:r>
              <a:rPr lang="en" sz="8000" b="1" dirty="0">
                <a:solidFill>
                  <a:schemeClr val="accent2"/>
                </a:solidFill>
                <a:latin typeface="Doppio One" panose="020B0604020202020204" charset="0"/>
              </a:rPr>
              <a:t>04</a:t>
            </a:r>
          </a:p>
        </p:txBody>
      </p:sp>
      <p:sp>
        <p:nvSpPr>
          <p:cNvPr id="5" name="Google Shape;211;p33">
            <a:extLst>
              <a:ext uri="{FF2B5EF4-FFF2-40B4-BE49-F238E27FC236}">
                <a16:creationId xmlns:a16="http://schemas.microsoft.com/office/drawing/2014/main" id="{340312B8-29B1-D38C-3BA3-6C8C8C99EF09}"/>
              </a:ext>
            </a:extLst>
          </p:cNvPr>
          <p:cNvSpPr txBox="1">
            <a:spLocks noGrp="1"/>
          </p:cNvSpPr>
          <p:nvPr>
            <p:ph type="title"/>
          </p:nvPr>
        </p:nvSpPr>
        <p:spPr>
          <a:xfrm>
            <a:off x="3476400" y="2380125"/>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Code</a:t>
            </a:r>
            <a:br>
              <a:rPr lang="en-US" sz="4800" dirty="0"/>
            </a:br>
            <a:r>
              <a:rPr lang="en-US" sz="4800" dirty="0"/>
              <a:t>Snippet</a:t>
            </a:r>
            <a:endParaRPr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0"/>
          <p:cNvSpPr txBox="1">
            <a:spLocks noGrp="1"/>
          </p:cNvSpPr>
          <p:nvPr>
            <p:ph type="title"/>
          </p:nvPr>
        </p:nvSpPr>
        <p:spPr>
          <a:xfrm>
            <a:off x="720000" y="297366"/>
            <a:ext cx="7704000" cy="504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 Snippet</a:t>
            </a:r>
            <a:endParaRPr dirty="0"/>
          </a:p>
        </p:txBody>
      </p:sp>
      <p:sp>
        <p:nvSpPr>
          <p:cNvPr id="304" name="Google Shape;304;p40"/>
          <p:cNvSpPr txBox="1"/>
          <p:nvPr/>
        </p:nvSpPr>
        <p:spPr>
          <a:xfrm>
            <a:off x="5962250" y="1718019"/>
            <a:ext cx="2461750" cy="2586351"/>
          </a:xfrm>
          <a:prstGeom prst="rect">
            <a:avLst/>
          </a:prstGeom>
          <a:noFill/>
          <a:ln>
            <a:noFill/>
          </a:ln>
        </p:spPr>
        <p:txBody>
          <a:bodyPr spcFirstLastPara="1" wrap="square" lIns="91425" tIns="91425" rIns="91425" bIns="91425" anchor="t" anchorCtr="0">
            <a:noAutofit/>
          </a:bodyPr>
          <a:lstStyle/>
          <a:p>
            <a:pPr marL="171450" indent="-171450">
              <a:buClr>
                <a:schemeClr val="tx1"/>
              </a:buClr>
              <a:buFont typeface="Wingdings" panose="05000000000000000000" pitchFamily="2" charset="2"/>
              <a:buChar char="§"/>
            </a:pPr>
            <a:r>
              <a:rPr lang="en-US" sz="1200" dirty="0">
                <a:solidFill>
                  <a:schemeClr val="tx1"/>
                </a:solidFill>
              </a:rPr>
              <a:t>Uses </a:t>
            </a:r>
            <a:r>
              <a:rPr lang="en-US" sz="1200" dirty="0" err="1">
                <a:solidFill>
                  <a:schemeClr val="tx1"/>
                </a:solidFill>
              </a:rPr>
              <a:t>pcap_open_live</a:t>
            </a:r>
            <a:r>
              <a:rPr lang="en-US" sz="1200" dirty="0">
                <a:solidFill>
                  <a:schemeClr val="tx1"/>
                </a:solidFill>
              </a:rPr>
              <a:t> to begin live packet capture with a timeout.</a:t>
            </a:r>
          </a:p>
          <a:p>
            <a:pPr marL="171450" indent="-171450">
              <a:buClr>
                <a:schemeClr val="tx1"/>
              </a:buClr>
              <a:buFont typeface="Wingdings" panose="05000000000000000000" pitchFamily="2" charset="2"/>
              <a:buChar char="§"/>
            </a:pPr>
            <a:r>
              <a:rPr lang="en-US" sz="1200" dirty="0">
                <a:solidFill>
                  <a:schemeClr val="tx1"/>
                </a:solidFill>
              </a:rPr>
              <a:t>Starts the capture loop using </a:t>
            </a:r>
            <a:r>
              <a:rPr lang="en-US" sz="1200" dirty="0" err="1">
                <a:solidFill>
                  <a:schemeClr val="tx1"/>
                </a:solidFill>
              </a:rPr>
              <a:t>pcap_loop</a:t>
            </a:r>
            <a:r>
              <a:rPr lang="en-US" sz="1200" dirty="0">
                <a:solidFill>
                  <a:schemeClr val="tx1"/>
                </a:solidFill>
              </a:rPr>
              <a:t>, binding the handler function.</a:t>
            </a:r>
          </a:p>
          <a:p>
            <a:pPr marL="171450" indent="-171450">
              <a:buClr>
                <a:schemeClr val="tx1"/>
              </a:buClr>
              <a:buFont typeface="Wingdings" panose="05000000000000000000" pitchFamily="2" charset="2"/>
              <a:buChar char="§"/>
            </a:pPr>
            <a:r>
              <a:rPr lang="en-US" sz="1200" dirty="0">
                <a:solidFill>
                  <a:schemeClr val="tx1"/>
                </a:solidFill>
              </a:rPr>
              <a:t>Displays debug logs and error messages for better traceability.</a:t>
            </a:r>
          </a:p>
          <a:p>
            <a:pPr marL="0" lvl="0" indent="0" algn="l" rtl="0">
              <a:spcBef>
                <a:spcPts val="0"/>
              </a:spcBef>
              <a:spcAft>
                <a:spcPts val="0"/>
              </a:spcAft>
              <a:buNone/>
            </a:pPr>
            <a:endParaRPr sz="1000" dirty="0">
              <a:solidFill>
                <a:schemeClr val="tx1"/>
              </a:solidFill>
              <a:latin typeface="Encode Sans"/>
              <a:ea typeface="Encode Sans"/>
              <a:cs typeface="Encode Sans"/>
              <a:sym typeface="Encode Sans"/>
            </a:endParaRPr>
          </a:p>
        </p:txBody>
      </p:sp>
      <p:sp>
        <p:nvSpPr>
          <p:cNvPr id="305" name="Google Shape;305;p40"/>
          <p:cNvSpPr txBox="1"/>
          <p:nvPr/>
        </p:nvSpPr>
        <p:spPr>
          <a:xfrm>
            <a:off x="5962250" y="1359314"/>
            <a:ext cx="2322900" cy="412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err="1">
                <a:solidFill>
                  <a:schemeClr val="tx1"/>
                </a:solidFill>
              </a:rPr>
              <a:t>PacketSniffer</a:t>
            </a:r>
            <a:r>
              <a:rPr lang="en-IN" sz="1600" b="1" dirty="0">
                <a:solidFill>
                  <a:schemeClr val="tx1"/>
                </a:solidFill>
              </a:rPr>
              <a:t>::run</a:t>
            </a:r>
            <a:endParaRPr sz="1600" b="1" dirty="0">
              <a:solidFill>
                <a:schemeClr val="tx1"/>
              </a:solidFill>
              <a:latin typeface="Doppio One"/>
              <a:ea typeface="Doppio One"/>
              <a:cs typeface="Doppio One"/>
              <a:sym typeface="Doppio One"/>
            </a:endParaRPr>
          </a:p>
        </p:txBody>
      </p:sp>
      <p:sp>
        <p:nvSpPr>
          <p:cNvPr id="308" name="Google Shape;308;p40"/>
          <p:cNvSpPr/>
          <p:nvPr/>
        </p:nvSpPr>
        <p:spPr>
          <a:xfrm>
            <a:off x="5770999" y="1465450"/>
            <a:ext cx="142800" cy="14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42C8D75-C75F-A165-90E6-D7E2F92A5E8E}"/>
              </a:ext>
            </a:extLst>
          </p:cNvPr>
          <p:cNvPicPr>
            <a:picLocks noChangeAspect="1"/>
          </p:cNvPicPr>
          <p:nvPr/>
        </p:nvPicPr>
        <p:blipFill>
          <a:blip r:embed="rId3"/>
          <a:stretch>
            <a:fillRect/>
          </a:stretch>
        </p:blipFill>
        <p:spPr>
          <a:xfrm>
            <a:off x="464841" y="911182"/>
            <a:ext cx="5103400" cy="3829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21BEA590-72A3-0356-240C-FD3CB7AD8B9C}"/>
            </a:ext>
          </a:extLst>
        </p:cNvPr>
        <p:cNvGrpSpPr/>
        <p:nvPr/>
      </p:nvGrpSpPr>
      <p:grpSpPr>
        <a:xfrm>
          <a:off x="0" y="0"/>
          <a:ext cx="0" cy="0"/>
          <a:chOff x="0" y="0"/>
          <a:chExt cx="0" cy="0"/>
        </a:xfrm>
      </p:grpSpPr>
      <p:sp>
        <p:nvSpPr>
          <p:cNvPr id="301" name="Google Shape;301;p40">
            <a:extLst>
              <a:ext uri="{FF2B5EF4-FFF2-40B4-BE49-F238E27FC236}">
                <a16:creationId xmlns:a16="http://schemas.microsoft.com/office/drawing/2014/main" id="{0FC20BBC-0991-E082-C7E9-9A05E75047CB}"/>
              </a:ext>
            </a:extLst>
          </p:cNvPr>
          <p:cNvSpPr txBox="1">
            <a:spLocks noGrp="1"/>
          </p:cNvSpPr>
          <p:nvPr>
            <p:ph type="title"/>
          </p:nvPr>
        </p:nvSpPr>
        <p:spPr>
          <a:xfrm>
            <a:off x="720000" y="297366"/>
            <a:ext cx="7704000" cy="504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 Snippet</a:t>
            </a:r>
            <a:endParaRPr dirty="0"/>
          </a:p>
        </p:txBody>
      </p:sp>
      <p:sp>
        <p:nvSpPr>
          <p:cNvPr id="304" name="Google Shape;304;p40">
            <a:extLst>
              <a:ext uri="{FF2B5EF4-FFF2-40B4-BE49-F238E27FC236}">
                <a16:creationId xmlns:a16="http://schemas.microsoft.com/office/drawing/2014/main" id="{39A24BFB-3EC0-B007-768D-7D5B4A9991CD}"/>
              </a:ext>
            </a:extLst>
          </p:cNvPr>
          <p:cNvSpPr txBox="1"/>
          <p:nvPr/>
        </p:nvSpPr>
        <p:spPr>
          <a:xfrm>
            <a:off x="5962250" y="1784095"/>
            <a:ext cx="2738023" cy="2578918"/>
          </a:xfrm>
          <a:prstGeom prst="rect">
            <a:avLst/>
          </a:prstGeom>
          <a:noFill/>
          <a:ln>
            <a:noFill/>
          </a:ln>
        </p:spPr>
        <p:txBody>
          <a:bodyPr spcFirstLastPara="1" wrap="square" lIns="91425" tIns="91425" rIns="91425" bIns="91425" anchor="t" anchorCtr="0">
            <a:noAutofit/>
          </a:bodyPr>
          <a:lstStyle/>
          <a:p>
            <a:pPr marL="285750" indent="-285750">
              <a:buClr>
                <a:schemeClr val="tx1"/>
              </a:buClr>
              <a:buFont typeface="Wingdings" panose="05000000000000000000" pitchFamily="2" charset="2"/>
              <a:buChar char="§"/>
            </a:pPr>
            <a:r>
              <a:rPr lang="en-US" dirty="0">
                <a:solidFill>
                  <a:schemeClr val="tx1"/>
                </a:solidFill>
                <a:latin typeface="Doppio One" panose="020B0604020202020204" charset="0"/>
              </a:rPr>
              <a:t>Allows users to add IP filters based on source, destination, or either.</a:t>
            </a:r>
          </a:p>
          <a:p>
            <a:pPr marL="285750" indent="-285750">
              <a:buClr>
                <a:schemeClr val="tx1"/>
              </a:buClr>
              <a:buFont typeface="Wingdings" panose="05000000000000000000" pitchFamily="2" charset="2"/>
              <a:buChar char="§"/>
            </a:pPr>
            <a:r>
              <a:rPr lang="en-US" dirty="0">
                <a:solidFill>
                  <a:schemeClr val="tx1"/>
                </a:solidFill>
                <a:latin typeface="Doppio One" panose="020B0604020202020204" charset="0"/>
              </a:rPr>
              <a:t>Ensures valid IP input by checking for all four octets.</a:t>
            </a:r>
          </a:p>
          <a:p>
            <a:pPr marL="285750" indent="-285750">
              <a:buClr>
                <a:schemeClr val="tx1"/>
              </a:buClr>
              <a:buFont typeface="Wingdings" panose="05000000000000000000" pitchFamily="2" charset="2"/>
              <a:buChar char="§"/>
            </a:pPr>
            <a:r>
              <a:rPr lang="en-US" dirty="0">
                <a:solidFill>
                  <a:schemeClr val="tx1"/>
                </a:solidFill>
                <a:latin typeface="Doppio One" panose="020B0604020202020204" charset="0"/>
              </a:rPr>
              <a:t>Users can select specific protocols like TCP, UDP, DNS, etc.</a:t>
            </a:r>
          </a:p>
          <a:p>
            <a:pPr marL="285750" indent="-285750">
              <a:buClr>
                <a:schemeClr val="tx1"/>
              </a:buClr>
              <a:buFont typeface="Wingdings" panose="05000000000000000000" pitchFamily="2" charset="2"/>
              <a:buChar char="§"/>
            </a:pPr>
            <a:r>
              <a:rPr lang="en-US" dirty="0">
                <a:solidFill>
                  <a:schemeClr val="tx1"/>
                </a:solidFill>
                <a:latin typeface="Doppio One" panose="020B0604020202020204" charset="0"/>
              </a:rPr>
              <a:t>Filters help refine which packets are displayed or logged.</a:t>
            </a:r>
          </a:p>
          <a:p>
            <a:pPr marL="0" lvl="0" indent="0" algn="l" rtl="0">
              <a:spcBef>
                <a:spcPts val="0"/>
              </a:spcBef>
              <a:spcAft>
                <a:spcPts val="0"/>
              </a:spcAft>
              <a:buNone/>
            </a:pPr>
            <a:endParaRPr dirty="0">
              <a:solidFill>
                <a:schemeClr val="tx1"/>
              </a:solidFill>
              <a:latin typeface="Doppio One" panose="020B0604020202020204" charset="0"/>
              <a:ea typeface="Encode Sans"/>
              <a:cs typeface="Encode Sans"/>
              <a:sym typeface="Encode Sans"/>
            </a:endParaRPr>
          </a:p>
        </p:txBody>
      </p:sp>
      <p:sp>
        <p:nvSpPr>
          <p:cNvPr id="308" name="Google Shape;308;p40">
            <a:extLst>
              <a:ext uri="{FF2B5EF4-FFF2-40B4-BE49-F238E27FC236}">
                <a16:creationId xmlns:a16="http://schemas.microsoft.com/office/drawing/2014/main" id="{5AC984F8-322D-B662-1DEC-68AD058FABD3}"/>
              </a:ext>
            </a:extLst>
          </p:cNvPr>
          <p:cNvSpPr/>
          <p:nvPr/>
        </p:nvSpPr>
        <p:spPr>
          <a:xfrm>
            <a:off x="5770999" y="1465450"/>
            <a:ext cx="142800" cy="14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E18652E-BBA4-DFF2-8A14-A2A55D84D80B}"/>
              </a:ext>
            </a:extLst>
          </p:cNvPr>
          <p:cNvPicPr>
            <a:picLocks noChangeAspect="1"/>
          </p:cNvPicPr>
          <p:nvPr/>
        </p:nvPicPr>
        <p:blipFill>
          <a:blip r:embed="rId3"/>
          <a:stretch>
            <a:fillRect/>
          </a:stretch>
        </p:blipFill>
        <p:spPr>
          <a:xfrm>
            <a:off x="443726" y="802214"/>
            <a:ext cx="5064976" cy="3965497"/>
          </a:xfrm>
          <a:prstGeom prst="rect">
            <a:avLst/>
          </a:prstGeom>
        </p:spPr>
      </p:pic>
      <p:sp>
        <p:nvSpPr>
          <p:cNvPr id="6" name="Rectangle 2">
            <a:extLst>
              <a:ext uri="{FF2B5EF4-FFF2-40B4-BE49-F238E27FC236}">
                <a16:creationId xmlns:a16="http://schemas.microsoft.com/office/drawing/2014/main" id="{F47C24CA-432F-2AD6-23D1-092368C77DFF}"/>
              </a:ext>
            </a:extLst>
          </p:cNvPr>
          <p:cNvSpPr>
            <a:spLocks noChangeArrowheads="1"/>
          </p:cNvSpPr>
          <p:nvPr/>
        </p:nvSpPr>
        <p:spPr bwMode="auto">
          <a:xfrm>
            <a:off x="5913798" y="1199320"/>
            <a:ext cx="2786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Doppio One" panose="020B0604020202020204" charset="0"/>
              </a:rPr>
              <a:t>getSelectedProtocols</a:t>
            </a:r>
            <a:endParaRPr kumimoji="0" lang="en-US" altLang="en-US" sz="1600" b="1" i="0" u="none" strike="noStrike" cap="none" normalizeH="0" baseline="0" dirty="0">
              <a:ln>
                <a:noFill/>
              </a:ln>
              <a:solidFill>
                <a:schemeClr val="tx1"/>
              </a:solidFill>
              <a:effectLst/>
              <a:latin typeface="Doppio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Doppio One" panose="020B0604020202020204" charset="0"/>
              </a:rPr>
              <a:t>onAddIpFilterClicked</a:t>
            </a:r>
            <a:r>
              <a:rPr kumimoji="0" lang="en-US" altLang="en-US" sz="1600" b="1" i="0" u="none" strike="noStrike" cap="none" normalizeH="0" baseline="0" dirty="0">
                <a:ln>
                  <a:noFill/>
                </a:ln>
                <a:solidFill>
                  <a:schemeClr val="tx1"/>
                </a:solidFill>
                <a:effectLst/>
                <a:latin typeface="Doppio One" panose="020B0604020202020204" charset="0"/>
              </a:rPr>
              <a:t> </a:t>
            </a:r>
          </a:p>
        </p:txBody>
      </p:sp>
    </p:spTree>
    <p:extLst>
      <p:ext uri="{BB962C8B-B14F-4D97-AF65-F5344CB8AC3E}">
        <p14:creationId xmlns:p14="http://schemas.microsoft.com/office/powerpoint/2010/main" val="261838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E25E7D03-0BAD-DF36-AA38-3D36FD40F5B5}"/>
            </a:ext>
          </a:extLst>
        </p:cNvPr>
        <p:cNvGrpSpPr/>
        <p:nvPr/>
      </p:nvGrpSpPr>
      <p:grpSpPr>
        <a:xfrm>
          <a:off x="0" y="0"/>
          <a:ext cx="0" cy="0"/>
          <a:chOff x="0" y="0"/>
          <a:chExt cx="0" cy="0"/>
        </a:xfrm>
      </p:grpSpPr>
      <p:sp>
        <p:nvSpPr>
          <p:cNvPr id="301" name="Google Shape;301;p40">
            <a:extLst>
              <a:ext uri="{FF2B5EF4-FFF2-40B4-BE49-F238E27FC236}">
                <a16:creationId xmlns:a16="http://schemas.microsoft.com/office/drawing/2014/main" id="{71D49AC9-C78F-280D-89A5-990B6FDB46FA}"/>
              </a:ext>
            </a:extLst>
          </p:cNvPr>
          <p:cNvSpPr txBox="1">
            <a:spLocks noGrp="1"/>
          </p:cNvSpPr>
          <p:nvPr>
            <p:ph type="title"/>
          </p:nvPr>
        </p:nvSpPr>
        <p:spPr>
          <a:xfrm>
            <a:off x="720000" y="297366"/>
            <a:ext cx="7704000" cy="5048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 Snippet</a:t>
            </a:r>
            <a:endParaRPr dirty="0"/>
          </a:p>
        </p:txBody>
      </p:sp>
      <p:sp>
        <p:nvSpPr>
          <p:cNvPr id="304" name="Google Shape;304;p40">
            <a:extLst>
              <a:ext uri="{FF2B5EF4-FFF2-40B4-BE49-F238E27FC236}">
                <a16:creationId xmlns:a16="http://schemas.microsoft.com/office/drawing/2014/main" id="{3253A974-F861-9447-4A99-851DA951E8C3}"/>
              </a:ext>
            </a:extLst>
          </p:cNvPr>
          <p:cNvSpPr txBox="1"/>
          <p:nvPr/>
        </p:nvSpPr>
        <p:spPr>
          <a:xfrm>
            <a:off x="5962250" y="1718020"/>
            <a:ext cx="2713398" cy="2575584"/>
          </a:xfrm>
          <a:prstGeom prst="rect">
            <a:avLst/>
          </a:prstGeom>
          <a:noFill/>
          <a:ln>
            <a:noFill/>
          </a:ln>
        </p:spPr>
        <p:txBody>
          <a:bodyPr spcFirstLastPara="1" wrap="square" lIns="91425" tIns="91425" rIns="91425" bIns="91425" anchor="t" anchorCtr="0">
            <a:noAutofit/>
          </a:bodyPr>
          <a:lstStyle/>
          <a:p>
            <a:pPr marL="285750" indent="-285750">
              <a:buClr>
                <a:schemeClr val="tx1"/>
              </a:buClr>
              <a:buFont typeface="Wingdings" panose="05000000000000000000" pitchFamily="2" charset="2"/>
              <a:buChar char="§"/>
            </a:pPr>
            <a:r>
              <a:rPr lang="en-US" b="1" dirty="0">
                <a:solidFill>
                  <a:schemeClr val="tx1"/>
                </a:solidFill>
                <a:latin typeface="Doppio One" panose="020B0604020202020204" charset="0"/>
              </a:rPr>
              <a:t>Converts each byte of packet data into a readable hex and ASCII format.</a:t>
            </a:r>
          </a:p>
          <a:p>
            <a:pPr marL="285750" indent="-285750">
              <a:buClr>
                <a:schemeClr val="tx1"/>
              </a:buClr>
              <a:buFont typeface="Wingdings" panose="05000000000000000000" pitchFamily="2" charset="2"/>
              <a:buChar char="§"/>
            </a:pPr>
            <a:r>
              <a:rPr lang="en-US" b="1" dirty="0">
                <a:solidFill>
                  <a:schemeClr val="tx1"/>
                </a:solidFill>
                <a:latin typeface="Doppio One" panose="020B0604020202020204" charset="0"/>
              </a:rPr>
              <a:t>Helps visualize raw packet content in a structured way.</a:t>
            </a:r>
          </a:p>
          <a:p>
            <a:pPr marL="285750" indent="-285750">
              <a:buClr>
                <a:schemeClr val="tx1"/>
              </a:buClr>
              <a:buFont typeface="Wingdings" panose="05000000000000000000" pitchFamily="2" charset="2"/>
              <a:buChar char="§"/>
            </a:pPr>
            <a:r>
              <a:rPr lang="en-US" b="1" dirty="0">
                <a:solidFill>
                  <a:schemeClr val="tx1"/>
                </a:solidFill>
                <a:latin typeface="Doppio One" panose="020B0604020202020204" charset="0"/>
              </a:rPr>
              <a:t>Adds spacing and alignment to mimic classic hex dump tools.</a:t>
            </a:r>
          </a:p>
          <a:p>
            <a:pPr marL="0" lvl="0" indent="0" algn="l" rtl="0">
              <a:spcBef>
                <a:spcPts val="0"/>
              </a:spcBef>
              <a:spcAft>
                <a:spcPts val="0"/>
              </a:spcAft>
              <a:buNone/>
            </a:pPr>
            <a:endParaRPr sz="1000" dirty="0">
              <a:solidFill>
                <a:schemeClr val="tx1"/>
              </a:solidFill>
              <a:latin typeface="Encode Sans"/>
              <a:ea typeface="Encode Sans"/>
              <a:cs typeface="Encode Sans"/>
              <a:sym typeface="Encode Sans"/>
            </a:endParaRPr>
          </a:p>
        </p:txBody>
      </p:sp>
      <p:sp>
        <p:nvSpPr>
          <p:cNvPr id="308" name="Google Shape;308;p40">
            <a:extLst>
              <a:ext uri="{FF2B5EF4-FFF2-40B4-BE49-F238E27FC236}">
                <a16:creationId xmlns:a16="http://schemas.microsoft.com/office/drawing/2014/main" id="{48BB0412-5E6A-7662-8DFF-D580538CDE4F}"/>
              </a:ext>
            </a:extLst>
          </p:cNvPr>
          <p:cNvSpPr/>
          <p:nvPr/>
        </p:nvSpPr>
        <p:spPr>
          <a:xfrm>
            <a:off x="5770999" y="1465450"/>
            <a:ext cx="142800" cy="142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CED55434-4631-ABFB-6AE5-C37696756D0B}"/>
              </a:ext>
            </a:extLst>
          </p:cNvPr>
          <p:cNvPicPr>
            <a:picLocks noChangeAspect="1"/>
          </p:cNvPicPr>
          <p:nvPr/>
        </p:nvPicPr>
        <p:blipFill>
          <a:blip r:embed="rId3"/>
          <a:stretch>
            <a:fillRect/>
          </a:stretch>
        </p:blipFill>
        <p:spPr>
          <a:xfrm>
            <a:off x="460916" y="866215"/>
            <a:ext cx="4393581" cy="3904903"/>
          </a:xfrm>
          <a:prstGeom prst="rect">
            <a:avLst/>
          </a:prstGeom>
        </p:spPr>
      </p:pic>
      <p:sp>
        <p:nvSpPr>
          <p:cNvPr id="8" name="Rectangle 2">
            <a:extLst>
              <a:ext uri="{FF2B5EF4-FFF2-40B4-BE49-F238E27FC236}">
                <a16:creationId xmlns:a16="http://schemas.microsoft.com/office/drawing/2014/main" id="{5D005A71-057F-7D3E-50B2-43AFEAA6D247}"/>
              </a:ext>
            </a:extLst>
          </p:cNvPr>
          <p:cNvSpPr>
            <a:spLocks noChangeArrowheads="1"/>
          </p:cNvSpPr>
          <p:nvPr/>
        </p:nvSpPr>
        <p:spPr bwMode="auto">
          <a:xfrm>
            <a:off x="6058894" y="849897"/>
            <a:ext cx="27133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Doppio One" panose="020B0604020202020204" charset="0"/>
              </a:rPr>
              <a:t>formatHexByte</a:t>
            </a:r>
            <a:endParaRPr lang="en-US" altLang="en-US" sz="1600" b="1" dirty="0">
              <a:solidFill>
                <a:schemeClr val="tx1"/>
              </a:solidFill>
              <a:latin typeface="Doppio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Doppio One" panose="020B0604020202020204" charset="0"/>
              </a:rPr>
              <a:t>formatAsciiChar</a:t>
            </a:r>
            <a:endParaRPr lang="en-US" altLang="en-US" sz="1600" b="1" dirty="0">
              <a:solidFill>
                <a:schemeClr val="tx1"/>
              </a:solidFill>
              <a:latin typeface="Doppio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Doppio One" panose="020B0604020202020204" charset="0"/>
              </a:rPr>
              <a:t>createHexDump</a:t>
            </a:r>
            <a:r>
              <a:rPr kumimoji="0" lang="en-US" altLang="en-US" sz="1600" b="1" i="0" u="none" strike="noStrike" cap="none" normalizeH="0" baseline="0" dirty="0">
                <a:ln>
                  <a:noFill/>
                </a:ln>
                <a:solidFill>
                  <a:schemeClr val="tx1"/>
                </a:solidFill>
                <a:effectLst/>
                <a:latin typeface="Doppio One" panose="020B0604020202020204" charset="0"/>
              </a:rPr>
              <a:t> </a:t>
            </a:r>
          </a:p>
        </p:txBody>
      </p:sp>
    </p:spTree>
    <p:extLst>
      <p:ext uri="{BB962C8B-B14F-4D97-AF65-F5344CB8AC3E}">
        <p14:creationId xmlns:p14="http://schemas.microsoft.com/office/powerpoint/2010/main" val="181330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237E1886-2F18-9B67-55FF-C4BE2A0B13FA}"/>
            </a:ext>
          </a:extLst>
        </p:cNvPr>
        <p:cNvGrpSpPr/>
        <p:nvPr/>
      </p:nvGrpSpPr>
      <p:grpSpPr>
        <a:xfrm>
          <a:off x="0" y="0"/>
          <a:ext cx="0" cy="0"/>
          <a:chOff x="0" y="0"/>
          <a:chExt cx="0" cy="0"/>
        </a:xfrm>
      </p:grpSpPr>
      <p:sp>
        <p:nvSpPr>
          <p:cNvPr id="211" name="Google Shape;211;p33">
            <a:extLst>
              <a:ext uri="{FF2B5EF4-FFF2-40B4-BE49-F238E27FC236}">
                <a16:creationId xmlns:a16="http://schemas.microsoft.com/office/drawing/2014/main" id="{FAAB8ED6-4227-21D5-BD8E-CFE81B025509}"/>
              </a:ext>
            </a:extLst>
          </p:cNvPr>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Novel Features</a:t>
            </a:r>
            <a:br>
              <a:rPr lang="en" sz="3600" dirty="0"/>
            </a:br>
            <a:r>
              <a:rPr lang="en" sz="3600" dirty="0"/>
              <a:t>Competitive Analysis </a:t>
            </a:r>
          </a:p>
        </p:txBody>
      </p:sp>
      <p:sp>
        <p:nvSpPr>
          <p:cNvPr id="212" name="Google Shape;212;p33">
            <a:extLst>
              <a:ext uri="{FF2B5EF4-FFF2-40B4-BE49-F238E27FC236}">
                <a16:creationId xmlns:a16="http://schemas.microsoft.com/office/drawing/2014/main" id="{EBE5BA4C-2B7D-7F6F-BD49-33C6E07DEA7C}"/>
              </a:ext>
            </a:extLst>
          </p:cNvPr>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213" name="Google Shape;213;p33">
            <a:extLst>
              <a:ext uri="{FF2B5EF4-FFF2-40B4-BE49-F238E27FC236}">
                <a16:creationId xmlns:a16="http://schemas.microsoft.com/office/drawing/2014/main" id="{DA2D7DD3-591C-166D-91CB-C5C4F31A6598}"/>
              </a:ext>
            </a:extLst>
          </p:cNvPr>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extLst>
      <p:ext uri="{BB962C8B-B14F-4D97-AF65-F5344CB8AC3E}">
        <p14:creationId xmlns:p14="http://schemas.microsoft.com/office/powerpoint/2010/main" val="377223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subTitle" idx="4"/>
          </p:nvPr>
        </p:nvSpPr>
        <p:spPr>
          <a:xfrm>
            <a:off x="796199" y="2571749"/>
            <a:ext cx="2305500" cy="387875"/>
          </a:xfrm>
          <a:prstGeom prst="rect">
            <a:avLst/>
          </a:prstGeom>
        </p:spPr>
        <p:txBody>
          <a:bodyPr spcFirstLastPara="1" wrap="square" lIns="91425" tIns="91425" rIns="91425" bIns="91425" anchor="b" anchorCtr="0">
            <a:noAutofit/>
          </a:bodyPr>
          <a:lstStyle/>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indent="0"/>
            <a:endParaRPr lang="en-US" dirty="0"/>
          </a:p>
          <a:p>
            <a:pPr marL="0" indent="0"/>
            <a:endParaRPr lang="en-US" b="1" dirty="0"/>
          </a:p>
          <a:p>
            <a:pPr marL="0" lvl="0" indent="0" algn="l" rtl="0">
              <a:spcBef>
                <a:spcPts val="0"/>
              </a:spcBef>
              <a:spcAft>
                <a:spcPts val="0"/>
              </a:spcAft>
              <a:buNone/>
            </a:pPr>
            <a:r>
              <a:rPr lang="en-IN" dirty="0"/>
              <a:t>Real-time analysis</a:t>
            </a:r>
          </a:p>
        </p:txBody>
      </p:sp>
      <p:sp>
        <p:nvSpPr>
          <p:cNvPr id="230" name="Google Shape;230;p35"/>
          <p:cNvSpPr txBox="1">
            <a:spLocks noGrp="1"/>
          </p:cNvSpPr>
          <p:nvPr>
            <p:ph type="subTitle" idx="6"/>
          </p:nvPr>
        </p:nvSpPr>
        <p:spPr>
          <a:xfrm>
            <a:off x="6042301" y="2386925"/>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Management</a:t>
            </a:r>
            <a:endParaRPr dirty="0"/>
          </a:p>
        </p:txBody>
      </p:sp>
      <p:sp>
        <p:nvSpPr>
          <p:cNvPr id="231" name="Google Shape;231;p3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Novel Features</a:t>
            </a:r>
            <a:endParaRPr dirty="0"/>
          </a:p>
        </p:txBody>
      </p:sp>
      <p:sp>
        <p:nvSpPr>
          <p:cNvPr id="232" name="Google Shape;232;p35"/>
          <p:cNvSpPr txBox="1">
            <a:spLocks noGrp="1"/>
          </p:cNvSpPr>
          <p:nvPr>
            <p:ph type="subTitle" idx="1"/>
          </p:nvPr>
        </p:nvSpPr>
        <p:spPr>
          <a:xfrm>
            <a:off x="796199" y="2931271"/>
            <a:ext cx="2305500" cy="1581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Live packet capture and display</a:t>
            </a:r>
          </a:p>
          <a:p>
            <a:pPr>
              <a:buFont typeface="Arial" panose="020B0604020202020204" pitchFamily="34" charset="0"/>
              <a:buChar char="•"/>
            </a:pPr>
            <a:r>
              <a:rPr lang="en-US" dirty="0"/>
              <a:t>Protocol and IP-based filtering</a:t>
            </a:r>
          </a:p>
          <a:p>
            <a:pPr>
              <a:buFont typeface="Arial" panose="020B0604020202020204" pitchFamily="34" charset="0"/>
              <a:buChar char="•"/>
            </a:pPr>
            <a:r>
              <a:rPr lang="en-US" dirty="0"/>
              <a:t>Instant statistics updates</a:t>
            </a:r>
          </a:p>
        </p:txBody>
      </p:sp>
      <p:sp>
        <p:nvSpPr>
          <p:cNvPr id="233" name="Google Shape;233;p35"/>
          <p:cNvSpPr txBox="1">
            <a:spLocks noGrp="1"/>
          </p:cNvSpPr>
          <p:nvPr>
            <p:ph type="subTitle" idx="2"/>
          </p:nvPr>
        </p:nvSpPr>
        <p:spPr>
          <a:xfrm>
            <a:off x="3419248" y="2931271"/>
            <a:ext cx="2305500" cy="1581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Protocol distribution charts</a:t>
            </a:r>
          </a:p>
          <a:p>
            <a:pPr>
              <a:buFont typeface="Arial" panose="020B0604020202020204" pitchFamily="34" charset="0"/>
              <a:buChar char="•"/>
            </a:pPr>
            <a:r>
              <a:rPr lang="en-US" dirty="0"/>
              <a:t>Traffic volume graphs</a:t>
            </a:r>
          </a:p>
          <a:p>
            <a:pPr>
              <a:buFont typeface="Arial" panose="020B0604020202020204" pitchFamily="34" charset="0"/>
              <a:buChar char="•"/>
            </a:pPr>
            <a:r>
              <a:rPr lang="en-US" dirty="0"/>
              <a:t>Detailed hex dump viewer</a:t>
            </a:r>
          </a:p>
        </p:txBody>
      </p:sp>
      <p:sp>
        <p:nvSpPr>
          <p:cNvPr id="234" name="Google Shape;234;p35"/>
          <p:cNvSpPr txBox="1">
            <a:spLocks noGrp="1"/>
          </p:cNvSpPr>
          <p:nvPr>
            <p:ph type="subTitle" idx="3"/>
          </p:nvPr>
        </p:nvSpPr>
        <p:spPr>
          <a:xfrm>
            <a:off x="6042301" y="2931271"/>
            <a:ext cx="2305500" cy="1581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IN" dirty="0"/>
              <a:t>CSV and PCAP exports</a:t>
            </a:r>
          </a:p>
          <a:p>
            <a:pPr>
              <a:buFont typeface="Arial" panose="020B0604020202020204" pitchFamily="34" charset="0"/>
              <a:buChar char="•"/>
            </a:pPr>
            <a:r>
              <a:rPr lang="en-IN" dirty="0"/>
              <a:t>Customizable capture constraints</a:t>
            </a:r>
          </a:p>
          <a:p>
            <a:pPr>
              <a:buFont typeface="Arial" panose="020B0604020202020204" pitchFamily="34" charset="0"/>
              <a:buChar char="•"/>
            </a:pPr>
            <a:r>
              <a:rPr lang="en-IN" dirty="0"/>
              <a:t>Smart device selection</a:t>
            </a:r>
          </a:p>
        </p:txBody>
      </p:sp>
      <p:sp>
        <p:nvSpPr>
          <p:cNvPr id="235" name="Google Shape;235;p35"/>
          <p:cNvSpPr txBox="1">
            <a:spLocks noGrp="1"/>
          </p:cNvSpPr>
          <p:nvPr>
            <p:ph type="subTitle" idx="5"/>
          </p:nvPr>
        </p:nvSpPr>
        <p:spPr>
          <a:xfrm>
            <a:off x="3419252" y="2386925"/>
            <a:ext cx="230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Visualization</a:t>
            </a:r>
            <a:endParaRPr dirty="0"/>
          </a:p>
        </p:txBody>
      </p:sp>
      <p:pic>
        <p:nvPicPr>
          <p:cNvPr id="236" name="Google Shape;236;p35"/>
          <p:cNvPicPr preferRelativeResize="0">
            <a:picLocks noGrp="1"/>
          </p:cNvPicPr>
          <p:nvPr>
            <p:ph type="pic" idx="7"/>
          </p:nvPr>
        </p:nvPicPr>
        <p:blipFill rotWithShape="1">
          <a:blip r:embed="rId3">
            <a:alphaModFix/>
          </a:blip>
          <a:srcRect t="21488" b="21482"/>
          <a:stretch/>
        </p:blipFill>
        <p:spPr>
          <a:xfrm>
            <a:off x="796200" y="1509050"/>
            <a:ext cx="2305500" cy="876299"/>
          </a:xfrm>
          <a:prstGeom prst="rect">
            <a:avLst/>
          </a:prstGeom>
        </p:spPr>
      </p:pic>
      <p:pic>
        <p:nvPicPr>
          <p:cNvPr id="237" name="Google Shape;237;p35"/>
          <p:cNvPicPr preferRelativeResize="0">
            <a:picLocks noGrp="1"/>
          </p:cNvPicPr>
          <p:nvPr>
            <p:ph type="pic" idx="8"/>
          </p:nvPr>
        </p:nvPicPr>
        <p:blipFill rotWithShape="1">
          <a:blip r:embed="rId4">
            <a:alphaModFix/>
          </a:blip>
          <a:srcRect t="21488" b="21482"/>
          <a:stretch/>
        </p:blipFill>
        <p:spPr>
          <a:xfrm>
            <a:off x="3419250" y="1509050"/>
            <a:ext cx="2305500" cy="876299"/>
          </a:xfrm>
          <a:prstGeom prst="rect">
            <a:avLst/>
          </a:prstGeom>
        </p:spPr>
      </p:pic>
      <p:pic>
        <p:nvPicPr>
          <p:cNvPr id="238" name="Google Shape;238;p35"/>
          <p:cNvPicPr preferRelativeResize="0">
            <a:picLocks noGrp="1"/>
          </p:cNvPicPr>
          <p:nvPr>
            <p:ph type="pic" idx="9"/>
          </p:nvPr>
        </p:nvPicPr>
        <p:blipFill rotWithShape="1">
          <a:blip r:embed="rId5">
            <a:alphaModFix/>
          </a:blip>
          <a:srcRect t="21488" b="21482"/>
          <a:stretch/>
        </p:blipFill>
        <p:spPr>
          <a:xfrm>
            <a:off x="6042301" y="1509050"/>
            <a:ext cx="2305500" cy="8762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B3FBF4A7-B412-A24F-4F59-39A20A11CB1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AF3E5D4-0BB7-1CCD-15D8-B8F40867CB5E}"/>
              </a:ext>
            </a:extLst>
          </p:cNvPr>
          <p:cNvPicPr>
            <a:picLocks noChangeAspect="1"/>
          </p:cNvPicPr>
          <p:nvPr/>
        </p:nvPicPr>
        <p:blipFill>
          <a:blip r:embed="rId3"/>
          <a:stretch>
            <a:fillRect/>
          </a:stretch>
        </p:blipFill>
        <p:spPr>
          <a:xfrm>
            <a:off x="947503" y="1063081"/>
            <a:ext cx="7248994" cy="3470525"/>
          </a:xfrm>
          <a:prstGeom prst="rect">
            <a:avLst/>
          </a:prstGeom>
        </p:spPr>
      </p:pic>
      <p:sp>
        <p:nvSpPr>
          <p:cNvPr id="5" name="TextBox 4">
            <a:extLst>
              <a:ext uri="{FF2B5EF4-FFF2-40B4-BE49-F238E27FC236}">
                <a16:creationId xmlns:a16="http://schemas.microsoft.com/office/drawing/2014/main" id="{D7BDE099-3F85-57AF-5DC9-1D53D0BF6DDE}"/>
              </a:ext>
            </a:extLst>
          </p:cNvPr>
          <p:cNvSpPr txBox="1"/>
          <p:nvPr/>
        </p:nvSpPr>
        <p:spPr>
          <a:xfrm>
            <a:off x="884663" y="498088"/>
            <a:ext cx="7248994" cy="553998"/>
          </a:xfrm>
          <a:prstGeom prst="rect">
            <a:avLst/>
          </a:prstGeom>
          <a:noFill/>
        </p:spPr>
        <p:txBody>
          <a:bodyPr wrap="square" rtlCol="0">
            <a:spAutoFit/>
          </a:bodyPr>
          <a:lstStyle/>
          <a:p>
            <a:r>
              <a:rPr lang="en-IN" sz="3000" b="1" dirty="0">
                <a:solidFill>
                  <a:schemeClr val="tx1"/>
                </a:solidFill>
                <a:latin typeface="Doppio One" panose="020B0604020202020204" charset="0"/>
              </a:rPr>
              <a:t>Comparative Analysis</a:t>
            </a:r>
          </a:p>
        </p:txBody>
      </p:sp>
    </p:spTree>
    <p:extLst>
      <p:ext uri="{BB962C8B-B14F-4D97-AF65-F5344CB8AC3E}">
        <p14:creationId xmlns:p14="http://schemas.microsoft.com/office/powerpoint/2010/main" val="403028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a:extLst>
            <a:ext uri="{FF2B5EF4-FFF2-40B4-BE49-F238E27FC236}">
              <a16:creationId xmlns:a16="http://schemas.microsoft.com/office/drawing/2014/main" id="{621EA5C3-BBCC-ADD8-6D3C-DF4FD69D0EAC}"/>
            </a:ext>
          </a:extLst>
        </p:cNvPr>
        <p:cNvGrpSpPr/>
        <p:nvPr/>
      </p:nvGrpSpPr>
      <p:grpSpPr>
        <a:xfrm>
          <a:off x="0" y="0"/>
          <a:ext cx="0" cy="0"/>
          <a:chOff x="0" y="0"/>
          <a:chExt cx="0" cy="0"/>
        </a:xfrm>
      </p:grpSpPr>
      <p:pic>
        <p:nvPicPr>
          <p:cNvPr id="296" name="Google Shape;296;p39">
            <a:extLst>
              <a:ext uri="{FF2B5EF4-FFF2-40B4-BE49-F238E27FC236}">
                <a16:creationId xmlns:a16="http://schemas.microsoft.com/office/drawing/2014/main" id="{84DF2602-C5F5-F60A-6DE7-A4114C26B41B}"/>
              </a:ext>
            </a:extLst>
          </p:cNvPr>
          <p:cNvPicPr preferRelativeResize="0">
            <a:picLocks noGrp="1"/>
          </p:cNvPicPr>
          <p:nvPr>
            <p:ph type="pic" idx="2"/>
          </p:nvPr>
        </p:nvPicPr>
        <p:blipFill rotWithShape="1">
          <a:blip r:embed="rId3">
            <a:alphaModFix/>
          </a:blip>
          <a:srcRect t="32147" b="32144"/>
          <a:stretch/>
        </p:blipFill>
        <p:spPr>
          <a:xfrm>
            <a:off x="0" y="0"/>
            <a:ext cx="9144003" cy="2176199"/>
          </a:xfrm>
          <a:prstGeom prst="rect">
            <a:avLst/>
          </a:prstGeom>
        </p:spPr>
      </p:pic>
      <p:sp>
        <p:nvSpPr>
          <p:cNvPr id="4" name="Google Shape;212;p33">
            <a:extLst>
              <a:ext uri="{FF2B5EF4-FFF2-40B4-BE49-F238E27FC236}">
                <a16:creationId xmlns:a16="http://schemas.microsoft.com/office/drawing/2014/main" id="{B223165E-60D2-EE33-BD51-FCE563537398}"/>
              </a:ext>
            </a:extLst>
          </p:cNvPr>
          <p:cNvSpPr txBox="1">
            <a:spLocks/>
          </p:cNvSpPr>
          <p:nvPr/>
        </p:nvSpPr>
        <p:spPr>
          <a:xfrm>
            <a:off x="1284000" y="2380125"/>
            <a:ext cx="2046600" cy="1626600"/>
          </a:xfrm>
          <a:prstGeom prst="rect">
            <a:avLst/>
          </a:prstGeom>
          <a:noFill/>
          <a:ln>
            <a:noFill/>
          </a:ln>
        </p:spPr>
        <p:txBody>
          <a:bodyPr spcFirstLastPara="1" wrap="square" lIns="91425" tIns="91425" rIns="91425" bIns="91425" anchor="ctr" anchorCtr="0">
            <a:noAutofit/>
          </a:bodyPr>
          <a:lstStyle/>
          <a:p>
            <a:pPr algn="ctr" rtl="0">
              <a:buClrTx/>
              <a:buFontTx/>
            </a:pPr>
            <a:r>
              <a:rPr lang="en" sz="8000" b="1" dirty="0">
                <a:solidFill>
                  <a:schemeClr val="accent2"/>
                </a:solidFill>
                <a:latin typeface="Doppio One" panose="020B0604020202020204" charset="0"/>
              </a:rPr>
              <a:t>06</a:t>
            </a:r>
          </a:p>
        </p:txBody>
      </p:sp>
      <p:sp>
        <p:nvSpPr>
          <p:cNvPr id="5" name="Google Shape;211;p33">
            <a:extLst>
              <a:ext uri="{FF2B5EF4-FFF2-40B4-BE49-F238E27FC236}">
                <a16:creationId xmlns:a16="http://schemas.microsoft.com/office/drawing/2014/main" id="{7734B472-00EC-5FCA-80B0-16E0489B8D6A}"/>
              </a:ext>
            </a:extLst>
          </p:cNvPr>
          <p:cNvSpPr txBox="1">
            <a:spLocks noGrp="1"/>
          </p:cNvSpPr>
          <p:nvPr>
            <p:ph type="title"/>
          </p:nvPr>
        </p:nvSpPr>
        <p:spPr>
          <a:xfrm>
            <a:off x="3476400" y="2380125"/>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dirty="0"/>
              <a:t>Conclusion</a:t>
            </a:r>
            <a:endParaRPr sz="4800" dirty="0"/>
          </a:p>
        </p:txBody>
      </p:sp>
    </p:spTree>
    <p:extLst>
      <p:ext uri="{BB962C8B-B14F-4D97-AF65-F5344CB8AC3E}">
        <p14:creationId xmlns:p14="http://schemas.microsoft.com/office/powerpoint/2010/main" val="13830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F659387F-C272-DB7B-B6DA-34D4321E3B60}"/>
            </a:ext>
          </a:extLst>
        </p:cNvPr>
        <p:cNvGrpSpPr/>
        <p:nvPr/>
      </p:nvGrpSpPr>
      <p:grpSpPr>
        <a:xfrm>
          <a:off x="0" y="0"/>
          <a:ext cx="0" cy="0"/>
          <a:chOff x="0" y="0"/>
          <a:chExt cx="0" cy="0"/>
        </a:xfrm>
      </p:grpSpPr>
      <p:sp>
        <p:nvSpPr>
          <p:cNvPr id="301" name="Google Shape;301;p40">
            <a:extLst>
              <a:ext uri="{FF2B5EF4-FFF2-40B4-BE49-F238E27FC236}">
                <a16:creationId xmlns:a16="http://schemas.microsoft.com/office/drawing/2014/main" id="{796EEA5D-C8EA-5714-D0CE-23A7C8DA4136}"/>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Conclusion</a:t>
            </a:r>
            <a:endParaRPr dirty="0">
              <a:solidFill>
                <a:schemeClr val="accent2"/>
              </a:solidFill>
            </a:endParaRPr>
          </a:p>
        </p:txBody>
      </p:sp>
      <p:sp>
        <p:nvSpPr>
          <p:cNvPr id="2" name="Shape 1">
            <a:extLst>
              <a:ext uri="{FF2B5EF4-FFF2-40B4-BE49-F238E27FC236}">
                <a16:creationId xmlns:a16="http://schemas.microsoft.com/office/drawing/2014/main" id="{7F9F3C2E-AE5D-4BC2-8A1F-BD20D255F44F}"/>
              </a:ext>
            </a:extLst>
          </p:cNvPr>
          <p:cNvSpPr/>
          <p:nvPr/>
        </p:nvSpPr>
        <p:spPr>
          <a:xfrm>
            <a:off x="1113458" y="1535502"/>
            <a:ext cx="157781" cy="895463"/>
          </a:xfrm>
          <a:prstGeom prst="roundRect">
            <a:avLst>
              <a:gd name="adj" fmla="val 56033"/>
            </a:avLst>
          </a:prstGeom>
          <a:solidFill>
            <a:schemeClr val="accent2"/>
          </a:solidFill>
          <a:ln w="7620">
            <a:solidFill>
              <a:srgbClr val="BDB8DF"/>
            </a:solidFill>
            <a:prstDash val="solid"/>
          </a:ln>
        </p:spPr>
        <p:txBody>
          <a:bodyPr/>
          <a:lstStyle/>
          <a:p>
            <a:endParaRPr lang="en-IN" dirty="0"/>
          </a:p>
        </p:txBody>
      </p:sp>
      <p:sp>
        <p:nvSpPr>
          <p:cNvPr id="3" name="Shape 1">
            <a:extLst>
              <a:ext uri="{FF2B5EF4-FFF2-40B4-BE49-F238E27FC236}">
                <a16:creationId xmlns:a16="http://schemas.microsoft.com/office/drawing/2014/main" id="{68CE3ECF-70FB-BB33-57A6-5FED1CD43618}"/>
              </a:ext>
            </a:extLst>
          </p:cNvPr>
          <p:cNvSpPr/>
          <p:nvPr/>
        </p:nvSpPr>
        <p:spPr>
          <a:xfrm>
            <a:off x="1707357" y="2571750"/>
            <a:ext cx="157781" cy="895463"/>
          </a:xfrm>
          <a:prstGeom prst="roundRect">
            <a:avLst>
              <a:gd name="adj" fmla="val 56033"/>
            </a:avLst>
          </a:prstGeom>
          <a:solidFill>
            <a:schemeClr val="accent2"/>
          </a:solidFill>
          <a:ln w="7620">
            <a:solidFill>
              <a:srgbClr val="BDB8DF"/>
            </a:solidFill>
            <a:prstDash val="solid"/>
          </a:ln>
        </p:spPr>
        <p:txBody>
          <a:bodyPr/>
          <a:lstStyle/>
          <a:p>
            <a:endParaRPr lang="en-IN" dirty="0"/>
          </a:p>
        </p:txBody>
      </p:sp>
      <p:sp>
        <p:nvSpPr>
          <p:cNvPr id="4" name="Shape 1">
            <a:extLst>
              <a:ext uri="{FF2B5EF4-FFF2-40B4-BE49-F238E27FC236}">
                <a16:creationId xmlns:a16="http://schemas.microsoft.com/office/drawing/2014/main" id="{CFDA471A-D0F2-AD1C-015A-F2973E5976F1}"/>
              </a:ext>
            </a:extLst>
          </p:cNvPr>
          <p:cNvSpPr/>
          <p:nvPr/>
        </p:nvSpPr>
        <p:spPr>
          <a:xfrm>
            <a:off x="2295487" y="3650612"/>
            <a:ext cx="157781" cy="895463"/>
          </a:xfrm>
          <a:prstGeom prst="roundRect">
            <a:avLst>
              <a:gd name="adj" fmla="val 56033"/>
            </a:avLst>
          </a:prstGeom>
          <a:solidFill>
            <a:schemeClr val="accent2"/>
          </a:solidFill>
          <a:ln w="7620">
            <a:solidFill>
              <a:srgbClr val="BDB8DF"/>
            </a:solidFill>
            <a:prstDash val="solid"/>
          </a:ln>
        </p:spPr>
        <p:txBody>
          <a:bodyPr/>
          <a:lstStyle/>
          <a:p>
            <a:endParaRPr lang="en-IN" dirty="0"/>
          </a:p>
        </p:txBody>
      </p:sp>
      <p:sp>
        <p:nvSpPr>
          <p:cNvPr id="5" name="TextBox 4">
            <a:extLst>
              <a:ext uri="{FF2B5EF4-FFF2-40B4-BE49-F238E27FC236}">
                <a16:creationId xmlns:a16="http://schemas.microsoft.com/office/drawing/2014/main" id="{2154DDD1-60BD-F2AE-BBA2-112E3FCEABDD}"/>
              </a:ext>
            </a:extLst>
          </p:cNvPr>
          <p:cNvSpPr txBox="1"/>
          <p:nvPr/>
        </p:nvSpPr>
        <p:spPr>
          <a:xfrm>
            <a:off x="1707357" y="1567734"/>
            <a:ext cx="5159298" cy="830997"/>
          </a:xfrm>
          <a:prstGeom prst="rect">
            <a:avLst/>
          </a:prstGeom>
          <a:noFill/>
        </p:spPr>
        <p:txBody>
          <a:bodyPr wrap="square" rtlCol="0">
            <a:spAutoFit/>
          </a:bodyPr>
          <a:lstStyle/>
          <a:p>
            <a:r>
              <a:rPr lang="en-US" sz="1200" dirty="0" err="1">
                <a:solidFill>
                  <a:schemeClr val="tx1"/>
                </a:solidFill>
                <a:latin typeface="Doppio One" panose="020B0604020202020204" charset="0"/>
              </a:rPr>
              <a:t>Netsnif</a:t>
            </a:r>
            <a:r>
              <a:rPr lang="en-US" sz="1200" dirty="0">
                <a:solidFill>
                  <a:schemeClr val="tx1"/>
                </a:solidFill>
                <a:latin typeface="Doppio One" panose="020B0604020202020204" charset="0"/>
              </a:rPr>
              <a:t> delivers a powerful yet user-friendly platform for real-time network packet analysis. With advanced filtering, protocol decoding, and visual statistics, it stands as a practical tool for both professionals and students.</a:t>
            </a:r>
            <a:endParaRPr lang="en-IN" sz="1200" dirty="0">
              <a:solidFill>
                <a:schemeClr val="tx1"/>
              </a:solidFill>
              <a:latin typeface="Doppio One" panose="020B0604020202020204" charset="0"/>
            </a:endParaRPr>
          </a:p>
        </p:txBody>
      </p:sp>
      <p:sp>
        <p:nvSpPr>
          <p:cNvPr id="6" name="TextBox 5">
            <a:extLst>
              <a:ext uri="{FF2B5EF4-FFF2-40B4-BE49-F238E27FC236}">
                <a16:creationId xmlns:a16="http://schemas.microsoft.com/office/drawing/2014/main" id="{AB4D0544-CB23-9EAA-9B55-CA610158CE32}"/>
              </a:ext>
            </a:extLst>
          </p:cNvPr>
          <p:cNvSpPr txBox="1"/>
          <p:nvPr/>
        </p:nvSpPr>
        <p:spPr>
          <a:xfrm>
            <a:off x="2374377" y="2615886"/>
            <a:ext cx="5159298" cy="646331"/>
          </a:xfrm>
          <a:prstGeom prst="rect">
            <a:avLst/>
          </a:prstGeom>
          <a:noFill/>
        </p:spPr>
        <p:txBody>
          <a:bodyPr wrap="square" rtlCol="0">
            <a:spAutoFit/>
          </a:bodyPr>
          <a:lstStyle/>
          <a:p>
            <a:r>
              <a:rPr lang="en-US" sz="1200" dirty="0">
                <a:solidFill>
                  <a:schemeClr val="tx1"/>
                </a:solidFill>
                <a:latin typeface="Doppio One" panose="020B0604020202020204" charset="0"/>
              </a:rPr>
              <a:t>The project exemplifies strong modular design and reliable cross-platform support. Its architecture ensures maintainability, scalability, and efficient performance.</a:t>
            </a:r>
            <a:endParaRPr lang="en-IN" sz="1200" dirty="0">
              <a:solidFill>
                <a:schemeClr val="tx1"/>
              </a:solidFill>
              <a:latin typeface="Doppio One" panose="020B0604020202020204" charset="0"/>
            </a:endParaRPr>
          </a:p>
        </p:txBody>
      </p:sp>
      <p:sp>
        <p:nvSpPr>
          <p:cNvPr id="7" name="TextBox 6">
            <a:extLst>
              <a:ext uri="{FF2B5EF4-FFF2-40B4-BE49-F238E27FC236}">
                <a16:creationId xmlns:a16="http://schemas.microsoft.com/office/drawing/2014/main" id="{F982A47C-C1C5-3FF2-0C9E-DFCB85D64E7A}"/>
              </a:ext>
            </a:extLst>
          </p:cNvPr>
          <p:cNvSpPr txBox="1"/>
          <p:nvPr/>
        </p:nvSpPr>
        <p:spPr>
          <a:xfrm>
            <a:off x="3026810" y="3650612"/>
            <a:ext cx="5397190" cy="830997"/>
          </a:xfrm>
          <a:prstGeom prst="rect">
            <a:avLst/>
          </a:prstGeom>
          <a:noFill/>
        </p:spPr>
        <p:txBody>
          <a:bodyPr wrap="square" rtlCol="0">
            <a:spAutoFit/>
          </a:bodyPr>
          <a:lstStyle/>
          <a:p>
            <a:r>
              <a:rPr lang="en-US" sz="1200" dirty="0">
                <a:solidFill>
                  <a:schemeClr val="tx1"/>
                </a:solidFill>
                <a:latin typeface="Doppio One" panose="020B0604020202020204" charset="0"/>
              </a:rPr>
              <a:t>Future enhancements include adding support for encrypted traffic analysis and integrating automated threat detection mechanisms. These upgrades will enhance </a:t>
            </a:r>
            <a:r>
              <a:rPr lang="en-US" sz="1200" dirty="0" err="1">
                <a:solidFill>
                  <a:schemeClr val="tx1"/>
                </a:solidFill>
                <a:latin typeface="Doppio One" panose="020B0604020202020204" charset="0"/>
              </a:rPr>
              <a:t>Netsnif’s</a:t>
            </a:r>
            <a:r>
              <a:rPr lang="en-US" sz="1200" dirty="0">
                <a:solidFill>
                  <a:schemeClr val="tx1"/>
                </a:solidFill>
                <a:latin typeface="Doppio One" panose="020B0604020202020204" charset="0"/>
              </a:rPr>
              <a:t> capabilities in both security research and real-time network monitoring.</a:t>
            </a:r>
            <a:endParaRPr lang="en-IN" sz="1200" dirty="0">
              <a:solidFill>
                <a:schemeClr val="tx1"/>
              </a:solidFill>
              <a:latin typeface="Doppio One" panose="020B0604020202020204" charset="0"/>
            </a:endParaRPr>
          </a:p>
        </p:txBody>
      </p:sp>
    </p:spTree>
    <p:extLst>
      <p:ext uri="{BB962C8B-B14F-4D97-AF65-F5344CB8AC3E}">
        <p14:creationId xmlns:p14="http://schemas.microsoft.com/office/powerpoint/2010/main" val="32434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88" name="Google Shape;188;p31"/>
          <p:cNvSpPr txBox="1">
            <a:spLocks noGrp="1"/>
          </p:cNvSpPr>
          <p:nvPr>
            <p:ph type="title" idx="2"/>
          </p:nvPr>
        </p:nvSpPr>
        <p:spPr>
          <a:xfrm>
            <a:off x="1618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9" name="Google Shape;189;p31"/>
          <p:cNvSpPr txBox="1">
            <a:spLocks noGrp="1"/>
          </p:cNvSpPr>
          <p:nvPr>
            <p:ph type="title" idx="3"/>
          </p:nvPr>
        </p:nvSpPr>
        <p:spPr>
          <a:xfrm>
            <a:off x="1618650"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90" name="Google Shape;190;p31"/>
          <p:cNvSpPr txBox="1">
            <a:spLocks noGrp="1"/>
          </p:cNvSpPr>
          <p:nvPr>
            <p:ph type="title" idx="4"/>
          </p:nvPr>
        </p:nvSpPr>
        <p:spPr>
          <a:xfrm>
            <a:off x="4204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1" name="Google Shape;191;p31"/>
          <p:cNvSpPr txBox="1">
            <a:spLocks noGrp="1"/>
          </p:cNvSpPr>
          <p:nvPr>
            <p:ph type="title" idx="5"/>
          </p:nvPr>
        </p:nvSpPr>
        <p:spPr>
          <a:xfrm>
            <a:off x="4204650"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92" name="Google Shape;192;p31"/>
          <p:cNvSpPr txBox="1">
            <a:spLocks noGrp="1"/>
          </p:cNvSpPr>
          <p:nvPr>
            <p:ph type="title" idx="6"/>
          </p:nvPr>
        </p:nvSpPr>
        <p:spPr>
          <a:xfrm>
            <a:off x="6790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3" name="Google Shape;193;p31"/>
          <p:cNvSpPr txBox="1">
            <a:spLocks noGrp="1"/>
          </p:cNvSpPr>
          <p:nvPr>
            <p:ph type="title" idx="7"/>
          </p:nvPr>
        </p:nvSpPr>
        <p:spPr>
          <a:xfrm>
            <a:off x="6790650"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94" name="Google Shape;194;p31"/>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Fundamentals</a:t>
            </a:r>
            <a:endParaRPr lang="en-IN" dirty="0"/>
          </a:p>
        </p:txBody>
      </p:sp>
      <p:sp>
        <p:nvSpPr>
          <p:cNvPr id="195" name="Google Shape;195;p31"/>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Architecture</a:t>
            </a:r>
          </a:p>
        </p:txBody>
      </p:sp>
      <p:sp>
        <p:nvSpPr>
          <p:cNvPr id="196" name="Google Shape;196;p31"/>
          <p:cNvSpPr txBox="1">
            <a:spLocks noGrp="1"/>
          </p:cNvSpPr>
          <p:nvPr>
            <p:ph type="subTitle" idx="9"/>
          </p:nvPr>
        </p:nvSpPr>
        <p:spPr>
          <a:xfrm>
            <a:off x="5892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User Interface</a:t>
            </a:r>
          </a:p>
        </p:txBody>
      </p:sp>
      <p:sp>
        <p:nvSpPr>
          <p:cNvPr id="197" name="Google Shape;197;p31"/>
          <p:cNvSpPr txBox="1">
            <a:spLocks noGrp="1"/>
          </p:cNvSpPr>
          <p:nvPr>
            <p:ph type="subTitle" idx="13"/>
          </p:nvPr>
        </p:nvSpPr>
        <p:spPr>
          <a:xfrm>
            <a:off x="720000" y="3621100"/>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Code Snippets</a:t>
            </a:r>
          </a:p>
        </p:txBody>
      </p:sp>
      <p:sp>
        <p:nvSpPr>
          <p:cNvPr id="198" name="Google Shape;198;p31"/>
          <p:cNvSpPr txBox="1">
            <a:spLocks noGrp="1"/>
          </p:cNvSpPr>
          <p:nvPr>
            <p:ph type="subTitle" idx="14"/>
          </p:nvPr>
        </p:nvSpPr>
        <p:spPr>
          <a:xfrm>
            <a:off x="3306000" y="3621100"/>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Novel Features</a:t>
            </a:r>
          </a:p>
          <a:p>
            <a:pPr marL="0" lvl="0" indent="0" algn="ctr" rtl="0">
              <a:spcBef>
                <a:spcPts val="0"/>
              </a:spcBef>
              <a:spcAft>
                <a:spcPts val="0"/>
              </a:spcAft>
              <a:buNone/>
            </a:pPr>
            <a:r>
              <a:rPr lang="en" dirty="0"/>
              <a:t>Competitive Analysis </a:t>
            </a:r>
          </a:p>
          <a:p>
            <a:pPr marL="0" lvl="0" indent="0" algn="ctr" rtl="0">
              <a:spcBef>
                <a:spcPts val="0"/>
              </a:spcBef>
              <a:spcAft>
                <a:spcPts val="0"/>
              </a:spcAft>
              <a:buNone/>
            </a:pPr>
            <a:endParaRPr lang="en-IN" dirty="0"/>
          </a:p>
        </p:txBody>
      </p:sp>
      <p:sp>
        <p:nvSpPr>
          <p:cNvPr id="199" name="Google Shape;199;p31"/>
          <p:cNvSpPr txBox="1">
            <a:spLocks noGrp="1"/>
          </p:cNvSpPr>
          <p:nvPr>
            <p:ph type="subTitle" idx="15"/>
          </p:nvPr>
        </p:nvSpPr>
        <p:spPr>
          <a:xfrm>
            <a:off x="5892000" y="3621100"/>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C4E43-BEF5-40EC-A26D-21DD29DA331B}"/>
              </a:ext>
            </a:extLst>
          </p:cNvPr>
          <p:cNvSpPr>
            <a:spLocks noGrp="1"/>
          </p:cNvSpPr>
          <p:nvPr>
            <p:ph type="title"/>
          </p:nvPr>
        </p:nvSpPr>
        <p:spPr/>
        <p:txBody>
          <a:bodyPr/>
          <a:lstStyle/>
          <a:p>
            <a:r>
              <a:rPr lang="en-US" dirty="0">
                <a:solidFill>
                  <a:schemeClr val="accent2"/>
                </a:solidFill>
              </a:rPr>
              <a:t>Contributions</a:t>
            </a:r>
            <a:endParaRPr lang="en-IN" dirty="0">
              <a:solidFill>
                <a:schemeClr val="accent2"/>
              </a:solidFill>
            </a:endParaRPr>
          </a:p>
        </p:txBody>
      </p:sp>
      <p:sp>
        <p:nvSpPr>
          <p:cNvPr id="3" name="TextBox 2">
            <a:extLst>
              <a:ext uri="{FF2B5EF4-FFF2-40B4-BE49-F238E27FC236}">
                <a16:creationId xmlns:a16="http://schemas.microsoft.com/office/drawing/2014/main" id="{3A31E4B0-81D5-325A-1003-853EFB659999}"/>
              </a:ext>
            </a:extLst>
          </p:cNvPr>
          <p:cNvSpPr txBox="1"/>
          <p:nvPr/>
        </p:nvSpPr>
        <p:spPr>
          <a:xfrm>
            <a:off x="631901" y="1085386"/>
            <a:ext cx="7642303" cy="3688189"/>
          </a:xfrm>
          <a:prstGeom prst="rect">
            <a:avLst/>
          </a:prstGeom>
          <a:noFill/>
        </p:spPr>
        <p:txBody>
          <a:bodyPr wrap="square" rtlCol="0">
            <a:spAutoFit/>
          </a:bodyPr>
          <a:lstStyle/>
          <a:p>
            <a:pPr marL="342900" marR="0" lvl="0" indent="-342900">
              <a:spcBef>
                <a:spcPts val="1200"/>
              </a:spcBef>
              <a:spcAft>
                <a:spcPts val="600"/>
              </a:spcAft>
              <a:buClr>
                <a:schemeClr val="tx1"/>
              </a:buClr>
              <a:buFont typeface="Wingdings" panose="05000000000000000000" pitchFamily="2" charset="2"/>
              <a:buChar char="§"/>
            </a:pPr>
            <a:r>
              <a:rPr lang="en-US" dirty="0">
                <a:solidFill>
                  <a:schemeClr val="tx1"/>
                </a:solidFill>
                <a:effectLst/>
                <a:latin typeface="Doppio One" panose="020B0604020202020204" charset="0"/>
                <a:ea typeface="Cambria" panose="02040503050406030204" pitchFamily="18" charset="0"/>
                <a:cs typeface="Mangal" panose="02040503050203030202" pitchFamily="18" charset="0"/>
              </a:rPr>
              <a:t>Harshit and Utkarsh</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a:p>
            <a:pPr marL="407035" marR="0">
              <a:spcBef>
                <a:spcPts val="600"/>
              </a:spcBef>
              <a:spcAft>
                <a:spcPts val="1200"/>
              </a:spcAft>
              <a:buClr>
                <a:schemeClr val="tx1"/>
              </a:buClr>
            </a:pPr>
            <a:r>
              <a:rPr lang="en-US" dirty="0">
                <a:solidFill>
                  <a:schemeClr val="tx1"/>
                </a:solidFill>
                <a:effectLst/>
                <a:latin typeface="Doppio One" panose="020B0604020202020204" charset="0"/>
                <a:ea typeface="Cambria" panose="02040503050406030204" pitchFamily="18" charset="0"/>
                <a:cs typeface="Mangal" panose="02040503050203030202" pitchFamily="18" charset="0"/>
              </a:rPr>
              <a:t>Implemented the </a:t>
            </a:r>
            <a:r>
              <a:rPr lang="en-US" dirty="0" err="1">
                <a:solidFill>
                  <a:schemeClr val="tx1"/>
                </a:solidFill>
                <a:effectLst/>
                <a:latin typeface="Doppio One" panose="020B0604020202020204" charset="0"/>
                <a:ea typeface="Cambria" panose="02040503050406030204" pitchFamily="18" charset="0"/>
                <a:cs typeface="Mangal" panose="02040503050203030202" pitchFamily="18" charset="0"/>
              </a:rPr>
              <a:t>PacketSniffer</a:t>
            </a:r>
            <a:r>
              <a:rPr lang="en-US" dirty="0">
                <a:solidFill>
                  <a:schemeClr val="tx1"/>
                </a:solidFill>
                <a:effectLst/>
                <a:latin typeface="Doppio One" panose="020B0604020202020204" charset="0"/>
                <a:ea typeface="Cambria" panose="02040503050406030204" pitchFamily="18" charset="0"/>
                <a:cs typeface="Mangal" panose="02040503050203030202" pitchFamily="18" charset="0"/>
              </a:rPr>
              <a:t> engine for real-time packet capture using </a:t>
            </a:r>
            <a:r>
              <a:rPr lang="en-US" dirty="0" err="1">
                <a:solidFill>
                  <a:schemeClr val="tx1"/>
                </a:solidFill>
                <a:effectLst/>
                <a:latin typeface="Doppio One" panose="020B0604020202020204" charset="0"/>
                <a:ea typeface="Cambria" panose="02040503050406030204" pitchFamily="18" charset="0"/>
                <a:cs typeface="Mangal" panose="02040503050203030202" pitchFamily="18" charset="0"/>
              </a:rPr>
              <a:t>Npcap</a:t>
            </a:r>
            <a:r>
              <a:rPr lang="en-US" dirty="0">
                <a:solidFill>
                  <a:schemeClr val="tx1"/>
                </a:solidFill>
                <a:effectLst/>
                <a:latin typeface="Doppio One" panose="020B0604020202020204" charset="0"/>
                <a:ea typeface="Cambria" panose="02040503050406030204" pitchFamily="18" charset="0"/>
                <a:cs typeface="Mangal" panose="02040503050203030202" pitchFamily="18" charset="0"/>
              </a:rPr>
              <a:t>. Developed filtering logic for protocols and IP and performed thorough testing to ensure stability and correctness.</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a:p>
            <a:pPr marL="342900" marR="0" lvl="0" indent="-342900">
              <a:lnSpc>
                <a:spcPct val="150000"/>
              </a:lnSpc>
              <a:spcAft>
                <a:spcPts val="1000"/>
              </a:spcAft>
              <a:buClr>
                <a:schemeClr val="tx1"/>
              </a:buClr>
              <a:buFont typeface="Wingdings" panose="05000000000000000000" pitchFamily="2" charset="2"/>
              <a:buChar char="§"/>
            </a:pPr>
            <a:r>
              <a:rPr lang="en-IN" dirty="0">
                <a:solidFill>
                  <a:schemeClr val="tx1"/>
                </a:solidFill>
                <a:effectLst/>
                <a:latin typeface="Doppio One" panose="020B0604020202020204" charset="0"/>
                <a:ea typeface="Times New Roman" panose="02020603050405020304" pitchFamily="18" charset="0"/>
                <a:cs typeface="Mangal" panose="02040503050203030202" pitchFamily="18" charset="0"/>
              </a:rPr>
              <a:t>Aastik and Pradyumn</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a:p>
            <a:pPr marL="410210" marR="0">
              <a:spcAft>
                <a:spcPts val="1200"/>
              </a:spcAft>
              <a:buClr>
                <a:schemeClr val="tx1"/>
              </a:buClr>
            </a:pPr>
            <a:r>
              <a:rPr lang="en-IN" dirty="0">
                <a:solidFill>
                  <a:schemeClr val="tx1"/>
                </a:solidFill>
                <a:effectLst/>
                <a:latin typeface="Doppio One" panose="020B0604020202020204" charset="0"/>
                <a:ea typeface="Times New Roman" panose="02020603050405020304" pitchFamily="18" charset="0"/>
                <a:cs typeface="Mangal" panose="02040503050203030202" pitchFamily="18" charset="0"/>
              </a:rPr>
              <a:t>Built CSV and PCAP export features and implemented live protocol distribution and traffic graphs using Qt Charts. Developed the hex dump viewer to visualize raw packet data in both hex and ASCII formats.</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a:p>
            <a:pPr marL="342900" marR="0" lvl="0" indent="-342900">
              <a:lnSpc>
                <a:spcPct val="150000"/>
              </a:lnSpc>
              <a:spcBef>
                <a:spcPts val="600"/>
              </a:spcBef>
              <a:spcAft>
                <a:spcPts val="1000"/>
              </a:spcAft>
              <a:buClr>
                <a:schemeClr val="tx1"/>
              </a:buClr>
              <a:buFont typeface="Wingdings" panose="05000000000000000000" pitchFamily="2" charset="2"/>
              <a:buChar char="§"/>
            </a:pPr>
            <a:r>
              <a:rPr lang="en-IN" dirty="0">
                <a:solidFill>
                  <a:schemeClr val="tx1"/>
                </a:solidFill>
                <a:effectLst/>
                <a:latin typeface="Doppio One" panose="020B0604020202020204" charset="0"/>
                <a:ea typeface="Times New Roman" panose="02020603050405020304" pitchFamily="18" charset="0"/>
                <a:cs typeface="Mangal" panose="02040503050203030202" pitchFamily="18" charset="0"/>
              </a:rPr>
              <a:t>Suprajeet and Ridham</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a:p>
            <a:pPr marL="407035" marR="0">
              <a:spcAft>
                <a:spcPts val="600"/>
              </a:spcAft>
              <a:buClr>
                <a:schemeClr val="tx1"/>
              </a:buClr>
            </a:pPr>
            <a:r>
              <a:rPr lang="en-US" dirty="0">
                <a:solidFill>
                  <a:schemeClr val="tx1"/>
                </a:solidFill>
                <a:effectLst/>
                <a:latin typeface="Doppio One" panose="020B0604020202020204" charset="0"/>
                <a:ea typeface="Times New Roman" panose="02020603050405020304" pitchFamily="18" charset="0"/>
                <a:cs typeface="Mangal" panose="02040503050203030202" pitchFamily="18" charset="0"/>
              </a:rPr>
              <a:t>Designed the application interface using Qt Designer and styled it with custom stylesheets. Integrated all UI components (device selection, filters, charts, hex view) with backend logic using Qt signals and slots.</a:t>
            </a:r>
            <a:endParaRPr lang="en-IN" dirty="0">
              <a:solidFill>
                <a:schemeClr val="tx1"/>
              </a:solidFill>
              <a:effectLst/>
              <a:latin typeface="Doppio One" panose="020B0604020202020204" charset="0"/>
              <a:ea typeface="Cambria" panose="02040503050406030204" pitchFamily="18" charset="0"/>
              <a:cs typeface="Mangal" panose="02040503050203030202" pitchFamily="18" charset="0"/>
            </a:endParaRPr>
          </a:p>
        </p:txBody>
      </p:sp>
    </p:spTree>
    <p:extLst>
      <p:ext uri="{BB962C8B-B14F-4D97-AF65-F5344CB8AC3E}">
        <p14:creationId xmlns:p14="http://schemas.microsoft.com/office/powerpoint/2010/main" val="117219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50B43A77-2869-DE38-8E9E-634E86746FD5}"/>
            </a:ext>
          </a:extLst>
        </p:cNvPr>
        <p:cNvGrpSpPr/>
        <p:nvPr/>
      </p:nvGrpSpPr>
      <p:grpSpPr>
        <a:xfrm>
          <a:off x="0" y="0"/>
          <a:ext cx="0" cy="0"/>
          <a:chOff x="0" y="0"/>
          <a:chExt cx="0" cy="0"/>
        </a:xfrm>
      </p:grpSpPr>
      <p:sp>
        <p:nvSpPr>
          <p:cNvPr id="187" name="Google Shape;187;p31">
            <a:extLst>
              <a:ext uri="{FF2B5EF4-FFF2-40B4-BE49-F238E27FC236}">
                <a16:creationId xmlns:a16="http://schemas.microsoft.com/office/drawing/2014/main" id="{6521EE8C-3173-4BDF-4AD3-E5FFBC790878}"/>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Team Members</a:t>
            </a:r>
            <a:endParaRPr dirty="0">
              <a:solidFill>
                <a:schemeClr val="accent2"/>
              </a:solidFill>
            </a:endParaRPr>
          </a:p>
        </p:txBody>
      </p:sp>
      <p:sp>
        <p:nvSpPr>
          <p:cNvPr id="188" name="Google Shape;188;p31">
            <a:extLst>
              <a:ext uri="{FF2B5EF4-FFF2-40B4-BE49-F238E27FC236}">
                <a16:creationId xmlns:a16="http://schemas.microsoft.com/office/drawing/2014/main" id="{BF68450B-62DC-D128-2334-3D08FA6847C0}"/>
              </a:ext>
            </a:extLst>
          </p:cNvPr>
          <p:cNvSpPr txBox="1">
            <a:spLocks noGrp="1"/>
          </p:cNvSpPr>
          <p:nvPr>
            <p:ph type="title" idx="2"/>
          </p:nvPr>
        </p:nvSpPr>
        <p:spPr>
          <a:xfrm>
            <a:off x="782766" y="1819469"/>
            <a:ext cx="2406468" cy="820641"/>
          </a:xfrm>
          <a:prstGeom prst="rect">
            <a:avLst/>
          </a:prstGeom>
        </p:spPr>
        <p:txBody>
          <a:bodyPr spcFirstLastPara="1" wrap="square" lIns="91425" tIns="91425" rIns="91425" bIns="91425" anchor="ctr" anchorCtr="0">
            <a:noAutofit/>
          </a:bodyPr>
          <a:lstStyle/>
          <a:p>
            <a:pPr>
              <a:spcBef>
                <a:spcPts val="600"/>
              </a:spcBef>
              <a:spcAft>
                <a:spcPts val="600"/>
              </a:spcAft>
            </a:pPr>
            <a:r>
              <a:rPr lang="en-US" sz="1800" dirty="0">
                <a:solidFill>
                  <a:schemeClr val="tx1"/>
                </a:solidFill>
                <a:latin typeface="Cambria" panose="02040503050406030204" pitchFamily="18" charset="0"/>
                <a:ea typeface="Cambria" panose="02040503050406030204" pitchFamily="18" charset="0"/>
                <a:cs typeface="Mangal" panose="02040503050203030202" pitchFamily="18" charset="0"/>
              </a:rPr>
              <a:t>Aastik Bansal</a:t>
            </a:r>
            <a:br>
              <a:rPr lang="en-IN" sz="1800" dirty="0">
                <a:solidFill>
                  <a:schemeClr val="tx1"/>
                </a:solidFill>
                <a:latin typeface="Cambria" panose="02040503050406030204" pitchFamily="18" charset="0"/>
                <a:ea typeface="Cambria" panose="02040503050406030204" pitchFamily="18" charset="0"/>
                <a:cs typeface="Mangal" panose="02040503050203030202" pitchFamily="18" charset="0"/>
              </a:rPr>
            </a:br>
            <a:r>
              <a:rPr lang="en-US" sz="1800" dirty="0">
                <a:solidFill>
                  <a:schemeClr val="tx1"/>
                </a:solidFill>
                <a:latin typeface="Cambria" panose="02040503050406030204" pitchFamily="18" charset="0"/>
                <a:ea typeface="Cambria" panose="02040503050406030204" pitchFamily="18" charset="0"/>
                <a:cs typeface="Mangal" panose="02040503050203030202" pitchFamily="18" charset="0"/>
              </a:rPr>
              <a:t>23114002</a:t>
            </a:r>
            <a:endParaRPr lang="en-IN" sz="1800" dirty="0">
              <a:solidFill>
                <a:schemeClr val="tx1"/>
              </a:solidFill>
              <a:latin typeface="Cambria" panose="02040503050406030204" pitchFamily="18" charset="0"/>
              <a:ea typeface="Cambria" panose="02040503050406030204" pitchFamily="18" charset="0"/>
              <a:cs typeface="Mangal" panose="02040503050203030202" pitchFamily="18" charset="0"/>
            </a:endParaRPr>
          </a:p>
        </p:txBody>
      </p:sp>
      <p:sp>
        <p:nvSpPr>
          <p:cNvPr id="197" name="Google Shape;197;p31">
            <a:extLst>
              <a:ext uri="{FF2B5EF4-FFF2-40B4-BE49-F238E27FC236}">
                <a16:creationId xmlns:a16="http://schemas.microsoft.com/office/drawing/2014/main" id="{2386A4BA-C5C2-5065-F35D-9C949FD3AB00}"/>
              </a:ext>
            </a:extLst>
          </p:cNvPr>
          <p:cNvSpPr txBox="1">
            <a:spLocks noGrp="1"/>
          </p:cNvSpPr>
          <p:nvPr>
            <p:ph type="subTitle" idx="13"/>
          </p:nvPr>
        </p:nvSpPr>
        <p:spPr>
          <a:xfrm>
            <a:off x="720000" y="3621100"/>
            <a:ext cx="2532000" cy="750900"/>
          </a:xfrm>
          <a:prstGeom prst="rect">
            <a:avLst/>
          </a:prstGeom>
        </p:spPr>
        <p:txBody>
          <a:bodyPr spcFirstLastPara="1" wrap="square" lIns="91425" tIns="91425" rIns="91425" bIns="91425" anchor="t" anchorCtr="0">
            <a:noAutofit/>
          </a:bodyPr>
          <a:lstStyle/>
          <a:p>
            <a:pPr marL="0" marR="0" lvl="0" indent="0">
              <a:spcBef>
                <a:spcPts val="600"/>
              </a:spcBef>
              <a:spcAft>
                <a:spcPts val="600"/>
              </a:spcAft>
            </a:pPr>
            <a:r>
              <a:rPr lang="en-US" sz="18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Pradyumn Kejriwal 23114081</a:t>
            </a:r>
            <a:endParaRPr lang="en-IN" sz="18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p:txBody>
      </p:sp>
      <p:sp>
        <p:nvSpPr>
          <p:cNvPr id="198" name="Google Shape;198;p31">
            <a:extLst>
              <a:ext uri="{FF2B5EF4-FFF2-40B4-BE49-F238E27FC236}">
                <a16:creationId xmlns:a16="http://schemas.microsoft.com/office/drawing/2014/main" id="{592F7ACB-CB52-674E-F2F8-6ED5BA8D3515}"/>
              </a:ext>
            </a:extLst>
          </p:cNvPr>
          <p:cNvSpPr txBox="1">
            <a:spLocks noGrp="1"/>
          </p:cNvSpPr>
          <p:nvPr>
            <p:ph type="subTitle" idx="14"/>
          </p:nvPr>
        </p:nvSpPr>
        <p:spPr>
          <a:xfrm>
            <a:off x="3306000" y="3621100"/>
            <a:ext cx="2532000" cy="750900"/>
          </a:xfrm>
          <a:prstGeom prst="rect">
            <a:avLst/>
          </a:prstGeom>
        </p:spPr>
        <p:txBody>
          <a:bodyPr spcFirstLastPara="1" wrap="square" lIns="91425" tIns="91425" rIns="91425" bIns="91425" anchor="t" anchorCtr="0">
            <a:noAutofit/>
          </a:bodyPr>
          <a:lstStyle/>
          <a:p>
            <a:pPr marL="0" marR="0" lvl="0" indent="0">
              <a:spcBef>
                <a:spcPts val="600"/>
              </a:spcBef>
              <a:spcAft>
                <a:spcPts val="600"/>
              </a:spcAft>
            </a:pPr>
            <a:r>
              <a:rPr lang="en-US" sz="18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Ridham Dave 23114087</a:t>
            </a:r>
            <a:endParaRPr lang="en-IN" sz="18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p:txBody>
      </p:sp>
      <p:sp>
        <p:nvSpPr>
          <p:cNvPr id="199" name="Google Shape;199;p31">
            <a:extLst>
              <a:ext uri="{FF2B5EF4-FFF2-40B4-BE49-F238E27FC236}">
                <a16:creationId xmlns:a16="http://schemas.microsoft.com/office/drawing/2014/main" id="{BE3BC889-5D7C-7014-2F4D-CF11D89F3CF5}"/>
              </a:ext>
            </a:extLst>
          </p:cNvPr>
          <p:cNvSpPr txBox="1">
            <a:spLocks noGrp="1"/>
          </p:cNvSpPr>
          <p:nvPr>
            <p:ph type="subTitle" idx="15"/>
          </p:nvPr>
        </p:nvSpPr>
        <p:spPr>
          <a:xfrm>
            <a:off x="5892000" y="3621100"/>
            <a:ext cx="2532000" cy="750900"/>
          </a:xfrm>
          <a:prstGeom prst="rect">
            <a:avLst/>
          </a:prstGeom>
        </p:spPr>
        <p:txBody>
          <a:bodyPr spcFirstLastPara="1" wrap="square" lIns="91425" tIns="91425" rIns="91425" bIns="91425" anchor="t" anchorCtr="0">
            <a:noAutofit/>
          </a:bodyPr>
          <a:lstStyle/>
          <a:p>
            <a:pPr marL="0" marR="0" lvl="0" indent="0">
              <a:spcBef>
                <a:spcPts val="600"/>
              </a:spcBef>
              <a:spcAft>
                <a:spcPts val="600"/>
              </a:spcAft>
            </a:pPr>
            <a:r>
              <a:rPr lang="en-US" sz="1800" dirty="0">
                <a:solidFill>
                  <a:schemeClr val="tx1"/>
                </a:solidFill>
                <a:effectLst/>
                <a:latin typeface="Cambria" panose="02040503050406030204" pitchFamily="18" charset="0"/>
                <a:ea typeface="Cambria" panose="02040503050406030204" pitchFamily="18" charset="0"/>
                <a:cs typeface="Mangal" panose="02040503050203030202" pitchFamily="18" charset="0"/>
              </a:rPr>
              <a:t>Suprajeet Suman 23114097</a:t>
            </a:r>
            <a:endParaRPr lang="en-IN" sz="1800" dirty="0">
              <a:solidFill>
                <a:schemeClr val="tx1"/>
              </a:solidFill>
              <a:effectLst/>
              <a:latin typeface="Cambria" panose="02040503050406030204" pitchFamily="18" charset="0"/>
              <a:ea typeface="Cambria" panose="02040503050406030204" pitchFamily="18" charset="0"/>
              <a:cs typeface="Mangal" panose="02040503050203030202" pitchFamily="18" charset="0"/>
            </a:endParaRPr>
          </a:p>
          <a:p>
            <a:pPr marL="0" lvl="0" indent="0" algn="ctr" rtl="0">
              <a:spcBef>
                <a:spcPts val="0"/>
              </a:spcBef>
              <a:spcAft>
                <a:spcPts val="0"/>
              </a:spcAft>
              <a:buNone/>
            </a:pPr>
            <a:endParaRPr lang="en-IN" dirty="0"/>
          </a:p>
        </p:txBody>
      </p:sp>
      <p:sp>
        <p:nvSpPr>
          <p:cNvPr id="8" name="Google Shape;188;p31">
            <a:extLst>
              <a:ext uri="{FF2B5EF4-FFF2-40B4-BE49-F238E27FC236}">
                <a16:creationId xmlns:a16="http://schemas.microsoft.com/office/drawing/2014/main" id="{E9F08B90-612B-2EAE-8D98-4D99B321155A}"/>
              </a:ext>
            </a:extLst>
          </p:cNvPr>
          <p:cNvSpPr txBox="1">
            <a:spLocks/>
          </p:cNvSpPr>
          <p:nvPr/>
        </p:nvSpPr>
        <p:spPr>
          <a:xfrm>
            <a:off x="3153708" y="1678111"/>
            <a:ext cx="2836584" cy="11033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oppio One"/>
              <a:buNone/>
              <a:defRPr sz="3000" b="1" i="0" u="none" strike="noStrike" cap="none">
                <a:solidFill>
                  <a:schemeClr val="accent2"/>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9pPr>
          </a:lstStyle>
          <a:p>
            <a:pPr marR="0" lvl="0">
              <a:spcBef>
                <a:spcPts val="600"/>
              </a:spcBef>
              <a:spcAft>
                <a:spcPts val="600"/>
              </a:spcAft>
            </a:pPr>
            <a:r>
              <a:rPr lang="en-US" sz="1800" dirty="0">
                <a:solidFill>
                  <a:schemeClr val="tx1"/>
                </a:solidFill>
                <a:latin typeface="Cambria" panose="02040503050406030204" pitchFamily="18" charset="0"/>
                <a:ea typeface="Cambria" panose="02040503050406030204" pitchFamily="18" charset="0"/>
                <a:cs typeface="Mangal" panose="02040503050203030202" pitchFamily="18" charset="0"/>
              </a:rPr>
              <a:t>Harshit Kumar Meena 23114037</a:t>
            </a:r>
            <a:endParaRPr lang="en-IN" sz="1800" dirty="0">
              <a:solidFill>
                <a:schemeClr val="tx1"/>
              </a:solidFill>
              <a:latin typeface="Cambria" panose="02040503050406030204" pitchFamily="18" charset="0"/>
              <a:ea typeface="Cambria" panose="02040503050406030204" pitchFamily="18" charset="0"/>
              <a:cs typeface="Mangal" panose="02040503050203030202" pitchFamily="18" charset="0"/>
            </a:endParaRPr>
          </a:p>
        </p:txBody>
      </p:sp>
      <p:sp>
        <p:nvSpPr>
          <p:cNvPr id="19" name="Google Shape;188;p31">
            <a:extLst>
              <a:ext uri="{FF2B5EF4-FFF2-40B4-BE49-F238E27FC236}">
                <a16:creationId xmlns:a16="http://schemas.microsoft.com/office/drawing/2014/main" id="{EE1836A4-CF5E-BC63-0546-3FAFBFF65492}"/>
              </a:ext>
            </a:extLst>
          </p:cNvPr>
          <p:cNvSpPr txBox="1">
            <a:spLocks/>
          </p:cNvSpPr>
          <p:nvPr/>
        </p:nvSpPr>
        <p:spPr>
          <a:xfrm>
            <a:off x="5990292" y="1625675"/>
            <a:ext cx="2433708" cy="12082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oppio One"/>
              <a:buNone/>
              <a:defRPr sz="3000" b="1" i="0" u="none" strike="noStrike" cap="none">
                <a:solidFill>
                  <a:schemeClr val="accent2"/>
                </a:solidFill>
                <a:latin typeface="Doppio One"/>
                <a:ea typeface="Doppio One"/>
                <a:cs typeface="Doppio One"/>
                <a:sym typeface="Doppio One"/>
              </a:defRPr>
            </a:lvl1pPr>
            <a:lvl2pPr marR="0" lvl="1"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2pPr>
            <a:lvl3pPr marR="0" lvl="2"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3pPr>
            <a:lvl4pPr marR="0" lvl="3"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4pPr>
            <a:lvl5pPr marR="0" lvl="4"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5pPr>
            <a:lvl6pPr marR="0" lvl="5"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6pPr>
            <a:lvl7pPr marR="0" lvl="6"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7pPr>
            <a:lvl8pPr marR="0" lvl="7"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8pPr>
            <a:lvl9pPr marR="0" lvl="8" algn="l" rtl="0">
              <a:lnSpc>
                <a:spcPct val="100000"/>
              </a:lnSpc>
              <a:spcBef>
                <a:spcPts val="0"/>
              </a:spcBef>
              <a:spcAft>
                <a:spcPts val="0"/>
              </a:spcAft>
              <a:buClr>
                <a:schemeClr val="dk1"/>
              </a:buClr>
              <a:buSzPts val="3000"/>
              <a:buFont typeface="Doppio One"/>
              <a:buNone/>
              <a:defRPr sz="3000" b="1" i="0" u="none" strike="noStrike" cap="none">
                <a:solidFill>
                  <a:schemeClr val="dk1"/>
                </a:solidFill>
                <a:latin typeface="Doppio One"/>
                <a:ea typeface="Doppio One"/>
                <a:cs typeface="Doppio One"/>
                <a:sym typeface="Doppio One"/>
              </a:defRPr>
            </a:lvl9pPr>
          </a:lstStyle>
          <a:p>
            <a:pPr marR="0" lvl="0">
              <a:spcBef>
                <a:spcPts val="600"/>
              </a:spcBef>
              <a:spcAft>
                <a:spcPts val="600"/>
              </a:spcAft>
            </a:pPr>
            <a:r>
              <a:rPr lang="en-US" sz="1800" dirty="0">
                <a:solidFill>
                  <a:schemeClr val="tx1"/>
                </a:solidFill>
                <a:latin typeface="Cambria" panose="02040503050406030204" pitchFamily="18" charset="0"/>
                <a:ea typeface="Cambria" panose="02040503050406030204" pitchFamily="18" charset="0"/>
                <a:cs typeface="Mangal" panose="02040503050203030202" pitchFamily="18" charset="0"/>
              </a:rPr>
              <a:t>Utkarsh Raj 23114102</a:t>
            </a:r>
          </a:p>
        </p:txBody>
      </p:sp>
    </p:spTree>
    <p:extLst>
      <p:ext uri="{BB962C8B-B14F-4D97-AF65-F5344CB8AC3E}">
        <p14:creationId xmlns:p14="http://schemas.microsoft.com/office/powerpoint/2010/main" val="228880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1" y="1726704"/>
            <a:ext cx="9144001"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cxnSp>
        <p:nvCxnSpPr>
          <p:cNvPr id="88" name="Straight Arrow Connector 87">
            <a:extLst>
              <a:ext uri="{FF2B5EF4-FFF2-40B4-BE49-F238E27FC236}">
                <a16:creationId xmlns:a16="http://schemas.microsoft.com/office/drawing/2014/main" id="{2BBE8FE3-07DD-AD99-C11B-07BB9597A640}"/>
              </a:ext>
            </a:extLst>
          </p:cNvPr>
          <p:cNvCxnSpPr>
            <a:cxnSpLocks/>
            <a:stCxn id="87" idx="1"/>
            <a:endCxn id="87" idx="3"/>
          </p:cNvCxnSpPr>
          <p:nvPr/>
        </p:nvCxnSpPr>
        <p:spPr>
          <a:xfrm>
            <a:off x="-1" y="2984005"/>
            <a:ext cx="91440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78EE9992-A43F-FE10-3DCC-CA78BE693BEA}"/>
              </a:ext>
            </a:extLst>
          </p:cNvPr>
          <p:cNvCxnSpPr/>
          <p:nvPr/>
        </p:nvCxnSpPr>
        <p:spPr>
          <a:xfrm flipV="1">
            <a:off x="1135924" y="1467222"/>
            <a:ext cx="0" cy="153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6809F78-EE7B-4C2B-76D4-ECB20B9B2162}"/>
              </a:ext>
            </a:extLst>
          </p:cNvPr>
          <p:cNvCxnSpPr>
            <a:cxnSpLocks/>
          </p:cNvCxnSpPr>
          <p:nvPr/>
        </p:nvCxnSpPr>
        <p:spPr>
          <a:xfrm>
            <a:off x="2314012" y="3000589"/>
            <a:ext cx="0" cy="1479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40F8046-C359-5592-D1A5-3B75DB54DB2E}"/>
              </a:ext>
            </a:extLst>
          </p:cNvPr>
          <p:cNvCxnSpPr/>
          <p:nvPr/>
        </p:nvCxnSpPr>
        <p:spPr>
          <a:xfrm flipV="1">
            <a:off x="3966918" y="1467221"/>
            <a:ext cx="0" cy="153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F224B824-6804-068B-B31E-3DDA2CE280E6}"/>
              </a:ext>
            </a:extLst>
          </p:cNvPr>
          <p:cNvCxnSpPr>
            <a:cxnSpLocks/>
          </p:cNvCxnSpPr>
          <p:nvPr/>
        </p:nvCxnSpPr>
        <p:spPr>
          <a:xfrm>
            <a:off x="5393892" y="3000589"/>
            <a:ext cx="0" cy="1479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815E850-CCD5-6F3A-D2B0-947B32AEC47A}"/>
              </a:ext>
            </a:extLst>
          </p:cNvPr>
          <p:cNvCxnSpPr/>
          <p:nvPr/>
        </p:nvCxnSpPr>
        <p:spPr>
          <a:xfrm flipV="1">
            <a:off x="7092877" y="1467221"/>
            <a:ext cx="0" cy="153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EA96BD9-B734-8F73-6173-6BEBBF825DDD}"/>
              </a:ext>
            </a:extLst>
          </p:cNvPr>
          <p:cNvCxnSpPr>
            <a:cxnSpLocks/>
          </p:cNvCxnSpPr>
          <p:nvPr/>
        </p:nvCxnSpPr>
        <p:spPr>
          <a:xfrm>
            <a:off x="7957270" y="2984004"/>
            <a:ext cx="0" cy="1479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A0702A8F-609D-4A15-F77D-D0AF0D365344}"/>
              </a:ext>
            </a:extLst>
          </p:cNvPr>
          <p:cNvSpPr txBox="1"/>
          <p:nvPr/>
        </p:nvSpPr>
        <p:spPr>
          <a:xfrm>
            <a:off x="1186729" y="4484972"/>
            <a:ext cx="2254565" cy="646331"/>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Feasibility Study</a:t>
            </a:r>
          </a:p>
          <a:p>
            <a:pPr algn="ctr"/>
            <a:r>
              <a:rPr lang="en-US" dirty="0">
                <a:solidFill>
                  <a:schemeClr val="tx1"/>
                </a:solidFill>
                <a:latin typeface="Segoe UI" panose="020B0502040204020203" pitchFamily="34" charset="0"/>
                <a:cs typeface="Segoe UI" panose="020B0502040204020203" pitchFamily="34" charset="0"/>
              </a:rPr>
              <a:t>14-03-2025 to 20-03-2025</a:t>
            </a:r>
          </a:p>
          <a:p>
            <a:pPr algn="ctr"/>
            <a:endParaRPr lang="en-US" dirty="0">
              <a:solidFill>
                <a:schemeClr val="tx1"/>
              </a:solidFill>
              <a:latin typeface="Segoe UI" panose="020B0502040204020203" pitchFamily="34" charset="0"/>
              <a:cs typeface="Segoe UI" panose="020B0502040204020203" pitchFamily="34" charset="0"/>
            </a:endParaRPr>
          </a:p>
        </p:txBody>
      </p:sp>
      <p:sp>
        <p:nvSpPr>
          <p:cNvPr id="103" name="TextBox 102">
            <a:extLst>
              <a:ext uri="{FF2B5EF4-FFF2-40B4-BE49-F238E27FC236}">
                <a16:creationId xmlns:a16="http://schemas.microsoft.com/office/drawing/2014/main" id="{26165AAF-8FA5-0846-5038-61CC5278F44C}"/>
              </a:ext>
            </a:extLst>
          </p:cNvPr>
          <p:cNvSpPr txBox="1"/>
          <p:nvPr/>
        </p:nvSpPr>
        <p:spPr>
          <a:xfrm>
            <a:off x="-31443" y="767174"/>
            <a:ext cx="2334733" cy="646331"/>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Project Proposal and Planning</a:t>
            </a:r>
          </a:p>
          <a:p>
            <a:pPr algn="ctr"/>
            <a:r>
              <a:rPr lang="en-US" dirty="0">
                <a:solidFill>
                  <a:schemeClr val="tx1"/>
                </a:solidFill>
                <a:latin typeface="Segoe UI" panose="020B0502040204020203" pitchFamily="34" charset="0"/>
                <a:cs typeface="Segoe UI" panose="020B0502040204020203" pitchFamily="34" charset="0"/>
              </a:rPr>
              <a:t>25-02-2025 to 01-03-2025</a:t>
            </a:r>
          </a:p>
        </p:txBody>
      </p:sp>
      <p:sp>
        <p:nvSpPr>
          <p:cNvPr id="104" name="TextBox 103">
            <a:extLst>
              <a:ext uri="{FF2B5EF4-FFF2-40B4-BE49-F238E27FC236}">
                <a16:creationId xmlns:a16="http://schemas.microsoft.com/office/drawing/2014/main" id="{21528D45-30B2-7B21-647A-1772588AB833}"/>
              </a:ext>
            </a:extLst>
          </p:cNvPr>
          <p:cNvSpPr txBox="1"/>
          <p:nvPr/>
        </p:nvSpPr>
        <p:spPr>
          <a:xfrm>
            <a:off x="2799551" y="755015"/>
            <a:ext cx="2334733" cy="646331"/>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Software Requirements and Specification analysis</a:t>
            </a:r>
          </a:p>
          <a:p>
            <a:pPr algn="ctr"/>
            <a:r>
              <a:rPr lang="en-US" dirty="0">
                <a:solidFill>
                  <a:schemeClr val="tx1"/>
                </a:solidFill>
                <a:latin typeface="Segoe UI" panose="020B0502040204020203" pitchFamily="34" charset="0"/>
                <a:cs typeface="Segoe UI" panose="020B0502040204020203" pitchFamily="34" charset="0"/>
              </a:rPr>
              <a:t>21-03-2025 to 28-03-2025</a:t>
            </a:r>
          </a:p>
        </p:txBody>
      </p:sp>
      <p:sp>
        <p:nvSpPr>
          <p:cNvPr id="105" name="TextBox 104">
            <a:extLst>
              <a:ext uri="{FF2B5EF4-FFF2-40B4-BE49-F238E27FC236}">
                <a16:creationId xmlns:a16="http://schemas.microsoft.com/office/drawing/2014/main" id="{1B628675-A364-3A1A-367C-A0F1014F6C5A}"/>
              </a:ext>
            </a:extLst>
          </p:cNvPr>
          <p:cNvSpPr txBox="1"/>
          <p:nvPr/>
        </p:nvSpPr>
        <p:spPr>
          <a:xfrm>
            <a:off x="4235990" y="4480586"/>
            <a:ext cx="2334733" cy="430887"/>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Design and Implementation</a:t>
            </a:r>
          </a:p>
          <a:p>
            <a:pPr algn="ctr"/>
            <a:r>
              <a:rPr lang="en-US" dirty="0">
                <a:solidFill>
                  <a:schemeClr val="tx1"/>
                </a:solidFill>
                <a:latin typeface="Segoe UI" panose="020B0502040204020203" pitchFamily="34" charset="0"/>
                <a:cs typeface="Segoe UI" panose="020B0502040204020203" pitchFamily="34" charset="0"/>
              </a:rPr>
              <a:t>28-03-2025 to 04-04-2025</a:t>
            </a:r>
          </a:p>
        </p:txBody>
      </p:sp>
      <p:sp>
        <p:nvSpPr>
          <p:cNvPr id="106" name="TextBox 105">
            <a:extLst>
              <a:ext uri="{FF2B5EF4-FFF2-40B4-BE49-F238E27FC236}">
                <a16:creationId xmlns:a16="http://schemas.microsoft.com/office/drawing/2014/main" id="{B8B7DD01-E2F8-D012-EFDF-098F28C959A7}"/>
              </a:ext>
            </a:extLst>
          </p:cNvPr>
          <p:cNvSpPr txBox="1"/>
          <p:nvPr/>
        </p:nvSpPr>
        <p:spPr>
          <a:xfrm>
            <a:off x="5925510" y="767173"/>
            <a:ext cx="2334733" cy="646331"/>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Packet Capturing and decoding</a:t>
            </a:r>
          </a:p>
          <a:p>
            <a:pPr algn="ctr"/>
            <a:r>
              <a:rPr lang="en-US" dirty="0">
                <a:solidFill>
                  <a:schemeClr val="tx1"/>
                </a:solidFill>
                <a:latin typeface="Segoe UI" panose="020B0502040204020203" pitchFamily="34" charset="0"/>
                <a:cs typeface="Segoe UI" panose="020B0502040204020203" pitchFamily="34" charset="0"/>
              </a:rPr>
              <a:t>04-04-2025 to 11-04-2025</a:t>
            </a:r>
          </a:p>
        </p:txBody>
      </p:sp>
      <p:sp>
        <p:nvSpPr>
          <p:cNvPr id="107" name="TextBox 106">
            <a:extLst>
              <a:ext uri="{FF2B5EF4-FFF2-40B4-BE49-F238E27FC236}">
                <a16:creationId xmlns:a16="http://schemas.microsoft.com/office/drawing/2014/main" id="{CF8A8AA6-791E-13AC-64C2-BABDBFF3EC12}"/>
              </a:ext>
            </a:extLst>
          </p:cNvPr>
          <p:cNvSpPr txBox="1"/>
          <p:nvPr/>
        </p:nvSpPr>
        <p:spPr>
          <a:xfrm>
            <a:off x="6720846" y="4502156"/>
            <a:ext cx="2358072" cy="430887"/>
          </a:xfrm>
          <a:prstGeom prst="rect">
            <a:avLst/>
          </a:prstGeom>
          <a:noFill/>
        </p:spPr>
        <p:txBody>
          <a:bodyPr wrap="square" lIns="0" tIns="0" rIns="0" bIns="0" rtlCol="0">
            <a:spAutoFit/>
          </a:bodyPr>
          <a:lstStyle/>
          <a:p>
            <a:pPr algn="ctr"/>
            <a:r>
              <a:rPr lang="en-US" dirty="0">
                <a:solidFill>
                  <a:schemeClr val="tx1"/>
                </a:solidFill>
                <a:latin typeface="Segoe UI" panose="020B0502040204020203" pitchFamily="34" charset="0"/>
                <a:cs typeface="Segoe UI" panose="020B0502040204020203" pitchFamily="34" charset="0"/>
              </a:rPr>
              <a:t>Final Testing and Deployment</a:t>
            </a:r>
          </a:p>
          <a:p>
            <a:pPr algn="ctr"/>
            <a:r>
              <a:rPr lang="en-US" dirty="0">
                <a:solidFill>
                  <a:schemeClr val="tx1"/>
                </a:solidFill>
                <a:latin typeface="Segoe UI" panose="020B0502040204020203" pitchFamily="34" charset="0"/>
                <a:cs typeface="Segoe UI" panose="020B0502040204020203" pitchFamily="34" charset="0"/>
              </a:rPr>
              <a:t>12-04-2025 to 24-04-2025</a:t>
            </a:r>
          </a:p>
        </p:txBody>
      </p:sp>
      <p:sp>
        <p:nvSpPr>
          <p:cNvPr id="110" name="Title 1">
            <a:extLst>
              <a:ext uri="{FF2B5EF4-FFF2-40B4-BE49-F238E27FC236}">
                <a16:creationId xmlns:a16="http://schemas.microsoft.com/office/drawing/2014/main" id="{00070EB3-1C90-BFD1-9318-D863497A5ED9}"/>
              </a:ext>
            </a:extLst>
          </p:cNvPr>
          <p:cNvSpPr txBox="1">
            <a:spLocks/>
          </p:cNvSpPr>
          <p:nvPr/>
        </p:nvSpPr>
        <p:spPr>
          <a:xfrm>
            <a:off x="556243" y="127964"/>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b="1" dirty="0">
                <a:solidFill>
                  <a:schemeClr val="accent2"/>
                </a:solidFill>
                <a:latin typeface="Doppio One" panose="020B0604020202020204" charset="0"/>
              </a:rPr>
              <a:t>Project Timeline</a:t>
            </a:r>
            <a:endParaRPr lang="en-IN" sz="2800" b="1" dirty="0">
              <a:solidFill>
                <a:schemeClr val="accent2"/>
              </a:solidFill>
              <a:latin typeface="Doppio One" panose="020B0604020202020204" charset="0"/>
            </a:endParaRPr>
          </a:p>
        </p:txBody>
      </p:sp>
    </p:spTree>
    <p:extLst>
      <p:ext uri="{BB962C8B-B14F-4D97-AF65-F5344CB8AC3E}">
        <p14:creationId xmlns:p14="http://schemas.microsoft.com/office/powerpoint/2010/main" val="400603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E98D5-FB47-D06C-810D-C4FE57EAFBE9}"/>
              </a:ext>
            </a:extLst>
          </p:cNvPr>
          <p:cNvSpPr>
            <a:spLocks noGrp="1"/>
          </p:cNvSpPr>
          <p:nvPr>
            <p:ph type="title"/>
          </p:nvPr>
        </p:nvSpPr>
        <p:spPr/>
        <p:txBody>
          <a:bodyPr/>
          <a:lstStyle/>
          <a:p>
            <a:r>
              <a:rPr lang="en-US" dirty="0">
                <a:solidFill>
                  <a:schemeClr val="accent2"/>
                </a:solidFill>
              </a:rPr>
              <a:t>THANK YOU</a:t>
            </a:r>
            <a:endParaRPr lang="en-IN" dirty="0">
              <a:solidFill>
                <a:schemeClr val="accent2"/>
              </a:solidFill>
            </a:endParaRPr>
          </a:p>
        </p:txBody>
      </p:sp>
    </p:spTree>
    <p:extLst>
      <p:ext uri="{BB962C8B-B14F-4D97-AF65-F5344CB8AC3E}">
        <p14:creationId xmlns:p14="http://schemas.microsoft.com/office/powerpoint/2010/main" val="418395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8AF6AC8A-A826-EE12-75DB-0786077F324D}"/>
            </a:ext>
          </a:extLst>
        </p:cNvPr>
        <p:cNvGrpSpPr/>
        <p:nvPr/>
      </p:nvGrpSpPr>
      <p:grpSpPr>
        <a:xfrm>
          <a:off x="0" y="0"/>
          <a:ext cx="0" cy="0"/>
          <a:chOff x="0" y="0"/>
          <a:chExt cx="0" cy="0"/>
        </a:xfrm>
      </p:grpSpPr>
      <p:sp>
        <p:nvSpPr>
          <p:cNvPr id="211" name="Google Shape;211;p33">
            <a:extLst>
              <a:ext uri="{FF2B5EF4-FFF2-40B4-BE49-F238E27FC236}">
                <a16:creationId xmlns:a16="http://schemas.microsoft.com/office/drawing/2014/main" id="{88021B9D-DA60-2024-FF3A-8E209970F81D}"/>
              </a:ext>
            </a:extLst>
          </p:cNvPr>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Fundamentals</a:t>
            </a:r>
            <a:endParaRPr dirty="0"/>
          </a:p>
        </p:txBody>
      </p:sp>
      <p:sp>
        <p:nvSpPr>
          <p:cNvPr id="212" name="Google Shape;212;p33">
            <a:extLst>
              <a:ext uri="{FF2B5EF4-FFF2-40B4-BE49-F238E27FC236}">
                <a16:creationId xmlns:a16="http://schemas.microsoft.com/office/drawing/2014/main" id="{35A76AE2-0430-C278-E10B-81F0B5E01FA0}"/>
              </a:ext>
            </a:extLst>
          </p:cNvPr>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13" name="Google Shape;213;p33">
            <a:extLst>
              <a:ext uri="{FF2B5EF4-FFF2-40B4-BE49-F238E27FC236}">
                <a16:creationId xmlns:a16="http://schemas.microsoft.com/office/drawing/2014/main" id="{87088CA5-29D9-EB1E-BB24-BB138FCF6CD8}"/>
              </a:ext>
            </a:extLst>
          </p:cNvPr>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extLst>
      <p:ext uri="{BB962C8B-B14F-4D97-AF65-F5344CB8AC3E}">
        <p14:creationId xmlns:p14="http://schemas.microsoft.com/office/powerpoint/2010/main" val="169835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50" name="Picture 49">
            <a:extLst>
              <a:ext uri="{FF2B5EF4-FFF2-40B4-BE49-F238E27FC236}">
                <a16:creationId xmlns:a16="http://schemas.microsoft.com/office/drawing/2014/main" id="{72B2604E-9814-3FE4-3154-4C14BC67A43A}"/>
              </a:ext>
            </a:extLst>
          </p:cNvPr>
          <p:cNvPicPr>
            <a:picLocks noChangeAspect="1"/>
          </p:cNvPicPr>
          <p:nvPr/>
        </p:nvPicPr>
        <p:blipFill>
          <a:blip r:embed="rId3"/>
          <a:stretch>
            <a:fillRect/>
          </a:stretch>
        </p:blipFill>
        <p:spPr>
          <a:xfrm>
            <a:off x="447297" y="408878"/>
            <a:ext cx="8243219" cy="43355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31D56895-516D-9815-82C1-1C08EB4ABC64}"/>
            </a:ext>
          </a:extLst>
        </p:cNvPr>
        <p:cNvGrpSpPr/>
        <p:nvPr/>
      </p:nvGrpSpPr>
      <p:grpSpPr>
        <a:xfrm>
          <a:off x="0" y="0"/>
          <a:ext cx="0" cy="0"/>
          <a:chOff x="0" y="0"/>
          <a:chExt cx="0" cy="0"/>
        </a:xfrm>
      </p:grpSpPr>
      <p:sp>
        <p:nvSpPr>
          <p:cNvPr id="211" name="Google Shape;211;p33">
            <a:extLst>
              <a:ext uri="{FF2B5EF4-FFF2-40B4-BE49-F238E27FC236}">
                <a16:creationId xmlns:a16="http://schemas.microsoft.com/office/drawing/2014/main" id="{C472FB68-C3F7-A6AD-F667-A1954AD3136F}"/>
              </a:ext>
            </a:extLst>
          </p:cNvPr>
          <p:cNvSpPr txBox="1">
            <a:spLocks noGrp="1"/>
          </p:cNvSpPr>
          <p:nvPr>
            <p:ph type="title"/>
          </p:nvPr>
        </p:nvSpPr>
        <p:spPr>
          <a:xfrm>
            <a:off x="3403454" y="783550"/>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Architecture</a:t>
            </a:r>
            <a:endParaRPr dirty="0"/>
          </a:p>
        </p:txBody>
      </p:sp>
      <p:sp>
        <p:nvSpPr>
          <p:cNvPr id="212" name="Google Shape;212;p33">
            <a:extLst>
              <a:ext uri="{FF2B5EF4-FFF2-40B4-BE49-F238E27FC236}">
                <a16:creationId xmlns:a16="http://schemas.microsoft.com/office/drawing/2014/main" id="{C5878CE0-BCFB-CC89-31EE-F64AC0C089EE}"/>
              </a:ext>
            </a:extLst>
          </p:cNvPr>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13" name="Google Shape;213;p33">
            <a:extLst>
              <a:ext uri="{FF2B5EF4-FFF2-40B4-BE49-F238E27FC236}">
                <a16:creationId xmlns:a16="http://schemas.microsoft.com/office/drawing/2014/main" id="{7EF834C9-FAEF-6503-A26F-73043A2604C2}"/>
              </a:ext>
            </a:extLst>
          </p:cNvPr>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extLst>
      <p:ext uri="{BB962C8B-B14F-4D97-AF65-F5344CB8AC3E}">
        <p14:creationId xmlns:p14="http://schemas.microsoft.com/office/powerpoint/2010/main" val="33412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E4A74DA5-47A7-12E0-8A38-06EAA23A206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8D7BE0-AAB9-E8CC-769A-C41D3E1F64BD}"/>
              </a:ext>
            </a:extLst>
          </p:cNvPr>
          <p:cNvPicPr>
            <a:picLocks noChangeAspect="1"/>
          </p:cNvPicPr>
          <p:nvPr/>
        </p:nvPicPr>
        <p:blipFill>
          <a:blip r:embed="rId3"/>
          <a:stretch>
            <a:fillRect/>
          </a:stretch>
        </p:blipFill>
        <p:spPr>
          <a:xfrm>
            <a:off x="464352" y="642903"/>
            <a:ext cx="8215296" cy="3577212"/>
          </a:xfrm>
          <a:prstGeom prst="rect">
            <a:avLst/>
          </a:prstGeom>
        </p:spPr>
      </p:pic>
    </p:spTree>
    <p:extLst>
      <p:ext uri="{BB962C8B-B14F-4D97-AF65-F5344CB8AC3E}">
        <p14:creationId xmlns:p14="http://schemas.microsoft.com/office/powerpoint/2010/main" val="37979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C9B5EE3C-8DF3-A7D1-D830-874CE5DD4D1F}"/>
            </a:ext>
          </a:extLst>
        </p:cNvPr>
        <p:cNvGrpSpPr/>
        <p:nvPr/>
      </p:nvGrpSpPr>
      <p:grpSpPr>
        <a:xfrm>
          <a:off x="0" y="0"/>
          <a:ext cx="0" cy="0"/>
          <a:chOff x="0" y="0"/>
          <a:chExt cx="0" cy="0"/>
        </a:xfrm>
      </p:grpSpPr>
      <p:sp>
        <p:nvSpPr>
          <p:cNvPr id="211" name="Google Shape;211;p33">
            <a:extLst>
              <a:ext uri="{FF2B5EF4-FFF2-40B4-BE49-F238E27FC236}">
                <a16:creationId xmlns:a16="http://schemas.microsoft.com/office/drawing/2014/main" id="{2C57D02E-E3CE-C2C9-939E-949FC31CCF21}"/>
              </a:ext>
            </a:extLst>
          </p:cNvPr>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User</a:t>
            </a:r>
            <a:br>
              <a:rPr lang="en-US" dirty="0"/>
            </a:br>
            <a:r>
              <a:rPr lang="en-US" dirty="0"/>
              <a:t>Interface</a:t>
            </a:r>
            <a:endParaRPr dirty="0"/>
          </a:p>
        </p:txBody>
      </p:sp>
      <p:sp>
        <p:nvSpPr>
          <p:cNvPr id="212" name="Google Shape;212;p33">
            <a:extLst>
              <a:ext uri="{FF2B5EF4-FFF2-40B4-BE49-F238E27FC236}">
                <a16:creationId xmlns:a16="http://schemas.microsoft.com/office/drawing/2014/main" id="{BE9DA341-515A-C161-0B42-8DA839E16733}"/>
              </a:ext>
            </a:extLst>
          </p:cNvPr>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13" name="Google Shape;213;p33">
            <a:extLst>
              <a:ext uri="{FF2B5EF4-FFF2-40B4-BE49-F238E27FC236}">
                <a16:creationId xmlns:a16="http://schemas.microsoft.com/office/drawing/2014/main" id="{7B085A87-5B1F-E6A1-9F12-58A2A69F0426}"/>
              </a:ext>
            </a:extLst>
          </p:cNvPr>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extLst>
      <p:ext uri="{BB962C8B-B14F-4D97-AF65-F5344CB8AC3E}">
        <p14:creationId xmlns:p14="http://schemas.microsoft.com/office/powerpoint/2010/main" val="97139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1" name="Picture 20">
            <a:extLst>
              <a:ext uri="{FF2B5EF4-FFF2-40B4-BE49-F238E27FC236}">
                <a16:creationId xmlns:a16="http://schemas.microsoft.com/office/drawing/2014/main" id="{6AD46505-5E00-F0CE-3262-B4BBFFED464C}"/>
              </a:ext>
            </a:extLst>
          </p:cNvPr>
          <p:cNvPicPr>
            <a:picLocks noChangeAspect="1"/>
          </p:cNvPicPr>
          <p:nvPr/>
        </p:nvPicPr>
        <p:blipFill>
          <a:blip r:embed="rId3"/>
          <a:stretch>
            <a:fillRect/>
          </a:stretch>
        </p:blipFill>
        <p:spPr>
          <a:xfrm>
            <a:off x="958213" y="944136"/>
            <a:ext cx="7227573" cy="3822817"/>
          </a:xfrm>
          <a:prstGeom prst="rect">
            <a:avLst/>
          </a:prstGeom>
        </p:spPr>
      </p:pic>
      <p:sp>
        <p:nvSpPr>
          <p:cNvPr id="22" name="TextBox 21">
            <a:extLst>
              <a:ext uri="{FF2B5EF4-FFF2-40B4-BE49-F238E27FC236}">
                <a16:creationId xmlns:a16="http://schemas.microsoft.com/office/drawing/2014/main" id="{A2076776-B3C1-FE3D-F166-76FC0D718F5F}"/>
              </a:ext>
            </a:extLst>
          </p:cNvPr>
          <p:cNvSpPr txBox="1"/>
          <p:nvPr/>
        </p:nvSpPr>
        <p:spPr>
          <a:xfrm>
            <a:off x="783906" y="498087"/>
            <a:ext cx="7576186" cy="400110"/>
          </a:xfrm>
          <a:prstGeom prst="rect">
            <a:avLst/>
          </a:prstGeom>
          <a:noFill/>
        </p:spPr>
        <p:txBody>
          <a:bodyPr wrap="square" rtlCol="0">
            <a:spAutoFit/>
          </a:bodyPr>
          <a:lstStyle/>
          <a:p>
            <a:r>
              <a:rPr lang="en-US" sz="2000" dirty="0">
                <a:solidFill>
                  <a:schemeClr val="tx1"/>
                </a:solidFill>
              </a:rPr>
              <a:t>User Interface</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a:extLst>
            <a:ext uri="{FF2B5EF4-FFF2-40B4-BE49-F238E27FC236}">
              <a16:creationId xmlns:a16="http://schemas.microsoft.com/office/drawing/2014/main" id="{D15251AD-72CF-F5FE-F8ED-55E2C104014E}"/>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A3955E2E-151E-1D1F-C0EE-1176809473EB}"/>
              </a:ext>
            </a:extLst>
          </p:cNvPr>
          <p:cNvSpPr txBox="1"/>
          <p:nvPr/>
        </p:nvSpPr>
        <p:spPr>
          <a:xfrm>
            <a:off x="783906" y="498087"/>
            <a:ext cx="7576186" cy="400110"/>
          </a:xfrm>
          <a:prstGeom prst="rect">
            <a:avLst/>
          </a:prstGeom>
          <a:noFill/>
        </p:spPr>
        <p:txBody>
          <a:bodyPr wrap="square" rtlCol="0">
            <a:spAutoFit/>
          </a:bodyPr>
          <a:lstStyle/>
          <a:p>
            <a:r>
              <a:rPr lang="en-US" sz="2000" dirty="0">
                <a:solidFill>
                  <a:schemeClr val="tx1"/>
                </a:solidFill>
              </a:rPr>
              <a:t>User Interface</a:t>
            </a:r>
            <a:endParaRPr lang="en-IN" sz="2000" dirty="0">
              <a:solidFill>
                <a:schemeClr val="tx1"/>
              </a:solidFill>
            </a:endParaRPr>
          </a:p>
        </p:txBody>
      </p:sp>
      <p:pic>
        <p:nvPicPr>
          <p:cNvPr id="3" name="Picture 2">
            <a:extLst>
              <a:ext uri="{FF2B5EF4-FFF2-40B4-BE49-F238E27FC236}">
                <a16:creationId xmlns:a16="http://schemas.microsoft.com/office/drawing/2014/main" id="{8980F119-98F8-31D3-CA95-1BD2927BF50D}"/>
              </a:ext>
            </a:extLst>
          </p:cNvPr>
          <p:cNvPicPr>
            <a:picLocks noChangeAspect="1"/>
          </p:cNvPicPr>
          <p:nvPr/>
        </p:nvPicPr>
        <p:blipFill>
          <a:blip r:embed="rId3"/>
          <a:stretch>
            <a:fillRect/>
          </a:stretch>
        </p:blipFill>
        <p:spPr>
          <a:xfrm>
            <a:off x="937118" y="912203"/>
            <a:ext cx="7269763" cy="3733210"/>
          </a:xfrm>
          <a:prstGeom prst="rect">
            <a:avLst/>
          </a:prstGeom>
        </p:spPr>
      </p:pic>
    </p:spTree>
    <p:extLst>
      <p:ext uri="{BB962C8B-B14F-4D97-AF65-F5344CB8AC3E}">
        <p14:creationId xmlns:p14="http://schemas.microsoft.com/office/powerpoint/2010/main" val="2604499437"/>
      </p:ext>
    </p:extLst>
  </p:cSld>
  <p:clrMapOvr>
    <a:masterClrMapping/>
  </p:clrMapOvr>
</p:sld>
</file>

<file path=ppt/theme/theme1.xml><?xml version="1.0" encoding="utf-8"?>
<a:theme xmlns:a="http://schemas.openxmlformats.org/drawingml/2006/main"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On-screen Show (16:9)</PresentationFormat>
  <Paragraphs>111</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Doppio One</vt:lpstr>
      <vt:lpstr>Bebas Neue</vt:lpstr>
      <vt:lpstr>Segoe UI</vt:lpstr>
      <vt:lpstr>Cambria</vt:lpstr>
      <vt:lpstr>Encode Sans</vt:lpstr>
      <vt:lpstr>Encode Sans Condensed</vt:lpstr>
      <vt:lpstr>Wingdings</vt:lpstr>
      <vt:lpstr>Arial</vt:lpstr>
      <vt:lpstr>Computer Networking Project Proposal by Slidesgo</vt:lpstr>
      <vt:lpstr>Network Sniffer</vt:lpstr>
      <vt:lpstr>Table of contents</vt:lpstr>
      <vt:lpstr>Fundamentals</vt:lpstr>
      <vt:lpstr>PowerPoint Presentation</vt:lpstr>
      <vt:lpstr>Architecture</vt:lpstr>
      <vt:lpstr>PowerPoint Presentation</vt:lpstr>
      <vt:lpstr>User Interface</vt:lpstr>
      <vt:lpstr>PowerPoint Presentation</vt:lpstr>
      <vt:lpstr>PowerPoint Presentation</vt:lpstr>
      <vt:lpstr>PowerPoint Presentation</vt:lpstr>
      <vt:lpstr>Code Snippet</vt:lpstr>
      <vt:lpstr>Code Snippet</vt:lpstr>
      <vt:lpstr>Code Snippet</vt:lpstr>
      <vt:lpstr>Code Snippet</vt:lpstr>
      <vt:lpstr>Novel Features Competitive Analysis </vt:lpstr>
      <vt:lpstr>Novel Features</vt:lpstr>
      <vt:lpstr>PowerPoint Presentation</vt:lpstr>
      <vt:lpstr>Conclusion</vt:lpstr>
      <vt:lpstr>Conclusion</vt:lpstr>
      <vt:lpstr>Contributions</vt:lpstr>
      <vt:lpstr>Team Members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Suprajeet Suman</cp:lastModifiedBy>
  <cp:revision>2</cp:revision>
  <dcterms:modified xsi:type="dcterms:W3CDTF">2025-04-24T18:12:04Z</dcterms:modified>
</cp:coreProperties>
</file>