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607A0-9BB8-4BB8-BB5D-6C4F6B0D045C}" type="datetimeFigureOut">
              <a:rPr lang="en-IN" smtClean="0"/>
              <a:t>18-11-2019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EF820-0E2E-41E4-B3FE-C87272941A47}" type="slidenum">
              <a:rPr lang="en-IN" smtClean="0"/>
              <a:t>‹#›</a:t>
            </a:fld>
            <a:endParaRPr lang="en-IN"/>
          </a:p>
        </p:txBody>
      </p:sp>
    </p:spTree>
    <p:extLst>
      <p:ext uri="{BB962C8B-B14F-4D97-AF65-F5344CB8AC3E}">
        <p14:creationId xmlns:p14="http://schemas.microsoft.com/office/powerpoint/2010/main" val="384726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c        </a:t>
            </a:r>
          </a:p>
        </p:txBody>
      </p:sp>
      <p:sp>
        <p:nvSpPr>
          <p:cNvPr id="4" name="Slide Number Placeholder 3"/>
          <p:cNvSpPr>
            <a:spLocks noGrp="1"/>
          </p:cNvSpPr>
          <p:nvPr>
            <p:ph type="sldNum" sz="quarter" idx="5"/>
          </p:nvPr>
        </p:nvSpPr>
        <p:spPr/>
        <p:txBody>
          <a:bodyPr/>
          <a:lstStyle/>
          <a:p>
            <a:fld id="{E74EF820-0E2E-41E4-B3FE-C87272941A47}" type="slidenum">
              <a:rPr lang="en-IN" smtClean="0"/>
              <a:t>3</a:t>
            </a:fld>
            <a:endParaRPr lang="en-IN"/>
          </a:p>
        </p:txBody>
      </p:sp>
    </p:spTree>
    <p:extLst>
      <p:ext uri="{BB962C8B-B14F-4D97-AF65-F5344CB8AC3E}">
        <p14:creationId xmlns:p14="http://schemas.microsoft.com/office/powerpoint/2010/main" val="321647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914400" y="2130426"/>
            <a:ext cx="103632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Shape 17"/>
          <p:cNvSpPr txBox="1">
            <a:spLocks noGrp="1"/>
          </p:cNvSpPr>
          <p:nvPr>
            <p:ph type="subTitle" idx="1"/>
          </p:nvPr>
        </p:nvSpPr>
        <p:spPr>
          <a:xfrm>
            <a:off x="1828800" y="3886200"/>
            <a:ext cx="85344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Libre Baskerville"/>
              <a:buNone/>
              <a:defRPr sz="3200" b="0" i="0" u="none" strike="noStrike" cap="none">
                <a:solidFill>
                  <a:srgbClr val="888888"/>
                </a:solidFill>
                <a:latin typeface="Libre Baskerville"/>
                <a:ea typeface="Libre Baskerville"/>
                <a:cs typeface="Libre Baskerville"/>
                <a:sym typeface="Libre Baskerville"/>
              </a:defRPr>
            </a:lvl1pPr>
            <a:lvl2pPr marR="0" lvl="1" algn="ctr" rtl="0">
              <a:spcBef>
                <a:spcPts val="560"/>
              </a:spcBef>
              <a:spcAft>
                <a:spcPts val="0"/>
              </a:spcAft>
              <a:buClr>
                <a:srgbClr val="888888"/>
              </a:buClr>
              <a:buSzPts val="2800"/>
              <a:buFont typeface="Noto Sans Symbols"/>
              <a:buNone/>
              <a:defRPr sz="2800" b="0" i="0" u="none" strike="noStrike" cap="none">
                <a:solidFill>
                  <a:srgbClr val="888888"/>
                </a:solidFill>
                <a:latin typeface="Cambria"/>
                <a:ea typeface="Cambria"/>
                <a:cs typeface="Cambria"/>
                <a:sym typeface="Cambria"/>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mbria"/>
                <a:ea typeface="Cambria"/>
                <a:cs typeface="Cambria"/>
                <a:sym typeface="Cambria"/>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mbria"/>
                <a:ea typeface="Cambria"/>
                <a:cs typeface="Cambria"/>
                <a:sym typeface="Cambria"/>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r>
              <a:rPr lang="en-US"/>
              <a:t>Click to edit Master subtitle style</a:t>
            </a:r>
            <a:endParaRPr/>
          </a:p>
        </p:txBody>
      </p:sp>
      <p:sp>
        <p:nvSpPr>
          <p:cNvPr id="18" name="Shape 1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19" name="Shape 1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20" name="Shape 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1971798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74" name="Shape 74"/>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5" name="Shape 7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76" name="Shape 7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77" name="Shape 7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4165418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285038" y="1828800"/>
            <a:ext cx="5851525" cy="27432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80" name="Shape 80"/>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1" name="Shape 8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82" name="Shape 8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83" name="Shape 8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35781355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3" name="Shape 23"/>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4" name="Shape 24"/>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25" name="Shape 25"/>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26" name="Shape 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887385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963084" y="4406901"/>
            <a:ext cx="103632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Libre Baskerville"/>
              <a:buNone/>
              <a:defRPr sz="4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9" name="Shape 29"/>
          <p:cNvSpPr txBox="1">
            <a:spLocks noGrp="1"/>
          </p:cNvSpPr>
          <p:nvPr>
            <p:ph type="body" idx="1"/>
          </p:nvPr>
        </p:nvSpPr>
        <p:spPr>
          <a:xfrm>
            <a:off x="963084" y="2906713"/>
            <a:ext cx="103632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Libre Baskerville"/>
              <a:buNone/>
              <a:defRPr sz="2000" b="0" i="0" u="none" strike="noStrike" cap="none">
                <a:solidFill>
                  <a:srgbClr val="888888"/>
                </a:solidFill>
                <a:latin typeface="Libre Baskerville"/>
                <a:ea typeface="Libre Baskerville"/>
                <a:cs typeface="Libre Baskerville"/>
                <a:sym typeface="Libre Baskerville"/>
              </a:defRPr>
            </a:lvl1pPr>
            <a:lvl2pPr marL="914400" marR="0" lvl="1" indent="-228600" algn="l" rtl="0">
              <a:spcBef>
                <a:spcPts val="360"/>
              </a:spcBef>
              <a:spcAft>
                <a:spcPts val="0"/>
              </a:spcAft>
              <a:buClr>
                <a:srgbClr val="888888"/>
              </a:buClr>
              <a:buSzPts val="1800"/>
              <a:buFont typeface="Noto Sans Symbols"/>
              <a:buNone/>
              <a:defRPr sz="1800" b="0" i="0" u="none" strike="noStrike" cap="none">
                <a:solidFill>
                  <a:srgbClr val="888888"/>
                </a:solidFill>
                <a:latin typeface="Cambria"/>
                <a:ea typeface="Cambria"/>
                <a:cs typeface="Cambria"/>
                <a:sym typeface="Cambria"/>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mbria"/>
                <a:ea typeface="Cambria"/>
                <a:cs typeface="Cambria"/>
                <a:sym typeface="Cambria"/>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mbria"/>
                <a:ea typeface="Cambria"/>
                <a:cs typeface="Cambria"/>
                <a:sym typeface="Cambria"/>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pPr lvl="0"/>
            <a:r>
              <a:rPr lang="en-US"/>
              <a:t>Click to edit Master text styles</a:t>
            </a:r>
          </a:p>
        </p:txBody>
      </p:sp>
      <p:sp>
        <p:nvSpPr>
          <p:cNvPr id="30" name="Shape 30"/>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31" name="Shape 31"/>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32" name="Shape 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5963393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35" name="Shape 35"/>
          <p:cNvSpPr txBox="1">
            <a:spLocks noGrp="1"/>
          </p:cNvSpPr>
          <p:nvPr>
            <p:ph type="body" idx="1"/>
          </p:nvPr>
        </p:nvSpPr>
        <p:spPr>
          <a:xfrm>
            <a:off x="609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6" name="Shape 36"/>
          <p:cNvSpPr txBox="1">
            <a:spLocks noGrp="1"/>
          </p:cNvSpPr>
          <p:nvPr>
            <p:ph type="body" idx="2"/>
          </p:nvPr>
        </p:nvSpPr>
        <p:spPr>
          <a:xfrm>
            <a:off x="6197600" y="1600201"/>
            <a:ext cx="53848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Libre Baskerville"/>
              <a:buChar char="•"/>
              <a:defRPr sz="2800" b="0" i="0" u="none" strike="noStrike" cap="none">
                <a:solidFill>
                  <a:schemeClr val="dk1"/>
                </a:solidFill>
                <a:latin typeface="Libre Baskerville"/>
                <a:ea typeface="Libre Baskerville"/>
                <a:cs typeface="Libre Baskerville"/>
                <a:sym typeface="Libre Baskerville"/>
              </a:defRPr>
            </a:lvl1pPr>
            <a:lvl2pPr marL="914400" marR="0" lvl="1"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7" name="Shape 37"/>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38" name="Shape 38"/>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39" name="Shape 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7327595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42" name="Shape 42"/>
          <p:cNvSpPr txBox="1">
            <a:spLocks noGrp="1"/>
          </p:cNvSpPr>
          <p:nvPr>
            <p:ph type="body" idx="1"/>
          </p:nvPr>
        </p:nvSpPr>
        <p:spPr>
          <a:xfrm>
            <a:off x="609600" y="1535113"/>
            <a:ext cx="5386917"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3" name="Shape 43"/>
          <p:cNvSpPr txBox="1">
            <a:spLocks noGrp="1"/>
          </p:cNvSpPr>
          <p:nvPr>
            <p:ph type="body" idx="2"/>
          </p:nvPr>
        </p:nvSpPr>
        <p:spPr>
          <a:xfrm>
            <a:off x="609600" y="2174875"/>
            <a:ext cx="5386917"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4" name="Shape 44"/>
          <p:cNvSpPr txBox="1">
            <a:spLocks noGrp="1"/>
          </p:cNvSpPr>
          <p:nvPr>
            <p:ph type="body" idx="3"/>
          </p:nvPr>
        </p:nvSpPr>
        <p:spPr>
          <a:xfrm>
            <a:off x="6193368" y="1535113"/>
            <a:ext cx="5389033"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Libre Baskerville"/>
              <a:buNone/>
              <a:defRPr sz="2400" b="1"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400"/>
              </a:spcBef>
              <a:spcAft>
                <a:spcPts val="0"/>
              </a:spcAft>
              <a:buClr>
                <a:schemeClr val="dk1"/>
              </a:buClr>
              <a:buSzPts val="2000"/>
              <a:buFont typeface="Noto Sans Symbols"/>
              <a:buNone/>
              <a:defRPr sz="2000" b="1" i="0" u="none" strike="noStrike" cap="none">
                <a:solidFill>
                  <a:schemeClr val="dk1"/>
                </a:solidFill>
                <a:latin typeface="Cambria"/>
                <a:ea typeface="Cambria"/>
                <a:cs typeface="Cambria"/>
                <a:sym typeface="Cambria"/>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mbria"/>
                <a:ea typeface="Cambria"/>
                <a:cs typeface="Cambria"/>
                <a:sym typeface="Cambria"/>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mbria"/>
                <a:ea typeface="Cambria"/>
                <a:cs typeface="Cambria"/>
                <a:sym typeface="Cambria"/>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5" name="Shape 45"/>
          <p:cNvSpPr txBox="1">
            <a:spLocks noGrp="1"/>
          </p:cNvSpPr>
          <p:nvPr>
            <p:ph type="body" idx="4"/>
          </p:nvPr>
        </p:nvSpPr>
        <p:spPr>
          <a:xfrm>
            <a:off x="6193368" y="2174875"/>
            <a:ext cx="5389033"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Libre Baskerville"/>
              <a:buChar char="•"/>
              <a:defRPr sz="2400" b="0" i="0" u="none" strike="noStrike" cap="none">
                <a:solidFill>
                  <a:schemeClr val="dk1"/>
                </a:solidFill>
                <a:latin typeface="Libre Baskerville"/>
                <a:ea typeface="Libre Baskerville"/>
                <a:cs typeface="Libre Baskerville"/>
                <a:sym typeface="Libre Baskerville"/>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mbria"/>
                <a:ea typeface="Cambria"/>
                <a:cs typeface="Cambria"/>
                <a:sym typeface="Cambria"/>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6" name="Shape 46"/>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47" name="Shape 47"/>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48" name="Shape 4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8288400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51" name="Shape 51"/>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52" name="Shape 52"/>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53" name="Shape 5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22003233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56" name="Shape 56"/>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57" name="Shape 5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5515748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609601" y="273050"/>
            <a:ext cx="4011084"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0" name="Shape 60"/>
          <p:cNvSpPr txBox="1">
            <a:spLocks noGrp="1"/>
          </p:cNvSpPr>
          <p:nvPr>
            <p:ph type="body" idx="1"/>
          </p:nvPr>
        </p:nvSpPr>
        <p:spPr>
          <a:xfrm>
            <a:off x="4766733" y="273051"/>
            <a:ext cx="6815667"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1" name="Shape 61"/>
          <p:cNvSpPr txBox="1">
            <a:spLocks noGrp="1"/>
          </p:cNvSpPr>
          <p:nvPr>
            <p:ph type="body" idx="2"/>
          </p:nvPr>
        </p:nvSpPr>
        <p:spPr>
          <a:xfrm>
            <a:off x="609601" y="1435101"/>
            <a:ext cx="4011084"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Shape 62"/>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63" name="Shape 63"/>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64" name="Shape 6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8025765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2389717" y="4800600"/>
            <a:ext cx="73152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Libre Baskerville"/>
              <a:buNone/>
              <a:defRPr sz="2000" b="1"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67" name="Shape 67"/>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Libre Baskerville"/>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mbria"/>
                <a:ea typeface="Cambria"/>
                <a:cs typeface="Cambria"/>
                <a:sym typeface="Cambria"/>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mbria"/>
                <a:ea typeface="Cambria"/>
                <a:cs typeface="Cambria"/>
                <a:sym typeface="Cambria"/>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mbria"/>
                <a:ea typeface="Cambria"/>
                <a:cs typeface="Cambria"/>
                <a:sym typeface="Cambria"/>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8" name="Shape 68"/>
          <p:cNvSpPr txBox="1">
            <a:spLocks noGrp="1"/>
          </p:cNvSpPr>
          <p:nvPr>
            <p:ph type="body" idx="1"/>
          </p:nvPr>
        </p:nvSpPr>
        <p:spPr>
          <a:xfrm>
            <a:off x="2389717" y="5367338"/>
            <a:ext cx="73152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Libre Baskerville"/>
              <a:buNone/>
              <a:defRPr sz="1400" b="0" i="0" u="none" strike="noStrike" cap="none">
                <a:solidFill>
                  <a:schemeClr val="dk1"/>
                </a:solidFill>
                <a:latin typeface="Libre Baskerville"/>
                <a:ea typeface="Libre Baskerville"/>
                <a:cs typeface="Libre Baskerville"/>
                <a:sym typeface="Libre Baskerville"/>
              </a:defRPr>
            </a:lvl1pPr>
            <a:lvl2pPr marL="914400" marR="0" lvl="1" indent="-228600" algn="l" rtl="0">
              <a:spcBef>
                <a:spcPts val="240"/>
              </a:spcBef>
              <a:spcAft>
                <a:spcPts val="0"/>
              </a:spcAft>
              <a:buClr>
                <a:schemeClr val="dk1"/>
              </a:buClr>
              <a:buSzPts val="1200"/>
              <a:buFont typeface="Noto Sans Symbols"/>
              <a:buNone/>
              <a:defRPr sz="1200" b="0" i="0" u="none" strike="noStrike" cap="none">
                <a:solidFill>
                  <a:schemeClr val="dk1"/>
                </a:solidFill>
                <a:latin typeface="Cambria"/>
                <a:ea typeface="Cambria"/>
                <a:cs typeface="Cambria"/>
                <a:sym typeface="Cambria"/>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mbria"/>
                <a:ea typeface="Cambria"/>
                <a:cs typeface="Cambria"/>
                <a:sym typeface="Cambria"/>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mbria"/>
                <a:ea typeface="Cambria"/>
                <a:cs typeface="Cambria"/>
                <a:sym typeface="Cambria"/>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9" name="Shape 69"/>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70" name="Shape 70"/>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71" name="Shape 7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spTree>
    <p:extLst>
      <p:ext uri="{BB962C8B-B14F-4D97-AF65-F5344CB8AC3E}">
        <p14:creationId xmlns:p14="http://schemas.microsoft.com/office/powerpoint/2010/main" val="19102886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Libre Baskerville"/>
              <a:buNone/>
              <a:defRPr sz="4400" b="0" i="0" u="none" strike="noStrike" cap="none">
                <a:solidFill>
                  <a:schemeClr val="dk1"/>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Shape 7"/>
          <p:cNvSpPr txBox="1">
            <a:spLocks noGrp="1"/>
          </p:cNvSpPr>
          <p:nvPr>
            <p:ph type="body" idx="1"/>
          </p:nvPr>
        </p:nvSpPr>
        <p:spPr>
          <a:xfrm>
            <a:off x="609600" y="1600201"/>
            <a:ext cx="109728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Libre Baskerville"/>
              <a:buChar char="•"/>
              <a:defRPr sz="3200" b="0" i="0" u="none" strike="noStrike" cap="none">
                <a:solidFill>
                  <a:schemeClr val="dk1"/>
                </a:solidFill>
                <a:latin typeface="Libre Baskerville"/>
                <a:ea typeface="Libre Baskerville"/>
                <a:cs typeface="Libre Baskerville"/>
                <a:sym typeface="Libre Baskerville"/>
              </a:defRPr>
            </a:lvl1pPr>
            <a:lvl2pPr marL="914400" marR="0" lvl="1" indent="-406400" algn="l" rtl="0">
              <a:spcBef>
                <a:spcPts val="560"/>
              </a:spcBef>
              <a:spcAft>
                <a:spcPts val="0"/>
              </a:spcAft>
              <a:buClr>
                <a:schemeClr val="dk1"/>
              </a:buClr>
              <a:buSzPts val="2800"/>
              <a:buFont typeface="Noto Sans Symbols"/>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609600" y="6356351"/>
            <a:ext cx="2844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607E275-3E07-457B-8B7D-13274C69256D}" type="datetimeFigureOut">
              <a:rPr lang="en-IN" smtClean="0"/>
              <a:t>18-11-2019</a:t>
            </a:fld>
            <a:endParaRPr lang="en-IN"/>
          </a:p>
        </p:txBody>
      </p:sp>
      <p:sp>
        <p:nvSpPr>
          <p:cNvPr id="9" name="Shape 9"/>
          <p:cNvSpPr txBox="1">
            <a:spLocks noGrp="1"/>
          </p:cNvSpPr>
          <p:nvPr>
            <p:ph type="ftr" idx="11"/>
          </p:nvPr>
        </p:nvSpPr>
        <p:spPr>
          <a:xfrm>
            <a:off x="4165600" y="6356351"/>
            <a:ext cx="3860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0" name="Shape 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7C4E1ADF-A29C-4101-B98B-FF5C172F6D6A}" type="slidenum">
              <a:rPr lang="en-IN" smtClean="0"/>
              <a:t>‹#›</a:t>
            </a:fld>
            <a:endParaRPr lang="en-IN"/>
          </a:p>
        </p:txBody>
      </p:sp>
      <p:pic>
        <p:nvPicPr>
          <p:cNvPr id="11" name="Shape 11" descr="E:\Brand &amp; all that\Greatlearning Logo\Greatlearning Logo.jpg"/>
          <p:cNvPicPr preferRelativeResize="0"/>
          <p:nvPr/>
        </p:nvPicPr>
        <p:blipFill rotWithShape="1">
          <a:blip r:embed="rId13">
            <a:alphaModFix/>
          </a:blip>
          <a:srcRect l="19363" t="19598" r="17929" b="71117"/>
          <a:stretch/>
        </p:blipFill>
        <p:spPr>
          <a:xfrm>
            <a:off x="8576987" y="1"/>
            <a:ext cx="3598333" cy="565151"/>
          </a:xfrm>
          <a:prstGeom prst="rect">
            <a:avLst/>
          </a:prstGeom>
          <a:noFill/>
          <a:ln>
            <a:noFill/>
          </a:ln>
        </p:spPr>
      </p:pic>
      <p:grpSp>
        <p:nvGrpSpPr>
          <p:cNvPr id="12" name="Shape 12"/>
          <p:cNvGrpSpPr/>
          <p:nvPr/>
        </p:nvGrpSpPr>
        <p:grpSpPr>
          <a:xfrm>
            <a:off x="0" y="0"/>
            <a:ext cx="508000" cy="1371600"/>
            <a:chOff x="0" y="0"/>
            <a:chExt cx="381000" cy="1371600"/>
          </a:xfrm>
        </p:grpSpPr>
        <p:sp>
          <p:nvSpPr>
            <p:cNvPr id="13" name="Shape 13"/>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Shape 14"/>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Tree>
    <p:extLst>
      <p:ext uri="{BB962C8B-B14F-4D97-AF65-F5344CB8AC3E}">
        <p14:creationId xmlns:p14="http://schemas.microsoft.com/office/powerpoint/2010/main" val="34778040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tx1"/>
                </a:solidFill>
              </a:rPr>
              <a:t>Capstone Presentation</a:t>
            </a:r>
          </a:p>
        </p:txBody>
      </p:sp>
      <p:sp>
        <p:nvSpPr>
          <p:cNvPr id="3" name="Subtitle 2"/>
          <p:cNvSpPr>
            <a:spLocks noGrp="1"/>
          </p:cNvSpPr>
          <p:nvPr>
            <p:ph type="subTitle" idx="1"/>
          </p:nvPr>
        </p:nvSpPr>
        <p:spPr>
          <a:xfrm>
            <a:off x="3050787" y="3429000"/>
            <a:ext cx="5645624" cy="1752600"/>
          </a:xfrm>
        </p:spPr>
        <p:txBody>
          <a:bodyPr/>
          <a:lstStyle/>
          <a:p>
            <a:pPr marL="25400" indent="0" algn="just"/>
            <a:r>
              <a:rPr lang="en-US" b="1" dirty="0"/>
              <a:t>        </a:t>
            </a:r>
            <a:r>
              <a:rPr lang="en-US" b="1" dirty="0">
                <a:solidFill>
                  <a:schemeClr val="tx1"/>
                </a:solidFill>
              </a:rPr>
              <a:t>Taiwan: Customer Defaults</a:t>
            </a:r>
            <a:endParaRPr lang="en-IN" dirty="0">
              <a:solidFill>
                <a:schemeClr val="tx1"/>
              </a:solidFill>
            </a:endParaRPr>
          </a:p>
          <a:p>
            <a:pPr marL="25400" indent="0" algn="just"/>
            <a:endParaRPr lang="en-IN" sz="2000" dirty="0">
              <a:solidFill>
                <a:srgbClr val="FF0000"/>
              </a:solidFill>
            </a:endParaRPr>
          </a:p>
        </p:txBody>
      </p:sp>
      <p:sp>
        <p:nvSpPr>
          <p:cNvPr id="4" name="Rectangle 3">
            <a:extLst>
              <a:ext uri="{FF2B5EF4-FFF2-40B4-BE49-F238E27FC236}">
                <a16:creationId xmlns:a16="http://schemas.microsoft.com/office/drawing/2014/main" id="{4F776450-A892-46C6-A531-41EC3D679075}"/>
              </a:ext>
            </a:extLst>
          </p:cNvPr>
          <p:cNvSpPr/>
          <p:nvPr/>
        </p:nvSpPr>
        <p:spPr>
          <a:xfrm>
            <a:off x="7946572" y="5439947"/>
            <a:ext cx="4024604" cy="923330"/>
          </a:xfrm>
          <a:prstGeom prst="rect">
            <a:avLst/>
          </a:prstGeom>
        </p:spPr>
        <p:txBody>
          <a:bodyPr wrap="square">
            <a:spAutoFit/>
          </a:bodyPr>
          <a:lstStyle/>
          <a:p>
            <a:pPr>
              <a:spcAft>
                <a:spcPts val="0"/>
              </a:spcAft>
            </a:pPr>
            <a:r>
              <a:rPr lang="en-IN" i="1" u="sng" dirty="0">
                <a:solidFill>
                  <a:srgbClr val="4472C4"/>
                </a:solidFill>
                <a:latin typeface="Calibri" panose="020F0502020204030204" pitchFamily="34" charset="0"/>
                <a:ea typeface="Times New Roman" panose="02020603050405020304" pitchFamily="18" charset="0"/>
                <a:cs typeface="Times New Roman" panose="02020603050405020304" pitchFamily="18" charset="0"/>
              </a:rPr>
              <a:t>Submitted By:</a:t>
            </a:r>
            <a:endParaRPr lang="en-IN" sz="1200" i="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Wingdings" panose="05000000000000000000" pitchFamily="2" charset="2"/>
              <a:buChar char=""/>
            </a:pPr>
            <a:r>
              <a:rPr lang="en-US" i="1" dirty="0">
                <a:solidFill>
                  <a:srgbClr val="4472C4"/>
                </a:solidFill>
                <a:latin typeface="Calibri" panose="020F0502020204030204" pitchFamily="34" charset="0"/>
                <a:ea typeface="Times New Roman" panose="02020603050405020304" pitchFamily="18" charset="0"/>
                <a:cs typeface="Times New Roman" panose="02020603050405020304" pitchFamily="18" charset="0"/>
              </a:rPr>
              <a:t>Suprasanna Pradhan</a:t>
            </a:r>
            <a:endParaRPr lang="en-IN" sz="1200" i="1" dirty="0">
              <a:latin typeface="Calibri" panose="020F0502020204030204" pitchFamily="34" charset="0"/>
              <a:ea typeface="Times New Roman" panose="02020603050405020304" pitchFamily="18" charset="0"/>
              <a:cs typeface="Times New Roman" panose="02020603050405020304" pitchFamily="18" charset="0"/>
            </a:endParaRPr>
          </a:p>
          <a:p>
            <a:pPr marL="457200">
              <a:spcAft>
                <a:spcPts val="0"/>
              </a:spcAft>
            </a:pPr>
            <a:r>
              <a:rPr lang="en-US" i="1" dirty="0">
                <a:solidFill>
                  <a:srgbClr val="4472C4"/>
                </a:solidFill>
                <a:latin typeface="Calibri" panose="020F0502020204030204" pitchFamily="34" charset="0"/>
                <a:ea typeface="Times New Roman" panose="02020603050405020304" pitchFamily="18" charset="0"/>
                <a:cs typeface="Times New Roman" panose="02020603050405020304" pitchFamily="18" charset="0"/>
              </a:rPr>
              <a:t>BABI Dec -2018</a:t>
            </a:r>
            <a:endParaRPr lang="en-IN" sz="12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8984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 Understanding</a:t>
            </a:r>
          </a:p>
        </p:txBody>
      </p:sp>
      <p:sp>
        <p:nvSpPr>
          <p:cNvPr id="3" name="Text Placeholder 2"/>
          <p:cNvSpPr>
            <a:spLocks noGrp="1"/>
          </p:cNvSpPr>
          <p:nvPr>
            <p:ph type="body" idx="1"/>
          </p:nvPr>
        </p:nvSpPr>
        <p:spPr>
          <a:xfrm>
            <a:off x="609600" y="1310952"/>
            <a:ext cx="10972800" cy="4791269"/>
          </a:xfrm>
        </p:spPr>
        <p:txBody>
          <a:bodyPr/>
          <a:lstStyle/>
          <a:p>
            <a:pPr marL="25400" indent="0" algn="just">
              <a:buNone/>
            </a:pPr>
            <a:r>
              <a:rPr lang="en-US" sz="1600" b="1" dirty="0"/>
              <a:t>Problem Statement :</a:t>
            </a:r>
          </a:p>
          <a:p>
            <a:pPr marL="25400" indent="0">
              <a:buNone/>
            </a:pPr>
            <a:r>
              <a:rPr lang="en-US" sz="1600" dirty="0"/>
              <a:t>A Taiwan-based credit card issuer wants to better predict the possibility of default for its customers , trying to identify the key drivers that determine and minimize the risk . This would provide the appropriate information to offer credit card with adequate   credit limit . The issuer also needs to understand their current and potential customers and their future strategy, including the planning of offering targeted credit products to their customers.</a:t>
            </a:r>
          </a:p>
          <a:p>
            <a:pPr marL="25400" indent="0" algn="just">
              <a:buNone/>
            </a:pPr>
            <a:r>
              <a:rPr lang="en-IN" sz="1600" b="1" dirty="0"/>
              <a:t>Constrain:</a:t>
            </a:r>
            <a:endParaRPr lang="en-US" sz="1600" b="1" dirty="0"/>
          </a:p>
          <a:p>
            <a:pPr marL="25400" indent="0" algn="just">
              <a:buNone/>
            </a:pPr>
            <a:r>
              <a:rPr lang="en-US" sz="1600" dirty="0"/>
              <a:t>Carefully deciding what the dependent 0/1 variable is can be the most critical choice of a classification analysis. This decision typically depends on contextual knowledge and needs to be revisited multiple times throughout a data analytics project.</a:t>
            </a:r>
          </a:p>
          <a:p>
            <a:pPr marL="25400" indent="0" algn="just">
              <a:buNone/>
            </a:pPr>
            <a:r>
              <a:rPr lang="en-IN" sz="1600" b="1" dirty="0"/>
              <a:t>Scope:</a:t>
            </a:r>
            <a:endParaRPr lang="en-US" sz="1600" b="1" dirty="0"/>
          </a:p>
          <a:p>
            <a:pPr marL="25400" indent="0" algn="just">
              <a:buNone/>
            </a:pPr>
            <a:r>
              <a:rPr lang="en-US" sz="1600" dirty="0"/>
              <a:t>The credit card issuer has gathered information on 30000 customers. The dataset contains information on 24 variables, including demographic factors, credit data, history of payment, and bill statements of credit card customers from April 2005 to September 2005, as well as information on the outcome: did the customer default or not </a:t>
            </a:r>
          </a:p>
          <a:p>
            <a:pPr marL="25400" indent="0" algn="just">
              <a:buNone/>
            </a:pPr>
            <a:r>
              <a:rPr lang="en-IN" sz="1600" b="1" dirty="0"/>
              <a:t>Objectives:</a:t>
            </a:r>
          </a:p>
          <a:p>
            <a:pPr marL="25400" indent="0">
              <a:buNone/>
            </a:pPr>
            <a:r>
              <a:rPr lang="en-US" sz="1600" dirty="0"/>
              <a:t>From a Risk Management Perspective a Bank/Credit Card Company is more interested in minimizing their losses towards a particular customer.to compute the predictive accuracy of probability of default for a Taiwanese Credit Card Client. We have to predict the right value of probability of defaulters. </a:t>
            </a:r>
          </a:p>
          <a:p>
            <a:pPr marL="25400" indent="0" algn="just">
              <a:buNone/>
            </a:pPr>
            <a:endParaRPr lang="en-IN" sz="1600" dirty="0"/>
          </a:p>
        </p:txBody>
      </p:sp>
    </p:spTree>
    <p:extLst>
      <p:ext uri="{BB962C8B-B14F-4D97-AF65-F5344CB8AC3E}">
        <p14:creationId xmlns:p14="http://schemas.microsoft.com/office/powerpoint/2010/main" val="25250043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Modelling Approach Used &amp; why</a:t>
            </a:r>
          </a:p>
        </p:txBody>
      </p:sp>
      <p:sp>
        <p:nvSpPr>
          <p:cNvPr id="3" name="Text Placeholder 2"/>
          <p:cNvSpPr>
            <a:spLocks noGrp="1"/>
          </p:cNvSpPr>
          <p:nvPr>
            <p:ph type="body" idx="1"/>
          </p:nvPr>
        </p:nvSpPr>
        <p:spPr>
          <a:xfrm>
            <a:off x="544286" y="1222927"/>
            <a:ext cx="10972800" cy="5183154"/>
          </a:xfrm>
        </p:spPr>
        <p:txBody>
          <a:bodyPr/>
          <a:lstStyle/>
          <a:p>
            <a:pPr marL="25400" indent="0" algn="just">
              <a:buNone/>
            </a:pPr>
            <a:r>
              <a:rPr lang="en-IN" sz="1600" b="1" dirty="0"/>
              <a:t>These models we have used to predict the right value:</a:t>
            </a:r>
          </a:p>
          <a:p>
            <a:pPr marL="25400" indent="0">
              <a:buNone/>
            </a:pPr>
            <a:r>
              <a:rPr lang="en-US" sz="1600" b="1" dirty="0"/>
              <a:t>Logistic Regression</a:t>
            </a:r>
            <a:r>
              <a:rPr lang="en-US" sz="1600" dirty="0"/>
              <a:t>: Since the dependent variable is binary  and we  need check the multicollinearity of the variable  before preparing the final model of logistic regression. We found six variables are carried out  good coefficient and four of them are negative coefficient ,only two predictor show positive impact . Further we expected the other model may perform better</a:t>
            </a:r>
          </a:p>
          <a:p>
            <a:pPr marL="25400" indent="0">
              <a:buNone/>
            </a:pPr>
            <a:r>
              <a:rPr lang="en-US" sz="1600" b="1" dirty="0"/>
              <a:t>CART : </a:t>
            </a:r>
            <a:r>
              <a:rPr lang="en-US" sz="1600" dirty="0"/>
              <a:t>The CART method is able determine the complex interactions among variables in the final tree, in contrast to identifying and defining the interactions in a multivariable logistic regression model. After pruned  the AUC value found 76%, so we decide to check other models. </a:t>
            </a:r>
          </a:p>
          <a:p>
            <a:pPr marL="25400" indent="0">
              <a:buNone/>
            </a:pPr>
            <a:r>
              <a:rPr lang="en-US" sz="1600" b="1" dirty="0"/>
              <a:t>Random Forest: </a:t>
            </a:r>
            <a:r>
              <a:rPr lang="en-US" sz="1600" dirty="0"/>
              <a:t>RF is tree-based strategies naturally it ranks by how well the model improve the purity of the node. This mean decrease in impurity over all trees (called </a:t>
            </a:r>
            <a:r>
              <a:rPr lang="en-US" sz="1600" dirty="0" err="1"/>
              <a:t>gini</a:t>
            </a:r>
            <a:r>
              <a:rPr lang="en-US" sz="1600" dirty="0"/>
              <a:t> impurity)and It reduces the complexity of a model and makes it easier to interpret.</a:t>
            </a:r>
          </a:p>
          <a:p>
            <a:pPr marL="25400" indent="0">
              <a:buNone/>
            </a:pPr>
            <a:r>
              <a:rPr lang="en-US" sz="1600" b="1" dirty="0"/>
              <a:t>KNN Classification</a:t>
            </a:r>
            <a:r>
              <a:rPr lang="en-US" sz="1600" dirty="0"/>
              <a:t>: KNN is a non-parametric model which means that it does not make any assumptions about the data set. It finds intense application in pattern recognition, data mining and intrusion detection</a:t>
            </a:r>
          </a:p>
          <a:p>
            <a:pPr marL="25400" indent="0">
              <a:buNone/>
            </a:pPr>
            <a:r>
              <a:rPr lang="en-US" sz="1600" b="1" dirty="0"/>
              <a:t>Naive Bayes </a:t>
            </a:r>
            <a:r>
              <a:rPr lang="en-US" sz="1600" dirty="0"/>
              <a:t>-</a:t>
            </a:r>
            <a:r>
              <a:rPr lang="en-IN" sz="1600" dirty="0"/>
              <a:t>The Bayes theorem is used to calculate the conditional probability, it provide the equal opportunities to all variables  hence we thought the model will </a:t>
            </a:r>
            <a:r>
              <a:rPr lang="en-US" sz="1600" dirty="0"/>
              <a:t>perform better compare to other models </a:t>
            </a:r>
          </a:p>
          <a:p>
            <a:pPr marL="25400" indent="0">
              <a:buNone/>
            </a:pPr>
            <a:r>
              <a:rPr lang="en-US" sz="1600" b="1" dirty="0"/>
              <a:t>Bagging  and Boosting </a:t>
            </a:r>
            <a:r>
              <a:rPr lang="en-US" sz="1600" dirty="0"/>
              <a:t>:Bagging and Boosting decrease the variance of  single estimate as they combine several estimates from different models. So the result may be a model with </a:t>
            </a:r>
            <a:r>
              <a:rPr lang="en-US" sz="1600" b="1" dirty="0"/>
              <a:t>higher stability</a:t>
            </a:r>
            <a:r>
              <a:rPr lang="en-US" sz="1600" dirty="0"/>
              <a:t>.</a:t>
            </a:r>
          </a:p>
          <a:p>
            <a:pPr marL="25400" indent="0">
              <a:buNone/>
            </a:pPr>
            <a:r>
              <a:rPr lang="en-US" sz="1600" b="1" dirty="0"/>
              <a:t>KNN Cross Folding </a:t>
            </a:r>
            <a:r>
              <a:rPr lang="en-US" sz="1600" dirty="0"/>
              <a:t>:The k-fold cross-validation procedure is repeated n times, where importantly, the data sample is shuffled prior to each repetition, which results in a different split of the sample from the data set.</a:t>
            </a:r>
          </a:p>
          <a:p>
            <a:pPr marL="25400" indent="0">
              <a:buNone/>
            </a:pPr>
            <a:endParaRPr lang="en-IN" sz="1600" dirty="0"/>
          </a:p>
          <a:p>
            <a:pPr marL="25400" indent="0">
              <a:buNone/>
            </a:pPr>
            <a:endParaRPr lang="en-IN" dirty="0"/>
          </a:p>
        </p:txBody>
      </p:sp>
    </p:spTree>
    <p:extLst>
      <p:ext uri="{BB962C8B-B14F-4D97-AF65-F5344CB8AC3E}">
        <p14:creationId xmlns:p14="http://schemas.microsoft.com/office/powerpoint/2010/main" val="3010653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from Analysis</a:t>
            </a:r>
          </a:p>
        </p:txBody>
      </p:sp>
      <p:sp>
        <p:nvSpPr>
          <p:cNvPr id="3" name="Text Placeholder 2"/>
          <p:cNvSpPr>
            <a:spLocks noGrp="1"/>
          </p:cNvSpPr>
          <p:nvPr>
            <p:ph type="body" idx="1"/>
          </p:nvPr>
        </p:nvSpPr>
        <p:spPr>
          <a:xfrm>
            <a:off x="609600" y="1166018"/>
            <a:ext cx="10972800" cy="4525963"/>
          </a:xfrm>
        </p:spPr>
        <p:txBody>
          <a:bodyPr/>
          <a:lstStyle/>
          <a:p>
            <a:pPr marL="25400" indent="0">
              <a:buNone/>
            </a:pPr>
            <a:endParaRPr lang="en-IN" sz="1600" dirty="0"/>
          </a:p>
          <a:p>
            <a:pPr>
              <a:buSzPct val="100000"/>
            </a:pPr>
            <a:r>
              <a:rPr lang="en-US" sz="1600" dirty="0"/>
              <a:t>We found data set consisted 30000 observations with 25 variables.</a:t>
            </a:r>
            <a:endParaRPr lang="en-IN" sz="1600" dirty="0"/>
          </a:p>
          <a:p>
            <a:pPr lvl="0">
              <a:buSzPct val="100000"/>
            </a:pPr>
            <a:r>
              <a:rPr lang="en-US" sz="1600" dirty="0"/>
              <a:t>The categorical data value like Sex , marital status and education  has changed to numeric value . </a:t>
            </a:r>
            <a:endParaRPr lang="en-IN" sz="1600" dirty="0"/>
          </a:p>
          <a:p>
            <a:pPr lvl="0">
              <a:buSzPct val="100000"/>
            </a:pPr>
            <a:r>
              <a:rPr lang="en-US" sz="1600" dirty="0"/>
              <a:t>We have realized that 22.1 % percent defaulter and 77.9% are not default cases </a:t>
            </a:r>
            <a:endParaRPr lang="en-IN" sz="1600" dirty="0"/>
          </a:p>
          <a:p>
            <a:pPr lvl="0">
              <a:buSzPct val="100000"/>
            </a:pPr>
            <a:r>
              <a:rPr lang="en-US" sz="1600" dirty="0"/>
              <a:t>Default category whereas male customer is 9.6% and female category shows 12.5% leaning to defaulted</a:t>
            </a:r>
            <a:endParaRPr lang="en-IN" sz="1600" dirty="0"/>
          </a:p>
          <a:p>
            <a:pPr lvl="0">
              <a:buSzPct val="100000"/>
            </a:pPr>
            <a:r>
              <a:rPr lang="en-US" sz="1600" dirty="0"/>
              <a:t>University level - graduate or PG is more into default side </a:t>
            </a:r>
            <a:endParaRPr lang="en-IN" sz="1600" dirty="0"/>
          </a:p>
          <a:p>
            <a:pPr lvl="0">
              <a:buSzPct val="100000"/>
            </a:pPr>
            <a:r>
              <a:rPr lang="en-US" sz="1600" dirty="0"/>
              <a:t>Married customers somehow lean towards defaulter </a:t>
            </a:r>
            <a:endParaRPr lang="en-IN" sz="1600" dirty="0"/>
          </a:p>
          <a:p>
            <a:pPr lvl="0">
              <a:buSzPct val="100000"/>
            </a:pPr>
            <a:r>
              <a:rPr lang="en-US" sz="1600" dirty="0"/>
              <a:t>Average age of 25 to 30 is the highest risk . </a:t>
            </a:r>
            <a:endParaRPr lang="en-IN" sz="1600" dirty="0"/>
          </a:p>
          <a:p>
            <a:pPr lvl="0">
              <a:buSzPct val="100000"/>
            </a:pPr>
            <a:r>
              <a:rPr lang="en-US" sz="1600" dirty="0"/>
              <a:t>We have also checked the multicollinearity problems is existed in the data set , pay status categorical variables are dependent on each other and impact of REPAY_ SEP to REPAY_APR variables to default. Payment DEFAULT is high. </a:t>
            </a:r>
            <a:endParaRPr lang="en-IN" sz="1600" dirty="0"/>
          </a:p>
          <a:p>
            <a:pPr lvl="0">
              <a:buSzPct val="100000"/>
            </a:pPr>
            <a:r>
              <a:rPr lang="en-US" sz="1600" dirty="0"/>
              <a:t>We have also created some dummy variables like ratio of the payment for each month SEP to APR and balance amount month wise from SEP to APR . </a:t>
            </a:r>
            <a:endParaRPr lang="en-IN" sz="1600" dirty="0"/>
          </a:p>
          <a:p>
            <a:pPr lvl="0">
              <a:buSzPct val="100000"/>
            </a:pPr>
            <a:r>
              <a:rPr lang="en-US" sz="1600" dirty="0"/>
              <a:t>We have added some new variables  like payment ratio , timely payment and found  in September22%, August 14%, July 14%, June 11%, May 09 and April it is 10% customer are paid on time</a:t>
            </a:r>
            <a:endParaRPr lang="en-IN" sz="1600" dirty="0"/>
          </a:p>
          <a:p>
            <a:pPr lvl="0">
              <a:buSzPct val="100000"/>
            </a:pPr>
            <a:r>
              <a:rPr lang="en-US" sz="1600" dirty="0"/>
              <a:t>Performed  FA and created final data set with new variables (enclosed train data set below)</a:t>
            </a:r>
            <a:endParaRPr lang="en-IN" sz="1600" dirty="0"/>
          </a:p>
          <a:p>
            <a:pPr lvl="0">
              <a:buSzPct val="100000"/>
            </a:pPr>
            <a:r>
              <a:rPr lang="en-US" sz="1600" dirty="0"/>
              <a:t>Performed  data split with balancing of the samples in test and train data set  </a:t>
            </a:r>
            <a:endParaRPr lang="en-IN" sz="1600" dirty="0"/>
          </a:p>
          <a:p>
            <a:endParaRPr lang="en-IN" dirty="0"/>
          </a:p>
        </p:txBody>
      </p:sp>
    </p:spTree>
    <p:extLst>
      <p:ext uri="{BB962C8B-B14F-4D97-AF65-F5344CB8AC3E}">
        <p14:creationId xmlns:p14="http://schemas.microsoft.com/office/powerpoint/2010/main" val="17504807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Recommendations</a:t>
            </a:r>
          </a:p>
        </p:txBody>
      </p:sp>
      <p:sp>
        <p:nvSpPr>
          <p:cNvPr id="3" name="Text Placeholder 2"/>
          <p:cNvSpPr>
            <a:spLocks noGrp="1"/>
          </p:cNvSpPr>
          <p:nvPr>
            <p:ph type="body" idx="1"/>
          </p:nvPr>
        </p:nvSpPr>
        <p:spPr>
          <a:xfrm>
            <a:off x="609597" y="846138"/>
            <a:ext cx="10972800" cy="4525963"/>
          </a:xfrm>
        </p:spPr>
        <p:txBody>
          <a:bodyPr/>
          <a:lstStyle/>
          <a:p>
            <a:pPr marL="25400" indent="0">
              <a:buNone/>
            </a:pPr>
            <a:endParaRPr lang="en-IN" dirty="0"/>
          </a:p>
          <a:p>
            <a:endParaRPr lang="en-IN" dirty="0"/>
          </a:p>
        </p:txBody>
      </p:sp>
      <p:sp>
        <p:nvSpPr>
          <p:cNvPr id="6" name="Rectangle 5">
            <a:extLst>
              <a:ext uri="{FF2B5EF4-FFF2-40B4-BE49-F238E27FC236}">
                <a16:creationId xmlns:a16="http://schemas.microsoft.com/office/drawing/2014/main" id="{2162DEE8-EDF2-40D4-8C18-CA65CF983B59}"/>
              </a:ext>
            </a:extLst>
          </p:cNvPr>
          <p:cNvSpPr/>
          <p:nvPr/>
        </p:nvSpPr>
        <p:spPr>
          <a:xfrm>
            <a:off x="385663" y="2052264"/>
            <a:ext cx="11196734" cy="3785652"/>
          </a:xfrm>
          <a:prstGeom prst="rect">
            <a:avLst/>
          </a:prstGeom>
        </p:spPr>
        <p:txBody>
          <a:bodyPr wrap="square">
            <a:spAutoFit/>
          </a:bodyPr>
          <a:lstStyle/>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Libre Baskerville"/>
            </a:endParaRPr>
          </a:p>
          <a:p>
            <a:endParaRPr lang="en-US" dirty="0">
              <a:latin typeface="Libre Baskerville"/>
            </a:endParaRPr>
          </a:p>
          <a:p>
            <a:pPr marL="285750" indent="-285750">
              <a:buFont typeface="Arial" panose="020B0604020202020204" pitchFamily="34" charset="0"/>
              <a:buChar char="•"/>
            </a:pPr>
            <a:r>
              <a:rPr lang="en-US" sz="1600" dirty="0">
                <a:latin typeface="Libre Baskerville"/>
              </a:rPr>
              <a:t>The best models are  </a:t>
            </a:r>
            <a:r>
              <a:rPr lang="en-US" sz="1600" b="1" dirty="0">
                <a:latin typeface="Libre Baskerville"/>
              </a:rPr>
              <a:t>Logistic Regression</a:t>
            </a:r>
            <a:r>
              <a:rPr lang="en-US" sz="1600" dirty="0">
                <a:latin typeface="Libre Baskerville"/>
              </a:rPr>
              <a:t> , by which we  predicted with </a:t>
            </a:r>
            <a:r>
              <a:rPr lang="en-US" sz="1600" b="1" dirty="0">
                <a:latin typeface="Libre Baskerville"/>
              </a:rPr>
              <a:t>87 % accuracy</a:t>
            </a:r>
            <a:r>
              <a:rPr lang="en-US" sz="1600" dirty="0">
                <a:latin typeface="Libre Baskerville"/>
              </a:rPr>
              <a:t>, whether a customer is likely to default next month. Whereas </a:t>
            </a:r>
            <a:r>
              <a:rPr lang="en-US" sz="1600" b="1" dirty="0">
                <a:latin typeface="Libre Baskerville"/>
              </a:rPr>
              <a:t>XGBOOST method can 77% accuracy .</a:t>
            </a:r>
            <a:endParaRPr lang="en-IN" sz="1600" dirty="0">
              <a:latin typeface="Libre Baskerville"/>
            </a:endParaRPr>
          </a:p>
          <a:p>
            <a:pPr marL="285750" indent="-285750">
              <a:buFont typeface="Arial" panose="020B0604020202020204" pitchFamily="34" charset="0"/>
              <a:buChar char="•"/>
            </a:pPr>
            <a:r>
              <a:rPr lang="en-US" sz="1600" dirty="0">
                <a:latin typeface="Libre Baskerville"/>
              </a:rPr>
              <a:t>The strongest predictors of default are the </a:t>
            </a:r>
            <a:r>
              <a:rPr lang="en-US" sz="1600" b="1" dirty="0">
                <a:latin typeface="Libre Baskerville"/>
              </a:rPr>
              <a:t>PAY_X (</a:t>
            </a:r>
            <a:r>
              <a:rPr lang="en-US" sz="1600" b="1" dirty="0" err="1">
                <a:latin typeface="Libre Baskerville"/>
              </a:rPr>
              <a:t>ie</a:t>
            </a:r>
            <a:r>
              <a:rPr lang="en-US" sz="1600" b="1" dirty="0">
                <a:latin typeface="Libre Baskerville"/>
              </a:rPr>
              <a:t> the repayment status in previous months), the LIMIT_BAL &amp; the PAY_AMTX (amount paid in previous months)</a:t>
            </a:r>
            <a:r>
              <a:rPr lang="en-US" sz="1600" dirty="0">
                <a:latin typeface="Libre Baskerville"/>
              </a:rPr>
              <a:t>.</a:t>
            </a:r>
          </a:p>
          <a:p>
            <a:pPr marL="285750" indent="-285750">
              <a:buFont typeface="Arial" panose="020B0604020202020204" pitchFamily="34" charset="0"/>
              <a:buChar char="•"/>
            </a:pPr>
            <a:r>
              <a:rPr lang="en-US" sz="1600" dirty="0">
                <a:latin typeface="Libre Baskerville"/>
              </a:rPr>
              <a:t>We have seen also that being Female, More educated, Single and between 30-40years old means a customer is more likely to make payments on time.</a:t>
            </a:r>
          </a:p>
          <a:p>
            <a:endParaRPr lang="en-IN" dirty="0"/>
          </a:p>
        </p:txBody>
      </p:sp>
      <p:graphicFrame>
        <p:nvGraphicFramePr>
          <p:cNvPr id="10" name="Table 9">
            <a:extLst>
              <a:ext uri="{FF2B5EF4-FFF2-40B4-BE49-F238E27FC236}">
                <a16:creationId xmlns:a16="http://schemas.microsoft.com/office/drawing/2014/main" id="{44DDB272-03AA-4EE6-B2AF-0EE21B55E4EF}"/>
              </a:ext>
            </a:extLst>
          </p:cNvPr>
          <p:cNvGraphicFramePr>
            <a:graphicFrameLocks noGrp="1"/>
          </p:cNvGraphicFramePr>
          <p:nvPr>
            <p:extLst>
              <p:ext uri="{D42A27DB-BD31-4B8C-83A1-F6EECF244321}">
                <p14:modId xmlns:p14="http://schemas.microsoft.com/office/powerpoint/2010/main" val="1000211842"/>
              </p:ext>
            </p:extLst>
          </p:nvPr>
        </p:nvGraphicFramePr>
        <p:xfrm>
          <a:off x="737117" y="1485899"/>
          <a:ext cx="7212565" cy="2298597"/>
        </p:xfrm>
        <a:graphic>
          <a:graphicData uri="http://schemas.openxmlformats.org/drawingml/2006/table">
            <a:tbl>
              <a:tblPr firstRow="1" firstCol="1" bandRow="1">
                <a:tableStyleId>{2D5ABB26-0587-4C30-8999-92F81FD0307C}</a:tableStyleId>
              </a:tblPr>
              <a:tblGrid>
                <a:gridCol w="3965349">
                  <a:extLst>
                    <a:ext uri="{9D8B030D-6E8A-4147-A177-3AD203B41FA5}">
                      <a16:colId xmlns:a16="http://schemas.microsoft.com/office/drawing/2014/main" val="2548982430"/>
                    </a:ext>
                  </a:extLst>
                </a:gridCol>
                <a:gridCol w="3247216">
                  <a:extLst>
                    <a:ext uri="{9D8B030D-6E8A-4147-A177-3AD203B41FA5}">
                      <a16:colId xmlns:a16="http://schemas.microsoft.com/office/drawing/2014/main" val="1014894154"/>
                    </a:ext>
                  </a:extLst>
                </a:gridCol>
              </a:tblGrid>
              <a:tr h="286917">
                <a:tc>
                  <a:txBody>
                    <a:bodyPr/>
                    <a:lstStyle/>
                    <a:p>
                      <a:pPr algn="l" fontAlgn="ctr"/>
                      <a:r>
                        <a:rPr lang="en-IN" sz="1600" b="1" u="none" strike="noStrike" dirty="0">
                          <a:effectLst/>
                          <a:latin typeface="Libre Baskerville"/>
                        </a:rPr>
                        <a:t>Models</a:t>
                      </a:r>
                      <a:endParaRPr lang="en-IN" sz="1600" b="1" i="0" u="none" strike="noStrike" dirty="0">
                        <a:solidFill>
                          <a:schemeClr val="tx1"/>
                        </a:solidFill>
                        <a:effectLst/>
                        <a:latin typeface="Libre Baskerville"/>
                      </a:endParaRPr>
                    </a:p>
                  </a:txBody>
                  <a:tcPr marL="7620" marR="7620" marT="7620" marB="0" anchor="ctr"/>
                </a:tc>
                <a:tc>
                  <a:txBody>
                    <a:bodyPr/>
                    <a:lstStyle/>
                    <a:p>
                      <a:pPr algn="ctr" fontAlgn="ctr"/>
                      <a:r>
                        <a:rPr lang="en-IN" sz="1600" b="1" u="none" strike="noStrike" dirty="0">
                          <a:effectLst/>
                          <a:latin typeface="Libre Baskerville"/>
                        </a:rPr>
                        <a:t>Accuracy</a:t>
                      </a:r>
                      <a:endParaRPr lang="en-IN" sz="1600" b="1"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2345696508"/>
                  </a:ext>
                </a:extLst>
              </a:tr>
              <a:tr h="225749">
                <a:tc>
                  <a:txBody>
                    <a:bodyPr/>
                    <a:lstStyle/>
                    <a:p>
                      <a:pPr algn="l" fontAlgn="ctr"/>
                      <a:r>
                        <a:rPr lang="en-IN" sz="1600" u="none" strike="noStrike" dirty="0">
                          <a:effectLst/>
                          <a:latin typeface="Libre Baskerville"/>
                        </a:rPr>
                        <a:t>Logistic Regression </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87%</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3590537070"/>
                  </a:ext>
                </a:extLst>
              </a:tr>
              <a:tr h="225749">
                <a:tc>
                  <a:txBody>
                    <a:bodyPr/>
                    <a:lstStyle/>
                    <a:p>
                      <a:pPr algn="l" fontAlgn="ctr"/>
                      <a:r>
                        <a:rPr lang="en-IN" sz="1600" u="none" strike="noStrike" dirty="0">
                          <a:effectLst/>
                          <a:latin typeface="Libre Baskerville"/>
                        </a:rPr>
                        <a:t>CART</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76%</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2434461629"/>
                  </a:ext>
                </a:extLst>
              </a:tr>
              <a:tr h="225749">
                <a:tc>
                  <a:txBody>
                    <a:bodyPr/>
                    <a:lstStyle/>
                    <a:p>
                      <a:pPr algn="l" fontAlgn="ctr"/>
                      <a:r>
                        <a:rPr lang="en-IN" sz="1600" u="none" strike="noStrike" dirty="0">
                          <a:effectLst/>
                          <a:latin typeface="Libre Baskerville"/>
                        </a:rPr>
                        <a:t>Random Forest </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76%</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501311743"/>
                  </a:ext>
                </a:extLst>
              </a:tr>
              <a:tr h="225749">
                <a:tc>
                  <a:txBody>
                    <a:bodyPr/>
                    <a:lstStyle/>
                    <a:p>
                      <a:pPr algn="l" fontAlgn="ctr"/>
                      <a:r>
                        <a:rPr lang="en-IN" sz="1600" u="none" strike="noStrike" dirty="0">
                          <a:effectLst/>
                          <a:latin typeface="Libre Baskerville"/>
                        </a:rPr>
                        <a:t>KNN</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66%</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17719780"/>
                  </a:ext>
                </a:extLst>
              </a:tr>
              <a:tr h="225749">
                <a:tc>
                  <a:txBody>
                    <a:bodyPr/>
                    <a:lstStyle/>
                    <a:p>
                      <a:pPr algn="l" fontAlgn="ctr"/>
                      <a:r>
                        <a:rPr lang="en-IN" sz="1600" u="none" strike="noStrike" dirty="0">
                          <a:effectLst/>
                          <a:latin typeface="Libre Baskerville"/>
                        </a:rPr>
                        <a:t>NB</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73%</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680405955"/>
                  </a:ext>
                </a:extLst>
              </a:tr>
              <a:tr h="225749">
                <a:tc>
                  <a:txBody>
                    <a:bodyPr/>
                    <a:lstStyle/>
                    <a:p>
                      <a:pPr algn="l" fontAlgn="ctr"/>
                      <a:r>
                        <a:rPr lang="en-IN" sz="1600" u="none" strike="noStrike" dirty="0">
                          <a:effectLst/>
                          <a:latin typeface="Libre Baskerville"/>
                        </a:rPr>
                        <a:t>Bagging </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76%</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746228476"/>
                  </a:ext>
                </a:extLst>
              </a:tr>
              <a:tr h="225749">
                <a:tc>
                  <a:txBody>
                    <a:bodyPr/>
                    <a:lstStyle/>
                    <a:p>
                      <a:pPr algn="l" fontAlgn="ctr"/>
                      <a:r>
                        <a:rPr lang="en-IN" sz="1600" u="none" strike="noStrike" dirty="0">
                          <a:effectLst/>
                          <a:latin typeface="Libre Baskerville"/>
                        </a:rPr>
                        <a:t>Boosting </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77%</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849021773"/>
                  </a:ext>
                </a:extLst>
              </a:tr>
              <a:tr h="225749">
                <a:tc>
                  <a:txBody>
                    <a:bodyPr/>
                    <a:lstStyle/>
                    <a:p>
                      <a:pPr algn="l" fontAlgn="ctr"/>
                      <a:r>
                        <a:rPr lang="en-IN" sz="1600" u="none" strike="noStrike" dirty="0">
                          <a:effectLst/>
                          <a:latin typeface="Libre Baskerville"/>
                        </a:rPr>
                        <a:t>K-</a:t>
                      </a:r>
                      <a:r>
                        <a:rPr lang="en-IN" sz="1600" u="none" strike="noStrike" dirty="0" err="1">
                          <a:effectLst/>
                          <a:latin typeface="Libre Baskerville"/>
                        </a:rPr>
                        <a:t>flod</a:t>
                      </a:r>
                      <a:endParaRPr lang="en-IN" sz="1600" b="0" i="0" u="none" strike="noStrike" dirty="0">
                        <a:solidFill>
                          <a:schemeClr val="tx1"/>
                        </a:solidFill>
                        <a:effectLst/>
                        <a:latin typeface="Libre Baskerville"/>
                      </a:endParaRPr>
                    </a:p>
                  </a:txBody>
                  <a:tcPr marL="7620" marR="7620" marT="7620" marB="0" anchor="ctr"/>
                </a:tc>
                <a:tc>
                  <a:txBody>
                    <a:bodyPr/>
                    <a:lstStyle/>
                    <a:p>
                      <a:pPr algn="ctr" fontAlgn="ctr"/>
                      <a:r>
                        <a:rPr lang="en-IN" sz="1600" u="none" strike="noStrike" dirty="0">
                          <a:effectLst/>
                          <a:latin typeface="Libre Baskerville"/>
                        </a:rPr>
                        <a:t>50%</a:t>
                      </a:r>
                      <a:endParaRPr lang="en-IN" sz="1600" b="0" i="0" u="none" strike="noStrike" dirty="0">
                        <a:solidFill>
                          <a:schemeClr val="tx1"/>
                        </a:solidFill>
                        <a:effectLst/>
                        <a:latin typeface="Libre Baskerville"/>
                      </a:endParaRPr>
                    </a:p>
                  </a:txBody>
                  <a:tcPr marL="7620" marR="7620" marT="7620" marB="0" anchor="ctr"/>
                </a:tc>
                <a:extLst>
                  <a:ext uri="{0D108BD9-81ED-4DB2-BD59-A6C34878D82A}">
                    <a16:rowId xmlns:a16="http://schemas.microsoft.com/office/drawing/2014/main" val="312855563"/>
                  </a:ext>
                </a:extLst>
              </a:tr>
            </a:tbl>
          </a:graphicData>
        </a:graphic>
      </p:graphicFrame>
    </p:spTree>
    <p:extLst>
      <p:ext uri="{BB962C8B-B14F-4D97-AF65-F5344CB8AC3E}">
        <p14:creationId xmlns:p14="http://schemas.microsoft.com/office/powerpoint/2010/main" val="10345833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Capstone Expectation">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Expectation</Template>
  <TotalTime>4450</TotalTime>
  <Words>926</Words>
  <Application>Microsoft Office PowerPoint</Application>
  <PresentationFormat>Widescreen</PresentationFormat>
  <Paragraphs>68</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vt:lpstr>
      <vt:lpstr>Libre Baskerville</vt:lpstr>
      <vt:lpstr>Noto Sans Symbols</vt:lpstr>
      <vt:lpstr>Wingdings</vt:lpstr>
      <vt:lpstr>Capstone Expectation</vt:lpstr>
      <vt:lpstr>Capstone Presentation</vt:lpstr>
      <vt:lpstr>Business Problem Understanding</vt:lpstr>
      <vt:lpstr>Modelling Approach Used &amp; why</vt:lpstr>
      <vt:lpstr>Insights from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Shaleen Agarwal</dc:creator>
  <cp:lastModifiedBy>Suprasanna Pradhan</cp:lastModifiedBy>
  <cp:revision>58</cp:revision>
  <dcterms:created xsi:type="dcterms:W3CDTF">2019-10-25T09:40:07Z</dcterms:created>
  <dcterms:modified xsi:type="dcterms:W3CDTF">2019-11-18T18:04:24Z</dcterms:modified>
</cp:coreProperties>
</file>